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7"/>
  </p:notesMasterIdLst>
  <p:sldIdLst>
    <p:sldId id="257" r:id="rId2"/>
    <p:sldId id="356" r:id="rId3"/>
    <p:sldId id="375" r:id="rId4"/>
    <p:sldId id="379" r:id="rId5"/>
    <p:sldId id="302" r:id="rId6"/>
    <p:sldId id="380" r:id="rId7"/>
    <p:sldId id="376" r:id="rId8"/>
    <p:sldId id="388" r:id="rId9"/>
    <p:sldId id="387" r:id="rId10"/>
    <p:sldId id="382" r:id="rId11"/>
    <p:sldId id="384" r:id="rId12"/>
    <p:sldId id="377" r:id="rId13"/>
    <p:sldId id="357" r:id="rId14"/>
    <p:sldId id="366" r:id="rId15"/>
    <p:sldId id="349" r:id="rId16"/>
  </p:sldIdLst>
  <p:sldSz cx="9001125" cy="5040313"/>
  <p:notesSz cx="6858000" cy="9144000"/>
  <p:custDataLst>
    <p:tags r:id="rId18"/>
  </p:custDataLst>
  <p:defaultTextStyle>
    <a:defPPr>
      <a:defRPr lang="zh-CN"/>
    </a:defPPr>
    <a:lvl1pPr marL="0" algn="l" defTabSz="80229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401147" algn="l" defTabSz="80229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802295" algn="l" defTabSz="80229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203442" algn="l" defTabSz="80229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1604589" algn="l" defTabSz="80229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2005736" algn="l" defTabSz="80229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2406884" algn="l" defTabSz="80229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2808031" algn="l" defTabSz="80229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3209178" algn="l" defTabSz="80229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20250425" id="{3ADC7723-B9E7-432E-B6E9-5148607CA4F7}">
          <p14:sldIdLst>
            <p14:sldId id="257"/>
            <p14:sldId id="356"/>
            <p14:sldId id="375"/>
            <p14:sldId id="379"/>
            <p14:sldId id="302"/>
            <p14:sldId id="380"/>
            <p14:sldId id="376"/>
            <p14:sldId id="388"/>
            <p14:sldId id="387"/>
            <p14:sldId id="382"/>
            <p14:sldId id="384"/>
            <p14:sldId id="377"/>
            <p14:sldId id="357"/>
            <p14:sldId id="366"/>
            <p14:sldId id="34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588">
          <p15:clr>
            <a:srgbClr val="A4A3A4"/>
          </p15:clr>
        </p15:guide>
        <p15:guide id="2" pos="2835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303"/>
    <a:srgbClr val="FF0000"/>
    <a:srgbClr val="0000FF"/>
    <a:srgbClr val="FFFFFF"/>
    <a:srgbClr val="2BFF2B"/>
    <a:srgbClr val="2C2CAA"/>
    <a:srgbClr val="EFEDD1"/>
    <a:srgbClr val="8B0012"/>
    <a:srgbClr val="C00000"/>
    <a:srgbClr val="1737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927" autoAdjust="0"/>
    <p:restoredTop sz="85393" autoAdjust="0"/>
  </p:normalViewPr>
  <p:slideViewPr>
    <p:cSldViewPr>
      <p:cViewPr>
        <p:scale>
          <a:sx n="50" d="100"/>
          <a:sy n="50" d="100"/>
        </p:scale>
        <p:origin x="2669" y="850"/>
      </p:cViewPr>
      <p:guideLst>
        <p:guide orient="horz" pos="1588"/>
        <p:guide pos="2835"/>
      </p:guideLst>
    </p:cSldViewPr>
  </p:slideViewPr>
  <p:notesTextViewPr>
    <p:cViewPr>
      <p:scale>
        <a:sx n="75" d="100"/>
        <a:sy n="7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A5EAB1-25CC-4F72-A2FC-3BABBE5A9D32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74688" y="1143000"/>
            <a:ext cx="55086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B8BA23-BD00-4857-B603-DD487FFC396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5919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B8BA23-BD00-4857-B603-DD487FFC396E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239459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ts val="3000"/>
              </a:lnSpc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B8BA23-BD00-4857-B603-DD487FFC396E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26778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ts val="3000"/>
              </a:lnSpc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B8BA23-BD00-4857-B603-DD487FFC396E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20112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ts val="3000"/>
              </a:lnSpc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B8BA23-BD00-4857-B603-DD487FFC396E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089180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ts val="3000"/>
              </a:lnSpc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B8BA23-BD00-4857-B603-DD487FFC396E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86521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ts val="3000"/>
              </a:lnSpc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B8BA23-BD00-4857-B603-DD487FFC396E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476480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ts val="3000"/>
              </a:lnSpc>
            </a:pPr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B8BA23-BD00-4857-B603-DD487FFC396E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71960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ts val="3000"/>
              </a:lnSpc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B8BA23-BD00-4857-B603-DD487FFC396E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468500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ts val="3000"/>
              </a:lnSpc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B8BA23-BD00-4857-B603-DD487FFC396E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820195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ts val="3000"/>
              </a:lnSpc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B8BA23-BD00-4857-B603-DD487FFC396E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47268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ts val="3000"/>
              </a:lnSpc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B8BA23-BD00-4857-B603-DD487FFC396E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33527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ts val="3000"/>
              </a:lnSpc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B8BA23-BD00-4857-B603-DD487FFC396E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92491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ts val="3000"/>
              </a:lnSpc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B8BA23-BD00-4857-B603-DD487FFC396E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06914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ts val="3000"/>
              </a:lnSpc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B8BA23-BD00-4857-B603-DD487FFC396E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57695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ts val="3000"/>
              </a:lnSpc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B8BA23-BD00-4857-B603-DD487FFC396E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98929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75085" y="1565764"/>
            <a:ext cx="7650956" cy="10804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50169" y="2856177"/>
            <a:ext cx="6300788" cy="12880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011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022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034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045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057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068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080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2091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86C18-1E72-4D15-8F3F-9D4A5BBA1D87}" type="datetime1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46CF6-BF0A-47CE-8D22-CFDB7E196E2D}" type="datetime1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25816" y="201847"/>
            <a:ext cx="2025253" cy="43006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0056" y="201847"/>
            <a:ext cx="5925741" cy="43006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2D84F-0811-48FF-9919-D1EF91B384B0}" type="datetime1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B16BC-6328-4DA5-9C32-338ADDB884DA}" type="datetime1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11027" y="3238868"/>
            <a:ext cx="7650956" cy="1001062"/>
          </a:xfrm>
        </p:spPr>
        <p:txBody>
          <a:bodyPr anchor="t"/>
          <a:lstStyle>
            <a:lvl1pPr algn="l">
              <a:defRPr sz="35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11027" y="2136300"/>
            <a:ext cx="7650956" cy="1102568"/>
          </a:xfrm>
        </p:spPr>
        <p:txBody>
          <a:bodyPr anchor="b"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0114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8022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20344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60458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200573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40688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80803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320917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A281F-B1E0-47BC-BE41-EC00AF4C53A9}" type="datetime1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0056" y="1176073"/>
            <a:ext cx="3975497" cy="3326374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5572" y="1176073"/>
            <a:ext cx="3975497" cy="3326374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A04B0-4A08-416B-A642-F83ECD1B5AAC}" type="datetime1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0056" y="1128237"/>
            <a:ext cx="3977060" cy="470195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1147" indent="0">
              <a:buNone/>
              <a:defRPr sz="1800" b="1"/>
            </a:lvl2pPr>
            <a:lvl3pPr marL="802295" indent="0">
              <a:buNone/>
              <a:defRPr sz="1600" b="1"/>
            </a:lvl3pPr>
            <a:lvl4pPr marL="1203442" indent="0">
              <a:buNone/>
              <a:defRPr sz="1400" b="1"/>
            </a:lvl4pPr>
            <a:lvl5pPr marL="1604589" indent="0">
              <a:buNone/>
              <a:defRPr sz="1400" b="1"/>
            </a:lvl5pPr>
            <a:lvl6pPr marL="2005736" indent="0">
              <a:buNone/>
              <a:defRPr sz="1400" b="1"/>
            </a:lvl6pPr>
            <a:lvl7pPr marL="2406884" indent="0">
              <a:buNone/>
              <a:defRPr sz="1400" b="1"/>
            </a:lvl7pPr>
            <a:lvl8pPr marL="2808031" indent="0">
              <a:buNone/>
              <a:defRPr sz="1400" b="1"/>
            </a:lvl8pPr>
            <a:lvl9pPr marL="3209178" indent="0">
              <a:buNone/>
              <a:defRPr sz="14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0056" y="1598433"/>
            <a:ext cx="3977060" cy="290401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572447" y="1128237"/>
            <a:ext cx="3978622" cy="470195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1147" indent="0">
              <a:buNone/>
              <a:defRPr sz="1800" b="1"/>
            </a:lvl2pPr>
            <a:lvl3pPr marL="802295" indent="0">
              <a:buNone/>
              <a:defRPr sz="1600" b="1"/>
            </a:lvl3pPr>
            <a:lvl4pPr marL="1203442" indent="0">
              <a:buNone/>
              <a:defRPr sz="1400" b="1"/>
            </a:lvl4pPr>
            <a:lvl5pPr marL="1604589" indent="0">
              <a:buNone/>
              <a:defRPr sz="1400" b="1"/>
            </a:lvl5pPr>
            <a:lvl6pPr marL="2005736" indent="0">
              <a:buNone/>
              <a:defRPr sz="1400" b="1"/>
            </a:lvl6pPr>
            <a:lvl7pPr marL="2406884" indent="0">
              <a:buNone/>
              <a:defRPr sz="1400" b="1"/>
            </a:lvl7pPr>
            <a:lvl8pPr marL="2808031" indent="0">
              <a:buNone/>
              <a:defRPr sz="1400" b="1"/>
            </a:lvl8pPr>
            <a:lvl9pPr marL="3209178" indent="0">
              <a:buNone/>
              <a:defRPr sz="14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572447" y="1598433"/>
            <a:ext cx="3978622" cy="290401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60B29-0625-4E51-8106-C2F074F60C1F}" type="datetime1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F180F-AD04-4BF9-B7D3-65CE30A05C4B}" type="datetime1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B76A2-1A6C-4AF2-8778-6CE8E0A50103}" type="datetime1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0057" y="200679"/>
            <a:ext cx="2961308" cy="854053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19190" y="200679"/>
            <a:ext cx="5031879" cy="4301768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0057" y="1054733"/>
            <a:ext cx="2961308" cy="3447714"/>
          </a:xfrm>
        </p:spPr>
        <p:txBody>
          <a:bodyPr/>
          <a:lstStyle>
            <a:lvl1pPr marL="0" indent="0">
              <a:buNone/>
              <a:defRPr sz="1200"/>
            </a:lvl1pPr>
            <a:lvl2pPr marL="401147" indent="0">
              <a:buNone/>
              <a:defRPr sz="1100"/>
            </a:lvl2pPr>
            <a:lvl3pPr marL="802295" indent="0">
              <a:buNone/>
              <a:defRPr sz="900"/>
            </a:lvl3pPr>
            <a:lvl4pPr marL="1203442" indent="0">
              <a:buNone/>
              <a:defRPr sz="800"/>
            </a:lvl4pPr>
            <a:lvl5pPr marL="1604589" indent="0">
              <a:buNone/>
              <a:defRPr sz="800"/>
            </a:lvl5pPr>
            <a:lvl6pPr marL="2005736" indent="0">
              <a:buNone/>
              <a:defRPr sz="800"/>
            </a:lvl6pPr>
            <a:lvl7pPr marL="2406884" indent="0">
              <a:buNone/>
              <a:defRPr sz="800"/>
            </a:lvl7pPr>
            <a:lvl8pPr marL="2808031" indent="0">
              <a:buNone/>
              <a:defRPr sz="800"/>
            </a:lvl8pPr>
            <a:lvl9pPr marL="3209178" indent="0">
              <a:buNone/>
              <a:defRPr sz="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E5C41-316A-4E68-A959-B6D99CF1B373}" type="datetime1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64284" y="3528219"/>
            <a:ext cx="5400675" cy="416526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64284" y="450361"/>
            <a:ext cx="5400675" cy="3024188"/>
          </a:xfrm>
        </p:spPr>
        <p:txBody>
          <a:bodyPr/>
          <a:lstStyle>
            <a:lvl1pPr marL="0" indent="0">
              <a:buNone/>
              <a:defRPr sz="2800"/>
            </a:lvl1pPr>
            <a:lvl2pPr marL="401147" indent="0">
              <a:buNone/>
              <a:defRPr sz="2500"/>
            </a:lvl2pPr>
            <a:lvl3pPr marL="802295" indent="0">
              <a:buNone/>
              <a:defRPr sz="2100"/>
            </a:lvl3pPr>
            <a:lvl4pPr marL="1203442" indent="0">
              <a:buNone/>
              <a:defRPr sz="1800"/>
            </a:lvl4pPr>
            <a:lvl5pPr marL="1604589" indent="0">
              <a:buNone/>
              <a:defRPr sz="1800"/>
            </a:lvl5pPr>
            <a:lvl6pPr marL="2005736" indent="0">
              <a:buNone/>
              <a:defRPr sz="1800"/>
            </a:lvl6pPr>
            <a:lvl7pPr marL="2406884" indent="0">
              <a:buNone/>
              <a:defRPr sz="1800"/>
            </a:lvl7pPr>
            <a:lvl8pPr marL="2808031" indent="0">
              <a:buNone/>
              <a:defRPr sz="1800"/>
            </a:lvl8pPr>
            <a:lvl9pPr marL="3209178" indent="0">
              <a:buNone/>
              <a:defRPr sz="18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64284" y="3944746"/>
            <a:ext cx="5400675" cy="591536"/>
          </a:xfrm>
        </p:spPr>
        <p:txBody>
          <a:bodyPr/>
          <a:lstStyle>
            <a:lvl1pPr marL="0" indent="0">
              <a:buNone/>
              <a:defRPr sz="1200"/>
            </a:lvl1pPr>
            <a:lvl2pPr marL="401147" indent="0">
              <a:buNone/>
              <a:defRPr sz="1100"/>
            </a:lvl2pPr>
            <a:lvl3pPr marL="802295" indent="0">
              <a:buNone/>
              <a:defRPr sz="900"/>
            </a:lvl3pPr>
            <a:lvl4pPr marL="1203442" indent="0">
              <a:buNone/>
              <a:defRPr sz="800"/>
            </a:lvl4pPr>
            <a:lvl5pPr marL="1604589" indent="0">
              <a:buNone/>
              <a:defRPr sz="800"/>
            </a:lvl5pPr>
            <a:lvl6pPr marL="2005736" indent="0">
              <a:buNone/>
              <a:defRPr sz="800"/>
            </a:lvl6pPr>
            <a:lvl7pPr marL="2406884" indent="0">
              <a:buNone/>
              <a:defRPr sz="800"/>
            </a:lvl7pPr>
            <a:lvl8pPr marL="2808031" indent="0">
              <a:buNone/>
              <a:defRPr sz="800"/>
            </a:lvl8pPr>
            <a:lvl9pPr marL="3209178" indent="0">
              <a:buNone/>
              <a:defRPr sz="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96615-3F2E-42D1-B7DA-E0317612DA73}" type="datetime1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0056" y="201846"/>
            <a:ext cx="8101013" cy="840052"/>
          </a:xfrm>
          <a:prstGeom prst="rect">
            <a:avLst/>
          </a:prstGeom>
        </p:spPr>
        <p:txBody>
          <a:bodyPr vert="horz" lIns="80229" tIns="40115" rIns="80229" bIns="40115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0056" y="1176073"/>
            <a:ext cx="8101013" cy="3326374"/>
          </a:xfrm>
          <a:prstGeom prst="rect">
            <a:avLst/>
          </a:prstGeom>
        </p:spPr>
        <p:txBody>
          <a:bodyPr vert="horz" lIns="80229" tIns="40115" rIns="80229" bIns="40115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0056" y="4671624"/>
            <a:ext cx="2100263" cy="268350"/>
          </a:xfrm>
          <a:prstGeom prst="rect">
            <a:avLst/>
          </a:prstGeom>
        </p:spPr>
        <p:txBody>
          <a:bodyPr vert="horz" lIns="80229" tIns="40115" rIns="80229" bIns="40115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  <a:ea typeface="微软雅黑" panose="020B0503020204020204" pitchFamily="34" charset="-122"/>
              </a:defRPr>
            </a:lvl1pPr>
          </a:lstStyle>
          <a:p>
            <a:fld id="{27CE36F0-6B5B-4C0E-A07B-AD2AF4B2FB8D}" type="datetime1">
              <a:rPr lang="zh-CN" altLang="en-US" smtClean="0"/>
              <a:t>2025/4/25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75385" y="4671624"/>
            <a:ext cx="2850356" cy="268350"/>
          </a:xfrm>
          <a:prstGeom prst="rect">
            <a:avLst/>
          </a:prstGeom>
        </p:spPr>
        <p:txBody>
          <a:bodyPr vert="horz" lIns="80229" tIns="40115" rIns="80229" bIns="40115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0806" y="4671624"/>
            <a:ext cx="2100263" cy="268350"/>
          </a:xfrm>
          <a:prstGeom prst="rect">
            <a:avLst/>
          </a:prstGeom>
        </p:spPr>
        <p:txBody>
          <a:bodyPr vert="horz" lIns="80229" tIns="40115" rIns="80229" bIns="40115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  <a:ea typeface="微软雅黑" panose="020B0503020204020204" pitchFamily="34" charset="-122"/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802295" rtl="0" eaLnBrk="1" latinLnBrk="0" hangingPunct="1">
        <a:spcBef>
          <a:spcPct val="0"/>
        </a:spcBef>
        <a:buNone/>
        <a:defRPr sz="3900" kern="1200">
          <a:solidFill>
            <a:schemeClr val="tx1"/>
          </a:solidFill>
          <a:latin typeface="+mj-lt"/>
          <a:ea typeface="微软雅黑" panose="020B0503020204020204" pitchFamily="34" charset="-122"/>
          <a:cs typeface="+mj-cs"/>
        </a:defRPr>
      </a:lvl1pPr>
    </p:titleStyle>
    <p:bodyStyle>
      <a:lvl1pPr marL="300860" indent="-300860" algn="l" defTabSz="802295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1pPr>
      <a:lvl2pPr marL="651864" indent="-250717" algn="l" defTabSz="802295" rtl="0" eaLnBrk="1" latinLnBrk="0" hangingPunct="1">
        <a:spcBef>
          <a:spcPct val="20000"/>
        </a:spcBef>
        <a:buFont typeface="Arial" pitchFamily="34" charset="0"/>
        <a:buChar char="–"/>
        <a:defRPr sz="25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2pPr>
      <a:lvl3pPr marL="1002868" indent="-200574" algn="l" defTabSz="802295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3pPr>
      <a:lvl4pPr marL="1404015" indent="-200574" algn="l" defTabSz="802295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4pPr>
      <a:lvl5pPr marL="1805163" indent="-200574" algn="l" defTabSz="802295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5pPr>
      <a:lvl6pPr marL="2206310" indent="-200574" algn="l" defTabSz="802295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07457" indent="-200574" algn="l" defTabSz="802295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08605" indent="-200574" algn="l" defTabSz="802295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09752" indent="-200574" algn="l" defTabSz="802295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0229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1147" algn="l" defTabSz="80229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02295" algn="l" defTabSz="80229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03442" algn="l" defTabSz="80229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04589" algn="l" defTabSz="80229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05736" algn="l" defTabSz="80229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06884" algn="l" defTabSz="80229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08031" algn="l" defTabSz="80229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09178" algn="l" defTabSz="80229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2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0.png"/><Relationship Id="rId10" Type="http://schemas.openxmlformats.org/officeDocument/2006/relationships/image" Target="../media/image26.png"/><Relationship Id="rId4" Type="http://schemas.openxmlformats.org/officeDocument/2006/relationships/image" Target="../media/image21.png"/><Relationship Id="rId9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0.png"/><Relationship Id="rId3" Type="http://schemas.openxmlformats.org/officeDocument/2006/relationships/image" Target="../media/image2.png"/><Relationship Id="rId7" Type="http://schemas.openxmlformats.org/officeDocument/2006/relationships/image" Target="../media/image3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10" Type="http://schemas.openxmlformats.org/officeDocument/2006/relationships/image" Target="../media/image31.jpeg"/><Relationship Id="rId4" Type="http://schemas.openxmlformats.org/officeDocument/2006/relationships/image" Target="../media/image27.jpeg"/><Relationship Id="rId9" Type="http://schemas.openxmlformats.org/officeDocument/2006/relationships/image" Target="../media/image25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-8758" y="1152004"/>
            <a:ext cx="9009883" cy="2456864"/>
          </a:xfrm>
          <a:prstGeom prst="rect">
            <a:avLst/>
          </a:prstGeom>
          <a:solidFill>
            <a:srgbClr val="8B00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858" tIns="44929" rIns="89858" bIns="44929" rtlCol="0" anchor="ctr"/>
          <a:lstStyle/>
          <a:p>
            <a:pPr algn="ctr"/>
            <a:endParaRPr lang="zh-CN" altLang="en-US" dirty="0">
              <a:solidFill>
                <a:srgbClr val="C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885533" y="1715653"/>
            <a:ext cx="7230053" cy="742389"/>
          </a:xfrm>
          <a:prstGeom prst="rect">
            <a:avLst/>
          </a:prstGeom>
        </p:spPr>
        <p:txBody>
          <a:bodyPr wrap="square" lIns="89858" tIns="44929" rIns="89858" bIns="44929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缪子散射探测系统设计与粒子鉴别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8475" y="4281642"/>
            <a:ext cx="1584176" cy="444964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50F4EB4C-13F9-DCBF-C3D3-ACC47A0065E6}"/>
              </a:ext>
            </a:extLst>
          </p:cNvPr>
          <p:cNvSpPr txBox="1"/>
          <p:nvPr/>
        </p:nvSpPr>
        <p:spPr>
          <a:xfrm>
            <a:off x="2484336" y="2736180"/>
            <a:ext cx="4032448" cy="7875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李金柠</a:t>
            </a:r>
            <a:endParaRPr lang="en-US" altLang="zh-CN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2025/4/25</a:t>
            </a: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5BDD6E3-D795-7E08-05EC-DB27DE9E5D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1015505"/>
      </p:ext>
    </p:extLst>
  </p:cSld>
  <p:clrMapOvr>
    <a:masterClrMapping/>
  </p:clrMapOvr>
  <p:extLst mod="1">
    <p:ext uri="{E180D4A7-C9FB-4DFB-919C-405C955672EB}">
      <p14:showEvtLst xmlns:p14="http://schemas.microsoft.com/office/powerpoint/2010/main">
        <p14:playEvt time="77" objId="10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5EEFEC1C-C782-46D5-BD6B-B13264DE3F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844" y="1220666"/>
            <a:ext cx="2450510" cy="1745788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E0A0DA0D-F29B-4BD1-97CA-9893C42AE1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44378" y="1221697"/>
            <a:ext cx="2520280" cy="1792651"/>
          </a:xfrm>
          <a:prstGeom prst="rect">
            <a:avLst/>
          </a:prstGeom>
        </p:spPr>
      </p:pic>
      <p:grpSp>
        <p:nvGrpSpPr>
          <p:cNvPr id="12" name="组合 11">
            <a:extLst>
              <a:ext uri="{FF2B5EF4-FFF2-40B4-BE49-F238E27FC236}">
                <a16:creationId xmlns:a16="http://schemas.microsoft.com/office/drawing/2014/main" id="{B7C50D58-33CA-4A61-AC21-4DA747712FB7}"/>
              </a:ext>
            </a:extLst>
          </p:cNvPr>
          <p:cNvGrpSpPr/>
          <p:nvPr/>
        </p:nvGrpSpPr>
        <p:grpSpPr>
          <a:xfrm>
            <a:off x="684138" y="1394635"/>
            <a:ext cx="551857" cy="386093"/>
            <a:chOff x="972170" y="2791127"/>
            <a:chExt cx="551857" cy="386093"/>
          </a:xfrm>
        </p:grpSpPr>
        <p:cxnSp>
          <p:nvCxnSpPr>
            <p:cNvPr id="13" name="直接连接符 12">
              <a:extLst>
                <a:ext uri="{FF2B5EF4-FFF2-40B4-BE49-F238E27FC236}">
                  <a16:creationId xmlns:a16="http://schemas.microsoft.com/office/drawing/2014/main" id="{300C8E35-E227-4758-BB37-6A9CFDEC0D81}"/>
                </a:ext>
              </a:extLst>
            </p:cNvPr>
            <p:cNvCxnSpPr/>
            <p:nvPr/>
          </p:nvCxnSpPr>
          <p:spPr>
            <a:xfrm>
              <a:off x="972170" y="2880196"/>
              <a:ext cx="176900" cy="0"/>
            </a:xfrm>
            <a:prstGeom prst="line">
              <a:avLst/>
            </a:prstGeom>
            <a:ln>
              <a:solidFill>
                <a:srgbClr val="EFEDD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>
              <a:extLst>
                <a:ext uri="{FF2B5EF4-FFF2-40B4-BE49-F238E27FC236}">
                  <a16:creationId xmlns:a16="http://schemas.microsoft.com/office/drawing/2014/main" id="{82AA0D1C-1142-44AC-AA33-B9A7D2CDAC2D}"/>
                </a:ext>
              </a:extLst>
            </p:cNvPr>
            <p:cNvCxnSpPr/>
            <p:nvPr/>
          </p:nvCxnSpPr>
          <p:spPr>
            <a:xfrm>
              <a:off x="972170" y="2952204"/>
              <a:ext cx="176900" cy="0"/>
            </a:xfrm>
            <a:prstGeom prst="line">
              <a:avLst/>
            </a:prstGeom>
            <a:ln>
              <a:solidFill>
                <a:srgbClr val="2C2CA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14">
              <a:extLst>
                <a:ext uri="{FF2B5EF4-FFF2-40B4-BE49-F238E27FC236}">
                  <a16:creationId xmlns:a16="http://schemas.microsoft.com/office/drawing/2014/main" id="{1DA6BE7D-6AE7-4008-B555-B665D12CD970}"/>
                </a:ext>
              </a:extLst>
            </p:cNvPr>
            <p:cNvCxnSpPr/>
            <p:nvPr/>
          </p:nvCxnSpPr>
          <p:spPr>
            <a:xfrm>
              <a:off x="972170" y="3024212"/>
              <a:ext cx="176900" cy="0"/>
            </a:xfrm>
            <a:prstGeom prst="line">
              <a:avLst/>
            </a:prstGeom>
            <a:ln>
              <a:solidFill>
                <a:srgbClr val="2BFF2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接连接符 15">
              <a:extLst>
                <a:ext uri="{FF2B5EF4-FFF2-40B4-BE49-F238E27FC236}">
                  <a16:creationId xmlns:a16="http://schemas.microsoft.com/office/drawing/2014/main" id="{5AFB6207-C8A8-47BF-AAEB-2096E147A7B7}"/>
                </a:ext>
              </a:extLst>
            </p:cNvPr>
            <p:cNvCxnSpPr/>
            <p:nvPr/>
          </p:nvCxnSpPr>
          <p:spPr>
            <a:xfrm>
              <a:off x="972170" y="3096220"/>
              <a:ext cx="176900" cy="0"/>
            </a:xfrm>
            <a:prstGeom prst="line">
              <a:avLst/>
            </a:prstGeom>
            <a:ln>
              <a:solidFill>
                <a:srgbClr val="FF030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995725C6-9209-4BE5-82F3-67CD5EB091B9}"/>
                </a:ext>
              </a:extLst>
            </p:cNvPr>
            <p:cNvSpPr/>
            <p:nvPr/>
          </p:nvSpPr>
          <p:spPr>
            <a:xfrm>
              <a:off x="1089949" y="2865187"/>
              <a:ext cx="434078" cy="1692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5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μ+</a:t>
              </a:r>
              <a:endParaRPr lang="zh-CN" altLang="en-US" sz="500" dirty="0"/>
            </a:p>
          </p:txBody>
        </p:sp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D3696856-6D56-4C98-A20D-8567E090D264}"/>
                </a:ext>
              </a:extLst>
            </p:cNvPr>
            <p:cNvSpPr/>
            <p:nvPr/>
          </p:nvSpPr>
          <p:spPr>
            <a:xfrm>
              <a:off x="1089949" y="2791127"/>
              <a:ext cx="434078" cy="1692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5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proton</a:t>
              </a:r>
              <a:endParaRPr lang="zh-CN" altLang="en-US" sz="500" dirty="0"/>
            </a:p>
          </p:txBody>
        </p:sp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B3A1EB63-CA44-4CD0-AE32-18A7024CF9FE}"/>
                </a:ext>
              </a:extLst>
            </p:cNvPr>
            <p:cNvSpPr/>
            <p:nvPr/>
          </p:nvSpPr>
          <p:spPr>
            <a:xfrm>
              <a:off x="1089949" y="2935935"/>
              <a:ext cx="434078" cy="1692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5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e+</a:t>
              </a:r>
              <a:endParaRPr lang="zh-CN" altLang="en-US" sz="500" dirty="0"/>
            </a:p>
          </p:txBody>
        </p:sp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8A8A44F4-E85C-4086-8BFD-EB1BCB02107D}"/>
                </a:ext>
              </a:extLst>
            </p:cNvPr>
            <p:cNvSpPr/>
            <p:nvPr/>
          </p:nvSpPr>
          <p:spPr>
            <a:xfrm>
              <a:off x="1089949" y="3007943"/>
              <a:ext cx="434078" cy="1692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5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pi+</a:t>
              </a:r>
              <a:endParaRPr lang="zh-CN" altLang="en-US" sz="500" dirty="0"/>
            </a:p>
          </p:txBody>
        </p:sp>
      </p:grpSp>
      <p:grpSp>
        <p:nvGrpSpPr>
          <p:cNvPr id="6" name="组合 5">
            <a:extLst>
              <a:ext uri="{FF2B5EF4-FFF2-40B4-BE49-F238E27FC236}">
                <a16:creationId xmlns:a16="http://schemas.microsoft.com/office/drawing/2014/main" id="{365CE65C-5090-4DEF-B3B8-8B219835721E}"/>
              </a:ext>
            </a:extLst>
          </p:cNvPr>
          <p:cNvGrpSpPr/>
          <p:nvPr/>
        </p:nvGrpSpPr>
        <p:grpSpPr>
          <a:xfrm>
            <a:off x="3276426" y="1468695"/>
            <a:ext cx="551857" cy="312033"/>
            <a:chOff x="4466951" y="1661070"/>
            <a:chExt cx="551857" cy="312033"/>
          </a:xfrm>
        </p:grpSpPr>
        <p:cxnSp>
          <p:nvCxnSpPr>
            <p:cNvPr id="24" name="直接连接符 23">
              <a:extLst>
                <a:ext uri="{FF2B5EF4-FFF2-40B4-BE49-F238E27FC236}">
                  <a16:creationId xmlns:a16="http://schemas.microsoft.com/office/drawing/2014/main" id="{0F984121-43B4-4BFD-B8B4-0DE49A9D31F3}"/>
                </a:ext>
              </a:extLst>
            </p:cNvPr>
            <p:cNvCxnSpPr/>
            <p:nvPr/>
          </p:nvCxnSpPr>
          <p:spPr>
            <a:xfrm>
              <a:off x="4466951" y="1748087"/>
              <a:ext cx="176900" cy="0"/>
            </a:xfrm>
            <a:prstGeom prst="line">
              <a:avLst/>
            </a:prstGeom>
            <a:ln>
              <a:solidFill>
                <a:srgbClr val="2C2CA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接连接符 24">
              <a:extLst>
                <a:ext uri="{FF2B5EF4-FFF2-40B4-BE49-F238E27FC236}">
                  <a16:creationId xmlns:a16="http://schemas.microsoft.com/office/drawing/2014/main" id="{CF392A2F-DDBE-493D-A718-F2DD7B5434FE}"/>
                </a:ext>
              </a:extLst>
            </p:cNvPr>
            <p:cNvCxnSpPr/>
            <p:nvPr/>
          </p:nvCxnSpPr>
          <p:spPr>
            <a:xfrm>
              <a:off x="4466951" y="1820095"/>
              <a:ext cx="176900" cy="0"/>
            </a:xfrm>
            <a:prstGeom prst="line">
              <a:avLst/>
            </a:prstGeom>
            <a:ln>
              <a:solidFill>
                <a:srgbClr val="2BFF2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接连接符 25">
              <a:extLst>
                <a:ext uri="{FF2B5EF4-FFF2-40B4-BE49-F238E27FC236}">
                  <a16:creationId xmlns:a16="http://schemas.microsoft.com/office/drawing/2014/main" id="{931A6A67-577F-4A20-8673-6496BBD660C5}"/>
                </a:ext>
              </a:extLst>
            </p:cNvPr>
            <p:cNvCxnSpPr/>
            <p:nvPr/>
          </p:nvCxnSpPr>
          <p:spPr>
            <a:xfrm>
              <a:off x="4466951" y="1892103"/>
              <a:ext cx="176900" cy="0"/>
            </a:xfrm>
            <a:prstGeom prst="line">
              <a:avLst/>
            </a:prstGeom>
            <a:ln>
              <a:solidFill>
                <a:srgbClr val="FF030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矩形 26">
              <a:extLst>
                <a:ext uri="{FF2B5EF4-FFF2-40B4-BE49-F238E27FC236}">
                  <a16:creationId xmlns:a16="http://schemas.microsoft.com/office/drawing/2014/main" id="{C0A37E62-31EB-4F47-B6A7-3347B92B7A69}"/>
                </a:ext>
              </a:extLst>
            </p:cNvPr>
            <p:cNvSpPr/>
            <p:nvPr/>
          </p:nvSpPr>
          <p:spPr>
            <a:xfrm>
              <a:off x="4584730" y="1661070"/>
              <a:ext cx="434078" cy="1692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5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μ+</a:t>
              </a:r>
              <a:endParaRPr lang="zh-CN" altLang="en-US" sz="500" dirty="0"/>
            </a:p>
          </p:txBody>
        </p:sp>
        <p:sp>
          <p:nvSpPr>
            <p:cNvPr id="29" name="矩形 28">
              <a:extLst>
                <a:ext uri="{FF2B5EF4-FFF2-40B4-BE49-F238E27FC236}">
                  <a16:creationId xmlns:a16="http://schemas.microsoft.com/office/drawing/2014/main" id="{AE3A6684-91BC-49F2-87AE-772D94EB3942}"/>
                </a:ext>
              </a:extLst>
            </p:cNvPr>
            <p:cNvSpPr/>
            <p:nvPr/>
          </p:nvSpPr>
          <p:spPr>
            <a:xfrm>
              <a:off x="4584730" y="1731818"/>
              <a:ext cx="434078" cy="1692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5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e+</a:t>
              </a:r>
              <a:endParaRPr lang="zh-CN" altLang="en-US" sz="500" dirty="0"/>
            </a:p>
          </p:txBody>
        </p:sp>
        <p:sp>
          <p:nvSpPr>
            <p:cNvPr id="30" name="矩形 29">
              <a:extLst>
                <a:ext uri="{FF2B5EF4-FFF2-40B4-BE49-F238E27FC236}">
                  <a16:creationId xmlns:a16="http://schemas.microsoft.com/office/drawing/2014/main" id="{B6200B6D-48CC-4288-8E4C-82A0D2089B6B}"/>
                </a:ext>
              </a:extLst>
            </p:cNvPr>
            <p:cNvSpPr/>
            <p:nvPr/>
          </p:nvSpPr>
          <p:spPr>
            <a:xfrm>
              <a:off x="4584730" y="1803826"/>
              <a:ext cx="434078" cy="1692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5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pi+</a:t>
              </a:r>
              <a:endParaRPr lang="zh-CN" altLang="en-US" sz="500" dirty="0"/>
            </a:p>
          </p:txBody>
        </p:sp>
      </p:grpSp>
      <p:sp>
        <p:nvSpPr>
          <p:cNvPr id="31" name="矩形 30">
            <a:extLst>
              <a:ext uri="{FF2B5EF4-FFF2-40B4-BE49-F238E27FC236}">
                <a16:creationId xmlns:a16="http://schemas.microsoft.com/office/drawing/2014/main" id="{A56CF326-A8BD-4062-AE95-3710566FEB4B}"/>
              </a:ext>
            </a:extLst>
          </p:cNvPr>
          <p:cNvSpPr/>
          <p:nvPr/>
        </p:nvSpPr>
        <p:spPr>
          <a:xfrm>
            <a:off x="2084938" y="2989682"/>
            <a:ext cx="508473" cy="194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662" dirty="0">
                <a:latin typeface="微软雅黑" panose="020B0503020204020204" pitchFamily="34" charset="-122"/>
                <a:ea typeface="微软雅黑" panose="020B0503020204020204" pitchFamily="34" charset="-122"/>
              </a:rPr>
              <a:t>ToF (ns)</a:t>
            </a:r>
            <a:endParaRPr lang="zh-CN" altLang="en-US" sz="662" dirty="0"/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FA6D6A86-0E46-4B67-B1E5-D49C1A3DB3C0}"/>
              </a:ext>
            </a:extLst>
          </p:cNvPr>
          <p:cNvSpPr/>
          <p:nvPr/>
        </p:nvSpPr>
        <p:spPr>
          <a:xfrm>
            <a:off x="3944032" y="2814738"/>
            <a:ext cx="508473" cy="194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662" dirty="0">
                <a:latin typeface="微软雅黑" panose="020B0503020204020204" pitchFamily="34" charset="-122"/>
                <a:ea typeface="微软雅黑" panose="020B0503020204020204" pitchFamily="34" charset="-122"/>
              </a:rPr>
              <a:t>ToF (ns)</a:t>
            </a:r>
            <a:endParaRPr lang="zh-CN" altLang="en-US" sz="662" dirty="0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2EC98215-2ABC-43B2-BB66-9E41EB4AA78C}"/>
              </a:ext>
            </a:extLst>
          </p:cNvPr>
          <p:cNvSpPr/>
          <p:nvPr/>
        </p:nvSpPr>
        <p:spPr>
          <a:xfrm>
            <a:off x="468114" y="1296023"/>
            <a:ext cx="144016" cy="1656175"/>
          </a:xfrm>
          <a:prstGeom prst="rect">
            <a:avLst/>
          </a:prstGeom>
          <a:noFill/>
          <a:ln w="6350">
            <a:solidFill>
              <a:srgbClr val="FF03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A94DA74D-350D-4F6F-80E8-B4AFA15603C5}"/>
              </a:ext>
            </a:extLst>
          </p:cNvPr>
          <p:cNvSpPr/>
          <p:nvPr/>
        </p:nvSpPr>
        <p:spPr>
          <a:xfrm>
            <a:off x="36066" y="1220666"/>
            <a:ext cx="5471265" cy="21636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矩形 32"/>
          <p:cNvSpPr/>
          <p:nvPr/>
        </p:nvSpPr>
        <p:spPr>
          <a:xfrm>
            <a:off x="-5228" y="143909"/>
            <a:ext cx="292359" cy="493944"/>
          </a:xfrm>
          <a:prstGeom prst="rect">
            <a:avLst/>
          </a:prstGeom>
          <a:solidFill>
            <a:srgbClr val="8B00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389" tIns="33694" rIns="67389" bIns="33694" rtlCol="0" anchor="ctr"/>
          <a:lstStyle/>
          <a:p>
            <a:pPr algn="ctr" defTabSz="673312"/>
            <a:endParaRPr lang="zh-CN" altLang="en-US" sz="1700" dirty="0">
              <a:solidFill>
                <a:srgbClr val="4E639C"/>
              </a:solidFill>
              <a:ea typeface="微软雅黑" panose="020B0503020204020204" pitchFamily="34" charset="-122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364819" y="143892"/>
            <a:ext cx="120550" cy="49394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389" tIns="33694" rIns="67389" bIns="33694" rtlCol="0" anchor="ctr"/>
          <a:lstStyle/>
          <a:p>
            <a:pPr algn="ctr" defTabSz="673312"/>
            <a:endParaRPr lang="zh-CN" altLang="en-US" sz="1700" dirty="0">
              <a:solidFill>
                <a:srgbClr val="4E639C"/>
              </a:solidFill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3446" y="149208"/>
            <a:ext cx="1720710" cy="483313"/>
          </a:xfrm>
          <a:prstGeom prst="rect">
            <a:avLst/>
          </a:prstGeom>
        </p:spPr>
      </p:pic>
      <p:sp>
        <p:nvSpPr>
          <p:cNvPr id="39" name="矩形 38"/>
          <p:cNvSpPr/>
          <p:nvPr/>
        </p:nvSpPr>
        <p:spPr>
          <a:xfrm>
            <a:off x="8854946" y="143892"/>
            <a:ext cx="146180" cy="493944"/>
          </a:xfrm>
          <a:prstGeom prst="rect">
            <a:avLst/>
          </a:prstGeom>
          <a:solidFill>
            <a:srgbClr val="8B00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389" tIns="33694" rIns="67389" bIns="33694" rtlCol="0" anchor="ctr"/>
          <a:lstStyle/>
          <a:p>
            <a:pPr algn="ctr" defTabSz="673312"/>
            <a:endParaRPr lang="zh-CN" altLang="en-US" sz="1700" dirty="0">
              <a:solidFill>
                <a:srgbClr val="4E639C"/>
              </a:solidFill>
              <a:ea typeface="微软雅黑" panose="020B0503020204020204" pitchFamily="34" charset="-122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15457137-3436-6297-21A4-162C1D0157B5}"/>
              </a:ext>
            </a:extLst>
          </p:cNvPr>
          <p:cNvSpPr txBox="1"/>
          <p:nvPr/>
        </p:nvSpPr>
        <p:spPr>
          <a:xfrm>
            <a:off x="563057" y="215900"/>
            <a:ext cx="5233649" cy="38472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>
            <a:defPPr>
              <a:defRPr lang="zh-CN"/>
            </a:defPPr>
            <a:lvl1pPr marL="0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1147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2295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3442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4589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05736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06884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8031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09178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38367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500" b="1" dirty="0">
                <a:solidFill>
                  <a:prstClr val="black">
                    <a:lumMod val="65000"/>
                    <a:lumOff val="35000"/>
                  </a:prstClr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模拟结果与粒子鉴别分析</a:t>
            </a:r>
          </a:p>
        </p:txBody>
      </p:sp>
      <p:sp>
        <p:nvSpPr>
          <p:cNvPr id="8" name="灯片编号占位符 7">
            <a:extLst>
              <a:ext uri="{FF2B5EF4-FFF2-40B4-BE49-F238E27FC236}">
                <a16:creationId xmlns:a16="http://schemas.microsoft.com/office/drawing/2014/main" id="{B47C1329-3749-3CE1-A476-F071E5313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10</a:t>
            </a:fld>
            <a:endParaRPr lang="zh-CN" altLang="en-US"/>
          </a:p>
        </p:txBody>
      </p:sp>
      <p:sp>
        <p:nvSpPr>
          <p:cNvPr id="38" name="文本框 37">
            <a:extLst>
              <a:ext uri="{FF2B5EF4-FFF2-40B4-BE49-F238E27FC236}">
                <a16:creationId xmlns:a16="http://schemas.microsoft.com/office/drawing/2014/main" id="{A020F859-3150-46AF-9F35-4FE5039A11A7}"/>
              </a:ext>
            </a:extLst>
          </p:cNvPr>
          <p:cNvSpPr txBox="1"/>
          <p:nvPr/>
        </p:nvSpPr>
        <p:spPr>
          <a:xfrm>
            <a:off x="3632750" y="2965398"/>
            <a:ext cx="3081120" cy="2861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680"/>
              </a:lnSpc>
            </a:pPr>
            <a:r>
              <a:rPr lang="en-US" altLang="zh-CN" sz="1400" dirty="0" err="1">
                <a:latin typeface="楷体" panose="02010609060101010101" pitchFamily="49" charset="-122"/>
                <a:ea typeface="楷体" panose="02010609060101010101" pitchFamily="49" charset="-122"/>
              </a:rPr>
              <a:t>Edep:ToF</a:t>
            </a:r>
            <a:r>
              <a:rPr lang="zh-CN" altLang="en-US" sz="1400" dirty="0">
                <a:latin typeface="楷体" panose="02010609060101010101" pitchFamily="49" charset="-122"/>
                <a:ea typeface="楷体" panose="02010609060101010101" pitchFamily="49" charset="-122"/>
              </a:rPr>
              <a:t>关联</a:t>
            </a:r>
            <a:endParaRPr lang="en-US" altLang="zh-CN" sz="14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37" name="图片 36">
            <a:extLst>
              <a:ext uri="{FF2B5EF4-FFF2-40B4-BE49-F238E27FC236}">
                <a16:creationId xmlns:a16="http://schemas.microsoft.com/office/drawing/2014/main" id="{E12D0B99-28B9-406F-9FB9-EB81024617E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3985"/>
          <a:stretch/>
        </p:blipFill>
        <p:spPr>
          <a:xfrm>
            <a:off x="11925" y="1373457"/>
            <a:ext cx="3743733" cy="1342794"/>
          </a:xfrm>
          <a:prstGeom prst="rect">
            <a:avLst/>
          </a:prstGeom>
        </p:spPr>
      </p:pic>
      <p:sp>
        <p:nvSpPr>
          <p:cNvPr id="17" name="文本框 16">
            <a:extLst>
              <a:ext uri="{FF2B5EF4-FFF2-40B4-BE49-F238E27FC236}">
                <a16:creationId xmlns:a16="http://schemas.microsoft.com/office/drawing/2014/main" id="{B33740A0-170E-4942-8B16-1913D118C336}"/>
              </a:ext>
            </a:extLst>
          </p:cNvPr>
          <p:cNvSpPr txBox="1"/>
          <p:nvPr/>
        </p:nvSpPr>
        <p:spPr>
          <a:xfrm>
            <a:off x="313085" y="2855505"/>
            <a:ext cx="3081120" cy="2861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680"/>
              </a:lnSpc>
            </a:pPr>
            <a:r>
              <a:rPr lang="zh-CN" altLang="en-US" sz="1400" dirty="0">
                <a:latin typeface="楷体" panose="02010609060101010101" pitchFamily="49" charset="-122"/>
                <a:ea typeface="楷体" panose="02010609060101010101" pitchFamily="49" charset="-122"/>
              </a:rPr>
              <a:t>束流粒子飞行时间谱</a:t>
            </a:r>
            <a:endParaRPr lang="en-US" altLang="zh-CN" sz="14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FEF40F9F-3224-42DE-BBBF-37B389018026}"/>
              </a:ext>
            </a:extLst>
          </p:cNvPr>
          <p:cNvSpPr txBox="1"/>
          <p:nvPr/>
        </p:nvSpPr>
        <p:spPr>
          <a:xfrm>
            <a:off x="364819" y="3620246"/>
            <a:ext cx="795502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在引入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~100m ToF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测量后排除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proton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和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positron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效果较好；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区分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pion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7 MeV&lt;Edep&lt;60 MeV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约有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42%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事件为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pion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混入，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ToF&lt;521.6 ns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可基本排除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pion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和</a:t>
            </a:r>
            <a:r>
              <a:rPr lang="en-US" altLang="zh-CN" sz="14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Pz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&lt;1.1 GeV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muon.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4" name="文本框 43">
            <a:extLst>
              <a:ext uri="{FF2B5EF4-FFF2-40B4-BE49-F238E27FC236}">
                <a16:creationId xmlns:a16="http://schemas.microsoft.com/office/drawing/2014/main" id="{F3EA8AD9-7A9C-4139-AF61-DDCA495326C4}"/>
              </a:ext>
            </a:extLst>
          </p:cNvPr>
          <p:cNvSpPr txBox="1"/>
          <p:nvPr/>
        </p:nvSpPr>
        <p:spPr>
          <a:xfrm>
            <a:off x="3767297" y="1030260"/>
            <a:ext cx="65781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/>
              <a:t>Edep (MeV)</a:t>
            </a:r>
            <a:endParaRPr lang="zh-CN" altLang="en-US" sz="800" dirty="0"/>
          </a:p>
        </p:txBody>
      </p:sp>
      <p:sp>
        <p:nvSpPr>
          <p:cNvPr id="45" name="文本框 44">
            <a:extLst>
              <a:ext uri="{FF2B5EF4-FFF2-40B4-BE49-F238E27FC236}">
                <a16:creationId xmlns:a16="http://schemas.microsoft.com/office/drawing/2014/main" id="{58ED34D8-EC6C-4633-84D9-06563573F503}"/>
              </a:ext>
            </a:extLst>
          </p:cNvPr>
          <p:cNvSpPr txBox="1"/>
          <p:nvPr/>
        </p:nvSpPr>
        <p:spPr>
          <a:xfrm>
            <a:off x="5732702" y="2705252"/>
            <a:ext cx="65781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/>
              <a:t>ToF (ns)</a:t>
            </a:r>
            <a:endParaRPr lang="zh-CN" altLang="en-US" sz="800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DC7477DC-8B87-48AE-87B0-3C7230F3A77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44032" y="1170772"/>
            <a:ext cx="2195484" cy="1558743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D990169E-5005-411F-B4C4-F3D7FC4A606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25257" y="1200743"/>
            <a:ext cx="2251769" cy="1561368"/>
          </a:xfrm>
          <a:prstGeom prst="rect">
            <a:avLst/>
          </a:prstGeom>
        </p:spPr>
      </p:pic>
      <p:sp>
        <p:nvSpPr>
          <p:cNvPr id="46" name="文本框 45">
            <a:extLst>
              <a:ext uri="{FF2B5EF4-FFF2-40B4-BE49-F238E27FC236}">
                <a16:creationId xmlns:a16="http://schemas.microsoft.com/office/drawing/2014/main" id="{8ECF95D4-DAE9-466D-A439-6CEE3EC11164}"/>
              </a:ext>
            </a:extLst>
          </p:cNvPr>
          <p:cNvSpPr txBox="1"/>
          <p:nvPr/>
        </p:nvSpPr>
        <p:spPr>
          <a:xfrm>
            <a:off x="6372770" y="1030260"/>
            <a:ext cx="65781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/>
              <a:t>ToF (ns)</a:t>
            </a:r>
            <a:endParaRPr lang="zh-CN" altLang="en-US" sz="800" dirty="0"/>
          </a:p>
        </p:txBody>
      </p:sp>
      <p:sp>
        <p:nvSpPr>
          <p:cNvPr id="47" name="文本框 46">
            <a:extLst>
              <a:ext uri="{FF2B5EF4-FFF2-40B4-BE49-F238E27FC236}">
                <a16:creationId xmlns:a16="http://schemas.microsoft.com/office/drawing/2014/main" id="{6D625CCD-5DBE-42BB-9C18-0EB3D9743429}"/>
              </a:ext>
            </a:extLst>
          </p:cNvPr>
          <p:cNvSpPr txBox="1"/>
          <p:nvPr/>
        </p:nvSpPr>
        <p:spPr>
          <a:xfrm>
            <a:off x="8172970" y="2705252"/>
            <a:ext cx="79208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/>
              <a:t>P (MeV/c)</a:t>
            </a:r>
            <a:endParaRPr lang="zh-CN" altLang="en-US" sz="800" dirty="0"/>
          </a:p>
        </p:txBody>
      </p:sp>
      <p:sp>
        <p:nvSpPr>
          <p:cNvPr id="48" name="文本框 47">
            <a:extLst>
              <a:ext uri="{FF2B5EF4-FFF2-40B4-BE49-F238E27FC236}">
                <a16:creationId xmlns:a16="http://schemas.microsoft.com/office/drawing/2014/main" id="{E9B69BBD-39CA-4890-9C31-CB82CDEE9972}"/>
              </a:ext>
            </a:extLst>
          </p:cNvPr>
          <p:cNvSpPr txBox="1"/>
          <p:nvPr/>
        </p:nvSpPr>
        <p:spPr>
          <a:xfrm>
            <a:off x="6084738" y="2965398"/>
            <a:ext cx="3081120" cy="2861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680"/>
              </a:lnSpc>
            </a:pPr>
            <a:r>
              <a:rPr lang="zh-CN" altLang="en-US" sz="1400" dirty="0">
                <a:latin typeface="楷体" panose="02010609060101010101" pitchFamily="49" charset="-122"/>
                <a:ea typeface="楷体" panose="02010609060101010101" pitchFamily="49" charset="-122"/>
              </a:rPr>
              <a:t>缪子</a:t>
            </a:r>
            <a:r>
              <a:rPr lang="en-US" altLang="zh-CN" sz="1400" dirty="0" err="1">
                <a:latin typeface="楷体" panose="02010609060101010101" pitchFamily="49" charset="-122"/>
                <a:ea typeface="楷体" panose="02010609060101010101" pitchFamily="49" charset="-122"/>
              </a:rPr>
              <a:t>ToF:P</a:t>
            </a:r>
            <a:r>
              <a:rPr lang="zh-CN" altLang="en-US" sz="1400" dirty="0">
                <a:latin typeface="楷体" panose="02010609060101010101" pitchFamily="49" charset="-122"/>
                <a:ea typeface="楷体" panose="02010609060101010101" pitchFamily="49" charset="-122"/>
              </a:rPr>
              <a:t>关联</a:t>
            </a:r>
            <a:endParaRPr lang="en-US" altLang="zh-CN" sz="14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438458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矩形 32"/>
          <p:cNvSpPr/>
          <p:nvPr/>
        </p:nvSpPr>
        <p:spPr>
          <a:xfrm>
            <a:off x="-5228" y="143909"/>
            <a:ext cx="292359" cy="493944"/>
          </a:xfrm>
          <a:prstGeom prst="rect">
            <a:avLst/>
          </a:prstGeom>
          <a:solidFill>
            <a:srgbClr val="8B00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389" tIns="33694" rIns="67389" bIns="33694" rtlCol="0" anchor="ctr"/>
          <a:lstStyle/>
          <a:p>
            <a:pPr algn="ctr" defTabSz="673312"/>
            <a:endParaRPr lang="zh-CN" altLang="en-US" sz="1700" dirty="0">
              <a:solidFill>
                <a:srgbClr val="4E639C"/>
              </a:solidFill>
              <a:ea typeface="微软雅黑" panose="020B0503020204020204" pitchFamily="34" charset="-122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364819" y="143892"/>
            <a:ext cx="120550" cy="49394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389" tIns="33694" rIns="67389" bIns="33694" rtlCol="0" anchor="ctr"/>
          <a:lstStyle/>
          <a:p>
            <a:pPr algn="ctr" defTabSz="673312"/>
            <a:endParaRPr lang="zh-CN" altLang="en-US" sz="1700" dirty="0">
              <a:solidFill>
                <a:srgbClr val="4E639C"/>
              </a:solidFill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3446" y="149208"/>
            <a:ext cx="1720710" cy="483313"/>
          </a:xfrm>
          <a:prstGeom prst="rect">
            <a:avLst/>
          </a:prstGeom>
        </p:spPr>
      </p:pic>
      <p:sp>
        <p:nvSpPr>
          <p:cNvPr id="39" name="矩形 38"/>
          <p:cNvSpPr/>
          <p:nvPr/>
        </p:nvSpPr>
        <p:spPr>
          <a:xfrm>
            <a:off x="8854946" y="143892"/>
            <a:ext cx="146180" cy="493944"/>
          </a:xfrm>
          <a:prstGeom prst="rect">
            <a:avLst/>
          </a:prstGeom>
          <a:solidFill>
            <a:srgbClr val="8B00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389" tIns="33694" rIns="67389" bIns="33694" rtlCol="0" anchor="ctr"/>
          <a:lstStyle/>
          <a:p>
            <a:pPr algn="ctr" defTabSz="673312"/>
            <a:endParaRPr lang="zh-CN" altLang="en-US" sz="1700" dirty="0">
              <a:solidFill>
                <a:srgbClr val="4E639C"/>
              </a:solidFill>
              <a:ea typeface="微软雅黑" panose="020B0503020204020204" pitchFamily="34" charset="-122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15457137-3436-6297-21A4-162C1D0157B5}"/>
              </a:ext>
            </a:extLst>
          </p:cNvPr>
          <p:cNvSpPr txBox="1"/>
          <p:nvPr/>
        </p:nvSpPr>
        <p:spPr>
          <a:xfrm>
            <a:off x="563057" y="215900"/>
            <a:ext cx="5233649" cy="38472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>
            <a:defPPr>
              <a:defRPr lang="zh-CN"/>
            </a:defPPr>
            <a:lvl1pPr marL="0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1147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2295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3442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4589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05736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06884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8031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09178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38367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500" b="1" dirty="0">
                <a:solidFill>
                  <a:prstClr val="black">
                    <a:lumMod val="65000"/>
                    <a:lumOff val="35000"/>
                  </a:prstClr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模拟结果与粒子鉴别分析</a:t>
            </a:r>
          </a:p>
        </p:txBody>
      </p:sp>
      <p:sp>
        <p:nvSpPr>
          <p:cNvPr id="8" name="灯片编号占位符 7">
            <a:extLst>
              <a:ext uri="{FF2B5EF4-FFF2-40B4-BE49-F238E27FC236}">
                <a16:creationId xmlns:a16="http://schemas.microsoft.com/office/drawing/2014/main" id="{B47C1329-3749-3CE1-A476-F071E5313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11</a:t>
            </a:fld>
            <a:endParaRPr lang="zh-CN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2160E956-2937-438B-9A0A-4F628299A618}"/>
                  </a:ext>
                </a:extLst>
              </p:cNvPr>
              <p:cNvSpPr txBox="1"/>
              <p:nvPr/>
            </p:nvSpPr>
            <p:spPr>
              <a:xfrm>
                <a:off x="247913" y="2333222"/>
                <a:ext cx="5548793" cy="16927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zh-CN" altLang="en-US" sz="1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测量</a:t>
                </a:r>
                <a14:m>
                  <m:oMath xmlns:m="http://schemas.openxmlformats.org/officeDocument/2006/math">
                    <m:r>
                      <a:rPr lang="en-US" altLang="zh-CN" sz="1400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𝑋</m:t>
                    </m:r>
                    <m:r>
                      <a:rPr lang="zh-CN" altLang="en-US" sz="1400" i="1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的</m:t>
                    </m:r>
                  </m:oMath>
                </a14:m>
                <a:r>
                  <a:rPr lang="zh-CN" altLang="en-US" sz="1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测量结果概率分布为</a:t>
                </a:r>
                <a14:m>
                  <m:oMath xmlns:m="http://schemas.openxmlformats.org/officeDocument/2006/math">
                    <m:r>
                      <a:rPr lang="en-US" altLang="zh-CN" sz="1400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𝑃</m:t>
                    </m:r>
                    <m:d>
                      <m:dPr>
                        <m:ctrlPr>
                          <a:rPr lang="en-US" altLang="zh-CN" sz="1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dPr>
                      <m:e>
                        <m:r>
                          <a:rPr lang="en-US" altLang="zh-CN" sz="1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𝑋</m:t>
                        </m:r>
                      </m:e>
                    </m:d>
                  </m:oMath>
                </a14:m>
                <a:r>
                  <a:rPr lang="zh-CN" altLang="en-US" sz="1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，特定的、测量结果为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sSubPr>
                      <m:e>
                        <m:r>
                          <a:rPr lang="en-US" altLang="zh-CN" sz="1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𝑋</m:t>
                        </m:r>
                      </m:e>
                      <m:sub>
                        <m:r>
                          <a:rPr lang="en-US" altLang="zh-CN" sz="1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0</m:t>
                        </m:r>
                      </m:sub>
                    </m:sSub>
                  </m:oMath>
                </a14:m>
                <a:r>
                  <a:rPr lang="zh-CN" altLang="en-US" sz="1400" b="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的单次测量事件的似然函数</a:t>
                </a:r>
                <a14:m>
                  <m:oMath xmlns:m="http://schemas.openxmlformats.org/officeDocument/2006/math">
                    <m:r>
                      <a:rPr lang="en-US" altLang="zh-CN" sz="1400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𝐿</m:t>
                    </m:r>
                    <m:d>
                      <m:dPr>
                        <m:ctrlPr>
                          <a:rPr lang="en-US" altLang="zh-CN" sz="1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sz="1400" b="0" i="1" smtClean="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</m:ctrlPr>
                          </m:sSubPr>
                          <m:e>
                            <m:r>
                              <a:rPr lang="en-US" altLang="zh-CN" sz="1400" b="0" i="1" smtClean="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  <m:t>𝑋</m:t>
                            </m:r>
                          </m:e>
                          <m:sub>
                            <m:r>
                              <a:rPr lang="en-US" altLang="zh-CN" sz="1400" b="0" i="1" smtClean="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  <m:t>0</m:t>
                            </m:r>
                          </m:sub>
                        </m:sSub>
                      </m:e>
                    </m:d>
                    <m:r>
                      <a:rPr lang="en-US" altLang="zh-CN" sz="1400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=</m:t>
                    </m:r>
                    <m:r>
                      <a:rPr lang="en-US" altLang="zh-CN" sz="1400" i="1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𝑃</m:t>
                    </m:r>
                    <m:d>
                      <m:dPr>
                        <m:ctrlPr>
                          <a:rPr lang="en-US" altLang="zh-CN" sz="1400" i="1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sz="1400" i="1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</m:ctrlPr>
                          </m:sSubPr>
                          <m:e>
                            <m:r>
                              <a:rPr lang="en-US" altLang="zh-CN" sz="1400" i="1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  <m:t>𝑋</m:t>
                            </m:r>
                          </m:e>
                          <m:sub>
                            <m:r>
                              <a:rPr lang="en-US" altLang="zh-CN" sz="1400" i="1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  <m:t>0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altLang="zh-CN" sz="1400" b="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. </a:t>
                </a:r>
              </a:p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zh-CN" altLang="en-US" sz="1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以</a:t>
                </a:r>
                <a:r>
                  <a:rPr lang="en-US" altLang="zh-CN" sz="1400" b="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ToF</a:t>
                </a:r>
                <a:r>
                  <a:rPr lang="zh-CN" altLang="en-US" sz="1400" b="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、能量损失、铅块中的散射（以</a:t>
                </a:r>
                <a:r>
                  <a:rPr lang="zh-CN" altLang="en-US" sz="1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线性拟合径迹和多层</a:t>
                </a:r>
                <a:r>
                  <a:rPr lang="en-US" altLang="zh-CN" sz="1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RPC</a:t>
                </a:r>
                <a:r>
                  <a:rPr lang="zh-CN" altLang="en-US" sz="1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实际测得径迹的残差平方和代表</a:t>
                </a:r>
                <a:r>
                  <a:rPr lang="zh-CN" altLang="en-US" sz="1400" b="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）三个量的似然函数乘积分析粒子种类，可以综合更多信息进行粒子鉴别</a:t>
                </a:r>
                <a:r>
                  <a:rPr lang="en-US" altLang="zh-CN" sz="1400" b="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. </a:t>
                </a:r>
                <a:r>
                  <a:rPr lang="zh-CN" altLang="en-US" sz="1400" b="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模拟谱归一化作为概率分布</a:t>
                </a:r>
                <a:r>
                  <a:rPr lang="en-US" altLang="zh-CN" sz="1400" b="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. </a:t>
                </a:r>
              </a:p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zh-CN" altLang="en-US" sz="1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低动量下不优于</a:t>
                </a:r>
                <a:r>
                  <a:rPr lang="en-US" altLang="zh-CN" sz="1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ToF</a:t>
                </a:r>
                <a:r>
                  <a:rPr lang="zh-CN" altLang="en-US" sz="1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测量鉴别；达到</a:t>
                </a:r>
                <a:r>
                  <a:rPr lang="en-US" altLang="zh-CN" sz="1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1.5 GeV/c</a:t>
                </a:r>
                <a:r>
                  <a:rPr lang="zh-CN" altLang="en-US" sz="1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及以上的情况？</a:t>
                </a:r>
                <a:endParaRPr lang="en-US" altLang="zh-CN" sz="14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2160E956-2937-438B-9A0A-4F628299A6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913" y="2333222"/>
                <a:ext cx="5548793" cy="1692771"/>
              </a:xfrm>
              <a:prstGeom prst="rect">
                <a:avLst/>
              </a:prstGeom>
              <a:blipFill>
                <a:blip r:embed="rId4"/>
                <a:stretch>
                  <a:fillRect l="-330" t="-722" b="-288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2" name="表格 21">
                <a:extLst>
                  <a:ext uri="{FF2B5EF4-FFF2-40B4-BE49-F238E27FC236}">
                    <a16:creationId xmlns:a16="http://schemas.microsoft.com/office/drawing/2014/main" id="{C0D19137-7977-4A17-88A5-E3EBDB4DE60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93049086"/>
                  </p:ext>
                </p:extLst>
              </p:nvPr>
            </p:nvGraphicFramePr>
            <p:xfrm>
              <a:off x="6199272" y="721820"/>
              <a:ext cx="2018673" cy="158069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72891">
                      <a:extLst>
                        <a:ext uri="{9D8B030D-6E8A-4147-A177-3AD203B41FA5}">
                          <a16:colId xmlns:a16="http://schemas.microsoft.com/office/drawing/2014/main" val="3411003950"/>
                        </a:ext>
                      </a:extLst>
                    </a:gridCol>
                    <a:gridCol w="672891">
                      <a:extLst>
                        <a:ext uri="{9D8B030D-6E8A-4147-A177-3AD203B41FA5}">
                          <a16:colId xmlns:a16="http://schemas.microsoft.com/office/drawing/2014/main" val="2545519087"/>
                        </a:ext>
                      </a:extLst>
                    </a:gridCol>
                    <a:gridCol w="672891">
                      <a:extLst>
                        <a:ext uri="{9D8B030D-6E8A-4147-A177-3AD203B41FA5}">
                          <a16:colId xmlns:a16="http://schemas.microsoft.com/office/drawing/2014/main" val="3592273763"/>
                        </a:ext>
                      </a:extLst>
                    </a:gridCol>
                  </a:tblGrid>
                  <a:tr h="323495">
                    <a:tc gridSpan="3"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altLang="zh-CN" sz="105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1.2</m:t>
                              </m:r>
                              <m:f>
                                <m:fPr>
                                  <m:ctrlPr>
                                    <a:rPr lang="en-US" altLang="zh-CN" sz="1050" b="0" i="1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m:rPr>
                                      <m:sty m:val="p"/>
                                    </m:rPr>
                                    <a:rPr lang="en-US" altLang="zh-CN" sz="1050" b="0" i="0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GeV</m:t>
                                  </m:r>
                                </m:num>
                                <m:den>
                                  <m:r>
                                    <a:rPr lang="en-US" altLang="zh-CN" sz="1050" b="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den>
                              </m:f>
                              <m:sSup>
                                <m:sSupPr>
                                  <m:ctrlPr>
                                    <a:rPr lang="en-US" altLang="zh-CN" sz="1050" b="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1050" b="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p>
                                  <m:r>
                                    <a:rPr lang="en-US" altLang="zh-CN" sz="1050" b="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</m:sup>
                              </m:sSup>
                              <m:r>
                                <a:rPr lang="zh-CN" altLang="en-US" sz="105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，</m:t>
                              </m:r>
                              <m:r>
                                <a:rPr lang="en-US" altLang="zh-CN" sz="105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  <m:d>
                                <m:dPr>
                                  <m:ctrlPr>
                                    <a:rPr lang="en-US" altLang="zh-CN" sz="1050" b="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altLang="zh-CN" sz="1050" b="0" i="1" dirty="0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CN" sz="1050" b="0" i="1" dirty="0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𝜇</m:t>
                                      </m:r>
                                    </m:e>
                                    <m:sup>
                                      <m:r>
                                        <a:rPr lang="en-US" altLang="zh-CN" sz="1050" b="0" i="1" dirty="0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</m:sup>
                                  </m:sSup>
                                </m:e>
                              </m:d>
                              <m:r>
                                <a:rPr lang="en-US" altLang="zh-CN" sz="105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&gt;2</m:t>
                              </m:r>
                              <m:r>
                                <m:rPr>
                                  <m:sty m:val="p"/>
                                </m:rPr>
                                <a:rPr lang="en-US" altLang="zh-CN" sz="105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e</m:t>
                              </m:r>
                            </m:oMath>
                          </a14:m>
                          <a:r>
                            <a:rPr lang="en-US" altLang="zh-CN" sz="1050" b="0" dirty="0">
                              <a:solidFill>
                                <a:schemeClr val="tx1"/>
                              </a:solidFill>
                            </a:rPr>
                            <a:t>-</a:t>
                          </a:r>
                          <a:r>
                            <a:rPr lang="en-US" altLang="zh-CN" sz="1050" b="0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5</a:t>
                          </a:r>
                          <a:endParaRPr lang="zh-CN" altLang="en-US" sz="1050" b="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zh-CN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191627459"/>
                      </a:ext>
                    </a:extLst>
                  </a:tr>
                  <a:tr h="4190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050" b="0" dirty="0"/>
                            <a:t>\</a:t>
                          </a:r>
                          <a:endParaRPr lang="zh-CN" altLang="en-US" sz="1050" b="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CN" altLang="en-US" sz="1050" b="0" dirty="0"/>
                            <a:t>实际为</a:t>
                          </a:r>
                          <a:r>
                            <a:rPr lang="en-US" altLang="zh-CN" sz="1050" b="0" dirty="0"/>
                            <a:t>muon</a:t>
                          </a:r>
                          <a:endParaRPr lang="zh-CN" altLang="en-US" sz="1050" b="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CN" altLang="en-US" sz="1050" b="0" dirty="0"/>
                            <a:t>实际为</a:t>
                          </a:r>
                          <a:r>
                            <a:rPr lang="en-US" altLang="zh-CN" sz="1050" b="0" dirty="0"/>
                            <a:t>pion</a:t>
                          </a:r>
                          <a:endParaRPr lang="zh-CN" altLang="en-US" sz="1050" b="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659328260"/>
                      </a:ext>
                    </a:extLst>
                  </a:tr>
                  <a:tr h="4190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CN" altLang="en-US" sz="1050" b="0" dirty="0"/>
                            <a:t>判断为</a:t>
                          </a:r>
                          <a:r>
                            <a:rPr lang="en-US" altLang="zh-CN" sz="1050" b="0" dirty="0"/>
                            <a:t>muon</a:t>
                          </a:r>
                          <a:endParaRPr lang="zh-CN" altLang="en-US" sz="1050" b="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050" b="0" dirty="0"/>
                            <a:t>182033</a:t>
                          </a:r>
                          <a:endParaRPr lang="zh-CN" altLang="en-US" sz="1050" b="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B0F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050" b="0" dirty="0"/>
                            <a:t>820</a:t>
                          </a:r>
                          <a:endParaRPr lang="zh-CN" altLang="en-US" sz="1050" b="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61314685"/>
                      </a:ext>
                    </a:extLst>
                  </a:tr>
                  <a:tr h="4190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CN" altLang="en-US" sz="1050" b="0" dirty="0"/>
                            <a:t>判断为</a:t>
                          </a:r>
                          <a:r>
                            <a:rPr lang="en-US" altLang="zh-CN" sz="1050" b="0" dirty="0"/>
                            <a:t>pion</a:t>
                          </a:r>
                          <a:endParaRPr lang="zh-CN" altLang="en-US" sz="1050" b="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050" b="0" dirty="0"/>
                            <a:t>149698</a:t>
                          </a:r>
                          <a:endParaRPr lang="zh-CN" altLang="en-US" sz="1050" b="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050" b="0" dirty="0"/>
                            <a:t>1717001</a:t>
                          </a:r>
                          <a:endParaRPr lang="zh-CN" altLang="en-US" sz="1050" b="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B0F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361504248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2" name="表格 21">
                <a:extLst>
                  <a:ext uri="{FF2B5EF4-FFF2-40B4-BE49-F238E27FC236}">
                    <a16:creationId xmlns:a16="http://schemas.microsoft.com/office/drawing/2014/main" id="{C0D19137-7977-4A17-88A5-E3EBDB4DE60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93049086"/>
                  </p:ext>
                </p:extLst>
              </p:nvPr>
            </p:nvGraphicFramePr>
            <p:xfrm>
              <a:off x="6199272" y="721820"/>
              <a:ext cx="2018673" cy="158069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72891">
                      <a:extLst>
                        <a:ext uri="{9D8B030D-6E8A-4147-A177-3AD203B41FA5}">
                          <a16:colId xmlns:a16="http://schemas.microsoft.com/office/drawing/2014/main" val="3411003950"/>
                        </a:ext>
                      </a:extLst>
                    </a:gridCol>
                    <a:gridCol w="672891">
                      <a:extLst>
                        <a:ext uri="{9D8B030D-6E8A-4147-A177-3AD203B41FA5}">
                          <a16:colId xmlns:a16="http://schemas.microsoft.com/office/drawing/2014/main" val="2545519087"/>
                        </a:ext>
                      </a:extLst>
                    </a:gridCol>
                    <a:gridCol w="672891">
                      <a:extLst>
                        <a:ext uri="{9D8B030D-6E8A-4147-A177-3AD203B41FA5}">
                          <a16:colId xmlns:a16="http://schemas.microsoft.com/office/drawing/2014/main" val="3592273763"/>
                        </a:ext>
                      </a:extLst>
                    </a:gridCol>
                  </a:tblGrid>
                  <a:tr h="323495">
                    <a:tc gridSpan="3"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300" t="-1887" r="-601" b="-401887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zh-CN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191627459"/>
                      </a:ext>
                    </a:extLst>
                  </a:tr>
                  <a:tr h="4190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050" b="0" dirty="0"/>
                            <a:t>\</a:t>
                          </a:r>
                          <a:endParaRPr lang="zh-CN" altLang="en-US" sz="1050" b="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CN" altLang="en-US" sz="1050" b="0" dirty="0"/>
                            <a:t>实际为</a:t>
                          </a:r>
                          <a:r>
                            <a:rPr lang="en-US" altLang="zh-CN" sz="1050" b="0" dirty="0"/>
                            <a:t>muon</a:t>
                          </a:r>
                          <a:endParaRPr lang="zh-CN" altLang="en-US" sz="1050" b="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CN" altLang="en-US" sz="1050" b="0" dirty="0"/>
                            <a:t>实际为</a:t>
                          </a:r>
                          <a:r>
                            <a:rPr lang="en-US" altLang="zh-CN" sz="1050" b="0" dirty="0"/>
                            <a:t>pion</a:t>
                          </a:r>
                          <a:endParaRPr lang="zh-CN" altLang="en-US" sz="1050" b="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659328260"/>
                      </a:ext>
                    </a:extLst>
                  </a:tr>
                  <a:tr h="4190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CN" altLang="en-US" sz="1050" b="0" dirty="0"/>
                            <a:t>判断为</a:t>
                          </a:r>
                          <a:r>
                            <a:rPr lang="en-US" altLang="zh-CN" sz="1050" b="0" dirty="0"/>
                            <a:t>muon</a:t>
                          </a:r>
                          <a:endParaRPr lang="zh-CN" altLang="en-US" sz="1050" b="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050" b="0" dirty="0"/>
                            <a:t>182033</a:t>
                          </a:r>
                          <a:endParaRPr lang="zh-CN" altLang="en-US" sz="1050" b="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B0F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050" b="0" dirty="0"/>
                            <a:t>820</a:t>
                          </a:r>
                          <a:endParaRPr lang="zh-CN" altLang="en-US" sz="1050" b="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61314685"/>
                      </a:ext>
                    </a:extLst>
                  </a:tr>
                  <a:tr h="4190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CN" altLang="en-US" sz="1050" b="0" dirty="0"/>
                            <a:t>判断为</a:t>
                          </a:r>
                          <a:r>
                            <a:rPr lang="en-US" altLang="zh-CN" sz="1050" b="0" dirty="0"/>
                            <a:t>pion</a:t>
                          </a:r>
                          <a:endParaRPr lang="zh-CN" altLang="en-US" sz="1050" b="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050" b="0" dirty="0"/>
                            <a:t>149698</a:t>
                          </a:r>
                          <a:endParaRPr lang="zh-CN" altLang="en-US" sz="1050" b="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050" b="0" dirty="0"/>
                            <a:t>1717001</a:t>
                          </a:r>
                          <a:endParaRPr lang="zh-CN" altLang="en-US" sz="1050" b="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B0F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361504248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23" name="文本框 22">
            <a:extLst>
              <a:ext uri="{FF2B5EF4-FFF2-40B4-BE49-F238E27FC236}">
                <a16:creationId xmlns:a16="http://schemas.microsoft.com/office/drawing/2014/main" id="{D2C7A614-85A4-4E24-B4A2-B6BB1D1CFE2E}"/>
              </a:ext>
            </a:extLst>
          </p:cNvPr>
          <p:cNvSpPr txBox="1"/>
          <p:nvPr/>
        </p:nvSpPr>
        <p:spPr>
          <a:xfrm>
            <a:off x="6008850" y="2368462"/>
            <a:ext cx="302580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保留</a:t>
            </a:r>
            <a:r>
              <a:rPr lang="en-US" altLang="zh-CN" sz="14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muon</a:t>
            </a:r>
            <a:r>
              <a:rPr lang="zh-CN" altLang="en-US" sz="14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14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54.87%</a:t>
            </a:r>
          </a:p>
          <a:p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排除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pion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99.95%</a:t>
            </a:r>
          </a:p>
          <a:p>
            <a:r>
              <a:rPr lang="zh-CN" altLang="en-US" sz="14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判断为</a:t>
            </a:r>
            <a:r>
              <a:rPr lang="en-US" altLang="zh-CN" sz="14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muon</a:t>
            </a:r>
            <a:r>
              <a:rPr lang="zh-CN" altLang="en-US" sz="14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时的误判率：</a:t>
            </a:r>
            <a:r>
              <a:rPr lang="en-US" altLang="zh-CN" sz="14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0.45%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6BEB88AD-7A38-4DDB-B2D4-FCBAEA1CD95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0566" y="719956"/>
            <a:ext cx="1703840" cy="1220242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875C2560-E1AC-4A7A-9505-C90A1CFEE5E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28016" y="729797"/>
            <a:ext cx="1731956" cy="1200560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028CFA3A-2E8A-40A8-8FE5-96A45A9EE5B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03988" y="729797"/>
            <a:ext cx="1720710" cy="1225865"/>
          </a:xfrm>
          <a:prstGeom prst="rect">
            <a:avLst/>
          </a:prstGeom>
        </p:spPr>
      </p:pic>
      <p:sp>
        <p:nvSpPr>
          <p:cNvPr id="29" name="文本框 28">
            <a:extLst>
              <a:ext uri="{FF2B5EF4-FFF2-40B4-BE49-F238E27FC236}">
                <a16:creationId xmlns:a16="http://schemas.microsoft.com/office/drawing/2014/main" id="{4D64D9E0-6CD9-4050-8DC4-9EC811F881DC}"/>
              </a:ext>
            </a:extLst>
          </p:cNvPr>
          <p:cNvSpPr txBox="1"/>
          <p:nvPr/>
        </p:nvSpPr>
        <p:spPr>
          <a:xfrm>
            <a:off x="156095" y="1971570"/>
            <a:ext cx="1804377" cy="2861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680"/>
              </a:lnSpc>
            </a:pPr>
            <a:r>
              <a:rPr lang="zh-CN" altLang="en-US" sz="1400" dirty="0">
                <a:latin typeface="楷体" panose="02010609060101010101" pitchFamily="49" charset="-122"/>
                <a:ea typeface="楷体" panose="02010609060101010101" pitchFamily="49" charset="-122"/>
              </a:rPr>
              <a:t>束流粒子飞行时间</a:t>
            </a:r>
            <a:endParaRPr lang="en-US" altLang="zh-CN" sz="14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3FCE09D2-0E3E-40F5-B0AA-61A4332CC936}"/>
              </a:ext>
            </a:extLst>
          </p:cNvPr>
          <p:cNvSpPr txBox="1"/>
          <p:nvPr/>
        </p:nvSpPr>
        <p:spPr>
          <a:xfrm>
            <a:off x="2091805" y="1975045"/>
            <a:ext cx="1804377" cy="2861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680"/>
              </a:lnSpc>
            </a:pPr>
            <a:r>
              <a:rPr lang="zh-CN" altLang="en-US" sz="1400" dirty="0">
                <a:latin typeface="楷体" panose="02010609060101010101" pitchFamily="49" charset="-122"/>
                <a:ea typeface="楷体" panose="02010609060101010101" pitchFamily="49" charset="-122"/>
              </a:rPr>
              <a:t>末端沉积能量</a:t>
            </a:r>
            <a:endParaRPr lang="en-US" altLang="zh-CN" sz="14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A171A192-F2F8-4DEB-BF52-C2A3E4C5CF4D}"/>
              </a:ext>
            </a:extLst>
          </p:cNvPr>
          <p:cNvSpPr txBox="1"/>
          <p:nvPr/>
        </p:nvSpPr>
        <p:spPr>
          <a:xfrm>
            <a:off x="4195169" y="1971569"/>
            <a:ext cx="1427569" cy="2861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680"/>
              </a:lnSpc>
            </a:pPr>
            <a:r>
              <a:rPr lang="zh-CN" altLang="en-US" sz="1400" dirty="0">
                <a:latin typeface="楷体" panose="02010609060101010101" pitchFamily="49" charset="-122"/>
                <a:ea typeface="楷体" panose="02010609060101010101" pitchFamily="49" charset="-122"/>
              </a:rPr>
              <a:t>径迹残差平方和</a:t>
            </a:r>
            <a:endParaRPr lang="en-US" altLang="zh-CN" sz="14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4677C917-EF02-49FA-82D5-89603929E59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04060" y="3093300"/>
            <a:ext cx="2209095" cy="1547434"/>
          </a:xfrm>
          <a:prstGeom prst="rect">
            <a:avLst/>
          </a:prstGeom>
        </p:spPr>
      </p:pic>
      <p:sp>
        <p:nvSpPr>
          <p:cNvPr id="36" name="矩形 35">
            <a:extLst>
              <a:ext uri="{FF2B5EF4-FFF2-40B4-BE49-F238E27FC236}">
                <a16:creationId xmlns:a16="http://schemas.microsoft.com/office/drawing/2014/main" id="{C51BCE40-15AA-4822-997B-D2854AD547CC}"/>
              </a:ext>
            </a:extLst>
          </p:cNvPr>
          <p:cNvSpPr/>
          <p:nvPr/>
        </p:nvSpPr>
        <p:spPr>
          <a:xfrm>
            <a:off x="7784714" y="4603786"/>
            <a:ext cx="588623" cy="194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662" dirty="0">
                <a:latin typeface="微软雅黑" panose="020B0503020204020204" pitchFamily="34" charset="-122"/>
                <a:ea typeface="微软雅黑" panose="020B0503020204020204" pitchFamily="34" charset="-122"/>
              </a:rPr>
              <a:t>P (MeV/c)</a:t>
            </a:r>
            <a:endParaRPr lang="zh-CN" altLang="en-US" sz="662" dirty="0"/>
          </a:p>
        </p:txBody>
      </p:sp>
      <p:grpSp>
        <p:nvGrpSpPr>
          <p:cNvPr id="27" name="组合 26">
            <a:extLst>
              <a:ext uri="{FF2B5EF4-FFF2-40B4-BE49-F238E27FC236}">
                <a16:creationId xmlns:a16="http://schemas.microsoft.com/office/drawing/2014/main" id="{D8B2A1AB-9C66-40BD-B624-F4ACB609D1FE}"/>
              </a:ext>
            </a:extLst>
          </p:cNvPr>
          <p:cNvGrpSpPr/>
          <p:nvPr/>
        </p:nvGrpSpPr>
        <p:grpSpPr>
          <a:xfrm>
            <a:off x="3444649" y="967122"/>
            <a:ext cx="551857" cy="239233"/>
            <a:chOff x="3163864" y="1298072"/>
            <a:chExt cx="551857" cy="239233"/>
          </a:xfrm>
        </p:grpSpPr>
        <p:cxnSp>
          <p:nvCxnSpPr>
            <p:cNvPr id="40" name="直接连接符 39">
              <a:extLst>
                <a:ext uri="{FF2B5EF4-FFF2-40B4-BE49-F238E27FC236}">
                  <a16:creationId xmlns:a16="http://schemas.microsoft.com/office/drawing/2014/main" id="{7CBCFC54-8729-4725-B8E0-3DEDDD899435}"/>
                </a:ext>
              </a:extLst>
            </p:cNvPr>
            <p:cNvCxnSpPr/>
            <p:nvPr/>
          </p:nvCxnSpPr>
          <p:spPr>
            <a:xfrm>
              <a:off x="3163864" y="1385089"/>
              <a:ext cx="176900" cy="0"/>
            </a:xfrm>
            <a:prstGeom prst="line">
              <a:avLst/>
            </a:prstGeom>
            <a:ln>
              <a:solidFill>
                <a:srgbClr val="2C2CA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接连接符 41">
              <a:extLst>
                <a:ext uri="{FF2B5EF4-FFF2-40B4-BE49-F238E27FC236}">
                  <a16:creationId xmlns:a16="http://schemas.microsoft.com/office/drawing/2014/main" id="{133347AA-7749-4F6C-BAE0-5E43DEA124ED}"/>
                </a:ext>
              </a:extLst>
            </p:cNvPr>
            <p:cNvCxnSpPr/>
            <p:nvPr/>
          </p:nvCxnSpPr>
          <p:spPr>
            <a:xfrm>
              <a:off x="3163864" y="1456305"/>
              <a:ext cx="176900" cy="0"/>
            </a:xfrm>
            <a:prstGeom prst="line">
              <a:avLst/>
            </a:prstGeom>
            <a:ln>
              <a:solidFill>
                <a:srgbClr val="FF030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矩形 42">
              <a:extLst>
                <a:ext uri="{FF2B5EF4-FFF2-40B4-BE49-F238E27FC236}">
                  <a16:creationId xmlns:a16="http://schemas.microsoft.com/office/drawing/2014/main" id="{6AEACADF-2223-4928-86CE-FF84D8175B7A}"/>
                </a:ext>
              </a:extLst>
            </p:cNvPr>
            <p:cNvSpPr/>
            <p:nvPr/>
          </p:nvSpPr>
          <p:spPr>
            <a:xfrm>
              <a:off x="3281643" y="1298072"/>
              <a:ext cx="434078" cy="1692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5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μ+</a:t>
              </a:r>
              <a:endParaRPr lang="zh-CN" altLang="en-US" sz="500" dirty="0"/>
            </a:p>
          </p:txBody>
        </p:sp>
        <p:sp>
          <p:nvSpPr>
            <p:cNvPr id="46" name="矩形 45">
              <a:extLst>
                <a:ext uri="{FF2B5EF4-FFF2-40B4-BE49-F238E27FC236}">
                  <a16:creationId xmlns:a16="http://schemas.microsoft.com/office/drawing/2014/main" id="{D9A79FFE-912E-42AB-B830-C03CF9546053}"/>
                </a:ext>
              </a:extLst>
            </p:cNvPr>
            <p:cNvSpPr/>
            <p:nvPr/>
          </p:nvSpPr>
          <p:spPr>
            <a:xfrm>
              <a:off x="3281643" y="1368028"/>
              <a:ext cx="434078" cy="1692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5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pi+</a:t>
              </a:r>
              <a:endParaRPr lang="zh-CN" altLang="en-US" sz="500" dirty="0"/>
            </a:p>
          </p:txBody>
        </p:sp>
      </p:grpSp>
      <p:grpSp>
        <p:nvGrpSpPr>
          <p:cNvPr id="47" name="组合 46">
            <a:extLst>
              <a:ext uri="{FF2B5EF4-FFF2-40B4-BE49-F238E27FC236}">
                <a16:creationId xmlns:a16="http://schemas.microsoft.com/office/drawing/2014/main" id="{B6CB2016-72BC-406C-ABB1-1732308EFB9D}"/>
              </a:ext>
            </a:extLst>
          </p:cNvPr>
          <p:cNvGrpSpPr/>
          <p:nvPr/>
        </p:nvGrpSpPr>
        <p:grpSpPr>
          <a:xfrm>
            <a:off x="5316857" y="1298072"/>
            <a:ext cx="551857" cy="239233"/>
            <a:chOff x="3163864" y="1298072"/>
            <a:chExt cx="551857" cy="239233"/>
          </a:xfrm>
        </p:grpSpPr>
        <p:cxnSp>
          <p:nvCxnSpPr>
            <p:cNvPr id="48" name="直接连接符 47">
              <a:extLst>
                <a:ext uri="{FF2B5EF4-FFF2-40B4-BE49-F238E27FC236}">
                  <a16:creationId xmlns:a16="http://schemas.microsoft.com/office/drawing/2014/main" id="{0C92E01D-4C32-497A-B618-DDC7692D59BF}"/>
                </a:ext>
              </a:extLst>
            </p:cNvPr>
            <p:cNvCxnSpPr/>
            <p:nvPr/>
          </p:nvCxnSpPr>
          <p:spPr>
            <a:xfrm>
              <a:off x="3163864" y="1385089"/>
              <a:ext cx="176900" cy="0"/>
            </a:xfrm>
            <a:prstGeom prst="line">
              <a:avLst/>
            </a:prstGeom>
            <a:ln>
              <a:solidFill>
                <a:srgbClr val="2C2CA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直接连接符 48">
              <a:extLst>
                <a:ext uri="{FF2B5EF4-FFF2-40B4-BE49-F238E27FC236}">
                  <a16:creationId xmlns:a16="http://schemas.microsoft.com/office/drawing/2014/main" id="{A14F5121-1427-4AE6-B03C-B0B3B672E800}"/>
                </a:ext>
              </a:extLst>
            </p:cNvPr>
            <p:cNvCxnSpPr/>
            <p:nvPr/>
          </p:nvCxnSpPr>
          <p:spPr>
            <a:xfrm>
              <a:off x="3163864" y="1456305"/>
              <a:ext cx="176900" cy="0"/>
            </a:xfrm>
            <a:prstGeom prst="line">
              <a:avLst/>
            </a:prstGeom>
            <a:ln>
              <a:solidFill>
                <a:srgbClr val="FF030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矩形 49">
              <a:extLst>
                <a:ext uri="{FF2B5EF4-FFF2-40B4-BE49-F238E27FC236}">
                  <a16:creationId xmlns:a16="http://schemas.microsoft.com/office/drawing/2014/main" id="{1A8EB303-FF34-4A98-A747-370E52B39BFF}"/>
                </a:ext>
              </a:extLst>
            </p:cNvPr>
            <p:cNvSpPr/>
            <p:nvPr/>
          </p:nvSpPr>
          <p:spPr>
            <a:xfrm>
              <a:off x="3281643" y="1298072"/>
              <a:ext cx="434078" cy="1692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5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μ+</a:t>
              </a:r>
              <a:endParaRPr lang="zh-CN" altLang="en-US" sz="500" dirty="0"/>
            </a:p>
          </p:txBody>
        </p:sp>
        <p:sp>
          <p:nvSpPr>
            <p:cNvPr id="51" name="矩形 50">
              <a:extLst>
                <a:ext uri="{FF2B5EF4-FFF2-40B4-BE49-F238E27FC236}">
                  <a16:creationId xmlns:a16="http://schemas.microsoft.com/office/drawing/2014/main" id="{CCFD3016-FD23-4F3D-8C25-CDCCEDC85435}"/>
                </a:ext>
              </a:extLst>
            </p:cNvPr>
            <p:cNvSpPr/>
            <p:nvPr/>
          </p:nvSpPr>
          <p:spPr>
            <a:xfrm>
              <a:off x="3281643" y="1368028"/>
              <a:ext cx="434078" cy="1692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5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pi+</a:t>
              </a:r>
              <a:endParaRPr lang="zh-CN" altLang="en-US" sz="500" dirty="0"/>
            </a:p>
          </p:txBody>
        </p:sp>
      </p:grpSp>
      <p:grpSp>
        <p:nvGrpSpPr>
          <p:cNvPr id="52" name="组合 51">
            <a:extLst>
              <a:ext uri="{FF2B5EF4-FFF2-40B4-BE49-F238E27FC236}">
                <a16:creationId xmlns:a16="http://schemas.microsoft.com/office/drawing/2014/main" id="{4DF6E6A9-F31F-4596-BD8A-B6B6E397B1D8}"/>
              </a:ext>
            </a:extLst>
          </p:cNvPr>
          <p:cNvGrpSpPr/>
          <p:nvPr/>
        </p:nvGrpSpPr>
        <p:grpSpPr>
          <a:xfrm>
            <a:off x="1500433" y="967988"/>
            <a:ext cx="551857" cy="239233"/>
            <a:chOff x="3163864" y="1298072"/>
            <a:chExt cx="551857" cy="239233"/>
          </a:xfrm>
        </p:grpSpPr>
        <p:cxnSp>
          <p:nvCxnSpPr>
            <p:cNvPr id="53" name="直接连接符 52">
              <a:extLst>
                <a:ext uri="{FF2B5EF4-FFF2-40B4-BE49-F238E27FC236}">
                  <a16:creationId xmlns:a16="http://schemas.microsoft.com/office/drawing/2014/main" id="{476ADB6D-200B-4816-A0A6-C089F3206FD9}"/>
                </a:ext>
              </a:extLst>
            </p:cNvPr>
            <p:cNvCxnSpPr/>
            <p:nvPr/>
          </p:nvCxnSpPr>
          <p:spPr>
            <a:xfrm>
              <a:off x="3163864" y="1385089"/>
              <a:ext cx="176900" cy="0"/>
            </a:xfrm>
            <a:prstGeom prst="line">
              <a:avLst/>
            </a:prstGeom>
            <a:ln>
              <a:solidFill>
                <a:srgbClr val="2C2CA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直接连接符 53">
              <a:extLst>
                <a:ext uri="{FF2B5EF4-FFF2-40B4-BE49-F238E27FC236}">
                  <a16:creationId xmlns:a16="http://schemas.microsoft.com/office/drawing/2014/main" id="{AF2768C3-7903-4A30-84C9-CFD49283FB72}"/>
                </a:ext>
              </a:extLst>
            </p:cNvPr>
            <p:cNvCxnSpPr/>
            <p:nvPr/>
          </p:nvCxnSpPr>
          <p:spPr>
            <a:xfrm>
              <a:off x="3163864" y="1456305"/>
              <a:ext cx="176900" cy="0"/>
            </a:xfrm>
            <a:prstGeom prst="line">
              <a:avLst/>
            </a:prstGeom>
            <a:ln>
              <a:solidFill>
                <a:srgbClr val="FF030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矩形 54">
              <a:extLst>
                <a:ext uri="{FF2B5EF4-FFF2-40B4-BE49-F238E27FC236}">
                  <a16:creationId xmlns:a16="http://schemas.microsoft.com/office/drawing/2014/main" id="{112D72E4-D413-4C25-A068-5EF832A61889}"/>
                </a:ext>
              </a:extLst>
            </p:cNvPr>
            <p:cNvSpPr/>
            <p:nvPr/>
          </p:nvSpPr>
          <p:spPr>
            <a:xfrm>
              <a:off x="3281643" y="1298072"/>
              <a:ext cx="434078" cy="1692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5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μ+</a:t>
              </a:r>
              <a:endParaRPr lang="zh-CN" altLang="en-US" sz="500" dirty="0"/>
            </a:p>
          </p:txBody>
        </p:sp>
        <p:sp>
          <p:nvSpPr>
            <p:cNvPr id="56" name="矩形 55">
              <a:extLst>
                <a:ext uri="{FF2B5EF4-FFF2-40B4-BE49-F238E27FC236}">
                  <a16:creationId xmlns:a16="http://schemas.microsoft.com/office/drawing/2014/main" id="{7F77CB6C-E08B-429B-AB71-054AD391C64A}"/>
                </a:ext>
              </a:extLst>
            </p:cNvPr>
            <p:cNvSpPr/>
            <p:nvPr/>
          </p:nvSpPr>
          <p:spPr>
            <a:xfrm>
              <a:off x="3281643" y="1368028"/>
              <a:ext cx="434078" cy="1692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5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pi+</a:t>
              </a:r>
              <a:endParaRPr lang="zh-CN" altLang="en-US" sz="500" dirty="0"/>
            </a:p>
          </p:txBody>
        </p:sp>
      </p:grp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2AC0202A-C92E-4CF4-9517-EA87D50B5FBB}"/>
              </a:ext>
            </a:extLst>
          </p:cNvPr>
          <p:cNvGrpSpPr/>
          <p:nvPr/>
        </p:nvGrpSpPr>
        <p:grpSpPr>
          <a:xfrm>
            <a:off x="7845156" y="3271324"/>
            <a:ext cx="551857" cy="239233"/>
            <a:chOff x="3163864" y="1298072"/>
            <a:chExt cx="551857" cy="239233"/>
          </a:xfrm>
        </p:grpSpPr>
        <p:cxnSp>
          <p:nvCxnSpPr>
            <p:cNvPr id="58" name="直接连接符 57">
              <a:extLst>
                <a:ext uri="{FF2B5EF4-FFF2-40B4-BE49-F238E27FC236}">
                  <a16:creationId xmlns:a16="http://schemas.microsoft.com/office/drawing/2014/main" id="{750F2067-1EA1-4A09-9319-2357C0B27F9E}"/>
                </a:ext>
              </a:extLst>
            </p:cNvPr>
            <p:cNvCxnSpPr/>
            <p:nvPr/>
          </p:nvCxnSpPr>
          <p:spPr>
            <a:xfrm>
              <a:off x="3163864" y="1385089"/>
              <a:ext cx="176900" cy="0"/>
            </a:xfrm>
            <a:prstGeom prst="line">
              <a:avLst/>
            </a:prstGeom>
            <a:ln>
              <a:solidFill>
                <a:srgbClr val="2C2CA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直接连接符 58">
              <a:extLst>
                <a:ext uri="{FF2B5EF4-FFF2-40B4-BE49-F238E27FC236}">
                  <a16:creationId xmlns:a16="http://schemas.microsoft.com/office/drawing/2014/main" id="{EE63AECF-64C5-45C6-BB8B-9449A5D8E225}"/>
                </a:ext>
              </a:extLst>
            </p:cNvPr>
            <p:cNvCxnSpPr/>
            <p:nvPr/>
          </p:nvCxnSpPr>
          <p:spPr>
            <a:xfrm>
              <a:off x="3163864" y="1456305"/>
              <a:ext cx="176900" cy="0"/>
            </a:xfrm>
            <a:prstGeom prst="line">
              <a:avLst/>
            </a:prstGeom>
            <a:ln>
              <a:solidFill>
                <a:srgbClr val="FF030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矩形 59">
              <a:extLst>
                <a:ext uri="{FF2B5EF4-FFF2-40B4-BE49-F238E27FC236}">
                  <a16:creationId xmlns:a16="http://schemas.microsoft.com/office/drawing/2014/main" id="{561A78B9-64E0-4053-9837-56832986269D}"/>
                </a:ext>
              </a:extLst>
            </p:cNvPr>
            <p:cNvSpPr/>
            <p:nvPr/>
          </p:nvSpPr>
          <p:spPr>
            <a:xfrm>
              <a:off x="3281643" y="1298072"/>
              <a:ext cx="434078" cy="1692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5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保留</a:t>
              </a:r>
              <a:endParaRPr lang="zh-CN" altLang="en-US" sz="500" dirty="0"/>
            </a:p>
          </p:txBody>
        </p:sp>
        <p:sp>
          <p:nvSpPr>
            <p:cNvPr id="61" name="矩形 60">
              <a:extLst>
                <a:ext uri="{FF2B5EF4-FFF2-40B4-BE49-F238E27FC236}">
                  <a16:creationId xmlns:a16="http://schemas.microsoft.com/office/drawing/2014/main" id="{461F3C92-17CD-4E34-8FFD-E3C204DB8B5A}"/>
                </a:ext>
              </a:extLst>
            </p:cNvPr>
            <p:cNvSpPr/>
            <p:nvPr/>
          </p:nvSpPr>
          <p:spPr>
            <a:xfrm>
              <a:off x="3281643" y="1368028"/>
              <a:ext cx="434078" cy="1692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5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排除</a:t>
              </a:r>
              <a:endParaRPr lang="zh-CN" altLang="en-US" sz="500" dirty="0"/>
            </a:p>
          </p:txBody>
        </p:sp>
      </p:grpSp>
      <p:pic>
        <p:nvPicPr>
          <p:cNvPr id="3" name="图片 2">
            <a:extLst>
              <a:ext uri="{FF2B5EF4-FFF2-40B4-BE49-F238E27FC236}">
                <a16:creationId xmlns:a16="http://schemas.microsoft.com/office/drawing/2014/main" id="{4697DC7A-AE6D-406F-BB0C-C601B8D8908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46191" y="3975238"/>
            <a:ext cx="5548793" cy="628548"/>
          </a:xfrm>
          <a:prstGeom prst="rect">
            <a:avLst/>
          </a:prstGeom>
        </p:spPr>
      </p:pic>
      <p:sp>
        <p:nvSpPr>
          <p:cNvPr id="41" name="文本框 40">
            <a:extLst>
              <a:ext uri="{FF2B5EF4-FFF2-40B4-BE49-F238E27FC236}">
                <a16:creationId xmlns:a16="http://schemas.microsoft.com/office/drawing/2014/main" id="{D01045DD-D097-4A33-8D3F-6EAB21FD5FFA}"/>
              </a:ext>
            </a:extLst>
          </p:cNvPr>
          <p:cNvSpPr txBox="1"/>
          <p:nvPr/>
        </p:nvSpPr>
        <p:spPr>
          <a:xfrm>
            <a:off x="-282115" y="4631238"/>
            <a:ext cx="6552215" cy="2861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680"/>
              </a:lnSpc>
            </a:pPr>
            <a:r>
              <a:rPr lang="zh-CN" altLang="en-US" sz="1400" dirty="0">
                <a:latin typeface="楷体" panose="02010609060101010101" pitchFamily="49" charset="-122"/>
                <a:ea typeface="楷体" panose="02010609060101010101" pitchFamily="49" charset="-122"/>
              </a:rPr>
              <a:t>单能</a:t>
            </a:r>
            <a:r>
              <a:rPr lang="en-US" altLang="zh-CN" sz="1400" dirty="0">
                <a:latin typeface="楷体" panose="02010609060101010101" pitchFamily="49" charset="-122"/>
                <a:ea typeface="楷体" panose="02010609060101010101" pitchFamily="49" charset="-122"/>
              </a:rPr>
              <a:t>muon</a:t>
            </a:r>
            <a:r>
              <a:rPr lang="zh-CN" altLang="en-US" sz="1400" dirty="0">
                <a:latin typeface="楷体" panose="02010609060101010101" pitchFamily="49" charset="-122"/>
                <a:ea typeface="楷体" panose="02010609060101010101" pitchFamily="49" charset="-122"/>
              </a:rPr>
              <a:t>和</a:t>
            </a:r>
            <a:r>
              <a:rPr lang="en-US" altLang="zh-CN" sz="1400" dirty="0">
                <a:latin typeface="楷体" panose="02010609060101010101" pitchFamily="49" charset="-122"/>
                <a:ea typeface="楷体" panose="02010609060101010101" pitchFamily="49" charset="-122"/>
              </a:rPr>
              <a:t>pion</a:t>
            </a:r>
            <a:r>
              <a:rPr lang="zh-CN" altLang="en-US" sz="1400" dirty="0">
                <a:latin typeface="楷体" panose="02010609060101010101" pitchFamily="49" charset="-122"/>
                <a:ea typeface="楷体" panose="02010609060101010101" pitchFamily="49" charset="-122"/>
              </a:rPr>
              <a:t>的</a:t>
            </a:r>
            <a:r>
              <a:rPr lang="en-US" altLang="zh-CN" sz="1400" dirty="0">
                <a:latin typeface="楷体" panose="02010609060101010101" pitchFamily="49" charset="-122"/>
                <a:ea typeface="楷体" panose="02010609060101010101" pitchFamily="49" charset="-122"/>
              </a:rPr>
              <a:t>100</a:t>
            </a:r>
            <a:r>
              <a:rPr lang="zh-CN" altLang="en-US" sz="1400" dirty="0">
                <a:latin typeface="楷体" panose="02010609060101010101" pitchFamily="49" charset="-122"/>
                <a:ea typeface="楷体" panose="02010609060101010101" pitchFamily="49" charset="-122"/>
              </a:rPr>
              <a:t>米</a:t>
            </a:r>
            <a:r>
              <a:rPr lang="en-US" altLang="zh-CN" sz="1400" dirty="0">
                <a:latin typeface="楷体" panose="02010609060101010101" pitchFamily="49" charset="-122"/>
                <a:ea typeface="楷体" panose="02010609060101010101" pitchFamily="49" charset="-122"/>
              </a:rPr>
              <a:t>ToF</a:t>
            </a:r>
            <a:r>
              <a:rPr lang="zh-CN" altLang="en-US" sz="1400" dirty="0">
                <a:latin typeface="楷体" panose="02010609060101010101" pitchFamily="49" charset="-122"/>
                <a:ea typeface="楷体" panose="02010609060101010101" pitchFamily="49" charset="-122"/>
              </a:rPr>
              <a:t>：</a:t>
            </a:r>
            <a:r>
              <a:rPr lang="en-US" altLang="zh-CN" sz="1400" dirty="0">
                <a:latin typeface="楷体" panose="02010609060101010101" pitchFamily="49" charset="-122"/>
                <a:ea typeface="楷体" panose="02010609060101010101" pitchFamily="49" charset="-122"/>
              </a:rPr>
              <a:t>1.0 GeV/c </a:t>
            </a:r>
            <a:r>
              <a:rPr lang="zh-CN" altLang="en-US" sz="1400" dirty="0">
                <a:latin typeface="楷体" panose="02010609060101010101" pitchFamily="49" charset="-122"/>
                <a:ea typeface="楷体" panose="02010609060101010101" pitchFamily="49" charset="-122"/>
              </a:rPr>
              <a:t>、</a:t>
            </a:r>
            <a:r>
              <a:rPr lang="en-US" altLang="zh-CN" sz="1400" dirty="0">
                <a:latin typeface="楷体" panose="02010609060101010101" pitchFamily="49" charset="-122"/>
                <a:ea typeface="楷体" panose="02010609060101010101" pitchFamily="49" charset="-122"/>
              </a:rPr>
              <a:t>1.5 GeV/c </a:t>
            </a:r>
            <a:r>
              <a:rPr lang="zh-CN" altLang="en-US" sz="1400" dirty="0">
                <a:latin typeface="楷体" panose="02010609060101010101" pitchFamily="49" charset="-122"/>
                <a:ea typeface="楷体" panose="02010609060101010101" pitchFamily="49" charset="-122"/>
              </a:rPr>
              <a:t>、</a:t>
            </a:r>
            <a:r>
              <a:rPr lang="en-US" altLang="zh-CN" sz="1400" dirty="0">
                <a:latin typeface="楷体" panose="02010609060101010101" pitchFamily="49" charset="-122"/>
                <a:ea typeface="楷体" panose="02010609060101010101" pitchFamily="49" charset="-122"/>
              </a:rPr>
              <a:t>2.0 GeV/c</a:t>
            </a:r>
          </a:p>
        </p:txBody>
      </p:sp>
    </p:spTree>
    <p:extLst>
      <p:ext uri="{BB962C8B-B14F-4D97-AF65-F5344CB8AC3E}">
        <p14:creationId xmlns:p14="http://schemas.microsoft.com/office/powerpoint/2010/main" val="12899595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矩形 32"/>
          <p:cNvSpPr/>
          <p:nvPr/>
        </p:nvSpPr>
        <p:spPr>
          <a:xfrm>
            <a:off x="-5228" y="143909"/>
            <a:ext cx="292359" cy="493944"/>
          </a:xfrm>
          <a:prstGeom prst="rect">
            <a:avLst/>
          </a:prstGeom>
          <a:solidFill>
            <a:srgbClr val="8B00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389" tIns="33694" rIns="67389" bIns="33694" rtlCol="0" anchor="ctr"/>
          <a:lstStyle/>
          <a:p>
            <a:pPr algn="ctr" defTabSz="673312"/>
            <a:endParaRPr lang="zh-CN" altLang="en-US" sz="1700" dirty="0">
              <a:solidFill>
                <a:srgbClr val="4E639C"/>
              </a:solidFill>
              <a:ea typeface="微软雅黑" panose="020B0503020204020204" pitchFamily="34" charset="-122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364819" y="143892"/>
            <a:ext cx="120550" cy="49394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389" tIns="33694" rIns="67389" bIns="33694" rtlCol="0" anchor="ctr"/>
          <a:lstStyle/>
          <a:p>
            <a:pPr algn="ctr" defTabSz="673312"/>
            <a:endParaRPr lang="zh-CN" altLang="en-US" sz="1700" dirty="0">
              <a:solidFill>
                <a:srgbClr val="4E639C"/>
              </a:solidFill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3446" y="149208"/>
            <a:ext cx="1720710" cy="483313"/>
          </a:xfrm>
          <a:prstGeom prst="rect">
            <a:avLst/>
          </a:prstGeom>
        </p:spPr>
      </p:pic>
      <p:sp>
        <p:nvSpPr>
          <p:cNvPr id="39" name="矩形 38"/>
          <p:cNvSpPr/>
          <p:nvPr/>
        </p:nvSpPr>
        <p:spPr>
          <a:xfrm>
            <a:off x="8854946" y="143892"/>
            <a:ext cx="146180" cy="493944"/>
          </a:xfrm>
          <a:prstGeom prst="rect">
            <a:avLst/>
          </a:prstGeom>
          <a:solidFill>
            <a:srgbClr val="8B00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389" tIns="33694" rIns="67389" bIns="33694" rtlCol="0" anchor="ctr"/>
          <a:lstStyle/>
          <a:p>
            <a:pPr algn="ctr" defTabSz="673312"/>
            <a:endParaRPr lang="zh-CN" altLang="en-US" sz="1700" dirty="0">
              <a:solidFill>
                <a:srgbClr val="4E639C"/>
              </a:solidFill>
              <a:ea typeface="微软雅黑" panose="020B0503020204020204" pitchFamily="34" charset="-122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15457137-3436-6297-21A4-162C1D0157B5}"/>
              </a:ext>
            </a:extLst>
          </p:cNvPr>
          <p:cNvSpPr txBox="1"/>
          <p:nvPr/>
        </p:nvSpPr>
        <p:spPr>
          <a:xfrm>
            <a:off x="563057" y="215900"/>
            <a:ext cx="5233649" cy="38472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>
            <a:defPPr>
              <a:defRPr lang="zh-CN"/>
            </a:defPPr>
            <a:lvl1pPr marL="0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1147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2295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3442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4589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05736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06884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8031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09178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38367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500" b="1" dirty="0">
                <a:solidFill>
                  <a:prstClr val="black">
                    <a:lumMod val="65000"/>
                    <a:lumOff val="35000"/>
                  </a:prstClr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目录</a:t>
            </a:r>
          </a:p>
        </p:txBody>
      </p:sp>
      <p:sp>
        <p:nvSpPr>
          <p:cNvPr id="8" name="灯片编号占位符 7">
            <a:extLst>
              <a:ext uri="{FF2B5EF4-FFF2-40B4-BE49-F238E27FC236}">
                <a16:creationId xmlns:a16="http://schemas.microsoft.com/office/drawing/2014/main" id="{B47C1329-3749-3CE1-A476-F071E5313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12</a:t>
            </a:fld>
            <a:endParaRPr lang="zh-CN" altLang="en-US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0A37CD45-CBFE-4291-A830-248AE8FF8D33}"/>
              </a:ext>
            </a:extLst>
          </p:cNvPr>
          <p:cNvSpPr txBox="1"/>
          <p:nvPr/>
        </p:nvSpPr>
        <p:spPr>
          <a:xfrm>
            <a:off x="1188195" y="1550660"/>
            <a:ext cx="526261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缪子散射探测系统与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PID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设计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束流入射粒子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PID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模拟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探测系统优化方案与联合调试</a:t>
            </a:r>
            <a:endParaRPr lang="en-US" altLang="zh-CN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978360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矩形 32"/>
          <p:cNvSpPr/>
          <p:nvPr/>
        </p:nvSpPr>
        <p:spPr>
          <a:xfrm>
            <a:off x="-5228" y="143909"/>
            <a:ext cx="292359" cy="493944"/>
          </a:xfrm>
          <a:prstGeom prst="rect">
            <a:avLst/>
          </a:prstGeom>
          <a:solidFill>
            <a:srgbClr val="8B00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389" tIns="33694" rIns="67389" bIns="33694" rtlCol="0" anchor="ctr"/>
          <a:lstStyle/>
          <a:p>
            <a:pPr algn="ctr" defTabSz="673312"/>
            <a:endParaRPr lang="zh-CN" altLang="en-US" sz="1700" dirty="0">
              <a:solidFill>
                <a:srgbClr val="4E639C"/>
              </a:solidFill>
              <a:ea typeface="微软雅黑" panose="020B0503020204020204" pitchFamily="34" charset="-122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364819" y="143892"/>
            <a:ext cx="120550" cy="49394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389" tIns="33694" rIns="67389" bIns="33694" rtlCol="0" anchor="ctr"/>
          <a:lstStyle/>
          <a:p>
            <a:pPr algn="ctr" defTabSz="673312"/>
            <a:endParaRPr lang="zh-CN" altLang="en-US" sz="1700" dirty="0">
              <a:solidFill>
                <a:srgbClr val="4E639C"/>
              </a:solidFill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3446" y="149208"/>
            <a:ext cx="1720710" cy="483313"/>
          </a:xfrm>
          <a:prstGeom prst="rect">
            <a:avLst/>
          </a:prstGeom>
        </p:spPr>
      </p:pic>
      <p:sp>
        <p:nvSpPr>
          <p:cNvPr id="39" name="矩形 38"/>
          <p:cNvSpPr/>
          <p:nvPr/>
        </p:nvSpPr>
        <p:spPr>
          <a:xfrm>
            <a:off x="8854946" y="143892"/>
            <a:ext cx="146180" cy="493944"/>
          </a:xfrm>
          <a:prstGeom prst="rect">
            <a:avLst/>
          </a:prstGeom>
          <a:solidFill>
            <a:srgbClr val="8B00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389" tIns="33694" rIns="67389" bIns="33694" rtlCol="0" anchor="ctr"/>
          <a:lstStyle/>
          <a:p>
            <a:pPr algn="ctr" defTabSz="673312"/>
            <a:endParaRPr lang="zh-CN" altLang="en-US" sz="1700" dirty="0">
              <a:solidFill>
                <a:srgbClr val="4E639C"/>
              </a:solidFill>
              <a:ea typeface="微软雅黑" panose="020B0503020204020204" pitchFamily="34" charset="-122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15457137-3436-6297-21A4-162C1D0157B5}"/>
              </a:ext>
            </a:extLst>
          </p:cNvPr>
          <p:cNvSpPr txBox="1"/>
          <p:nvPr/>
        </p:nvSpPr>
        <p:spPr>
          <a:xfrm>
            <a:off x="563057" y="215900"/>
            <a:ext cx="5233649" cy="38472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>
            <a:defPPr>
              <a:defRPr lang="zh-CN"/>
            </a:defPPr>
            <a:lvl1pPr marL="0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1147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2295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3442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4589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05736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06884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8031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09178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38367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500" b="1" dirty="0">
                <a:solidFill>
                  <a:prstClr val="black">
                    <a:lumMod val="65000"/>
                    <a:lumOff val="35000"/>
                  </a:prstClr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探测器优化</a:t>
            </a:r>
            <a:r>
              <a:rPr lang="en-US" altLang="zh-CN" sz="2500" b="1" dirty="0">
                <a:solidFill>
                  <a:prstClr val="black">
                    <a:lumMod val="65000"/>
                    <a:lumOff val="35000"/>
                  </a:prstClr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——</a:t>
            </a:r>
            <a:r>
              <a:rPr lang="zh-CN" altLang="en-US" sz="2500" b="1" dirty="0">
                <a:solidFill>
                  <a:prstClr val="black">
                    <a:lumMod val="65000"/>
                    <a:lumOff val="35000"/>
                  </a:prstClr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次级粒子鉴别</a:t>
            </a:r>
          </a:p>
        </p:txBody>
      </p:sp>
      <p:sp>
        <p:nvSpPr>
          <p:cNvPr id="8" name="灯片编号占位符 7">
            <a:extLst>
              <a:ext uri="{FF2B5EF4-FFF2-40B4-BE49-F238E27FC236}">
                <a16:creationId xmlns:a16="http://schemas.microsoft.com/office/drawing/2014/main" id="{B47C1329-3749-3CE1-A476-F071E5313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13</a:t>
            </a:fld>
            <a:endParaRPr lang="zh-CN" altLang="en-US"/>
          </a:p>
        </p:txBody>
      </p:sp>
      <p:grpSp>
        <p:nvGrpSpPr>
          <p:cNvPr id="29" name="组合 28">
            <a:extLst>
              <a:ext uri="{FF2B5EF4-FFF2-40B4-BE49-F238E27FC236}">
                <a16:creationId xmlns:a16="http://schemas.microsoft.com/office/drawing/2014/main" id="{6BEC55CF-BD20-4E52-83A4-880B4A801402}"/>
              </a:ext>
            </a:extLst>
          </p:cNvPr>
          <p:cNvGrpSpPr/>
          <p:nvPr/>
        </p:nvGrpSpPr>
        <p:grpSpPr>
          <a:xfrm>
            <a:off x="364819" y="1370649"/>
            <a:ext cx="4624157" cy="2529529"/>
            <a:chOff x="180082" y="1501397"/>
            <a:chExt cx="4624157" cy="2529529"/>
          </a:xfrm>
        </p:grpSpPr>
        <p:pic>
          <p:nvPicPr>
            <p:cNvPr id="12" name="Picture 58" descr="Picture1">
              <a:extLst>
                <a:ext uri="{FF2B5EF4-FFF2-40B4-BE49-F238E27FC236}">
                  <a16:creationId xmlns:a16="http://schemas.microsoft.com/office/drawing/2014/main" id="{F3D975FC-3923-418D-9BD5-6F81F2E2EA8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t="13035"/>
            <a:stretch>
              <a:fillRect/>
            </a:stretch>
          </p:blipFill>
          <p:spPr>
            <a:xfrm>
              <a:off x="180082" y="1501397"/>
              <a:ext cx="4624157" cy="2037518"/>
            </a:xfrm>
            <a:prstGeom prst="rect">
              <a:avLst/>
            </a:prstGeom>
          </p:spPr>
        </p:pic>
        <p:sp>
          <p:nvSpPr>
            <p:cNvPr id="13" name="文本框 12">
              <a:extLst>
                <a:ext uri="{FF2B5EF4-FFF2-40B4-BE49-F238E27FC236}">
                  <a16:creationId xmlns:a16="http://schemas.microsoft.com/office/drawing/2014/main" id="{87F13636-4A99-4B4D-A3CD-67235196D3FF}"/>
                </a:ext>
              </a:extLst>
            </p:cNvPr>
            <p:cNvSpPr txBox="1"/>
            <p:nvPr/>
          </p:nvSpPr>
          <p:spPr>
            <a:xfrm>
              <a:off x="3091689" y="3601193"/>
              <a:ext cx="1224136" cy="4297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3000"/>
                </a:lnSpc>
              </a:pPr>
              <a:r>
                <a:rPr lang="en-US" altLang="zh-CN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Pb to </a:t>
              </a:r>
              <a:r>
                <a:rPr lang="en-US" altLang="zh-CN" dirty="0" err="1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ECal</a:t>
              </a:r>
              <a:endParaRPr lang="en-US" altLang="zh-CN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5" name="直接连接符 4">
              <a:extLst>
                <a:ext uri="{FF2B5EF4-FFF2-40B4-BE49-F238E27FC236}">
                  <a16:creationId xmlns:a16="http://schemas.microsoft.com/office/drawing/2014/main" id="{33192C95-E703-4D91-B8AE-9E5261BA250E}"/>
                </a:ext>
              </a:extLst>
            </p:cNvPr>
            <p:cNvCxnSpPr>
              <a:cxnSpLocks/>
            </p:cNvCxnSpPr>
            <p:nvPr/>
          </p:nvCxnSpPr>
          <p:spPr>
            <a:xfrm>
              <a:off x="3235705" y="2869549"/>
              <a:ext cx="360040" cy="864096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接连接符 17">
              <a:extLst>
                <a:ext uri="{FF2B5EF4-FFF2-40B4-BE49-F238E27FC236}">
                  <a16:creationId xmlns:a16="http://schemas.microsoft.com/office/drawing/2014/main" id="{D4CD9740-5E20-4FE3-B18A-AE2CB3E127B7}"/>
                </a:ext>
              </a:extLst>
            </p:cNvPr>
            <p:cNvCxnSpPr>
              <a:cxnSpLocks/>
            </p:cNvCxnSpPr>
            <p:nvPr/>
          </p:nvCxnSpPr>
          <p:spPr>
            <a:xfrm>
              <a:off x="3496117" y="2776650"/>
              <a:ext cx="171636" cy="956995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连接符 19">
              <a:extLst>
                <a:ext uri="{FF2B5EF4-FFF2-40B4-BE49-F238E27FC236}">
                  <a16:creationId xmlns:a16="http://schemas.microsoft.com/office/drawing/2014/main" id="{06587A59-9082-421A-AE39-E8B5CA1A62A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739761" y="2683752"/>
              <a:ext cx="160784" cy="1049893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文本框 35">
            <a:extLst>
              <a:ext uri="{FF2B5EF4-FFF2-40B4-BE49-F238E27FC236}">
                <a16:creationId xmlns:a16="http://schemas.microsoft.com/office/drawing/2014/main" id="{D6BD22F6-F45D-457D-8CEC-F489F7BB3271}"/>
              </a:ext>
            </a:extLst>
          </p:cNvPr>
          <p:cNvSpPr txBox="1"/>
          <p:nvPr/>
        </p:nvSpPr>
        <p:spPr>
          <a:xfrm>
            <a:off x="5249388" y="1693521"/>
            <a:ext cx="336621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探测系统优化，引入</a:t>
            </a:r>
            <a:r>
              <a:rPr lang="en-US" altLang="zh-CN" sz="14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ECal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宇宙线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PID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（阻停电子、机器学习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…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）；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在模拟设计中如何考虑次级粒子的影响：模拟上考虑电子学和提取次级粒子能谱、实验上波形获取和分析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1261187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矩形 32"/>
          <p:cNvSpPr/>
          <p:nvPr/>
        </p:nvSpPr>
        <p:spPr>
          <a:xfrm>
            <a:off x="-5228" y="143909"/>
            <a:ext cx="292359" cy="493944"/>
          </a:xfrm>
          <a:prstGeom prst="rect">
            <a:avLst/>
          </a:prstGeom>
          <a:solidFill>
            <a:srgbClr val="8B00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389" tIns="33694" rIns="67389" bIns="33694" rtlCol="0" anchor="ctr"/>
          <a:lstStyle/>
          <a:p>
            <a:pPr algn="ctr" defTabSz="673312"/>
            <a:endParaRPr lang="zh-CN" altLang="en-US" sz="1700" dirty="0">
              <a:solidFill>
                <a:srgbClr val="4E639C"/>
              </a:solidFill>
              <a:ea typeface="微软雅黑" panose="020B0503020204020204" pitchFamily="34" charset="-122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364819" y="143892"/>
            <a:ext cx="120550" cy="49394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389" tIns="33694" rIns="67389" bIns="33694" rtlCol="0" anchor="ctr"/>
          <a:lstStyle/>
          <a:p>
            <a:pPr algn="ctr" defTabSz="673312"/>
            <a:endParaRPr lang="zh-CN" altLang="en-US" sz="1700" dirty="0">
              <a:solidFill>
                <a:srgbClr val="4E639C"/>
              </a:solidFill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3446" y="149208"/>
            <a:ext cx="1720710" cy="483313"/>
          </a:xfrm>
          <a:prstGeom prst="rect">
            <a:avLst/>
          </a:prstGeom>
        </p:spPr>
      </p:pic>
      <p:sp>
        <p:nvSpPr>
          <p:cNvPr id="39" name="矩形 38"/>
          <p:cNvSpPr/>
          <p:nvPr/>
        </p:nvSpPr>
        <p:spPr>
          <a:xfrm>
            <a:off x="8854946" y="143892"/>
            <a:ext cx="146180" cy="493944"/>
          </a:xfrm>
          <a:prstGeom prst="rect">
            <a:avLst/>
          </a:prstGeom>
          <a:solidFill>
            <a:srgbClr val="8B00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389" tIns="33694" rIns="67389" bIns="33694" rtlCol="0" anchor="ctr"/>
          <a:lstStyle/>
          <a:p>
            <a:pPr algn="ctr" defTabSz="673312"/>
            <a:endParaRPr lang="zh-CN" altLang="en-US" sz="1700" dirty="0">
              <a:solidFill>
                <a:srgbClr val="4E639C"/>
              </a:solidFill>
              <a:ea typeface="微软雅黑" panose="020B0503020204020204" pitchFamily="34" charset="-122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15457137-3436-6297-21A4-162C1D0157B5}"/>
              </a:ext>
            </a:extLst>
          </p:cNvPr>
          <p:cNvSpPr txBox="1"/>
          <p:nvPr/>
        </p:nvSpPr>
        <p:spPr>
          <a:xfrm>
            <a:off x="563057" y="215900"/>
            <a:ext cx="5233649" cy="38472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>
            <a:defPPr>
              <a:defRPr lang="zh-CN"/>
            </a:defPPr>
            <a:lvl1pPr marL="0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1147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2295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3442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4589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05736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06884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8031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09178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38367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500" b="1" dirty="0">
                <a:solidFill>
                  <a:prstClr val="black">
                    <a:lumMod val="65000"/>
                    <a:lumOff val="35000"/>
                  </a:prstClr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RPC</a:t>
            </a:r>
            <a:r>
              <a:rPr lang="zh-CN" altLang="en-US" sz="2500" b="1" dirty="0">
                <a:solidFill>
                  <a:prstClr val="black">
                    <a:lumMod val="65000"/>
                    <a:lumOff val="35000"/>
                  </a:prstClr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与闪烁体联合测试</a:t>
            </a:r>
          </a:p>
        </p:txBody>
      </p:sp>
      <p:sp>
        <p:nvSpPr>
          <p:cNvPr id="8" name="灯片编号占位符 7">
            <a:extLst>
              <a:ext uri="{FF2B5EF4-FFF2-40B4-BE49-F238E27FC236}">
                <a16:creationId xmlns:a16="http://schemas.microsoft.com/office/drawing/2014/main" id="{B47C1329-3749-3CE1-A476-F071E5313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14</a:t>
            </a:fld>
            <a:endParaRPr lang="zh-CN" altLang="en-US"/>
          </a:p>
        </p:txBody>
      </p:sp>
      <p:grpSp>
        <p:nvGrpSpPr>
          <p:cNvPr id="10" name="组合 9">
            <a:extLst>
              <a:ext uri="{FF2B5EF4-FFF2-40B4-BE49-F238E27FC236}">
                <a16:creationId xmlns:a16="http://schemas.microsoft.com/office/drawing/2014/main" id="{FDF6F4C3-0D15-4C5F-827A-F6124BFD3BBC}"/>
              </a:ext>
            </a:extLst>
          </p:cNvPr>
          <p:cNvGrpSpPr/>
          <p:nvPr/>
        </p:nvGrpSpPr>
        <p:grpSpPr>
          <a:xfrm>
            <a:off x="496675" y="1007988"/>
            <a:ext cx="3808702" cy="3189649"/>
            <a:chOff x="287131" y="852139"/>
            <a:chExt cx="4735464" cy="3819114"/>
          </a:xfrm>
        </p:grpSpPr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2A6CBAE7-9887-4F28-A45F-6722E4F7EC15}"/>
                </a:ext>
              </a:extLst>
            </p:cNvPr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7131" y="937029"/>
              <a:ext cx="2375535" cy="185991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35069A81-8E53-498C-AA8A-6653C579DAF1}"/>
                </a:ext>
              </a:extLst>
            </p:cNvPr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25428" y="852139"/>
              <a:ext cx="1997167" cy="2029694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4" name="直接箭头连接符 3">
              <a:extLst>
                <a:ext uri="{FF2B5EF4-FFF2-40B4-BE49-F238E27FC236}">
                  <a16:creationId xmlns:a16="http://schemas.microsoft.com/office/drawing/2014/main" id="{66DB2702-BF9B-4697-A57C-433C76068B6D}"/>
                </a:ext>
              </a:extLst>
            </p:cNvPr>
            <p:cNvCxnSpPr>
              <a:cxnSpLocks/>
              <a:stCxn id="13" idx="3"/>
              <a:endCxn id="15" idx="1"/>
            </p:cNvCxnSpPr>
            <p:nvPr/>
          </p:nvCxnSpPr>
          <p:spPr>
            <a:xfrm flipV="1">
              <a:off x="2662666" y="1866986"/>
              <a:ext cx="362762" cy="1"/>
            </a:xfrm>
            <a:prstGeom prst="straightConnector1">
              <a:avLst/>
            </a:prstGeom>
            <a:ln w="12700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0" name="图片 19">
              <a:extLst>
                <a:ext uri="{FF2B5EF4-FFF2-40B4-BE49-F238E27FC236}">
                  <a16:creationId xmlns:a16="http://schemas.microsoft.com/office/drawing/2014/main" id="{67DBB9FA-B9DB-4C7F-A008-D78003C3CCB8}"/>
                </a:ext>
              </a:extLst>
            </p:cNvPr>
            <p:cNvPicPr/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657" b="14446"/>
            <a:stretch/>
          </p:blipFill>
          <p:spPr bwMode="auto">
            <a:xfrm>
              <a:off x="409443" y="3204304"/>
              <a:ext cx="4524173" cy="1466949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pic>
        <p:nvPicPr>
          <p:cNvPr id="23" name="图片 22">
            <a:extLst>
              <a:ext uri="{FF2B5EF4-FFF2-40B4-BE49-F238E27FC236}">
                <a16:creationId xmlns:a16="http://schemas.microsoft.com/office/drawing/2014/main" id="{D848F4F5-2591-4B58-8FF2-7AB7D020C018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2546" y="859198"/>
            <a:ext cx="1876573" cy="1839177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文本框 23">
            <a:extLst>
              <a:ext uri="{FF2B5EF4-FFF2-40B4-BE49-F238E27FC236}">
                <a16:creationId xmlns:a16="http://schemas.microsoft.com/office/drawing/2014/main" id="{7CBE5EF7-5B46-45B0-AADA-130C6AEB781F}"/>
              </a:ext>
            </a:extLst>
          </p:cNvPr>
          <p:cNvSpPr txBox="1"/>
          <p:nvPr/>
        </p:nvSpPr>
        <p:spPr>
          <a:xfrm>
            <a:off x="4716586" y="2880196"/>
            <a:ext cx="3798904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利用双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RPC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对闪烁体的宇宙线测试：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得到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RPC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和闪烁体位置测量的显著线性关系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矩形 10">
                <a:extLst>
                  <a:ext uri="{FF2B5EF4-FFF2-40B4-BE49-F238E27FC236}">
                    <a16:creationId xmlns:a16="http://schemas.microsoft.com/office/drawing/2014/main" id="{FA563075-AC91-4293-9452-9DA9788B305B}"/>
                  </a:ext>
                </a:extLst>
              </p:cNvPr>
              <p:cNvSpPr/>
              <p:nvPr/>
            </p:nvSpPr>
            <p:spPr>
              <a:xfrm>
                <a:off x="4568205" y="3334218"/>
                <a:ext cx="3740639" cy="4742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zh-CN" altLang="en-US" sz="1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1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zh-CN" altLang="en-US" sz="1200" i="0">
                              <a:latin typeface="Cambria Math" panose="02040503050406030204" pitchFamily="18" charset="0"/>
                            </a:rPr>
                            <m:t>RPC</m:t>
                          </m:r>
                        </m:sub>
                      </m:sSub>
                      <m:r>
                        <a:rPr lang="zh-CN" altLang="en-US" sz="1200" i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zh-CN" altLang="en-US" sz="1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1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zh-CN" altLang="en-US" sz="1200" i="0">
                              <a:latin typeface="Cambria Math" panose="02040503050406030204" pitchFamily="18" charset="0"/>
                            </a:rPr>
                            <m:t>RPC</m:t>
                          </m:r>
                          <m:r>
                            <a:rPr lang="zh-CN" altLang="en-US" sz="1200" i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zh-CN" altLang="en-US" sz="1200" i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zh-CN" altLang="en-US" sz="1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zh-CN" altLang="en-US" sz="1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sz="12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zh-CN" altLang="en-US" sz="1200" i="0">
                                  <a:latin typeface="Cambria Math" panose="02040503050406030204" pitchFamily="18" charset="0"/>
                                </a:rPr>
                                <m:t>s</m:t>
                              </m:r>
                            </m:sub>
                          </m:sSub>
                          <m:r>
                            <a:rPr lang="zh-CN" altLang="en-US" sz="1200" i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zh-CN" altLang="en-US" sz="1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sz="12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zh-CN" altLang="en-US" sz="1200" i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zh-CN" altLang="en-US" sz="1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sz="12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zh-CN" altLang="en-US" sz="1200" i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zh-CN" altLang="en-US" sz="1200" i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zh-CN" altLang="en-US" sz="1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sz="12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zh-CN" altLang="en-US" sz="1200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d>
                        <m:dPr>
                          <m:ctrlPr>
                            <a:rPr lang="zh-CN" altLang="en-US" sz="1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zh-CN" altLang="en-US" sz="1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sz="1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zh-CN" altLang="en-US" sz="1200" i="0">
                                  <a:latin typeface="Cambria Math" panose="02040503050406030204" pitchFamily="18" charset="0"/>
                                </a:rPr>
                                <m:t>RPC</m:t>
                              </m:r>
                              <m:r>
                                <a:rPr lang="zh-CN" altLang="en-US" sz="1200" i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zh-CN" altLang="en-US" sz="1200" i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zh-CN" altLang="en-US" sz="1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sz="1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zh-CN" altLang="en-US" sz="1200" i="0">
                                  <a:latin typeface="Cambria Math" panose="02040503050406030204" pitchFamily="18" charset="0"/>
                                </a:rPr>
                                <m:t>RPC</m:t>
                              </m:r>
                              <m:r>
                                <a:rPr lang="zh-CN" altLang="en-US" sz="1200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1" name="矩形 10">
                <a:extLst>
                  <a:ext uri="{FF2B5EF4-FFF2-40B4-BE49-F238E27FC236}">
                    <a16:creationId xmlns:a16="http://schemas.microsoft.com/office/drawing/2014/main" id="{FA563075-AC91-4293-9452-9DA9788B305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8205" y="3334218"/>
                <a:ext cx="3740639" cy="47429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矩形 15">
                <a:extLst>
                  <a:ext uri="{FF2B5EF4-FFF2-40B4-BE49-F238E27FC236}">
                    <a16:creationId xmlns:a16="http://schemas.microsoft.com/office/drawing/2014/main" id="{5465BB41-2E89-4336-BF34-2A731EC831DD}"/>
                  </a:ext>
                </a:extLst>
              </p:cNvPr>
              <p:cNvSpPr/>
              <p:nvPr/>
            </p:nvSpPr>
            <p:spPr>
              <a:xfrm>
                <a:off x="5010706" y="3888308"/>
                <a:ext cx="1997663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zh-CN" altLang="en-US" sz="1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1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zh-CN" altLang="en-US" sz="1200" i="0">
                              <a:latin typeface="Cambria Math" panose="02040503050406030204" pitchFamily="18" charset="0"/>
                            </a:rPr>
                            <m:t>s</m:t>
                          </m:r>
                        </m:sub>
                      </m:sSub>
                      <m:r>
                        <a:rPr lang="zh-CN" altLang="en-US" sz="1200" i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zh-CN" altLang="en-US" sz="1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1200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zh-CN" altLang="en-US" sz="1200" i="1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f>
                        <m:fPr>
                          <m:type m:val="lin"/>
                          <m:ctrlPr>
                            <a:rPr lang="zh-CN" altLang="en-US" sz="1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zh-CN" altLang="en-US" sz="1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zh-CN" altLang="en-US" sz="12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CN" altLang="en-US" sz="12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zh-CN" altLang="en-US" sz="1200" i="1">
                                      <a:latin typeface="Cambria Math" panose="02040503050406030204" pitchFamily="18" charset="0"/>
                                    </a:rPr>
                                    <m:t>𝑙</m:t>
                                  </m:r>
                                </m:sub>
                              </m:sSub>
                              <m:r>
                                <a:rPr lang="zh-CN" altLang="en-US" sz="1200" i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zh-CN" altLang="en-US" sz="12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CN" altLang="en-US" sz="12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zh-CN" altLang="en-US" sz="1200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r>
                            <a:rPr lang="zh-CN" altLang="en-US" sz="1200" i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zh-CN" altLang="en-US" sz="1200" i="0">
                          <a:latin typeface="Cambria Math" panose="020405030504060302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zh-CN" altLang="en-US" sz="1200" i="0">
                          <a:latin typeface="Cambria Math" panose="02040503050406030204" pitchFamily="18" charset="0"/>
                        </a:rPr>
                        <m:t>offset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6" name="矩形 15">
                <a:extLst>
                  <a:ext uri="{FF2B5EF4-FFF2-40B4-BE49-F238E27FC236}">
                    <a16:creationId xmlns:a16="http://schemas.microsoft.com/office/drawing/2014/main" id="{5465BB41-2E89-4336-BF34-2A731EC831D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0706" y="3888308"/>
                <a:ext cx="1997663" cy="276999"/>
              </a:xfrm>
              <a:prstGeom prst="rect">
                <a:avLst/>
              </a:prstGeom>
              <a:blipFill>
                <a:blip r:embed="rId9"/>
                <a:stretch>
                  <a:fillRect t="-95556" b="-14888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文本框 26">
            <a:extLst>
              <a:ext uri="{FF2B5EF4-FFF2-40B4-BE49-F238E27FC236}">
                <a16:creationId xmlns:a16="http://schemas.microsoft.com/office/drawing/2014/main" id="{94893733-E1A4-4B83-A2CB-98D5CAD4D196}"/>
              </a:ext>
            </a:extLst>
          </p:cNvPr>
          <p:cNvSpPr txBox="1"/>
          <p:nvPr/>
        </p:nvSpPr>
        <p:spPr>
          <a:xfrm>
            <a:off x="353597" y="4253955"/>
            <a:ext cx="4133635" cy="2861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680"/>
              </a:lnSpc>
            </a:pPr>
            <a:r>
              <a:rPr lang="zh-CN" altLang="en-US" sz="1400" dirty="0">
                <a:latin typeface="楷体" panose="02010609060101010101" pitchFamily="49" charset="-122"/>
                <a:ea typeface="楷体" panose="02010609060101010101" pitchFamily="49" charset="-122"/>
              </a:rPr>
              <a:t>两层</a:t>
            </a:r>
            <a:r>
              <a:rPr lang="en-US" altLang="zh-CN" sz="1400" dirty="0">
                <a:latin typeface="楷体" panose="02010609060101010101" pitchFamily="49" charset="-122"/>
                <a:ea typeface="楷体" panose="02010609060101010101" pitchFamily="49" charset="-122"/>
              </a:rPr>
              <a:t>RPC</a:t>
            </a:r>
            <a:r>
              <a:rPr lang="zh-CN" altLang="en-US" sz="1400" dirty="0">
                <a:latin typeface="楷体" panose="02010609060101010101" pitchFamily="49" charset="-122"/>
                <a:ea typeface="楷体" panose="02010609060101010101" pitchFamily="49" charset="-122"/>
              </a:rPr>
              <a:t>测试棒状闪烁体</a:t>
            </a:r>
            <a:r>
              <a:rPr lang="en-US" altLang="zh-CN" sz="1400" dirty="0"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  <a:r>
              <a:rPr lang="zh-CN" altLang="en-US" sz="1400" dirty="0">
                <a:latin typeface="楷体" panose="02010609060101010101" pitchFamily="49" charset="-122"/>
                <a:ea typeface="楷体" panose="02010609060101010101" pitchFamily="49" charset="-122"/>
              </a:rPr>
              <a:t>宇宙线的参考击中点</a:t>
            </a:r>
            <a:endParaRPr lang="en-US" altLang="zh-CN" sz="14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28" name="图片 27">
            <a:extLst>
              <a:ext uri="{FF2B5EF4-FFF2-40B4-BE49-F238E27FC236}">
                <a16:creationId xmlns:a16="http://schemas.microsoft.com/office/drawing/2014/main" id="{161B1345-F8EE-4676-84E5-39B35560C306}"/>
              </a:ext>
            </a:extLst>
          </p:cNvPr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0995" y="859197"/>
            <a:ext cx="2100263" cy="18391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50375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矩形 32"/>
          <p:cNvSpPr/>
          <p:nvPr/>
        </p:nvSpPr>
        <p:spPr>
          <a:xfrm>
            <a:off x="-5228" y="143909"/>
            <a:ext cx="292359" cy="493944"/>
          </a:xfrm>
          <a:prstGeom prst="rect">
            <a:avLst/>
          </a:prstGeom>
          <a:solidFill>
            <a:srgbClr val="8B00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389" tIns="33694" rIns="67389" bIns="33694" rtlCol="0" anchor="ctr"/>
          <a:lstStyle/>
          <a:p>
            <a:pPr algn="ctr" defTabSz="673312"/>
            <a:endParaRPr lang="zh-CN" altLang="en-US" sz="1700" dirty="0">
              <a:solidFill>
                <a:srgbClr val="4E639C"/>
              </a:solidFill>
              <a:ea typeface="微软雅黑" panose="020B0503020204020204" pitchFamily="34" charset="-122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364819" y="143892"/>
            <a:ext cx="120550" cy="49394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389" tIns="33694" rIns="67389" bIns="33694" rtlCol="0" anchor="ctr"/>
          <a:lstStyle/>
          <a:p>
            <a:pPr algn="ctr" defTabSz="673312"/>
            <a:endParaRPr lang="zh-CN" altLang="en-US" sz="1700" dirty="0">
              <a:solidFill>
                <a:srgbClr val="4E639C"/>
              </a:solidFill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3446" y="149208"/>
            <a:ext cx="1720710" cy="483313"/>
          </a:xfrm>
          <a:prstGeom prst="rect">
            <a:avLst/>
          </a:prstGeom>
        </p:spPr>
      </p:pic>
      <p:sp>
        <p:nvSpPr>
          <p:cNvPr id="39" name="矩形 38"/>
          <p:cNvSpPr/>
          <p:nvPr/>
        </p:nvSpPr>
        <p:spPr>
          <a:xfrm>
            <a:off x="8854946" y="143892"/>
            <a:ext cx="146180" cy="493944"/>
          </a:xfrm>
          <a:prstGeom prst="rect">
            <a:avLst/>
          </a:prstGeom>
          <a:solidFill>
            <a:srgbClr val="8B00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389" tIns="33694" rIns="67389" bIns="33694" rtlCol="0" anchor="ctr"/>
          <a:lstStyle/>
          <a:p>
            <a:pPr algn="ctr" defTabSz="673312"/>
            <a:endParaRPr lang="zh-CN" altLang="en-US" sz="1700" dirty="0">
              <a:solidFill>
                <a:srgbClr val="4E639C"/>
              </a:solidFill>
              <a:ea typeface="微软雅黑" panose="020B0503020204020204" pitchFamily="34" charset="-122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15457137-3436-6297-21A4-162C1D0157B5}"/>
              </a:ext>
            </a:extLst>
          </p:cNvPr>
          <p:cNvSpPr txBox="1"/>
          <p:nvPr/>
        </p:nvSpPr>
        <p:spPr>
          <a:xfrm>
            <a:off x="540215" y="215900"/>
            <a:ext cx="5233649" cy="38472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>
            <a:defPPr>
              <a:defRPr lang="zh-CN"/>
            </a:defPPr>
            <a:lvl1pPr marL="0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1147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2295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3442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4589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05736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06884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8031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09178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38367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500" b="1" dirty="0">
                <a:solidFill>
                  <a:prstClr val="black">
                    <a:lumMod val="65000"/>
                    <a:lumOff val="35000"/>
                  </a:prstClr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总结</a:t>
            </a:r>
          </a:p>
        </p:txBody>
      </p:sp>
      <p:sp>
        <p:nvSpPr>
          <p:cNvPr id="8" name="灯片编号占位符 7">
            <a:extLst>
              <a:ext uri="{FF2B5EF4-FFF2-40B4-BE49-F238E27FC236}">
                <a16:creationId xmlns:a16="http://schemas.microsoft.com/office/drawing/2014/main" id="{B47C1329-3749-3CE1-A476-F071E5313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15</a:t>
            </a:fld>
            <a:endParaRPr lang="zh-CN" altLang="en-US"/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24A1D8ED-2FA2-4012-A204-59497C782483}"/>
              </a:ext>
            </a:extLst>
          </p:cNvPr>
          <p:cNvSpPr txBox="1"/>
          <p:nvPr/>
        </p:nvSpPr>
        <p:spPr>
          <a:xfrm>
            <a:off x="450056" y="787752"/>
            <a:ext cx="7903625" cy="35074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ts val="3000"/>
              </a:lnSpc>
              <a:buFont typeface="Arial" panose="020B0604020202020204" pitchFamily="34" charset="0"/>
              <a:buChar char="•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缪子散射探测与粒子鉴别的探测器设计： 针对束流粒子的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ToF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测量，多层铅块吸收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+RPC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交错，闪烁体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. </a:t>
            </a:r>
          </a:p>
          <a:p>
            <a:pPr marL="285750" indent="-285750">
              <a:lnSpc>
                <a:spcPts val="3000"/>
              </a:lnSpc>
              <a:buFont typeface="Arial" panose="020B0604020202020204" pitchFamily="34" charset="0"/>
              <a:buChar char="•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搭建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G4Beamline+Geant4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HFRS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束流到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RPC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探测系统模拟，利用束流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ToF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 、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PID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铅块中的粒子散射、探测系统末端闪烁体能损鉴别入射粒子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ts val="3000"/>
              </a:lnSpc>
              <a:buFont typeface="Arial" panose="020B0604020202020204" pitchFamily="34" charset="0"/>
              <a:buChar char="•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根据模拟结果，对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1.2 GeV/c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的缪子束流，通过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ToF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测量可以区分出束流中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proton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electron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pion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和动量偏小的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muon. </a:t>
            </a:r>
          </a:p>
          <a:p>
            <a:pPr marL="285750" indent="-285750">
              <a:lnSpc>
                <a:spcPts val="3000"/>
              </a:lnSpc>
              <a:buFont typeface="Arial" panose="020B0604020202020204" pitchFamily="34" charset="0"/>
              <a:buChar char="•"/>
            </a:pP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ts val="3000"/>
              </a:lnSpc>
              <a:buFont typeface="Arial" panose="020B0604020202020204" pitchFamily="34" charset="0"/>
              <a:buChar char="•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对粒子鉴别的优化：</a:t>
            </a:r>
            <a:r>
              <a:rPr lang="en-US" altLang="zh-CN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ECal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、宇宙线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PID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、次级粒子的影响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…</a:t>
            </a:r>
          </a:p>
          <a:p>
            <a:pPr marL="285750" indent="-285750">
              <a:lnSpc>
                <a:spcPts val="3000"/>
              </a:lnSpc>
              <a:buFont typeface="Arial" panose="020B0604020202020204" pitchFamily="34" charset="0"/>
              <a:buChar char="•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后续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RPC+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闪烁体的联合调试：利用双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RPC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对棒状闪烁体进行宇宙线测试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458839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矩形 32"/>
          <p:cNvSpPr/>
          <p:nvPr/>
        </p:nvSpPr>
        <p:spPr>
          <a:xfrm>
            <a:off x="-5228" y="143909"/>
            <a:ext cx="292359" cy="493944"/>
          </a:xfrm>
          <a:prstGeom prst="rect">
            <a:avLst/>
          </a:prstGeom>
          <a:solidFill>
            <a:srgbClr val="8B00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389" tIns="33694" rIns="67389" bIns="33694" rtlCol="0" anchor="ctr"/>
          <a:lstStyle/>
          <a:p>
            <a:pPr algn="ctr" defTabSz="673312"/>
            <a:endParaRPr lang="zh-CN" altLang="en-US" sz="1700" dirty="0">
              <a:solidFill>
                <a:srgbClr val="4E639C"/>
              </a:solidFill>
              <a:ea typeface="微软雅黑" panose="020B0503020204020204" pitchFamily="34" charset="-122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364819" y="143892"/>
            <a:ext cx="120550" cy="49394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389" tIns="33694" rIns="67389" bIns="33694" rtlCol="0" anchor="ctr"/>
          <a:lstStyle/>
          <a:p>
            <a:pPr algn="ctr" defTabSz="673312"/>
            <a:endParaRPr lang="zh-CN" altLang="en-US" sz="1700" dirty="0">
              <a:solidFill>
                <a:srgbClr val="4E639C"/>
              </a:solidFill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3446" y="149208"/>
            <a:ext cx="1720710" cy="483313"/>
          </a:xfrm>
          <a:prstGeom prst="rect">
            <a:avLst/>
          </a:prstGeom>
        </p:spPr>
      </p:pic>
      <p:sp>
        <p:nvSpPr>
          <p:cNvPr id="39" name="矩形 38"/>
          <p:cNvSpPr/>
          <p:nvPr/>
        </p:nvSpPr>
        <p:spPr>
          <a:xfrm>
            <a:off x="8854946" y="143892"/>
            <a:ext cx="146180" cy="493944"/>
          </a:xfrm>
          <a:prstGeom prst="rect">
            <a:avLst/>
          </a:prstGeom>
          <a:solidFill>
            <a:srgbClr val="8B00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389" tIns="33694" rIns="67389" bIns="33694" rtlCol="0" anchor="ctr"/>
          <a:lstStyle/>
          <a:p>
            <a:pPr algn="ctr" defTabSz="673312"/>
            <a:endParaRPr lang="zh-CN" altLang="en-US" sz="1700" dirty="0">
              <a:solidFill>
                <a:srgbClr val="4E639C"/>
              </a:solidFill>
              <a:ea typeface="微软雅黑" panose="020B0503020204020204" pitchFamily="34" charset="-122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15457137-3436-6297-21A4-162C1D0157B5}"/>
              </a:ext>
            </a:extLst>
          </p:cNvPr>
          <p:cNvSpPr txBox="1"/>
          <p:nvPr/>
        </p:nvSpPr>
        <p:spPr>
          <a:xfrm>
            <a:off x="563057" y="215900"/>
            <a:ext cx="5233649" cy="38472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>
            <a:defPPr>
              <a:defRPr lang="zh-CN"/>
            </a:defPPr>
            <a:lvl1pPr marL="0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1147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2295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3442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4589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05736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06884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8031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09178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38367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500" b="1" dirty="0">
                <a:solidFill>
                  <a:prstClr val="black">
                    <a:lumMod val="65000"/>
                    <a:lumOff val="35000"/>
                  </a:prstClr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目录</a:t>
            </a:r>
          </a:p>
        </p:txBody>
      </p:sp>
      <p:sp>
        <p:nvSpPr>
          <p:cNvPr id="8" name="灯片编号占位符 7">
            <a:extLst>
              <a:ext uri="{FF2B5EF4-FFF2-40B4-BE49-F238E27FC236}">
                <a16:creationId xmlns:a16="http://schemas.microsoft.com/office/drawing/2014/main" id="{B47C1329-3749-3CE1-A476-F071E5313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2</a:t>
            </a:fld>
            <a:endParaRPr lang="zh-CN" altLang="en-US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0A37CD45-CBFE-4291-A830-248AE8FF8D33}"/>
              </a:ext>
            </a:extLst>
          </p:cNvPr>
          <p:cNvSpPr txBox="1"/>
          <p:nvPr/>
        </p:nvSpPr>
        <p:spPr>
          <a:xfrm>
            <a:off x="1188195" y="1550660"/>
            <a:ext cx="526261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缪子散射探测系统与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PID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设计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束流入射粒子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PID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模拟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探测系统优化方案与联合调试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075014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矩形 32"/>
          <p:cNvSpPr/>
          <p:nvPr/>
        </p:nvSpPr>
        <p:spPr>
          <a:xfrm>
            <a:off x="-5228" y="143909"/>
            <a:ext cx="292359" cy="493944"/>
          </a:xfrm>
          <a:prstGeom prst="rect">
            <a:avLst/>
          </a:prstGeom>
          <a:solidFill>
            <a:srgbClr val="8B00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389" tIns="33694" rIns="67389" bIns="33694" rtlCol="0" anchor="ctr"/>
          <a:lstStyle/>
          <a:p>
            <a:pPr algn="ctr" defTabSz="673312"/>
            <a:endParaRPr lang="zh-CN" altLang="en-US" sz="1700" dirty="0">
              <a:solidFill>
                <a:srgbClr val="4E639C"/>
              </a:solidFill>
              <a:ea typeface="微软雅黑" panose="020B0503020204020204" pitchFamily="34" charset="-122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364819" y="143892"/>
            <a:ext cx="120550" cy="49394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389" tIns="33694" rIns="67389" bIns="33694" rtlCol="0" anchor="ctr"/>
          <a:lstStyle/>
          <a:p>
            <a:pPr algn="ctr" defTabSz="673312"/>
            <a:endParaRPr lang="zh-CN" altLang="en-US" sz="1700" dirty="0">
              <a:solidFill>
                <a:srgbClr val="4E639C"/>
              </a:solidFill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3446" y="149208"/>
            <a:ext cx="1720710" cy="483313"/>
          </a:xfrm>
          <a:prstGeom prst="rect">
            <a:avLst/>
          </a:prstGeom>
        </p:spPr>
      </p:pic>
      <p:sp>
        <p:nvSpPr>
          <p:cNvPr id="39" name="矩形 38"/>
          <p:cNvSpPr/>
          <p:nvPr/>
        </p:nvSpPr>
        <p:spPr>
          <a:xfrm>
            <a:off x="8854946" y="143892"/>
            <a:ext cx="146180" cy="493944"/>
          </a:xfrm>
          <a:prstGeom prst="rect">
            <a:avLst/>
          </a:prstGeom>
          <a:solidFill>
            <a:srgbClr val="8B00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389" tIns="33694" rIns="67389" bIns="33694" rtlCol="0" anchor="ctr"/>
          <a:lstStyle/>
          <a:p>
            <a:pPr algn="ctr" defTabSz="673312"/>
            <a:endParaRPr lang="zh-CN" altLang="en-US" sz="1700" dirty="0">
              <a:solidFill>
                <a:srgbClr val="4E639C"/>
              </a:solidFill>
              <a:ea typeface="微软雅黑" panose="020B0503020204020204" pitchFamily="34" charset="-122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15457137-3436-6297-21A4-162C1D0157B5}"/>
              </a:ext>
            </a:extLst>
          </p:cNvPr>
          <p:cNvSpPr txBox="1"/>
          <p:nvPr/>
        </p:nvSpPr>
        <p:spPr>
          <a:xfrm>
            <a:off x="563057" y="215900"/>
            <a:ext cx="5233649" cy="38472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>
            <a:defPPr>
              <a:defRPr lang="zh-CN"/>
            </a:defPPr>
            <a:lvl1pPr marL="0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1147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2295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3442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4589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05736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06884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8031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09178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38367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500" b="1" dirty="0">
                <a:solidFill>
                  <a:prstClr val="black">
                    <a:lumMod val="65000"/>
                    <a:lumOff val="35000"/>
                  </a:prstClr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目录</a:t>
            </a:r>
          </a:p>
        </p:txBody>
      </p:sp>
      <p:sp>
        <p:nvSpPr>
          <p:cNvPr id="8" name="灯片编号占位符 7">
            <a:extLst>
              <a:ext uri="{FF2B5EF4-FFF2-40B4-BE49-F238E27FC236}">
                <a16:creationId xmlns:a16="http://schemas.microsoft.com/office/drawing/2014/main" id="{B47C1329-3749-3CE1-A476-F071E5313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3</a:t>
            </a:fld>
            <a:endParaRPr lang="zh-CN" altLang="en-US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0A37CD45-CBFE-4291-A830-248AE8FF8D33}"/>
              </a:ext>
            </a:extLst>
          </p:cNvPr>
          <p:cNvSpPr txBox="1"/>
          <p:nvPr/>
        </p:nvSpPr>
        <p:spPr>
          <a:xfrm>
            <a:off x="1188195" y="1550660"/>
            <a:ext cx="526261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缪子散射探测系统与</a:t>
            </a: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PID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设计</a:t>
            </a:r>
            <a:endParaRPr lang="en-US" altLang="zh-CN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束流入射粒子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PID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模拟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探测系统优化方案与联合调试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509072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矩形 32"/>
          <p:cNvSpPr/>
          <p:nvPr/>
        </p:nvSpPr>
        <p:spPr>
          <a:xfrm>
            <a:off x="-5228" y="143909"/>
            <a:ext cx="292359" cy="493944"/>
          </a:xfrm>
          <a:prstGeom prst="rect">
            <a:avLst/>
          </a:prstGeom>
          <a:solidFill>
            <a:srgbClr val="8B00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389" tIns="33694" rIns="67389" bIns="33694" rtlCol="0" anchor="ctr"/>
          <a:lstStyle/>
          <a:p>
            <a:pPr algn="ctr" defTabSz="673312"/>
            <a:endParaRPr lang="zh-CN" altLang="en-US" sz="1700" dirty="0">
              <a:solidFill>
                <a:srgbClr val="4E639C"/>
              </a:solidFill>
              <a:ea typeface="微软雅黑" panose="020B0503020204020204" pitchFamily="34" charset="-122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364819" y="143892"/>
            <a:ext cx="120550" cy="49394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389" tIns="33694" rIns="67389" bIns="33694" rtlCol="0" anchor="ctr"/>
          <a:lstStyle/>
          <a:p>
            <a:pPr algn="ctr" defTabSz="673312"/>
            <a:endParaRPr lang="zh-CN" altLang="en-US" sz="1700" dirty="0">
              <a:solidFill>
                <a:srgbClr val="4E639C"/>
              </a:solidFill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3446" y="149208"/>
            <a:ext cx="1720710" cy="483313"/>
          </a:xfrm>
          <a:prstGeom prst="rect">
            <a:avLst/>
          </a:prstGeom>
        </p:spPr>
      </p:pic>
      <p:sp>
        <p:nvSpPr>
          <p:cNvPr id="39" name="矩形 38"/>
          <p:cNvSpPr/>
          <p:nvPr/>
        </p:nvSpPr>
        <p:spPr>
          <a:xfrm>
            <a:off x="8854946" y="143892"/>
            <a:ext cx="146180" cy="493944"/>
          </a:xfrm>
          <a:prstGeom prst="rect">
            <a:avLst/>
          </a:prstGeom>
          <a:solidFill>
            <a:srgbClr val="8B00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389" tIns="33694" rIns="67389" bIns="33694" rtlCol="0" anchor="ctr"/>
          <a:lstStyle/>
          <a:p>
            <a:pPr algn="ctr" defTabSz="673312"/>
            <a:endParaRPr lang="zh-CN" altLang="en-US" sz="1700" dirty="0">
              <a:solidFill>
                <a:srgbClr val="4E639C"/>
              </a:solidFill>
              <a:ea typeface="微软雅黑" panose="020B0503020204020204" pitchFamily="34" charset="-122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12047CF7-BAB1-50C5-0193-4C0B5C1D50DD}"/>
              </a:ext>
            </a:extLst>
          </p:cNvPr>
          <p:cNvSpPr txBox="1"/>
          <p:nvPr/>
        </p:nvSpPr>
        <p:spPr>
          <a:xfrm>
            <a:off x="3132410" y="2952204"/>
            <a:ext cx="554461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利用阻性板气体室（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RPC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）等位置探测器重建宇宙线或束流缪子的入射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\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出射径迹，探测缪子在灵敏区内的散射点位置与散射角度等信息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.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打靶实验：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Dark Boson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、量子纠缠、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CLFV…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缪子暗物质探测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缪子散射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\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透射成像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15457137-3436-6297-21A4-162C1D0157B5}"/>
              </a:ext>
            </a:extLst>
          </p:cNvPr>
          <p:cNvSpPr txBox="1"/>
          <p:nvPr/>
        </p:nvSpPr>
        <p:spPr>
          <a:xfrm>
            <a:off x="563057" y="215900"/>
            <a:ext cx="5233649" cy="38472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>
            <a:defPPr>
              <a:defRPr lang="zh-CN"/>
            </a:defPPr>
            <a:lvl1pPr marL="0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1147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2295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3442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4589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05736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06884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8031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09178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38367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500" b="1" dirty="0">
                <a:solidFill>
                  <a:prstClr val="black">
                    <a:lumMod val="65000"/>
                    <a:lumOff val="35000"/>
                  </a:prstClr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缪子散射探测系统</a:t>
            </a:r>
          </a:p>
        </p:txBody>
      </p:sp>
      <p:sp>
        <p:nvSpPr>
          <p:cNvPr id="8" name="灯片编号占位符 7">
            <a:extLst>
              <a:ext uri="{FF2B5EF4-FFF2-40B4-BE49-F238E27FC236}">
                <a16:creationId xmlns:a16="http://schemas.microsoft.com/office/drawing/2014/main" id="{B47C1329-3749-3CE1-A476-F071E5313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4</a:t>
            </a:fld>
            <a:endParaRPr lang="zh-CN" altLang="en-US"/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B33740A0-170E-4942-8B16-1913D118C336}"/>
              </a:ext>
            </a:extLst>
          </p:cNvPr>
          <p:cNvSpPr txBox="1"/>
          <p:nvPr/>
        </p:nvSpPr>
        <p:spPr>
          <a:xfrm>
            <a:off x="78935" y="4152685"/>
            <a:ext cx="3081120" cy="2861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680"/>
              </a:lnSpc>
            </a:pPr>
            <a:r>
              <a:rPr lang="zh-CN" altLang="en-US" sz="1400" dirty="0">
                <a:latin typeface="楷体" panose="02010609060101010101" pitchFamily="49" charset="-122"/>
                <a:ea typeface="楷体" panose="02010609060101010101" pitchFamily="49" charset="-122"/>
              </a:rPr>
              <a:t>四层</a:t>
            </a:r>
            <a:r>
              <a:rPr lang="en-US" altLang="zh-CN" sz="1400" dirty="0">
                <a:latin typeface="楷体" panose="02010609060101010101" pitchFamily="49" charset="-122"/>
                <a:ea typeface="楷体" panose="02010609060101010101" pitchFamily="49" charset="-122"/>
              </a:rPr>
              <a:t>RPC</a:t>
            </a:r>
            <a:r>
              <a:rPr lang="zh-CN" altLang="en-US" sz="1400" dirty="0">
                <a:latin typeface="楷体" panose="02010609060101010101" pitchFamily="49" charset="-122"/>
                <a:ea typeface="楷体" panose="02010609060101010101" pitchFamily="49" charset="-122"/>
              </a:rPr>
              <a:t>缪子散射探测系统</a:t>
            </a:r>
            <a:endParaRPr lang="en-US" altLang="zh-CN" sz="14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D8C591C8-39FA-42B4-A923-771DB8D60F2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369" y="1126485"/>
            <a:ext cx="2268253" cy="3024337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08886F9F-2C9D-4CE1-AB2D-878C2AAF48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32410" y="673285"/>
            <a:ext cx="4904208" cy="1993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6628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>
            <a:extLst>
              <a:ext uri="{FF2B5EF4-FFF2-40B4-BE49-F238E27FC236}">
                <a16:creationId xmlns:a16="http://schemas.microsoft.com/office/drawing/2014/main" id="{64C8DA65-1074-41CE-A8A9-55CC1C7D7F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6586" y="1392153"/>
            <a:ext cx="2720613" cy="1956343"/>
          </a:xfrm>
          <a:prstGeom prst="rect">
            <a:avLst/>
          </a:prstGeom>
        </p:spPr>
      </p:pic>
      <p:sp>
        <p:nvSpPr>
          <p:cNvPr id="33" name="矩形 32"/>
          <p:cNvSpPr/>
          <p:nvPr/>
        </p:nvSpPr>
        <p:spPr>
          <a:xfrm>
            <a:off x="-5228" y="143909"/>
            <a:ext cx="292359" cy="493944"/>
          </a:xfrm>
          <a:prstGeom prst="rect">
            <a:avLst/>
          </a:prstGeom>
          <a:solidFill>
            <a:srgbClr val="8B00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389" tIns="33694" rIns="67389" bIns="33694" rtlCol="0" anchor="ctr"/>
          <a:lstStyle/>
          <a:p>
            <a:pPr algn="ctr" defTabSz="673312"/>
            <a:endParaRPr lang="zh-CN" altLang="en-US" sz="1700" dirty="0">
              <a:solidFill>
                <a:srgbClr val="4E639C"/>
              </a:solidFill>
              <a:ea typeface="微软雅黑" panose="020B0503020204020204" pitchFamily="34" charset="-122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364819" y="143892"/>
            <a:ext cx="120550" cy="49394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389" tIns="33694" rIns="67389" bIns="33694" rtlCol="0" anchor="ctr"/>
          <a:lstStyle/>
          <a:p>
            <a:pPr algn="ctr" defTabSz="673312"/>
            <a:endParaRPr lang="zh-CN" altLang="en-US" sz="1700" dirty="0">
              <a:solidFill>
                <a:srgbClr val="4E639C"/>
              </a:solidFill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3446" y="149208"/>
            <a:ext cx="1720710" cy="483313"/>
          </a:xfrm>
          <a:prstGeom prst="rect">
            <a:avLst/>
          </a:prstGeom>
        </p:spPr>
      </p:pic>
      <p:sp>
        <p:nvSpPr>
          <p:cNvPr id="39" name="矩形 38"/>
          <p:cNvSpPr/>
          <p:nvPr/>
        </p:nvSpPr>
        <p:spPr>
          <a:xfrm>
            <a:off x="8854946" y="143892"/>
            <a:ext cx="146180" cy="493944"/>
          </a:xfrm>
          <a:prstGeom prst="rect">
            <a:avLst/>
          </a:prstGeom>
          <a:solidFill>
            <a:srgbClr val="8B00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389" tIns="33694" rIns="67389" bIns="33694" rtlCol="0" anchor="ctr"/>
          <a:lstStyle/>
          <a:p>
            <a:pPr algn="ctr" defTabSz="673312"/>
            <a:endParaRPr lang="zh-CN" altLang="en-US" sz="1700" dirty="0">
              <a:solidFill>
                <a:srgbClr val="4E639C"/>
              </a:solidFill>
              <a:ea typeface="微软雅黑" panose="020B0503020204020204" pitchFamily="34" charset="-122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15457137-3436-6297-21A4-162C1D0157B5}"/>
              </a:ext>
            </a:extLst>
          </p:cNvPr>
          <p:cNvSpPr txBox="1"/>
          <p:nvPr/>
        </p:nvSpPr>
        <p:spPr>
          <a:xfrm>
            <a:off x="563057" y="215900"/>
            <a:ext cx="5233649" cy="38472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>
            <a:defPPr>
              <a:defRPr lang="zh-CN"/>
            </a:defPPr>
            <a:lvl1pPr marL="0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1147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2295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3442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4589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05736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06884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8031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09178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38367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500" b="1" dirty="0">
                <a:solidFill>
                  <a:prstClr val="black">
                    <a:lumMod val="65000"/>
                    <a:lumOff val="35000"/>
                  </a:prstClr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宇宙线</a:t>
            </a:r>
            <a:r>
              <a:rPr lang="en-US" altLang="zh-CN" sz="2500" b="1" dirty="0">
                <a:solidFill>
                  <a:prstClr val="black">
                    <a:lumMod val="65000"/>
                    <a:lumOff val="35000"/>
                  </a:prstClr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\</a:t>
            </a:r>
            <a:r>
              <a:rPr lang="zh-CN" altLang="en-US" sz="2500" b="1" dirty="0">
                <a:solidFill>
                  <a:prstClr val="black">
                    <a:lumMod val="65000"/>
                    <a:lumOff val="35000"/>
                  </a:prstClr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束流的粒子鉴别需求</a:t>
            </a:r>
          </a:p>
        </p:txBody>
      </p:sp>
      <p:sp>
        <p:nvSpPr>
          <p:cNvPr id="8" name="灯片编号占位符 7">
            <a:extLst>
              <a:ext uri="{FF2B5EF4-FFF2-40B4-BE49-F238E27FC236}">
                <a16:creationId xmlns:a16="http://schemas.microsoft.com/office/drawing/2014/main" id="{B47C1329-3749-3CE1-A476-F071E5313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5</a:t>
            </a:fld>
            <a:endParaRPr lang="zh-CN" altLang="en-US"/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97C3E914-F77B-4B44-963F-76417ECDAF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7035" y="1029291"/>
            <a:ext cx="2960720" cy="2228548"/>
          </a:xfrm>
          <a:prstGeom prst="rect">
            <a:avLst/>
          </a:prstGeom>
        </p:spPr>
      </p:pic>
      <p:sp>
        <p:nvSpPr>
          <p:cNvPr id="16" name="文本框 11">
            <a:extLst>
              <a:ext uri="{FF2B5EF4-FFF2-40B4-BE49-F238E27FC236}">
                <a16:creationId xmlns:a16="http://schemas.microsoft.com/office/drawing/2014/main" id="{C7BFF31B-2809-4E81-8E82-CC420A9234EA}"/>
              </a:ext>
            </a:extLst>
          </p:cNvPr>
          <p:cNvSpPr txBox="1"/>
          <p:nvPr/>
        </p:nvSpPr>
        <p:spPr>
          <a:xfrm>
            <a:off x="462578" y="3175046"/>
            <a:ext cx="3168352" cy="411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1147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2295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3442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4589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05736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06884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8031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09178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000"/>
              </a:lnSpc>
            </a:pPr>
            <a:r>
              <a:rPr lang="zh-CN" altLang="en-US" sz="1400" dirty="0">
                <a:latin typeface="楷体" panose="02010609060101010101" pitchFamily="49" charset="-122"/>
                <a:ea typeface="楷体" panose="02010609060101010101" pitchFamily="49" charset="-122"/>
              </a:rPr>
              <a:t>宇宙线簇射过程及主要成分垂直分布</a:t>
            </a:r>
            <a:endParaRPr lang="en-US" altLang="zh-CN" sz="1400" baseline="300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343242F1-0A7A-448F-A1DD-0899BEDCC769}"/>
              </a:ext>
            </a:extLst>
          </p:cNvPr>
          <p:cNvSpPr txBox="1"/>
          <p:nvPr/>
        </p:nvSpPr>
        <p:spPr>
          <a:xfrm>
            <a:off x="466125" y="3819994"/>
            <a:ext cx="8407151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宇宙线和束流上的缪子散射实验均需要通过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PID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排除其他粒子的干扰：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入射粒子：宇宙线（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proton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electron\positron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）、束流（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pion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electron\positron 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proton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次级粒子：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electron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gamma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pion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、各种离子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…</a:t>
            </a:r>
          </a:p>
        </p:txBody>
      </p:sp>
      <p:pic>
        <p:nvPicPr>
          <p:cNvPr id="19" name="Picture 2">
            <a:extLst>
              <a:ext uri="{FF2B5EF4-FFF2-40B4-BE49-F238E27FC236}">
                <a16:creationId xmlns:a16="http://schemas.microsoft.com/office/drawing/2014/main" id="{2BD6D0D3-1183-4F9F-BB4E-CC0E059FB0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2530" y="696566"/>
            <a:ext cx="3562924" cy="842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文本框 11">
            <a:extLst>
              <a:ext uri="{FF2B5EF4-FFF2-40B4-BE49-F238E27FC236}">
                <a16:creationId xmlns:a16="http://schemas.microsoft.com/office/drawing/2014/main" id="{C1614F22-80A5-4123-81DD-9C0363C34289}"/>
              </a:ext>
            </a:extLst>
          </p:cNvPr>
          <p:cNvSpPr txBox="1"/>
          <p:nvPr/>
        </p:nvSpPr>
        <p:spPr>
          <a:xfrm>
            <a:off x="4800106" y="3175046"/>
            <a:ext cx="3168352" cy="411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1147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2295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3442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4589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05736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06884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8031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09178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000"/>
              </a:lnSpc>
            </a:pPr>
            <a:r>
              <a:rPr lang="en-US" altLang="zh-CN" sz="1400" dirty="0">
                <a:latin typeface="楷体" panose="02010609060101010101" pitchFamily="49" charset="-122"/>
                <a:ea typeface="楷体" panose="02010609060101010101" pitchFamily="49" charset="-122"/>
              </a:rPr>
              <a:t>HFRS</a:t>
            </a:r>
            <a:r>
              <a:rPr lang="zh-CN" altLang="en-US" sz="1400" dirty="0">
                <a:latin typeface="楷体" panose="02010609060101010101" pitchFamily="49" charset="-122"/>
                <a:ea typeface="楷体" panose="02010609060101010101" pitchFamily="49" charset="-122"/>
              </a:rPr>
              <a:t>缪子束流</a:t>
            </a:r>
            <a:r>
              <a:rPr lang="en-US" altLang="zh-CN" sz="1400" dirty="0">
                <a:latin typeface="楷体" panose="02010609060101010101" pitchFamily="49" charset="-122"/>
                <a:ea typeface="楷体" panose="02010609060101010101" pitchFamily="49" charset="-122"/>
              </a:rPr>
              <a:t>-</a:t>
            </a:r>
            <a:r>
              <a:rPr lang="zh-CN" altLang="en-US" sz="1400" dirty="0">
                <a:latin typeface="楷体" panose="02010609060101010101" pitchFamily="49" charset="-122"/>
                <a:ea typeface="楷体" panose="02010609060101010101" pitchFamily="49" charset="-122"/>
              </a:rPr>
              <a:t>靶后</a:t>
            </a:r>
            <a:r>
              <a:rPr lang="en-US" altLang="zh-CN" sz="1400" dirty="0">
                <a:latin typeface="楷体" panose="02010609060101010101" pitchFamily="49" charset="-122"/>
                <a:ea typeface="楷体" panose="02010609060101010101" pitchFamily="49" charset="-122"/>
              </a:rPr>
              <a:t>Pion</a:t>
            </a:r>
            <a:r>
              <a:rPr lang="zh-CN" altLang="en-US" sz="1400" dirty="0">
                <a:latin typeface="楷体" panose="02010609060101010101" pitchFamily="49" charset="-122"/>
                <a:ea typeface="楷体" panose="02010609060101010101" pitchFamily="49" charset="-122"/>
              </a:rPr>
              <a:t>动量谱</a:t>
            </a:r>
            <a:endParaRPr lang="en-US" altLang="zh-CN" sz="1400" baseline="300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297592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矩形 32"/>
          <p:cNvSpPr/>
          <p:nvPr/>
        </p:nvSpPr>
        <p:spPr>
          <a:xfrm>
            <a:off x="-5228" y="143909"/>
            <a:ext cx="292359" cy="493944"/>
          </a:xfrm>
          <a:prstGeom prst="rect">
            <a:avLst/>
          </a:prstGeom>
          <a:solidFill>
            <a:srgbClr val="8B00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389" tIns="33694" rIns="67389" bIns="33694" rtlCol="0" anchor="ctr"/>
          <a:lstStyle/>
          <a:p>
            <a:pPr algn="ctr" defTabSz="673312"/>
            <a:endParaRPr lang="zh-CN" altLang="en-US" sz="1700" dirty="0">
              <a:solidFill>
                <a:srgbClr val="4E639C"/>
              </a:solidFill>
              <a:ea typeface="微软雅黑" panose="020B0503020204020204" pitchFamily="34" charset="-122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364819" y="143892"/>
            <a:ext cx="120550" cy="49394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389" tIns="33694" rIns="67389" bIns="33694" rtlCol="0" anchor="ctr"/>
          <a:lstStyle/>
          <a:p>
            <a:pPr algn="ctr" defTabSz="673312"/>
            <a:endParaRPr lang="zh-CN" altLang="en-US" sz="1700" dirty="0">
              <a:solidFill>
                <a:srgbClr val="4E639C"/>
              </a:solidFill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3446" y="149208"/>
            <a:ext cx="1720710" cy="483313"/>
          </a:xfrm>
          <a:prstGeom prst="rect">
            <a:avLst/>
          </a:prstGeom>
        </p:spPr>
      </p:pic>
      <p:sp>
        <p:nvSpPr>
          <p:cNvPr id="39" name="矩形 38"/>
          <p:cNvSpPr/>
          <p:nvPr/>
        </p:nvSpPr>
        <p:spPr>
          <a:xfrm>
            <a:off x="8854946" y="143892"/>
            <a:ext cx="146180" cy="493944"/>
          </a:xfrm>
          <a:prstGeom prst="rect">
            <a:avLst/>
          </a:prstGeom>
          <a:solidFill>
            <a:srgbClr val="8B00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389" tIns="33694" rIns="67389" bIns="33694" rtlCol="0" anchor="ctr"/>
          <a:lstStyle/>
          <a:p>
            <a:pPr algn="ctr" defTabSz="673312"/>
            <a:endParaRPr lang="zh-CN" altLang="en-US" sz="1700" dirty="0">
              <a:solidFill>
                <a:srgbClr val="4E639C"/>
              </a:solidFill>
              <a:ea typeface="微软雅黑" panose="020B0503020204020204" pitchFamily="34" charset="-122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15457137-3436-6297-21A4-162C1D0157B5}"/>
              </a:ext>
            </a:extLst>
          </p:cNvPr>
          <p:cNvSpPr txBox="1"/>
          <p:nvPr/>
        </p:nvSpPr>
        <p:spPr>
          <a:xfrm>
            <a:off x="563057" y="215900"/>
            <a:ext cx="5233649" cy="38472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>
            <a:defPPr>
              <a:defRPr lang="zh-CN"/>
            </a:defPPr>
            <a:lvl1pPr marL="0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1147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2295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3442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4589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05736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06884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8031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09178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38367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500" b="1" dirty="0">
                <a:solidFill>
                  <a:prstClr val="black">
                    <a:lumMod val="65000"/>
                    <a:lumOff val="35000"/>
                  </a:prstClr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缪子散射探测系统设计与</a:t>
            </a:r>
            <a:r>
              <a:rPr lang="en-US" altLang="zh-CN" sz="2500" b="1" dirty="0">
                <a:solidFill>
                  <a:prstClr val="black">
                    <a:lumMod val="65000"/>
                    <a:lumOff val="35000"/>
                  </a:prstClr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PID</a:t>
            </a:r>
            <a:r>
              <a:rPr lang="zh-CN" altLang="en-US" sz="2500" b="1" dirty="0">
                <a:solidFill>
                  <a:prstClr val="black">
                    <a:lumMod val="65000"/>
                    <a:lumOff val="35000"/>
                  </a:prstClr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方案</a:t>
            </a:r>
          </a:p>
        </p:txBody>
      </p:sp>
      <p:sp>
        <p:nvSpPr>
          <p:cNvPr id="8" name="灯片编号占位符 7">
            <a:extLst>
              <a:ext uri="{FF2B5EF4-FFF2-40B4-BE49-F238E27FC236}">
                <a16:creationId xmlns:a16="http://schemas.microsoft.com/office/drawing/2014/main" id="{B47C1329-3749-3CE1-A476-F071E5313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6</a:t>
            </a:fld>
            <a:endParaRPr lang="zh-CN" altLang="en-US"/>
          </a:p>
        </p:txBody>
      </p:sp>
      <p:pic>
        <p:nvPicPr>
          <p:cNvPr id="10" name="Picture 58" descr="Picture1">
            <a:extLst>
              <a:ext uri="{FF2B5EF4-FFF2-40B4-BE49-F238E27FC236}">
                <a16:creationId xmlns:a16="http://schemas.microsoft.com/office/drawing/2014/main" id="{A6C5BA33-6DD1-45D6-A868-8668D5E9E09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3035"/>
          <a:stretch>
            <a:fillRect/>
          </a:stretch>
        </p:blipFill>
        <p:spPr>
          <a:xfrm>
            <a:off x="3926912" y="1001316"/>
            <a:ext cx="4624157" cy="2037518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1B386724-C10A-4C6E-A287-FDC9EE5D890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051" y="1437838"/>
            <a:ext cx="3427177" cy="2503730"/>
          </a:xfrm>
          <a:prstGeom prst="rect">
            <a:avLst/>
          </a:prstGeom>
        </p:spPr>
      </p:pic>
      <p:grpSp>
        <p:nvGrpSpPr>
          <p:cNvPr id="9" name="组合 8">
            <a:extLst>
              <a:ext uri="{FF2B5EF4-FFF2-40B4-BE49-F238E27FC236}">
                <a16:creationId xmlns:a16="http://schemas.microsoft.com/office/drawing/2014/main" id="{29EC0E6A-F74E-474E-A21E-B90C5EBBF85B}"/>
              </a:ext>
            </a:extLst>
          </p:cNvPr>
          <p:cNvGrpSpPr/>
          <p:nvPr/>
        </p:nvGrpSpPr>
        <p:grpSpPr>
          <a:xfrm>
            <a:off x="3969298" y="3396025"/>
            <a:ext cx="5262612" cy="1046440"/>
            <a:chOff x="3500272" y="3625184"/>
            <a:chExt cx="5262612" cy="1046440"/>
          </a:xfrm>
        </p:grpSpPr>
        <p:sp>
          <p:nvSpPr>
            <p:cNvPr id="13" name="文本框 12">
              <a:extLst>
                <a:ext uri="{FF2B5EF4-FFF2-40B4-BE49-F238E27FC236}">
                  <a16:creationId xmlns:a16="http://schemas.microsoft.com/office/drawing/2014/main" id="{5138CC5D-A007-4610-A89F-FFF4DF545115}"/>
                </a:ext>
              </a:extLst>
            </p:cNvPr>
            <p:cNvSpPr txBox="1"/>
            <p:nvPr/>
          </p:nvSpPr>
          <p:spPr>
            <a:xfrm>
              <a:off x="4138727" y="3625184"/>
              <a:ext cx="4624157" cy="10464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  <a:spcAft>
                  <a:spcPts val="600"/>
                </a:spcAft>
              </a:pPr>
              <a:r>
                <a: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铅块：吸收</a:t>
              </a:r>
              <a:r>
                <a:rPr lang="en-US" altLang="zh-CN" sz="1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\</a:t>
              </a:r>
              <a:r>
                <a: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阻停、产生大散射角</a:t>
              </a:r>
              <a:endPara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>
                <a:spcBef>
                  <a:spcPts val="600"/>
                </a:spcBef>
                <a:spcAft>
                  <a:spcPts val="600"/>
                </a:spcAft>
              </a:pPr>
              <a:r>
                <a: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闪烁体层：位置、能量损失</a:t>
              </a:r>
              <a:endPara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>
                <a:spcBef>
                  <a:spcPts val="600"/>
                </a:spcBef>
                <a:spcAft>
                  <a:spcPts val="600"/>
                </a:spcAft>
              </a:pPr>
              <a:r>
                <a:rPr lang="en-US" altLang="zh-CN" sz="1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ToF</a:t>
              </a:r>
              <a:r>
                <a: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：经磁钢度（动量）筛选后的束流粒子速度</a:t>
              </a:r>
              <a:endPara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" name="左大括号 5">
              <a:extLst>
                <a:ext uri="{FF2B5EF4-FFF2-40B4-BE49-F238E27FC236}">
                  <a16:creationId xmlns:a16="http://schemas.microsoft.com/office/drawing/2014/main" id="{E6EBEF6A-539F-4D15-BA7B-0816FCD97650}"/>
                </a:ext>
              </a:extLst>
            </p:cNvPr>
            <p:cNvSpPr/>
            <p:nvPr/>
          </p:nvSpPr>
          <p:spPr>
            <a:xfrm>
              <a:off x="4004328" y="3691057"/>
              <a:ext cx="134399" cy="917470"/>
            </a:xfrm>
            <a:prstGeom prst="leftBrac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左大括号 14">
              <a:extLst>
                <a:ext uri="{FF2B5EF4-FFF2-40B4-BE49-F238E27FC236}">
                  <a16:creationId xmlns:a16="http://schemas.microsoft.com/office/drawing/2014/main" id="{FE46E630-B646-4DDE-9EF9-0C24FF2C1CA9}"/>
                </a:ext>
              </a:extLst>
            </p:cNvPr>
            <p:cNvSpPr/>
            <p:nvPr/>
          </p:nvSpPr>
          <p:spPr>
            <a:xfrm flipH="1">
              <a:off x="6884647" y="3691057"/>
              <a:ext cx="134399" cy="572337"/>
            </a:xfrm>
            <a:prstGeom prst="leftBrac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文本框 15">
              <a:extLst>
                <a:ext uri="{FF2B5EF4-FFF2-40B4-BE49-F238E27FC236}">
                  <a16:creationId xmlns:a16="http://schemas.microsoft.com/office/drawing/2014/main" id="{E57E622C-F099-48A9-B23F-F2E7A87A205B}"/>
                </a:ext>
              </a:extLst>
            </p:cNvPr>
            <p:cNvSpPr txBox="1"/>
            <p:nvPr/>
          </p:nvSpPr>
          <p:spPr>
            <a:xfrm>
              <a:off x="3500272" y="3994515"/>
              <a:ext cx="72131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  <a:spcAft>
                  <a:spcPts val="600"/>
                </a:spcAft>
              </a:pPr>
              <a:r>
                <a: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入射</a:t>
              </a:r>
              <a:endPara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8" name="文本框 17">
              <a:extLst>
                <a:ext uri="{FF2B5EF4-FFF2-40B4-BE49-F238E27FC236}">
                  <a16:creationId xmlns:a16="http://schemas.microsoft.com/office/drawing/2014/main" id="{9F32259D-0076-449D-A0E1-5BBE5814605B}"/>
                </a:ext>
              </a:extLst>
            </p:cNvPr>
            <p:cNvSpPr txBox="1"/>
            <p:nvPr/>
          </p:nvSpPr>
          <p:spPr>
            <a:xfrm>
              <a:off x="7019046" y="3823336"/>
              <a:ext cx="61289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  <a:spcAft>
                  <a:spcPts val="600"/>
                </a:spcAft>
              </a:pPr>
              <a:r>
                <a: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次级</a:t>
              </a:r>
              <a:endPara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376619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矩形 32"/>
          <p:cNvSpPr/>
          <p:nvPr/>
        </p:nvSpPr>
        <p:spPr>
          <a:xfrm>
            <a:off x="-5228" y="143909"/>
            <a:ext cx="292359" cy="493944"/>
          </a:xfrm>
          <a:prstGeom prst="rect">
            <a:avLst/>
          </a:prstGeom>
          <a:solidFill>
            <a:srgbClr val="8B00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389" tIns="33694" rIns="67389" bIns="33694" rtlCol="0" anchor="ctr"/>
          <a:lstStyle/>
          <a:p>
            <a:pPr algn="ctr" defTabSz="673312"/>
            <a:endParaRPr lang="zh-CN" altLang="en-US" sz="1700" dirty="0">
              <a:solidFill>
                <a:srgbClr val="4E639C"/>
              </a:solidFill>
              <a:ea typeface="微软雅黑" panose="020B0503020204020204" pitchFamily="34" charset="-122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364819" y="143892"/>
            <a:ext cx="120550" cy="49394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389" tIns="33694" rIns="67389" bIns="33694" rtlCol="0" anchor="ctr"/>
          <a:lstStyle/>
          <a:p>
            <a:pPr algn="ctr" defTabSz="673312"/>
            <a:endParaRPr lang="zh-CN" altLang="en-US" sz="1700" dirty="0">
              <a:solidFill>
                <a:srgbClr val="4E639C"/>
              </a:solidFill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3446" y="149208"/>
            <a:ext cx="1720710" cy="483313"/>
          </a:xfrm>
          <a:prstGeom prst="rect">
            <a:avLst/>
          </a:prstGeom>
        </p:spPr>
      </p:pic>
      <p:sp>
        <p:nvSpPr>
          <p:cNvPr id="39" name="矩形 38"/>
          <p:cNvSpPr/>
          <p:nvPr/>
        </p:nvSpPr>
        <p:spPr>
          <a:xfrm>
            <a:off x="8854946" y="143892"/>
            <a:ext cx="146180" cy="493944"/>
          </a:xfrm>
          <a:prstGeom prst="rect">
            <a:avLst/>
          </a:prstGeom>
          <a:solidFill>
            <a:srgbClr val="8B00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389" tIns="33694" rIns="67389" bIns="33694" rtlCol="0" anchor="ctr"/>
          <a:lstStyle/>
          <a:p>
            <a:pPr algn="ctr" defTabSz="673312"/>
            <a:endParaRPr lang="zh-CN" altLang="en-US" sz="1700" dirty="0">
              <a:solidFill>
                <a:srgbClr val="4E639C"/>
              </a:solidFill>
              <a:ea typeface="微软雅黑" panose="020B0503020204020204" pitchFamily="34" charset="-122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15457137-3436-6297-21A4-162C1D0157B5}"/>
              </a:ext>
            </a:extLst>
          </p:cNvPr>
          <p:cNvSpPr txBox="1"/>
          <p:nvPr/>
        </p:nvSpPr>
        <p:spPr>
          <a:xfrm>
            <a:off x="563057" y="215900"/>
            <a:ext cx="5233649" cy="38472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>
            <a:defPPr>
              <a:defRPr lang="zh-CN"/>
            </a:defPPr>
            <a:lvl1pPr marL="0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1147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2295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3442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4589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05736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06884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8031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09178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38367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500" b="1" dirty="0">
                <a:solidFill>
                  <a:prstClr val="black">
                    <a:lumMod val="65000"/>
                    <a:lumOff val="35000"/>
                  </a:prstClr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目录</a:t>
            </a:r>
          </a:p>
        </p:txBody>
      </p:sp>
      <p:sp>
        <p:nvSpPr>
          <p:cNvPr id="8" name="灯片编号占位符 7">
            <a:extLst>
              <a:ext uri="{FF2B5EF4-FFF2-40B4-BE49-F238E27FC236}">
                <a16:creationId xmlns:a16="http://schemas.microsoft.com/office/drawing/2014/main" id="{B47C1329-3749-3CE1-A476-F071E5313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7</a:t>
            </a:fld>
            <a:endParaRPr lang="zh-CN" altLang="en-US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0A37CD45-CBFE-4291-A830-248AE8FF8D33}"/>
              </a:ext>
            </a:extLst>
          </p:cNvPr>
          <p:cNvSpPr txBox="1"/>
          <p:nvPr/>
        </p:nvSpPr>
        <p:spPr>
          <a:xfrm>
            <a:off x="1188195" y="1550660"/>
            <a:ext cx="526261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缪子散射探测系统与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PID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设计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束流入射粒子</a:t>
            </a: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PID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模拟</a:t>
            </a:r>
            <a:endParaRPr lang="en-US" altLang="zh-CN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探测系统优化方案与联合调试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347098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5AA34C02-974D-44D3-9BAD-4C79754A19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9863" y="2611773"/>
            <a:ext cx="2518553" cy="1769363"/>
          </a:xfrm>
          <a:prstGeom prst="rect">
            <a:avLst/>
          </a:prstGeom>
        </p:spPr>
      </p:pic>
      <p:sp>
        <p:nvSpPr>
          <p:cNvPr id="24" name="文本框 23">
            <a:extLst>
              <a:ext uri="{FF2B5EF4-FFF2-40B4-BE49-F238E27FC236}">
                <a16:creationId xmlns:a16="http://schemas.microsoft.com/office/drawing/2014/main" id="{4E69380F-3D57-43B8-992B-919E4C70F797}"/>
              </a:ext>
            </a:extLst>
          </p:cNvPr>
          <p:cNvSpPr txBox="1"/>
          <p:nvPr/>
        </p:nvSpPr>
        <p:spPr>
          <a:xfrm>
            <a:off x="3966046" y="4472117"/>
            <a:ext cx="1407276" cy="4167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zh-CN" altLang="en-US" sz="1400" dirty="0">
                <a:latin typeface="楷体" panose="02010609060101010101" pitchFamily="49" charset="-122"/>
                <a:ea typeface="楷体" panose="02010609060101010101" pitchFamily="49" charset="-122"/>
              </a:rPr>
              <a:t>束流主要成分</a:t>
            </a:r>
            <a:endParaRPr lang="en-US" altLang="zh-CN" sz="14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414B2E8C-7D0D-4F29-A631-D7C40B68476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969" y="904526"/>
            <a:ext cx="5965217" cy="1362926"/>
          </a:xfrm>
          <a:prstGeom prst="rect">
            <a:avLst/>
          </a:prstGeom>
        </p:spPr>
      </p:pic>
      <p:sp>
        <p:nvSpPr>
          <p:cNvPr id="27" name="椭圆 26">
            <a:extLst>
              <a:ext uri="{FF2B5EF4-FFF2-40B4-BE49-F238E27FC236}">
                <a16:creationId xmlns:a16="http://schemas.microsoft.com/office/drawing/2014/main" id="{BA954C20-C1B0-4C4C-A25B-A7DD66FCD58E}"/>
              </a:ext>
            </a:extLst>
          </p:cNvPr>
          <p:cNvSpPr/>
          <p:nvPr/>
        </p:nvSpPr>
        <p:spPr>
          <a:xfrm>
            <a:off x="580804" y="1507190"/>
            <a:ext cx="230618" cy="21896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1176"/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EB5FDFE7-68A6-4D55-B69A-2B02FEB80BFA}"/>
              </a:ext>
            </a:extLst>
          </p:cNvPr>
          <p:cNvSpPr txBox="1"/>
          <p:nvPr/>
        </p:nvSpPr>
        <p:spPr>
          <a:xfrm>
            <a:off x="6878064" y="4496965"/>
            <a:ext cx="1159554" cy="4167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zh-CN" altLang="en-US" sz="1400" dirty="0">
                <a:latin typeface="楷体" panose="02010609060101010101" pitchFamily="49" charset="-122"/>
                <a:ea typeface="楷体" panose="02010609060101010101" pitchFamily="49" charset="-122"/>
              </a:rPr>
              <a:t>束斑形状</a:t>
            </a:r>
            <a:endParaRPr lang="en-US" altLang="zh-CN" sz="14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9A29633C-96F7-4C5E-A0DF-0587169D3752}"/>
              </a:ext>
            </a:extLst>
          </p:cNvPr>
          <p:cNvSpPr/>
          <p:nvPr/>
        </p:nvSpPr>
        <p:spPr>
          <a:xfrm>
            <a:off x="2910810" y="2397431"/>
            <a:ext cx="1284326" cy="2732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176" dirty="0">
                <a:latin typeface="微软雅黑" panose="020B0503020204020204" pitchFamily="34" charset="-122"/>
                <a:ea typeface="微软雅黑" panose="020B0503020204020204" pitchFamily="34" charset="-122"/>
              </a:rPr>
              <a:t>1.2 GeV/c μ+</a:t>
            </a:r>
            <a:r>
              <a:rPr lang="zh-CN" altLang="en-US" sz="1176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endParaRPr lang="zh-CN" altLang="en-US" sz="1176" dirty="0"/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482ACAB4-5C51-40D1-9D28-C5EEF246A083}"/>
              </a:ext>
            </a:extLst>
          </p:cNvPr>
          <p:cNvSpPr txBox="1"/>
          <p:nvPr/>
        </p:nvSpPr>
        <p:spPr>
          <a:xfrm>
            <a:off x="6262967" y="1176972"/>
            <a:ext cx="2370912" cy="959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完整的束流模拟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（更长距离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ToF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ts val="1673"/>
              </a:lnSpc>
            </a:pP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</a:p>
          <a:p>
            <a:pPr algn="ctr">
              <a:lnSpc>
                <a:spcPts val="1673"/>
              </a:lnSpc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探测器模拟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8" name="灯片编号占位符 7">
            <a:extLst>
              <a:ext uri="{FF2B5EF4-FFF2-40B4-BE49-F238E27FC236}">
                <a16:creationId xmlns:a16="http://schemas.microsoft.com/office/drawing/2014/main" id="{613AE78D-26CA-47B7-920F-877F74CDD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09293" y="4799775"/>
            <a:ext cx="2016125" cy="268350"/>
          </a:xfrm>
        </p:spPr>
        <p:txBody>
          <a:bodyPr/>
          <a:lstStyle/>
          <a:p>
            <a:fld id="{0C913308-F349-4B6D-A68A-DD1791B4A57B}" type="slidenum">
              <a:rPr lang="zh-CN" altLang="en-US" smtClean="0"/>
              <a:t>8</a:t>
            </a:fld>
            <a:endParaRPr lang="zh-CN" altLang="en-US"/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F1F47E1D-ECAD-41AF-8E9A-6EB387C7508B}"/>
              </a:ext>
            </a:extLst>
          </p:cNvPr>
          <p:cNvSpPr/>
          <p:nvPr/>
        </p:nvSpPr>
        <p:spPr>
          <a:xfrm>
            <a:off x="5260074" y="4375066"/>
            <a:ext cx="630301" cy="194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662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Pz</a:t>
            </a:r>
            <a:r>
              <a:rPr lang="en-US" altLang="zh-CN" sz="662" dirty="0">
                <a:latin typeface="微软雅黑" panose="020B0503020204020204" pitchFamily="34" charset="-122"/>
                <a:ea typeface="微软雅黑" panose="020B0503020204020204" pitchFamily="34" charset="-122"/>
              </a:rPr>
              <a:t> (MeV/c)</a:t>
            </a:r>
            <a:endParaRPr lang="zh-CN" altLang="en-US" sz="662" dirty="0"/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EC5D7ACB-01D5-497D-A44D-5885CFAE665F}"/>
              </a:ext>
            </a:extLst>
          </p:cNvPr>
          <p:cNvSpPr/>
          <p:nvPr/>
        </p:nvSpPr>
        <p:spPr>
          <a:xfrm>
            <a:off x="-5228" y="143909"/>
            <a:ext cx="292359" cy="493944"/>
          </a:xfrm>
          <a:prstGeom prst="rect">
            <a:avLst/>
          </a:prstGeom>
          <a:solidFill>
            <a:srgbClr val="8B00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389" tIns="33694" rIns="67389" bIns="33694" rtlCol="0" anchor="ctr"/>
          <a:lstStyle/>
          <a:p>
            <a:pPr algn="ctr" defTabSz="673312"/>
            <a:endParaRPr lang="zh-CN" altLang="en-US" sz="1700" dirty="0">
              <a:solidFill>
                <a:srgbClr val="4E639C"/>
              </a:solidFill>
              <a:ea typeface="微软雅黑" panose="020B0503020204020204" pitchFamily="34" charset="-122"/>
            </a:endParaRP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A5BD1EF9-77D4-4214-A39E-E1BACD4E1B89}"/>
              </a:ext>
            </a:extLst>
          </p:cNvPr>
          <p:cNvSpPr/>
          <p:nvPr/>
        </p:nvSpPr>
        <p:spPr>
          <a:xfrm>
            <a:off x="364819" y="143892"/>
            <a:ext cx="120550" cy="49394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389" tIns="33694" rIns="67389" bIns="33694" rtlCol="0" anchor="ctr"/>
          <a:lstStyle/>
          <a:p>
            <a:pPr algn="ctr" defTabSz="673312"/>
            <a:endParaRPr lang="zh-CN" altLang="en-US" sz="1700" dirty="0">
              <a:solidFill>
                <a:srgbClr val="4E639C"/>
              </a:solidFill>
              <a:ea typeface="微软雅黑" panose="020B0503020204020204" pitchFamily="34" charset="-122"/>
            </a:endParaRPr>
          </a:p>
        </p:txBody>
      </p:sp>
      <p:pic>
        <p:nvPicPr>
          <p:cNvPr id="41" name="图片 40">
            <a:extLst>
              <a:ext uri="{FF2B5EF4-FFF2-40B4-BE49-F238E27FC236}">
                <a16:creationId xmlns:a16="http://schemas.microsoft.com/office/drawing/2014/main" id="{4501E954-AF91-47FB-9388-E671A9FF0F4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3446" y="149208"/>
            <a:ext cx="1720710" cy="483313"/>
          </a:xfrm>
          <a:prstGeom prst="rect">
            <a:avLst/>
          </a:prstGeom>
        </p:spPr>
      </p:pic>
      <p:sp>
        <p:nvSpPr>
          <p:cNvPr id="42" name="矩形 41">
            <a:extLst>
              <a:ext uri="{FF2B5EF4-FFF2-40B4-BE49-F238E27FC236}">
                <a16:creationId xmlns:a16="http://schemas.microsoft.com/office/drawing/2014/main" id="{3F62E00F-80DE-4BE1-80FE-E398E9BBC01B}"/>
              </a:ext>
            </a:extLst>
          </p:cNvPr>
          <p:cNvSpPr/>
          <p:nvPr/>
        </p:nvSpPr>
        <p:spPr>
          <a:xfrm>
            <a:off x="8854946" y="143892"/>
            <a:ext cx="146180" cy="493944"/>
          </a:xfrm>
          <a:prstGeom prst="rect">
            <a:avLst/>
          </a:prstGeom>
          <a:solidFill>
            <a:srgbClr val="8B00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389" tIns="33694" rIns="67389" bIns="33694" rtlCol="0" anchor="ctr"/>
          <a:lstStyle/>
          <a:p>
            <a:pPr algn="ctr" defTabSz="673312"/>
            <a:endParaRPr lang="zh-CN" altLang="en-US" sz="1700" dirty="0">
              <a:solidFill>
                <a:srgbClr val="4E639C"/>
              </a:solidFill>
              <a:ea typeface="微软雅黑" panose="020B0503020204020204" pitchFamily="34" charset="-122"/>
            </a:endParaRPr>
          </a:p>
        </p:txBody>
      </p:sp>
      <p:sp>
        <p:nvSpPr>
          <p:cNvPr id="43" name="TextBox 8">
            <a:extLst>
              <a:ext uri="{FF2B5EF4-FFF2-40B4-BE49-F238E27FC236}">
                <a16:creationId xmlns:a16="http://schemas.microsoft.com/office/drawing/2014/main" id="{92F039EA-20C5-4373-A741-8A439082FBB1}"/>
              </a:ext>
            </a:extLst>
          </p:cNvPr>
          <p:cNvSpPr txBox="1"/>
          <p:nvPr/>
        </p:nvSpPr>
        <p:spPr>
          <a:xfrm>
            <a:off x="563057" y="215900"/>
            <a:ext cx="5233649" cy="38472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>
            <a:defPPr>
              <a:defRPr lang="zh-CN"/>
            </a:defPPr>
            <a:lvl1pPr marL="0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1147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2295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3442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4589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05736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06884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8031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09178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38367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500" b="1" dirty="0">
                <a:solidFill>
                  <a:prstClr val="black">
                    <a:lumMod val="65000"/>
                    <a:lumOff val="35000"/>
                  </a:prstClr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HFRS</a:t>
            </a:r>
            <a:r>
              <a:rPr lang="zh-CN" altLang="en-US" sz="2500" b="1" dirty="0">
                <a:solidFill>
                  <a:prstClr val="black">
                    <a:lumMod val="65000"/>
                    <a:lumOff val="35000"/>
                  </a:prstClr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的</a:t>
            </a:r>
            <a:r>
              <a:rPr lang="en-US" altLang="zh-CN" sz="2500" b="1" dirty="0">
                <a:solidFill>
                  <a:prstClr val="black">
                    <a:lumMod val="65000"/>
                    <a:lumOff val="35000"/>
                  </a:prstClr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PID</a:t>
            </a:r>
            <a:r>
              <a:rPr lang="zh-CN" altLang="en-US" sz="2500" b="1" dirty="0">
                <a:solidFill>
                  <a:prstClr val="black">
                    <a:lumMod val="65000"/>
                    <a:lumOff val="35000"/>
                  </a:prstClr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模拟设置</a:t>
            </a:r>
          </a:p>
        </p:txBody>
      </p:sp>
      <p:sp>
        <p:nvSpPr>
          <p:cNvPr id="44" name="文本框 43">
            <a:extLst>
              <a:ext uri="{FF2B5EF4-FFF2-40B4-BE49-F238E27FC236}">
                <a16:creationId xmlns:a16="http://schemas.microsoft.com/office/drawing/2014/main" id="{BC6D50D9-79F4-42F3-BE6D-A62AC60F8FFD}"/>
              </a:ext>
            </a:extLst>
          </p:cNvPr>
          <p:cNvSpPr txBox="1"/>
          <p:nvPr/>
        </p:nvSpPr>
        <p:spPr>
          <a:xfrm>
            <a:off x="229930" y="541790"/>
            <a:ext cx="7646360" cy="429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Simulation Flow: 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G4Beamline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-&gt;Geant4(+DM Scattering in ROOT\Geant4)</a:t>
            </a:r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CAFE3AD1-9A75-4037-A0DF-3104BD0CDA98}"/>
              </a:ext>
            </a:extLst>
          </p:cNvPr>
          <p:cNvGrpSpPr/>
          <p:nvPr/>
        </p:nvGrpSpPr>
        <p:grpSpPr>
          <a:xfrm>
            <a:off x="3643279" y="2728394"/>
            <a:ext cx="551857" cy="386093"/>
            <a:chOff x="972170" y="2791127"/>
            <a:chExt cx="551857" cy="386093"/>
          </a:xfrm>
        </p:grpSpPr>
        <p:cxnSp>
          <p:nvCxnSpPr>
            <p:cNvPr id="4" name="直接连接符 3">
              <a:extLst>
                <a:ext uri="{FF2B5EF4-FFF2-40B4-BE49-F238E27FC236}">
                  <a16:creationId xmlns:a16="http://schemas.microsoft.com/office/drawing/2014/main" id="{CDDFB36B-132E-4C3C-ACAA-AE6362D9D3D4}"/>
                </a:ext>
              </a:extLst>
            </p:cNvPr>
            <p:cNvCxnSpPr/>
            <p:nvPr/>
          </p:nvCxnSpPr>
          <p:spPr>
            <a:xfrm>
              <a:off x="972170" y="2880196"/>
              <a:ext cx="176900" cy="0"/>
            </a:xfrm>
            <a:prstGeom prst="line">
              <a:avLst/>
            </a:prstGeom>
            <a:ln>
              <a:solidFill>
                <a:srgbClr val="EFEDD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接连接符 32">
              <a:extLst>
                <a:ext uri="{FF2B5EF4-FFF2-40B4-BE49-F238E27FC236}">
                  <a16:creationId xmlns:a16="http://schemas.microsoft.com/office/drawing/2014/main" id="{E92C7428-3C52-4524-9F9D-194D77E002B6}"/>
                </a:ext>
              </a:extLst>
            </p:cNvPr>
            <p:cNvCxnSpPr/>
            <p:nvPr/>
          </p:nvCxnSpPr>
          <p:spPr>
            <a:xfrm>
              <a:off x="972170" y="2952204"/>
              <a:ext cx="176900" cy="0"/>
            </a:xfrm>
            <a:prstGeom prst="line">
              <a:avLst/>
            </a:prstGeom>
            <a:ln>
              <a:solidFill>
                <a:srgbClr val="2C2CA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接连接符 33">
              <a:extLst>
                <a:ext uri="{FF2B5EF4-FFF2-40B4-BE49-F238E27FC236}">
                  <a16:creationId xmlns:a16="http://schemas.microsoft.com/office/drawing/2014/main" id="{515301CD-102C-4FC8-A843-43710957105B}"/>
                </a:ext>
              </a:extLst>
            </p:cNvPr>
            <p:cNvCxnSpPr/>
            <p:nvPr/>
          </p:nvCxnSpPr>
          <p:spPr>
            <a:xfrm>
              <a:off x="972170" y="3024212"/>
              <a:ext cx="176900" cy="0"/>
            </a:xfrm>
            <a:prstGeom prst="line">
              <a:avLst/>
            </a:prstGeom>
            <a:ln>
              <a:solidFill>
                <a:srgbClr val="2BFF2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直接连接符 38">
              <a:extLst>
                <a:ext uri="{FF2B5EF4-FFF2-40B4-BE49-F238E27FC236}">
                  <a16:creationId xmlns:a16="http://schemas.microsoft.com/office/drawing/2014/main" id="{0526F044-099B-4DDA-8CA5-4204674B09D9}"/>
                </a:ext>
              </a:extLst>
            </p:cNvPr>
            <p:cNvCxnSpPr/>
            <p:nvPr/>
          </p:nvCxnSpPr>
          <p:spPr>
            <a:xfrm>
              <a:off x="972170" y="3096220"/>
              <a:ext cx="176900" cy="0"/>
            </a:xfrm>
            <a:prstGeom prst="line">
              <a:avLst/>
            </a:prstGeom>
            <a:ln>
              <a:solidFill>
                <a:srgbClr val="FF030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矩形 44">
              <a:extLst>
                <a:ext uri="{FF2B5EF4-FFF2-40B4-BE49-F238E27FC236}">
                  <a16:creationId xmlns:a16="http://schemas.microsoft.com/office/drawing/2014/main" id="{5BD4C5C6-84F9-4333-A783-C8ABFACEF800}"/>
                </a:ext>
              </a:extLst>
            </p:cNvPr>
            <p:cNvSpPr/>
            <p:nvPr/>
          </p:nvSpPr>
          <p:spPr>
            <a:xfrm>
              <a:off x="1089949" y="2865187"/>
              <a:ext cx="434078" cy="1692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5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μ+</a:t>
              </a:r>
              <a:endParaRPr lang="zh-CN" altLang="en-US" sz="500" dirty="0"/>
            </a:p>
          </p:txBody>
        </p:sp>
        <p:sp>
          <p:nvSpPr>
            <p:cNvPr id="46" name="矩形 45">
              <a:extLst>
                <a:ext uri="{FF2B5EF4-FFF2-40B4-BE49-F238E27FC236}">
                  <a16:creationId xmlns:a16="http://schemas.microsoft.com/office/drawing/2014/main" id="{936FA397-D865-439F-955F-67F4CCD396E0}"/>
                </a:ext>
              </a:extLst>
            </p:cNvPr>
            <p:cNvSpPr/>
            <p:nvPr/>
          </p:nvSpPr>
          <p:spPr>
            <a:xfrm>
              <a:off x="1089949" y="2791127"/>
              <a:ext cx="434078" cy="1692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5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proton</a:t>
              </a:r>
              <a:endParaRPr lang="zh-CN" altLang="en-US" sz="500" dirty="0"/>
            </a:p>
          </p:txBody>
        </p:sp>
        <p:sp>
          <p:nvSpPr>
            <p:cNvPr id="47" name="矩形 46">
              <a:extLst>
                <a:ext uri="{FF2B5EF4-FFF2-40B4-BE49-F238E27FC236}">
                  <a16:creationId xmlns:a16="http://schemas.microsoft.com/office/drawing/2014/main" id="{A003093B-B9E2-4D15-B8CD-49DDEFBBBC2D}"/>
                </a:ext>
              </a:extLst>
            </p:cNvPr>
            <p:cNvSpPr/>
            <p:nvPr/>
          </p:nvSpPr>
          <p:spPr>
            <a:xfrm>
              <a:off x="1089949" y="2935935"/>
              <a:ext cx="434078" cy="1692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5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e+</a:t>
              </a:r>
              <a:endParaRPr lang="zh-CN" altLang="en-US" sz="500" dirty="0"/>
            </a:p>
          </p:txBody>
        </p:sp>
        <p:sp>
          <p:nvSpPr>
            <p:cNvPr id="48" name="矩形 47">
              <a:extLst>
                <a:ext uri="{FF2B5EF4-FFF2-40B4-BE49-F238E27FC236}">
                  <a16:creationId xmlns:a16="http://schemas.microsoft.com/office/drawing/2014/main" id="{97E3D7E4-D00B-4ECF-B826-83074DEC33F7}"/>
                </a:ext>
              </a:extLst>
            </p:cNvPr>
            <p:cNvSpPr/>
            <p:nvPr/>
          </p:nvSpPr>
          <p:spPr>
            <a:xfrm>
              <a:off x="1089949" y="3007943"/>
              <a:ext cx="434078" cy="1692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5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pi+</a:t>
              </a:r>
              <a:endParaRPr lang="zh-CN" altLang="en-US" sz="500" dirty="0"/>
            </a:p>
          </p:txBody>
        </p:sp>
      </p:grpSp>
      <p:pic>
        <p:nvPicPr>
          <p:cNvPr id="6" name="图片 5">
            <a:extLst>
              <a:ext uri="{FF2B5EF4-FFF2-40B4-BE49-F238E27FC236}">
                <a16:creationId xmlns:a16="http://schemas.microsoft.com/office/drawing/2014/main" id="{42C6FCFB-E030-4BE3-B6A1-48BDA71D2BB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12730" y="2452874"/>
            <a:ext cx="2456936" cy="2075747"/>
          </a:xfrm>
          <a:prstGeom prst="rect">
            <a:avLst/>
          </a:prstGeom>
        </p:spPr>
      </p:pic>
      <p:sp>
        <p:nvSpPr>
          <p:cNvPr id="49" name="文本框 48">
            <a:extLst>
              <a:ext uri="{FF2B5EF4-FFF2-40B4-BE49-F238E27FC236}">
                <a16:creationId xmlns:a16="http://schemas.microsoft.com/office/drawing/2014/main" id="{9CA0A612-F82C-429E-A0F3-40C950F0B9DF}"/>
              </a:ext>
            </a:extLst>
          </p:cNvPr>
          <p:cNvSpPr txBox="1"/>
          <p:nvPr/>
        </p:nvSpPr>
        <p:spPr>
          <a:xfrm>
            <a:off x="229930" y="2808188"/>
            <a:ext cx="274063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ToF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区分需要较低动量；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模拟正电可考虑有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proton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的情况；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轻子和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pion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在正负电情况下结果基本一致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</a:p>
          <a:p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选取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1.2 GeV/c μ+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典型条件分析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. 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17F7EADA-6EE2-4AC1-8883-225DFB8E0EA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16777" y="1038100"/>
            <a:ext cx="716893" cy="361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3343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灯片编号占位符 7">
            <a:extLst>
              <a:ext uri="{FF2B5EF4-FFF2-40B4-BE49-F238E27FC236}">
                <a16:creationId xmlns:a16="http://schemas.microsoft.com/office/drawing/2014/main" id="{613AE78D-26CA-47B7-920F-877F74CDD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09293" y="4799775"/>
            <a:ext cx="2016125" cy="268350"/>
          </a:xfrm>
        </p:spPr>
        <p:txBody>
          <a:bodyPr/>
          <a:lstStyle/>
          <a:p>
            <a:fld id="{0C913308-F349-4B6D-A68A-DD1791B4A57B}" type="slidenum">
              <a:rPr lang="zh-CN" altLang="en-US" smtClean="0"/>
              <a:t>9</a:t>
            </a:fld>
            <a:endParaRPr lang="zh-CN" altLang="en-US"/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EC5D7ACB-01D5-497D-A44D-5885CFAE665F}"/>
              </a:ext>
            </a:extLst>
          </p:cNvPr>
          <p:cNvSpPr/>
          <p:nvPr/>
        </p:nvSpPr>
        <p:spPr>
          <a:xfrm>
            <a:off x="-5228" y="143909"/>
            <a:ext cx="292359" cy="493944"/>
          </a:xfrm>
          <a:prstGeom prst="rect">
            <a:avLst/>
          </a:prstGeom>
          <a:solidFill>
            <a:srgbClr val="8B00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389" tIns="33694" rIns="67389" bIns="33694" rtlCol="0" anchor="ctr"/>
          <a:lstStyle/>
          <a:p>
            <a:pPr algn="ctr" defTabSz="673312"/>
            <a:endParaRPr lang="zh-CN" altLang="en-US" sz="1700" dirty="0">
              <a:solidFill>
                <a:srgbClr val="4E639C"/>
              </a:solidFill>
              <a:ea typeface="微软雅黑" panose="020B0503020204020204" pitchFamily="34" charset="-122"/>
            </a:endParaRP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A5BD1EF9-77D4-4214-A39E-E1BACD4E1B89}"/>
              </a:ext>
            </a:extLst>
          </p:cNvPr>
          <p:cNvSpPr/>
          <p:nvPr/>
        </p:nvSpPr>
        <p:spPr>
          <a:xfrm>
            <a:off x="364819" y="143892"/>
            <a:ext cx="120550" cy="49394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389" tIns="33694" rIns="67389" bIns="33694" rtlCol="0" anchor="ctr"/>
          <a:lstStyle/>
          <a:p>
            <a:pPr algn="ctr" defTabSz="673312"/>
            <a:endParaRPr lang="zh-CN" altLang="en-US" sz="1700" dirty="0">
              <a:solidFill>
                <a:srgbClr val="4E639C"/>
              </a:solidFill>
              <a:ea typeface="微软雅黑" panose="020B0503020204020204" pitchFamily="34" charset="-122"/>
            </a:endParaRPr>
          </a:p>
        </p:txBody>
      </p:sp>
      <p:pic>
        <p:nvPicPr>
          <p:cNvPr id="41" name="图片 40">
            <a:extLst>
              <a:ext uri="{FF2B5EF4-FFF2-40B4-BE49-F238E27FC236}">
                <a16:creationId xmlns:a16="http://schemas.microsoft.com/office/drawing/2014/main" id="{4501E954-AF91-47FB-9388-E671A9FF0F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3446" y="149208"/>
            <a:ext cx="1720710" cy="483313"/>
          </a:xfrm>
          <a:prstGeom prst="rect">
            <a:avLst/>
          </a:prstGeom>
        </p:spPr>
      </p:pic>
      <p:sp>
        <p:nvSpPr>
          <p:cNvPr id="42" name="矩形 41">
            <a:extLst>
              <a:ext uri="{FF2B5EF4-FFF2-40B4-BE49-F238E27FC236}">
                <a16:creationId xmlns:a16="http://schemas.microsoft.com/office/drawing/2014/main" id="{3F62E00F-80DE-4BE1-80FE-E398E9BBC01B}"/>
              </a:ext>
            </a:extLst>
          </p:cNvPr>
          <p:cNvSpPr/>
          <p:nvPr/>
        </p:nvSpPr>
        <p:spPr>
          <a:xfrm>
            <a:off x="8854946" y="143892"/>
            <a:ext cx="146180" cy="493944"/>
          </a:xfrm>
          <a:prstGeom prst="rect">
            <a:avLst/>
          </a:prstGeom>
          <a:solidFill>
            <a:srgbClr val="8B00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389" tIns="33694" rIns="67389" bIns="33694" rtlCol="0" anchor="ctr"/>
          <a:lstStyle/>
          <a:p>
            <a:pPr algn="ctr" defTabSz="673312"/>
            <a:endParaRPr lang="zh-CN" altLang="en-US" sz="1700" dirty="0">
              <a:solidFill>
                <a:srgbClr val="4E639C"/>
              </a:solidFill>
              <a:ea typeface="微软雅黑" panose="020B0503020204020204" pitchFamily="34" charset="-122"/>
            </a:endParaRPr>
          </a:p>
        </p:txBody>
      </p:sp>
      <p:sp>
        <p:nvSpPr>
          <p:cNvPr id="43" name="TextBox 8">
            <a:extLst>
              <a:ext uri="{FF2B5EF4-FFF2-40B4-BE49-F238E27FC236}">
                <a16:creationId xmlns:a16="http://schemas.microsoft.com/office/drawing/2014/main" id="{92F039EA-20C5-4373-A741-8A439082FBB1}"/>
              </a:ext>
            </a:extLst>
          </p:cNvPr>
          <p:cNvSpPr txBox="1"/>
          <p:nvPr/>
        </p:nvSpPr>
        <p:spPr>
          <a:xfrm>
            <a:off x="563057" y="215900"/>
            <a:ext cx="5233649" cy="38472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>
            <a:defPPr>
              <a:defRPr lang="zh-CN"/>
            </a:defPPr>
            <a:lvl1pPr marL="0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1147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2295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3442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4589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05736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06884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8031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09178" algn="l" defTabSz="802295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38367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500" b="1" dirty="0">
                <a:solidFill>
                  <a:prstClr val="black">
                    <a:lumMod val="65000"/>
                    <a:lumOff val="35000"/>
                  </a:prstClr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HFRS</a:t>
            </a:r>
            <a:r>
              <a:rPr lang="zh-CN" altLang="en-US" sz="2500" b="1" dirty="0">
                <a:solidFill>
                  <a:prstClr val="black">
                    <a:lumMod val="65000"/>
                    <a:lumOff val="35000"/>
                  </a:prstClr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的</a:t>
            </a:r>
            <a:r>
              <a:rPr lang="en-US" altLang="zh-CN" sz="2500" b="1" dirty="0">
                <a:solidFill>
                  <a:prstClr val="black">
                    <a:lumMod val="65000"/>
                    <a:lumOff val="35000"/>
                  </a:prstClr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PID</a:t>
            </a:r>
            <a:r>
              <a:rPr lang="zh-CN" altLang="en-US" sz="2500" b="1" dirty="0">
                <a:solidFill>
                  <a:prstClr val="black">
                    <a:lumMod val="65000"/>
                    <a:lumOff val="35000"/>
                  </a:prstClr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模拟设置</a:t>
            </a:r>
          </a:p>
        </p:txBody>
      </p:sp>
      <p:sp>
        <p:nvSpPr>
          <p:cNvPr id="44" name="文本框 43">
            <a:extLst>
              <a:ext uri="{FF2B5EF4-FFF2-40B4-BE49-F238E27FC236}">
                <a16:creationId xmlns:a16="http://schemas.microsoft.com/office/drawing/2014/main" id="{BC6D50D9-79F4-42F3-BE6D-A62AC60F8FFD}"/>
              </a:ext>
            </a:extLst>
          </p:cNvPr>
          <p:cNvSpPr txBox="1"/>
          <p:nvPr/>
        </p:nvSpPr>
        <p:spPr>
          <a:xfrm>
            <a:off x="229930" y="541790"/>
            <a:ext cx="7646360" cy="429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Simulation Flow: G4Beamline-&gt;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Geant4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(+DM Scattering in ROOT\Geant4)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7C2B12EF-BF63-4FC4-9D0D-2A1DD928F2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1443" y="1224012"/>
            <a:ext cx="4897961" cy="1515325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C4997BF7-8732-4A40-9253-295CAEDC30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6820" y="1139139"/>
            <a:ext cx="3343275" cy="2514600"/>
          </a:xfrm>
          <a:prstGeom prst="rect">
            <a:avLst/>
          </a:prstGeom>
        </p:spPr>
      </p:pic>
      <p:sp>
        <p:nvSpPr>
          <p:cNvPr id="51" name="文本框 50">
            <a:extLst>
              <a:ext uri="{FF2B5EF4-FFF2-40B4-BE49-F238E27FC236}">
                <a16:creationId xmlns:a16="http://schemas.microsoft.com/office/drawing/2014/main" id="{828C5EF6-DAA8-4A4E-B941-97F188F0FDD8}"/>
              </a:ext>
            </a:extLst>
          </p:cNvPr>
          <p:cNvSpPr txBox="1"/>
          <p:nvPr/>
        </p:nvSpPr>
        <p:spPr>
          <a:xfrm>
            <a:off x="229930" y="3870306"/>
            <a:ext cx="86954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完善模拟中的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RPC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结构，在金属外壳内添加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PCB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、玻璃板等结构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. </a:t>
            </a:r>
          </a:p>
          <a:p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读出取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2mm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氟利昂气体间隙为灵敏区域，采用电离能损重心为击中位置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. </a:t>
            </a:r>
          </a:p>
          <a:p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分辨：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ToF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0.2 ns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Edep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10%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RPC 1-D Position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0.5 mm. </a:t>
            </a:r>
          </a:p>
        </p:txBody>
      </p:sp>
      <p:sp>
        <p:nvSpPr>
          <p:cNvPr id="52" name="文本框 51">
            <a:extLst>
              <a:ext uri="{FF2B5EF4-FFF2-40B4-BE49-F238E27FC236}">
                <a16:creationId xmlns:a16="http://schemas.microsoft.com/office/drawing/2014/main" id="{A40BDA84-BD4E-43B8-A4B8-551A46691B50}"/>
              </a:ext>
            </a:extLst>
          </p:cNvPr>
          <p:cNvSpPr txBox="1"/>
          <p:nvPr/>
        </p:nvSpPr>
        <p:spPr>
          <a:xfrm>
            <a:off x="4414306" y="2981522"/>
            <a:ext cx="1224136" cy="429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altLang="zh-CN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Pb(10cm)</a:t>
            </a:r>
          </a:p>
        </p:txBody>
      </p:sp>
      <p:cxnSp>
        <p:nvCxnSpPr>
          <p:cNvPr id="53" name="直接连接符 52">
            <a:extLst>
              <a:ext uri="{FF2B5EF4-FFF2-40B4-BE49-F238E27FC236}">
                <a16:creationId xmlns:a16="http://schemas.microsoft.com/office/drawing/2014/main" id="{9DAADCD6-6A36-49A9-9EEC-6D43563F7BDE}"/>
              </a:ext>
            </a:extLst>
          </p:cNvPr>
          <p:cNvCxnSpPr>
            <a:cxnSpLocks/>
          </p:cNvCxnSpPr>
          <p:nvPr/>
        </p:nvCxnSpPr>
        <p:spPr>
          <a:xfrm>
            <a:off x="4515552" y="2533021"/>
            <a:ext cx="273042" cy="56319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接连接符 53">
            <a:extLst>
              <a:ext uri="{FF2B5EF4-FFF2-40B4-BE49-F238E27FC236}">
                <a16:creationId xmlns:a16="http://schemas.microsoft.com/office/drawing/2014/main" id="{807ED47E-57EA-4DE2-84EC-659084BCFBB9}"/>
              </a:ext>
            </a:extLst>
          </p:cNvPr>
          <p:cNvCxnSpPr>
            <a:cxnSpLocks/>
          </p:cNvCxnSpPr>
          <p:nvPr/>
        </p:nvCxnSpPr>
        <p:spPr>
          <a:xfrm>
            <a:off x="4924730" y="2533020"/>
            <a:ext cx="0" cy="5632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接连接符 54">
            <a:extLst>
              <a:ext uri="{FF2B5EF4-FFF2-40B4-BE49-F238E27FC236}">
                <a16:creationId xmlns:a16="http://schemas.microsoft.com/office/drawing/2014/main" id="{C16590EC-BF32-4174-8F18-E891400FD1DC}"/>
              </a:ext>
            </a:extLst>
          </p:cNvPr>
          <p:cNvCxnSpPr>
            <a:cxnSpLocks/>
          </p:cNvCxnSpPr>
          <p:nvPr/>
        </p:nvCxnSpPr>
        <p:spPr>
          <a:xfrm flipH="1">
            <a:off x="5076626" y="2544322"/>
            <a:ext cx="252918" cy="55189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接连接符 55">
            <a:extLst>
              <a:ext uri="{FF2B5EF4-FFF2-40B4-BE49-F238E27FC236}">
                <a16:creationId xmlns:a16="http://schemas.microsoft.com/office/drawing/2014/main" id="{9FB8CFD3-B6F5-439B-A7D6-7ADA9F6D1068}"/>
              </a:ext>
            </a:extLst>
          </p:cNvPr>
          <p:cNvCxnSpPr>
            <a:cxnSpLocks/>
          </p:cNvCxnSpPr>
          <p:nvPr/>
        </p:nvCxnSpPr>
        <p:spPr>
          <a:xfrm>
            <a:off x="8631963" y="2544322"/>
            <a:ext cx="0" cy="55189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文本框 56">
            <a:extLst>
              <a:ext uri="{FF2B5EF4-FFF2-40B4-BE49-F238E27FC236}">
                <a16:creationId xmlns:a16="http://schemas.microsoft.com/office/drawing/2014/main" id="{A01A090A-CBBA-4291-B6AD-A1023C718D05}"/>
              </a:ext>
            </a:extLst>
          </p:cNvPr>
          <p:cNvSpPr txBox="1"/>
          <p:nvPr/>
        </p:nvSpPr>
        <p:spPr>
          <a:xfrm>
            <a:off x="8383822" y="3022741"/>
            <a:ext cx="541596" cy="429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altLang="zh-CN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ToF</a:t>
            </a:r>
          </a:p>
        </p:txBody>
      </p:sp>
      <p:cxnSp>
        <p:nvCxnSpPr>
          <p:cNvPr id="58" name="直接连接符 57">
            <a:extLst>
              <a:ext uri="{FF2B5EF4-FFF2-40B4-BE49-F238E27FC236}">
                <a16:creationId xmlns:a16="http://schemas.microsoft.com/office/drawing/2014/main" id="{147C42AB-929C-46AF-BEEB-298D6A9B6543}"/>
              </a:ext>
            </a:extLst>
          </p:cNvPr>
          <p:cNvCxnSpPr>
            <a:cxnSpLocks/>
          </p:cNvCxnSpPr>
          <p:nvPr/>
        </p:nvCxnSpPr>
        <p:spPr>
          <a:xfrm>
            <a:off x="4134924" y="2544322"/>
            <a:ext cx="0" cy="79916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文本框 58">
            <a:extLst>
              <a:ext uri="{FF2B5EF4-FFF2-40B4-BE49-F238E27FC236}">
                <a16:creationId xmlns:a16="http://schemas.microsoft.com/office/drawing/2014/main" id="{3C44C0C6-F6ED-4072-90F6-D30123CCC64E}"/>
              </a:ext>
            </a:extLst>
          </p:cNvPr>
          <p:cNvSpPr txBox="1"/>
          <p:nvPr/>
        </p:nvSpPr>
        <p:spPr>
          <a:xfrm>
            <a:off x="3576508" y="3240236"/>
            <a:ext cx="1414281" cy="429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altLang="zh-CN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Scintillator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4ED1EC9C-21DE-4E8A-B9C5-A15EEE521146}"/>
              </a:ext>
            </a:extLst>
          </p:cNvPr>
          <p:cNvSpPr/>
          <p:nvPr/>
        </p:nvSpPr>
        <p:spPr>
          <a:xfrm>
            <a:off x="6318964" y="1369404"/>
            <a:ext cx="1421550" cy="1224136"/>
          </a:xfrm>
          <a:prstGeom prst="rect">
            <a:avLst/>
          </a:prstGeom>
          <a:noFill/>
          <a:ln w="63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9A202C76-332B-4023-A04C-05F55DE4ECB5}"/>
              </a:ext>
            </a:extLst>
          </p:cNvPr>
          <p:cNvSpPr txBox="1"/>
          <p:nvPr/>
        </p:nvSpPr>
        <p:spPr>
          <a:xfrm>
            <a:off x="6101497" y="2820271"/>
            <a:ext cx="21256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面向不同物理目标添加靶</a:t>
            </a:r>
            <a:r>
              <a:rPr lang="en-US" altLang="zh-CN" sz="1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\</a:t>
            </a:r>
            <a:r>
              <a:rPr lang="zh-CN" altLang="en-US" sz="1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暗物质散射过程</a:t>
            </a:r>
            <a:endParaRPr lang="en-US" altLang="zh-CN" sz="14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9087146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OK6.pptx12312121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1034</Words>
  <Application>Microsoft Office PowerPoint</Application>
  <PresentationFormat>自定义</PresentationFormat>
  <Paragraphs>174</Paragraphs>
  <Slides>15</Slides>
  <Notes>15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23" baseType="lpstr">
      <vt:lpstr>等线</vt:lpstr>
      <vt:lpstr>楷体</vt:lpstr>
      <vt:lpstr>宋体</vt:lpstr>
      <vt:lpstr>微软雅黑</vt:lpstr>
      <vt:lpstr>Arial</vt:lpstr>
      <vt:lpstr>Calibri</vt:lpstr>
      <vt:lpstr>Cambria Math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>http:/www.ypppt.com</cp:keywords>
  <cp:lastModifiedBy/>
  <cp:revision>1</cp:revision>
  <dcterms:modified xsi:type="dcterms:W3CDTF">2025-04-25T03:32:27Z</dcterms:modified>
</cp:coreProperties>
</file>