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753" r:id="rId3"/>
    <p:sldId id="3739" r:id="rId4"/>
    <p:sldId id="3802" r:id="rId5"/>
    <p:sldId id="3761" r:id="rId6"/>
    <p:sldId id="3767" r:id="rId7"/>
    <p:sldId id="3713" r:id="rId8"/>
    <p:sldId id="3752" r:id="rId9"/>
    <p:sldId id="3782" r:id="rId10"/>
    <p:sldId id="3788" r:id="rId11"/>
    <p:sldId id="3780" r:id="rId12"/>
    <p:sldId id="3769" r:id="rId13"/>
    <p:sldId id="3774" r:id="rId14"/>
    <p:sldId id="3770" r:id="rId15"/>
    <p:sldId id="3808" r:id="rId16"/>
    <p:sldId id="3772" r:id="rId17"/>
    <p:sldId id="3784" r:id="rId18"/>
    <p:sldId id="3804" r:id="rId19"/>
    <p:sldId id="352" r:id="rId20"/>
    <p:sldId id="3787" r:id="rId21"/>
    <p:sldId id="3805" r:id="rId22"/>
    <p:sldId id="3806" r:id="rId23"/>
    <p:sldId id="3778" r:id="rId24"/>
    <p:sldId id="3745" r:id="rId25"/>
    <p:sldId id="3750" r:id="rId26"/>
    <p:sldId id="3786" r:id="rId27"/>
    <p:sldId id="3754" r:id="rId28"/>
    <p:sldId id="363" r:id="rId29"/>
    <p:sldId id="3714" r:id="rId30"/>
    <p:sldId id="3799" r:id="rId31"/>
    <p:sldId id="3800" r:id="rId32"/>
    <p:sldId id="3801" r:id="rId33"/>
    <p:sldId id="286" r:id="rId34"/>
    <p:sldId id="262" r:id="rId35"/>
    <p:sldId id="263" r:id="rId36"/>
    <p:sldId id="3807" r:id="rId37"/>
    <p:sldId id="258" r:id="rId38"/>
    <p:sldId id="25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94BF1A-A976-4240-860C-3123FDFE6880}">
          <p14:sldIdLst>
            <p14:sldId id="257"/>
            <p14:sldId id="3753"/>
            <p14:sldId id="3739"/>
            <p14:sldId id="3802"/>
            <p14:sldId id="3761"/>
            <p14:sldId id="3767"/>
            <p14:sldId id="3713"/>
            <p14:sldId id="3752"/>
            <p14:sldId id="3782"/>
            <p14:sldId id="3788"/>
            <p14:sldId id="3780"/>
            <p14:sldId id="3769"/>
            <p14:sldId id="3774"/>
            <p14:sldId id="3770"/>
            <p14:sldId id="3808"/>
            <p14:sldId id="3772"/>
            <p14:sldId id="3784"/>
            <p14:sldId id="3804"/>
            <p14:sldId id="352"/>
            <p14:sldId id="3787"/>
            <p14:sldId id="3805"/>
            <p14:sldId id="3806"/>
            <p14:sldId id="3778"/>
            <p14:sldId id="3745"/>
            <p14:sldId id="3750"/>
          </p14:sldIdLst>
        </p14:section>
        <p14:section name="无标题节" id="{32184DCA-958A-43C4-BBBD-4FC4C8AB8E5C}">
          <p14:sldIdLst>
            <p14:sldId id="3786"/>
            <p14:sldId id="3754"/>
            <p14:sldId id="363"/>
            <p14:sldId id="3714"/>
            <p14:sldId id="3799"/>
            <p14:sldId id="3800"/>
            <p14:sldId id="3801"/>
            <p14:sldId id="286"/>
            <p14:sldId id="262"/>
            <p14:sldId id="263"/>
            <p14:sldId id="3807"/>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0000"/>
    <a:srgbClr val="FFFF00"/>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25FFC-0E54-409F-A728-081C866BF7C9}" type="datetimeFigureOut">
              <a:rPr lang="zh-CN" altLang="en-US" smtClean="0"/>
              <a:t>2025/4/25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E057E-14A0-4544-8861-4D3A939FE10D}" type="slidenum">
              <a:rPr lang="zh-CN" altLang="en-US" smtClean="0"/>
              <a:t>‹#›</a:t>
            </a:fld>
            <a:endParaRPr lang="zh-CN" altLang="en-US"/>
          </a:p>
        </p:txBody>
      </p:sp>
    </p:spTree>
    <p:extLst>
      <p:ext uri="{BB962C8B-B14F-4D97-AF65-F5344CB8AC3E}">
        <p14:creationId xmlns:p14="http://schemas.microsoft.com/office/powerpoint/2010/main" val="84810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ng.com/ck/a?!&amp;&amp;p=dd306a428addd24cfee6a60584e8cd107c684c6b37934c4b2b2aefc94cdb668dJmltdHM9MTc0MzQ2NTYwMA&amp;ptn=3&amp;ver=2&amp;hsh=4&amp;fclid=15652bd6-46e6-6374-3cbd-3fa947c86236&amp;u=a1aHR0cHM6Ly9tdW9uc291cmNlcy5vcmcvYWJvdXQtbXVvbnMv&amp;ntb=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8EE4853-3523-4D5F-9F52-0839C22A6BDC}" type="slidenum">
              <a:rPr lang="zh-CN" altLang="en-US" smtClean="0"/>
              <a:t>1</a:t>
            </a:fld>
            <a:endParaRPr lang="zh-CN" altLang="en-US"/>
          </a:p>
        </p:txBody>
      </p:sp>
    </p:spTree>
    <p:extLst>
      <p:ext uri="{BB962C8B-B14F-4D97-AF65-F5344CB8AC3E}">
        <p14:creationId xmlns:p14="http://schemas.microsoft.com/office/powerpoint/2010/main" val="110186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16</a:t>
            </a:fld>
            <a:endParaRPr lang="zh-CN" altLang="en-US"/>
          </a:p>
        </p:txBody>
      </p:sp>
    </p:spTree>
    <p:extLst>
      <p:ext uri="{BB962C8B-B14F-4D97-AF65-F5344CB8AC3E}">
        <p14:creationId xmlns:p14="http://schemas.microsoft.com/office/powerpoint/2010/main" val="285682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5B378-3FB9-A698-8609-0CB6CD4B83AE}"/>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E9CDF764-D2F4-EEE8-C871-E8920061FAE5}"/>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7D3BDAD7-73D9-1185-F255-FB351EC5D1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4FE45608-C5EA-79E5-B800-910D53C12C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17</a:t>
            </a:fld>
            <a:endParaRPr lang="zh-CN" altLang="en-US"/>
          </a:p>
        </p:txBody>
      </p:sp>
    </p:spTree>
    <p:extLst>
      <p:ext uri="{BB962C8B-B14F-4D97-AF65-F5344CB8AC3E}">
        <p14:creationId xmlns:p14="http://schemas.microsoft.com/office/powerpoint/2010/main" val="120879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27B6-A160-75CB-84DE-38A6FC002E4D}"/>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4C3E4FBD-D6B3-A99E-E80F-A119EC073A8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046964B0-70BC-A29F-50FF-068D873EE6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79040455-99FC-D8A3-476E-743915547F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18</a:t>
            </a:fld>
            <a:endParaRPr lang="zh-CN" altLang="en-US"/>
          </a:p>
        </p:txBody>
      </p:sp>
    </p:spTree>
    <p:extLst>
      <p:ext uri="{BB962C8B-B14F-4D97-AF65-F5344CB8AC3E}">
        <p14:creationId xmlns:p14="http://schemas.microsoft.com/office/powerpoint/2010/main" val="949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19</a:t>
            </a:fld>
            <a:endParaRPr lang="zh-CN" altLang="en-US"/>
          </a:p>
        </p:txBody>
      </p:sp>
    </p:spTree>
    <p:extLst>
      <p:ext uri="{BB962C8B-B14F-4D97-AF65-F5344CB8AC3E}">
        <p14:creationId xmlns:p14="http://schemas.microsoft.com/office/powerpoint/2010/main" val="191407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08D6F-B4F5-E6F3-EBEA-9BE95B7422EB}"/>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0511D35B-0905-4F52-8A80-C735A89D99B2}"/>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71907981-28E0-6AE6-783B-F0E1B28F7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F78A6334-59B7-086E-5B1C-D1FAFEE552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20</a:t>
            </a:fld>
            <a:endParaRPr lang="zh-CN" altLang="en-US"/>
          </a:p>
        </p:txBody>
      </p:sp>
    </p:spTree>
    <p:extLst>
      <p:ext uri="{BB962C8B-B14F-4D97-AF65-F5344CB8AC3E}">
        <p14:creationId xmlns:p14="http://schemas.microsoft.com/office/powerpoint/2010/main" val="161534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0DCB-FDD5-6DED-120D-BDC2CDBD206C}"/>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13B27AB4-D0E2-DFFE-67E1-F3E26930D3EC}"/>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02F6AAD8-EEA4-3A5A-1ED5-0D5C3BB9CE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FC1EACBB-4FC3-6ECD-07BF-F9BBF28FDC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21</a:t>
            </a:fld>
            <a:endParaRPr lang="zh-CN" altLang="en-US"/>
          </a:p>
        </p:txBody>
      </p:sp>
    </p:spTree>
    <p:extLst>
      <p:ext uri="{BB962C8B-B14F-4D97-AF65-F5344CB8AC3E}">
        <p14:creationId xmlns:p14="http://schemas.microsoft.com/office/powerpoint/2010/main" val="1191603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A08A-D013-A658-50A6-0CB9067D58C9}"/>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9151715D-5C10-2502-7A09-6454E786D1A2}"/>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B3BF01A1-55C7-8E22-D3CC-AD7289072E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D4429ED3-6945-B11B-302B-CF5E694DC7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22</a:t>
            </a:fld>
            <a:endParaRPr lang="zh-CN" altLang="en-US"/>
          </a:p>
        </p:txBody>
      </p:sp>
    </p:spTree>
    <p:extLst>
      <p:ext uri="{BB962C8B-B14F-4D97-AF65-F5344CB8AC3E}">
        <p14:creationId xmlns:p14="http://schemas.microsoft.com/office/powerpoint/2010/main" val="130275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257265-9F26-4A11-875C-D2F3C751A2A4}" type="slidenum">
              <a:rPr lang="zh-CN" altLang="en-US" smtClean="0"/>
              <a:t>3</a:t>
            </a:fld>
            <a:endParaRPr lang="zh-CN" altLang="en-US"/>
          </a:p>
        </p:txBody>
      </p:sp>
    </p:spTree>
    <p:extLst>
      <p:ext uri="{BB962C8B-B14F-4D97-AF65-F5344CB8AC3E}">
        <p14:creationId xmlns:p14="http://schemas.microsoft.com/office/powerpoint/2010/main" val="36412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15000"/>
              </a:lnSpc>
              <a:spcAft>
                <a:spcPts val="800"/>
              </a:spcAft>
              <a:buNone/>
              <a:tabLst>
                <a:tab pos="457200" algn="l"/>
              </a:tabLs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second is the accelerator based muon generation.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buNone/>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projectiles can be proton, heavy ion and electron.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buNone/>
              <a:tabLst>
                <a:tab pos="457200" algn="l"/>
              </a:tabLst>
            </a:pPr>
            <a:r>
              <a:rPr lang="en-US" altLang="zh-CN" sz="1800" b="1" u="sng" kern="100" dirty="0">
                <a:solidFill>
                  <a:srgbClr val="467886"/>
                </a:solidFill>
                <a:effectLst/>
                <a:latin typeface="等线" panose="02010600030101010101" pitchFamily="2" charset="-122"/>
                <a:ea typeface="等线" panose="02010600030101010101" pitchFamily="2" charset="-122"/>
                <a:cs typeface="Times New Roman" panose="02020603050405020304" pitchFamily="18" charset="0"/>
                <a:hlinkClick r:id="rId3"/>
              </a:rPr>
              <a:t>Muon beams</a:t>
            </a:r>
            <a:r>
              <a:rPr lang="en-US" altLang="zh-CN" sz="1800" u="sng" kern="100" dirty="0">
                <a:solidFill>
                  <a:srgbClr val="467886"/>
                </a:solidFill>
                <a:effectLst/>
                <a:latin typeface="等线" panose="02010600030101010101" pitchFamily="2" charset="-122"/>
                <a:ea typeface="等线" panose="02010600030101010101" pitchFamily="2" charset="-122"/>
                <a:cs typeface="Times New Roman" panose="02020603050405020304" pitchFamily="18" charset="0"/>
                <a:hlinkClick r:id="rId3"/>
              </a:rPr>
              <a:t>: These can be formed from </a:t>
            </a:r>
            <a:r>
              <a:rPr lang="en-US" altLang="zh-CN" sz="1800" u="sng" kern="100" dirty="0" err="1">
                <a:solidFill>
                  <a:srgbClr val="467886"/>
                </a:solidFill>
                <a:effectLst/>
                <a:latin typeface="等线" panose="02010600030101010101" pitchFamily="2" charset="-122"/>
                <a:ea typeface="等线" panose="02010600030101010101" pitchFamily="2" charset="-122"/>
                <a:cs typeface="Times New Roman" panose="02020603050405020304" pitchFamily="18" charset="0"/>
                <a:hlinkClick r:id="rId3"/>
              </a:rPr>
              <a:t>pions</a:t>
            </a:r>
            <a:r>
              <a:rPr lang="en-US" altLang="zh-CN" sz="1800" u="sng" kern="100" dirty="0">
                <a:solidFill>
                  <a:srgbClr val="467886"/>
                </a:solidFill>
                <a:effectLst/>
                <a:latin typeface="等线" panose="02010600030101010101" pitchFamily="2" charset="-122"/>
                <a:ea typeface="等线" panose="02010600030101010101" pitchFamily="2" charset="-122"/>
                <a:cs typeface="Times New Roman" panose="02020603050405020304" pitchFamily="18" charset="0"/>
                <a:hlinkClick r:id="rId3"/>
              </a:rPr>
              <a:t> decaying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15000"/>
              </a:lnSpc>
              <a:spcAft>
                <a:spcPts val="800"/>
              </a:spcAf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Muon can also be produced by the photon-pair-production process, which is also named as Bethe-Heitler process.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r>
              <a:rPr lang="en-US" altLang="zh-CN" dirty="0"/>
              <a:t>pulsed mode or continuous beam (DC) mode</a:t>
            </a:r>
          </a:p>
          <a:p>
            <a:endParaRPr lang="en-US" altLang="zh-CN" dirty="0"/>
          </a:p>
          <a:p>
            <a:r>
              <a:rPr lang="en-US" altLang="zh-CN" dirty="0"/>
              <a:t>Osaka University to generate the most intense direct-current (DC) muon beam </a:t>
            </a:r>
            <a:endParaRPr lang="zh-CN" altLang="en-US" dirty="0"/>
          </a:p>
        </p:txBody>
      </p:sp>
      <p:sp>
        <p:nvSpPr>
          <p:cNvPr id="4" name="灯片编号占位符 3"/>
          <p:cNvSpPr>
            <a:spLocks noGrp="1"/>
          </p:cNvSpPr>
          <p:nvPr>
            <p:ph type="sldNum" sz="quarter" idx="5"/>
          </p:nvPr>
        </p:nvSpPr>
        <p:spPr/>
        <p:txBody>
          <a:bodyPr/>
          <a:lstStyle/>
          <a:p>
            <a:fld id="{AC257265-9F26-4A11-875C-D2F3C751A2A4}" type="slidenum">
              <a:rPr lang="zh-CN" altLang="en-US" smtClean="0"/>
              <a:t>4</a:t>
            </a:fld>
            <a:endParaRPr lang="zh-CN" altLang="en-US"/>
          </a:p>
        </p:txBody>
      </p:sp>
    </p:spTree>
    <p:extLst>
      <p:ext uri="{BB962C8B-B14F-4D97-AF65-F5344CB8AC3E}">
        <p14:creationId xmlns:p14="http://schemas.microsoft.com/office/powerpoint/2010/main" val="140888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FC186-9828-0DFB-0E94-4E1D560E4DE8}"/>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0A93C6C2-73EA-84F3-F4F3-E212BEB91A50}"/>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92B1152D-2154-0C97-0F17-E34F0AEF4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2874F2A7-339F-37DD-F3B9-CFA6309617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9</a:t>
            </a:fld>
            <a:endParaRPr lang="zh-CN" altLang="en-US"/>
          </a:p>
        </p:txBody>
      </p:sp>
    </p:spTree>
    <p:extLst>
      <p:ext uri="{BB962C8B-B14F-4D97-AF65-F5344CB8AC3E}">
        <p14:creationId xmlns:p14="http://schemas.microsoft.com/office/powerpoint/2010/main" val="174097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229C-CC4C-DC1E-90D5-A5F294E86B64}"/>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B074A112-B7B8-1272-2044-923BDC9DA739}"/>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A7415596-CAEC-BBFD-6941-9F9B0D24A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65CBEA10-C1AB-FBB3-E008-C32AAA477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10</a:t>
            </a:fld>
            <a:endParaRPr lang="zh-CN" altLang="en-US"/>
          </a:p>
        </p:txBody>
      </p:sp>
    </p:spTree>
    <p:extLst>
      <p:ext uri="{BB962C8B-B14F-4D97-AF65-F5344CB8AC3E}">
        <p14:creationId xmlns:p14="http://schemas.microsoft.com/office/powerpoint/2010/main" val="280667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4636-1838-1C82-892F-59B834EEA906}"/>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1F8DD486-6B74-35A0-1C30-444D95379889}"/>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55641AAD-512D-2A4F-398E-BF242B519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568163E6-BCC6-87A3-9EB9-DA8FC805A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11</a:t>
            </a:fld>
            <a:endParaRPr lang="zh-CN" altLang="en-US"/>
          </a:p>
        </p:txBody>
      </p:sp>
    </p:spTree>
    <p:extLst>
      <p:ext uri="{BB962C8B-B14F-4D97-AF65-F5344CB8AC3E}">
        <p14:creationId xmlns:p14="http://schemas.microsoft.com/office/powerpoint/2010/main" val="172297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12</a:t>
            </a:fld>
            <a:endParaRPr lang="zh-CN" altLang="en-US"/>
          </a:p>
        </p:txBody>
      </p:sp>
    </p:spTree>
    <p:extLst>
      <p:ext uri="{BB962C8B-B14F-4D97-AF65-F5344CB8AC3E}">
        <p14:creationId xmlns:p14="http://schemas.microsoft.com/office/powerpoint/2010/main" val="312339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14</a:t>
            </a:fld>
            <a:endParaRPr lang="zh-CN" altLang="en-US"/>
          </a:p>
        </p:txBody>
      </p:sp>
    </p:spTree>
    <p:extLst>
      <p:ext uri="{BB962C8B-B14F-4D97-AF65-F5344CB8AC3E}">
        <p14:creationId xmlns:p14="http://schemas.microsoft.com/office/powerpoint/2010/main" val="159693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DC2E-D7C4-64A3-842F-69108F1ACF6E}"/>
            </a:ext>
          </a:extLst>
        </p:cNvPr>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DA2CC36B-BEEE-2158-FF11-28C09771DA70}"/>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AA8270F6-EE60-97D0-4F8E-19044DAAFC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19460" name="灯片编号占位符 3">
            <a:extLst>
              <a:ext uri="{FF2B5EF4-FFF2-40B4-BE49-F238E27FC236}">
                <a16:creationId xmlns:a16="http://schemas.microsoft.com/office/drawing/2014/main" id="{CA309945-3287-05D6-F010-D6B4D637DC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17" indent="-263776">
              <a:defRPr>
                <a:solidFill>
                  <a:schemeClr val="tx1"/>
                </a:solidFill>
                <a:latin typeface="Arial" panose="020B0604020202020204" pitchFamily="34" charset="0"/>
                <a:ea typeface="宋体" panose="02010600030101010101" pitchFamily="2" charset="-122"/>
              </a:defRPr>
            </a:lvl2pPr>
            <a:lvl3pPr marL="1055103" indent="-211021">
              <a:defRPr>
                <a:solidFill>
                  <a:schemeClr val="tx1"/>
                </a:solidFill>
                <a:latin typeface="Arial" panose="020B0604020202020204" pitchFamily="34" charset="0"/>
                <a:ea typeface="宋体" panose="02010600030101010101" pitchFamily="2" charset="-122"/>
              </a:defRPr>
            </a:lvl3pPr>
            <a:lvl4pPr marL="1477145" indent="-211021">
              <a:defRPr>
                <a:solidFill>
                  <a:schemeClr val="tx1"/>
                </a:solidFill>
                <a:latin typeface="Arial" panose="020B0604020202020204" pitchFamily="34" charset="0"/>
                <a:ea typeface="宋体" panose="02010600030101010101" pitchFamily="2" charset="-122"/>
              </a:defRPr>
            </a:lvl4pPr>
            <a:lvl5pPr marL="1899186" indent="-211021">
              <a:defRPr>
                <a:solidFill>
                  <a:schemeClr val="tx1"/>
                </a:solidFill>
                <a:latin typeface="Arial" panose="020B0604020202020204" pitchFamily="34" charset="0"/>
                <a:ea typeface="宋体" panose="02010600030101010101" pitchFamily="2" charset="-122"/>
              </a:defRPr>
            </a:lvl5pPr>
            <a:lvl6pPr marL="2321227"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3269"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65310"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87351" indent="-211021"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0DFA2A-9821-4E5B-B1FF-F8FAF6CB9FFD}" type="slidenum">
              <a:rPr lang="zh-CN" altLang="en-US" smtClean="0"/>
              <a:t>15</a:t>
            </a:fld>
            <a:endParaRPr lang="zh-CN" altLang="en-US"/>
          </a:p>
        </p:txBody>
      </p:sp>
    </p:spTree>
    <p:extLst>
      <p:ext uri="{BB962C8B-B14F-4D97-AF65-F5344CB8AC3E}">
        <p14:creationId xmlns:p14="http://schemas.microsoft.com/office/powerpoint/2010/main" val="61022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762F0-8AFD-E961-4C8D-CFA204766CC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EA31235-A918-B3A4-609F-24DC69FF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D0B7DEB-76E0-08D0-1531-7B00272E0D0A}"/>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00A1742B-47EE-4BC9-18A9-3CB6803F29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CEC9E0-5CD8-7107-3D05-2291AA40D558}"/>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42270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7E5E2-3A59-7D1F-7CA4-CBA3F82EA78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31CBF4A-14E5-8CD2-0639-6B957CCF1C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464650-795A-9C8A-E752-6671FB99B3A5}"/>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9B9DC112-69BF-FEAE-20CB-9269BDEA35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69E79BD-447F-E7AE-8EEA-9DDB64F09F95}"/>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181375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2EA84D-66EC-986C-1BB5-8C7247E83E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CA25AA4-E2FB-734D-1E05-CD39C39BC82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CFA19D-8C72-774A-05E0-CD6634B89AF3}"/>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B5F9E3CB-36BA-A7A3-D28F-B5F986B81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58D888-843D-647E-FA4B-36D31F030F23}"/>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354616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5FD2CD-58DC-5B8D-CDD4-1E9F6B6C76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D3E400B-2FA4-1CC9-E7BF-1B8FF8F74C8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1B21FB-7378-738D-F7B0-E03AADD36114}"/>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1BC4F722-6063-5899-A11B-94D27AB038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2A609C-C132-8654-7D74-5C4573D9D537}"/>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162420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852509-A818-A120-2D39-567841BB389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2E3A78F-14FE-9B30-A7A2-2B81F006FC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55523AB-0011-4B95-C05D-54DA41286AB5}"/>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AAF28794-464B-C3D7-C4AB-5D7222705D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544A54-A561-17E6-BEFD-3D2935B6D231}"/>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2564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5BBDA9-F18B-B2F8-9B05-D834973521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97DA75-7754-BEAD-21A2-6BAA2C4517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80B3F8-DC99-B920-6A66-C2ADF07F505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A0D3D7B-4B49-0F1B-B1EC-1B8824EDF198}"/>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40BA8BE3-9CA4-1D8B-EEB0-7DBB686E4C9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4E50CC0-2726-400F-BE83-473E9EB88F5B}"/>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79648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1769D-2D8D-4775-9430-D12C8D41DF8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66BF19-CFD9-EEB6-E558-E9876A131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B4B3463-398D-944D-117F-245076D03D0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98F8A81-B42F-D559-4B4D-0DAAB2AFB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8B01A59-85A3-9291-0D31-530A6F5026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43B3C2-BB11-77F0-D1B7-69FB2541640E}"/>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8" name="页脚占位符 7">
            <a:extLst>
              <a:ext uri="{FF2B5EF4-FFF2-40B4-BE49-F238E27FC236}">
                <a16:creationId xmlns:a16="http://schemas.microsoft.com/office/drawing/2014/main" id="{8E30F92E-B5FE-41A9-3573-0923A51B36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D6C698-E7BE-9F69-AC96-DB4AE92B4F1C}"/>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04978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F9167A-AFC9-288C-3D5F-34450A46AED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E6A195A-79FE-62E4-74EC-BD2DA0724D4C}"/>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4" name="页脚占位符 3">
            <a:extLst>
              <a:ext uri="{FF2B5EF4-FFF2-40B4-BE49-F238E27FC236}">
                <a16:creationId xmlns:a16="http://schemas.microsoft.com/office/drawing/2014/main" id="{0BDF1961-1241-28F7-EF0F-AB3328F601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7ABD96B-535D-5DE5-D5C9-1600EE0152F9}"/>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982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580FE7B-3560-5519-EF7B-113B7AC2A77B}"/>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3" name="页脚占位符 2">
            <a:extLst>
              <a:ext uri="{FF2B5EF4-FFF2-40B4-BE49-F238E27FC236}">
                <a16:creationId xmlns:a16="http://schemas.microsoft.com/office/drawing/2014/main" id="{9FD472BD-EBC9-D1FF-C388-CB0FB2604FA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4FE01ED-5D06-CDA8-7209-151EAC18C824}"/>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4273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C26A9C-9AD1-55E0-DACF-D2D4D2D7D7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780CD7A-6335-AD19-5CA7-4DC45B746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E1E04E4-D559-F2E3-1505-24A793619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C8D7B-9CEE-6BC1-C91E-36DF9D32BD78}"/>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4E2840C2-D08F-74B5-1AB4-840BE6A046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C6321A8-8850-8735-D5C5-839E1A7AA546}"/>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270054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A828F9-0FB2-8E2E-3148-EA2AAEA30A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A01CFE-E06E-893C-A23F-12AB36D62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026D53-D65A-A906-637D-B4B725B5C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05E4754-9B33-7A91-2F2A-D34CF4A8AEEE}"/>
              </a:ext>
            </a:extLst>
          </p:cNvPr>
          <p:cNvSpPr>
            <a:spLocks noGrp="1"/>
          </p:cNvSpPr>
          <p:nvPr>
            <p:ph type="dt" sz="half" idx="10"/>
          </p:nvPr>
        </p:nvSpPr>
        <p:spPr/>
        <p:txBody>
          <a:bodyPr/>
          <a:lstStyle/>
          <a:p>
            <a:fld id="{EE32F5A0-4D2C-412D-AF38-067C9977B061}" type="datetimeFigureOut">
              <a:rPr lang="zh-CN" altLang="en-US" smtClean="0"/>
              <a:t>2025/4/25</a:t>
            </a:fld>
            <a:endParaRPr lang="zh-CN" altLang="en-US"/>
          </a:p>
        </p:txBody>
      </p:sp>
      <p:sp>
        <p:nvSpPr>
          <p:cNvPr id="6" name="页脚占位符 5">
            <a:extLst>
              <a:ext uri="{FF2B5EF4-FFF2-40B4-BE49-F238E27FC236}">
                <a16:creationId xmlns:a16="http://schemas.microsoft.com/office/drawing/2014/main" id="{3ED9DED9-D668-F7D0-8691-1553490B266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82CB69-A054-4505-4CB0-8D537102F55B}"/>
              </a:ext>
            </a:extLst>
          </p:cNvPr>
          <p:cNvSpPr>
            <a:spLocks noGrp="1"/>
          </p:cNvSpPr>
          <p:nvPr>
            <p:ph type="sldNum" sz="quarter" idx="12"/>
          </p:nvPr>
        </p:nvSpPr>
        <p:spPr/>
        <p:txBody>
          <a:body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145896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E44A8B4-86BC-15D9-C6D2-DEE45099A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D340A1C-735B-2DEE-9754-C42004332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8C0606-A9BF-B10A-16D0-1248368B71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32F5A0-4D2C-412D-AF38-067C9977B061}" type="datetimeFigureOut">
              <a:rPr lang="zh-CN" altLang="en-US" smtClean="0"/>
              <a:t>2025/4/25</a:t>
            </a:fld>
            <a:endParaRPr lang="zh-CN" altLang="en-US"/>
          </a:p>
        </p:txBody>
      </p:sp>
      <p:sp>
        <p:nvSpPr>
          <p:cNvPr id="5" name="页脚占位符 4">
            <a:extLst>
              <a:ext uri="{FF2B5EF4-FFF2-40B4-BE49-F238E27FC236}">
                <a16:creationId xmlns:a16="http://schemas.microsoft.com/office/drawing/2014/main" id="{5274602D-85C7-110B-D36A-8B5C35C5CC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0E93F119-0637-7759-B68E-FF5006E6D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501CF-8A49-46B9-80A5-04F81B2F64AD}" type="slidenum">
              <a:rPr lang="zh-CN" altLang="en-US" smtClean="0"/>
              <a:t>‹#›</a:t>
            </a:fld>
            <a:endParaRPr lang="zh-CN" altLang="en-US"/>
          </a:p>
        </p:txBody>
      </p:sp>
    </p:spTree>
    <p:extLst>
      <p:ext uri="{BB962C8B-B14F-4D97-AF65-F5344CB8AC3E}">
        <p14:creationId xmlns:p14="http://schemas.microsoft.com/office/powerpoint/2010/main" val="426042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70.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1.pn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60.png"/><Relationship Id="rId5" Type="http://schemas.openxmlformats.org/officeDocument/2006/relationships/image" Target="../media/image16.png"/><Relationship Id="rId15" Type="http://schemas.openxmlformats.org/officeDocument/2006/relationships/image" Target="../media/image29.png"/><Relationship Id="rId10"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8.png"/><Relationship Id="rId5" Type="http://schemas.openxmlformats.org/officeDocument/2006/relationships/image" Target="../media/image4.jpeg"/><Relationship Id="rId10" Type="http://schemas.openxmlformats.org/officeDocument/2006/relationships/image" Target="../media/image37.png"/><Relationship Id="rId4" Type="http://schemas.openxmlformats.org/officeDocument/2006/relationships/image" Target="../media/image67.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45.png"/><Relationship Id="rId5" Type="http://schemas.openxmlformats.org/officeDocument/2006/relationships/image" Target="../media/image4.jpeg"/><Relationship Id="rId10" Type="http://schemas.openxmlformats.org/officeDocument/2006/relationships/image" Target="../media/image44.png"/><Relationship Id="rId4" Type="http://schemas.openxmlformats.org/officeDocument/2006/relationships/image" Target="../media/image74.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0.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3" Type="http://schemas.openxmlformats.org/officeDocument/2006/relationships/image" Target="../media/image54.png"/><Relationship Id="rId3" Type="http://schemas.openxmlformats.org/officeDocument/2006/relationships/image" Target="../media/image4.jpeg"/><Relationship Id="rId12"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20.png"/><Relationship Id="rId5" Type="http://schemas.openxmlformats.org/officeDocument/2006/relationships/image" Target="../media/image51.png"/><Relationship Id="rId10" Type="http://schemas.openxmlformats.org/officeDocument/2006/relationships/image" Target="../media/image510.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3.png"/><Relationship Id="rId3" Type="http://schemas.openxmlformats.org/officeDocument/2006/relationships/image" Target="../media/image4.jpeg"/><Relationship Id="rId12"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11" Type="http://schemas.openxmlformats.org/officeDocument/2006/relationships/image" Target="../media/image59.pn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4.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4.jpeg"/><Relationship Id="rId10" Type="http://schemas.openxmlformats.org/officeDocument/2006/relationships/image" Target="../media/image103.png"/><Relationship Id="rId4" Type="http://schemas.openxmlformats.org/officeDocument/2006/relationships/image" Target="../media/image86.png"/><Relationship Id="rId9" Type="http://schemas.openxmlformats.org/officeDocument/2006/relationships/image" Target="../media/image310.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08.png"/><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522125"/>
            <a:ext cx="12204000" cy="3813750"/>
          </a:xfrm>
          <a:prstGeom prst="rect">
            <a:avLst/>
          </a:prstGeom>
          <a:effectLst>
            <a:softEdge rad="635000"/>
          </a:effectLst>
        </p:spPr>
      </p:pic>
      <p:sp>
        <p:nvSpPr>
          <p:cNvPr id="2" name="矩形 1"/>
          <p:cNvSpPr/>
          <p:nvPr/>
        </p:nvSpPr>
        <p:spPr>
          <a:xfrm>
            <a:off x="-9329" y="6708710"/>
            <a:ext cx="12200400" cy="14929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0691" y="2020994"/>
            <a:ext cx="11890680" cy="830997"/>
          </a:xfrm>
          <a:prstGeom prst="rect">
            <a:avLst/>
          </a:prstGeom>
          <a:noFill/>
        </p:spPr>
        <p:txBody>
          <a:bodyPr wrap="square" rtlCol="0">
            <a:spAutoFit/>
          </a:bodyPr>
          <a:lstStyle/>
          <a:p>
            <a:pPr algn="ctr"/>
            <a:r>
              <a:rPr lang="zh-CN" altLang="en-US" sz="4800" b="1" dirty="0">
                <a:latin typeface="微软雅黑" pitchFamily="34" charset="-122"/>
                <a:ea typeface="微软雅黑" pitchFamily="34" charset="-122"/>
              </a:rPr>
              <a:t>基于</a:t>
            </a:r>
            <a:r>
              <a:rPr lang="en-US" altLang="zh-CN" sz="4800" b="1" dirty="0">
                <a:latin typeface="微软雅黑" pitchFamily="34" charset="-122"/>
                <a:ea typeface="微软雅黑" pitchFamily="34" charset="-122"/>
              </a:rPr>
              <a:t>HIAF-HIRIBL</a:t>
            </a:r>
            <a:r>
              <a:rPr lang="zh-CN" altLang="en-US" sz="4800" b="1" dirty="0">
                <a:latin typeface="微软雅黑" pitchFamily="34" charset="-122"/>
                <a:ea typeface="微软雅黑" pitchFamily="34" charset="-122"/>
              </a:rPr>
              <a:t>的缪子束流</a:t>
            </a:r>
          </a:p>
        </p:txBody>
      </p:sp>
      <p:sp>
        <p:nvSpPr>
          <p:cNvPr id="7" name="矩形 6"/>
          <p:cNvSpPr/>
          <p:nvPr/>
        </p:nvSpPr>
        <p:spPr>
          <a:xfrm>
            <a:off x="-4581625" y="2020994"/>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10" name="图片 2">
            <a:extLst>
              <a:ext uri="{FF2B5EF4-FFF2-40B4-BE49-F238E27FC236}">
                <a16:creationId xmlns:a16="http://schemas.microsoft.com/office/drawing/2014/main" id="{C62AACFE-43AB-4852-B670-6A523EAAF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6" y="204518"/>
            <a:ext cx="4194050" cy="78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691" y="126642"/>
            <a:ext cx="3070148" cy="938891"/>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BE6A7D65-96C2-21CF-0B04-2848CB9C272D}"/>
              </a:ext>
            </a:extLst>
          </p:cNvPr>
          <p:cNvSpPr txBox="1"/>
          <p:nvPr/>
        </p:nvSpPr>
        <p:spPr>
          <a:xfrm>
            <a:off x="4295157" y="3712970"/>
            <a:ext cx="6273525" cy="950132"/>
          </a:xfrm>
          <a:prstGeom prst="rect">
            <a:avLst/>
          </a:prstGeom>
          <a:noFill/>
        </p:spPr>
        <p:txBody>
          <a:bodyPr wrap="square">
            <a:spAutoFit/>
          </a:bodyPr>
          <a:lstStyle/>
          <a:p>
            <a:pPr>
              <a:lnSpc>
                <a:spcPct val="120000"/>
              </a:lnSpc>
            </a:pPr>
            <a:r>
              <a:rPr lang="zh-CN" altLang="en-US" sz="2400" b="1" dirty="0">
                <a:solidFill>
                  <a:schemeClr val="accent1"/>
                </a:solidFill>
                <a:latin typeface="微软雅黑" panose="020B0503020204020204" pitchFamily="34" charset="-122"/>
                <a:ea typeface="微软雅黑" panose="020B0503020204020204" pitchFamily="34" charset="-122"/>
              </a:rPr>
              <a:t>报  告 人：徐宇  陈良文 章学恒 等</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20000"/>
              </a:lnSpc>
            </a:pPr>
            <a:endParaRPr lang="zh-CN" altLang="en-US" sz="2400" dirty="0">
              <a:solidFill>
                <a:schemeClr val="accent1"/>
              </a:solidFill>
            </a:endParaRPr>
          </a:p>
        </p:txBody>
      </p:sp>
      <p:sp>
        <p:nvSpPr>
          <p:cNvPr id="5" name="文本框 4">
            <a:extLst>
              <a:ext uri="{FF2B5EF4-FFF2-40B4-BE49-F238E27FC236}">
                <a16:creationId xmlns:a16="http://schemas.microsoft.com/office/drawing/2014/main" id="{EDFA4534-7A1A-6854-92F9-9A2684F76992}"/>
              </a:ext>
            </a:extLst>
          </p:cNvPr>
          <p:cNvSpPr txBox="1"/>
          <p:nvPr/>
        </p:nvSpPr>
        <p:spPr>
          <a:xfrm>
            <a:off x="3240839" y="5223881"/>
            <a:ext cx="6273525" cy="948208"/>
          </a:xfrm>
          <a:prstGeom prst="rect">
            <a:avLst/>
          </a:prstGeom>
          <a:noFill/>
        </p:spPr>
        <p:txBody>
          <a:bodyPr wrap="square">
            <a:spAutoFit/>
          </a:bodyPr>
          <a:lstStyle/>
          <a:p>
            <a:pPr algn="ctr">
              <a:lnSpc>
                <a:spcPct val="120000"/>
              </a:lnSpc>
            </a:pPr>
            <a:r>
              <a:rPr lang="zh-CN" altLang="en-US" sz="2400" dirty="0">
                <a:solidFill>
                  <a:schemeClr val="accent1"/>
                </a:solidFill>
                <a:latin typeface="微软雅黑" panose="020B0503020204020204" pitchFamily="34" charset="-122"/>
                <a:ea typeface="微软雅黑" panose="020B0503020204020204" pitchFamily="34" charset="-122"/>
              </a:rPr>
              <a:t>先进能源科学与技术广东省实验室</a:t>
            </a:r>
            <a:endParaRPr lang="en-US" altLang="zh-CN" sz="2400" dirty="0">
              <a:solidFill>
                <a:schemeClr val="accent1"/>
              </a:solidFill>
              <a:latin typeface="微软雅黑" panose="020B0503020204020204" pitchFamily="34" charset="-122"/>
              <a:ea typeface="微软雅黑" panose="020B0503020204020204" pitchFamily="34" charset="-122"/>
            </a:endParaRPr>
          </a:p>
          <a:p>
            <a:pPr algn="ctr">
              <a:lnSpc>
                <a:spcPct val="120000"/>
              </a:lnSpc>
            </a:pPr>
            <a:r>
              <a:rPr lang="en-US" altLang="zh-CN" sz="2400" dirty="0">
                <a:solidFill>
                  <a:schemeClr val="accent1"/>
                </a:solidFill>
                <a:latin typeface="微软雅黑" panose="020B0503020204020204" pitchFamily="34" charset="-122"/>
                <a:ea typeface="微软雅黑" panose="020B0503020204020204" pitchFamily="34" charset="-122"/>
              </a:rPr>
              <a:t>2025</a:t>
            </a:r>
            <a:r>
              <a:rPr lang="zh-CN" altLang="en-US" sz="2400" dirty="0">
                <a:solidFill>
                  <a:schemeClr val="accent1"/>
                </a:solidFill>
                <a:latin typeface="微软雅黑" panose="020B0503020204020204" pitchFamily="34" charset="-122"/>
                <a:ea typeface="微软雅黑" panose="020B0503020204020204" pitchFamily="34" charset="-122"/>
              </a:rPr>
              <a:t>年</a:t>
            </a:r>
            <a:r>
              <a:rPr lang="en-US" altLang="zh-CN" sz="2400" dirty="0">
                <a:solidFill>
                  <a:schemeClr val="accent1"/>
                </a:solidFill>
                <a:latin typeface="微软雅黑" panose="020B0503020204020204" pitchFamily="34" charset="-122"/>
                <a:ea typeface="微软雅黑" panose="020B0503020204020204" pitchFamily="34" charset="-122"/>
              </a:rPr>
              <a:t>4</a:t>
            </a:r>
            <a:r>
              <a:rPr lang="zh-CN" altLang="en-US" sz="2400" dirty="0">
                <a:solidFill>
                  <a:schemeClr val="accent1"/>
                </a:solidFill>
                <a:latin typeface="微软雅黑" panose="020B0503020204020204" pitchFamily="34" charset="-122"/>
                <a:ea typeface="微软雅黑" panose="020B0503020204020204" pitchFamily="34" charset="-122"/>
              </a:rPr>
              <a:t>月</a:t>
            </a:r>
            <a:r>
              <a:rPr lang="en-US" altLang="zh-CN" sz="2400" dirty="0">
                <a:solidFill>
                  <a:schemeClr val="accent1"/>
                </a:solidFill>
                <a:latin typeface="微软雅黑" panose="020B0503020204020204" pitchFamily="34" charset="-122"/>
                <a:ea typeface="微软雅黑" panose="020B0503020204020204" pitchFamily="34" charset="-122"/>
              </a:rPr>
              <a:t>25</a:t>
            </a:r>
            <a:r>
              <a:rPr lang="zh-CN" altLang="en-US" sz="2400" dirty="0">
                <a:solidFill>
                  <a:schemeClr val="accent1"/>
                </a:solidFill>
                <a:latin typeface="微软雅黑" panose="020B0503020204020204" pitchFamily="34" charset="-122"/>
                <a:ea typeface="微软雅黑" panose="020B0503020204020204" pitchFamily="34" charset="-122"/>
              </a:rPr>
              <a:t>日</a:t>
            </a:r>
            <a:endParaRPr lang="zh-CN" altLang="en-US" sz="2400" dirty="0">
              <a:solidFill>
                <a:schemeClr val="accent1"/>
              </a:solidFill>
            </a:endParaRPr>
          </a:p>
        </p:txBody>
      </p:sp>
    </p:spTree>
    <p:extLst>
      <p:ext uri="{BB962C8B-B14F-4D97-AF65-F5344CB8AC3E}">
        <p14:creationId xmlns:p14="http://schemas.microsoft.com/office/powerpoint/2010/main" val="96532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BBA33-8374-0646-1716-AB809EB79FB5}"/>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1C92C733-9574-1CE0-FDD3-76813478043F}"/>
              </a:ext>
            </a:extLst>
          </p:cNvPr>
          <p:cNvPicPr>
            <a:picLocks noChangeAspect="1"/>
          </p:cNvPicPr>
          <p:nvPr/>
        </p:nvPicPr>
        <p:blipFill>
          <a:blip r:embed="rId3"/>
          <a:stretch>
            <a:fillRect/>
          </a:stretch>
        </p:blipFill>
        <p:spPr>
          <a:xfrm>
            <a:off x="587770" y="2450634"/>
            <a:ext cx="5434503" cy="3905196"/>
          </a:xfrm>
          <a:prstGeom prst="rect">
            <a:avLst/>
          </a:prstGeom>
        </p:spPr>
      </p:pic>
      <p:pic>
        <p:nvPicPr>
          <p:cNvPr id="12" name="图片 11">
            <a:extLst>
              <a:ext uri="{FF2B5EF4-FFF2-40B4-BE49-F238E27FC236}">
                <a16:creationId xmlns:a16="http://schemas.microsoft.com/office/drawing/2014/main" id="{CCD10C36-C40D-5B0A-966D-915D1196D18D}"/>
              </a:ext>
            </a:extLst>
          </p:cNvPr>
          <p:cNvPicPr>
            <a:picLocks noChangeAspect="1"/>
          </p:cNvPicPr>
          <p:nvPr/>
        </p:nvPicPr>
        <p:blipFill>
          <a:blip r:embed="rId4"/>
          <a:stretch>
            <a:fillRect/>
          </a:stretch>
        </p:blipFill>
        <p:spPr>
          <a:xfrm>
            <a:off x="6169729" y="2450634"/>
            <a:ext cx="5434503" cy="3905196"/>
          </a:xfrm>
          <a:prstGeom prst="rect">
            <a:avLst/>
          </a:prstGeom>
        </p:spPr>
      </p:pic>
      <p:sp>
        <p:nvSpPr>
          <p:cNvPr id="5" name="矩形 4">
            <a:extLst>
              <a:ext uri="{FF2B5EF4-FFF2-40B4-BE49-F238E27FC236}">
                <a16:creationId xmlns:a16="http://schemas.microsoft.com/office/drawing/2014/main" id="{17CD3783-04AE-33EA-885C-E84208A1C179}"/>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FDCFDD-90A5-23AD-E98F-85598422E316}"/>
                  </a:ext>
                </a:extLst>
              </p:cNvPr>
              <p:cNvSpPr txBox="1"/>
              <p:nvPr/>
            </p:nvSpPr>
            <p:spPr>
              <a:xfrm>
                <a:off x="139959" y="130453"/>
                <a:ext cx="8102611" cy="584775"/>
              </a:xfrm>
              <a:prstGeom prst="rect">
                <a:avLst/>
              </a:prstGeom>
              <a:noFill/>
            </p:spPr>
            <p:txBody>
              <a:bodyPr wrap="square" rtlCol="0">
                <a:spAutoFit/>
              </a:bodyPr>
              <a:lstStyle/>
              <a:p>
                <a14:m>
                  <m:oMath xmlns:m="http://schemas.openxmlformats.org/officeDocument/2006/math">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𝝅</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𝝁</m:t>
                    </m:r>
                  </m:oMath>
                </a14:m>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束流产生</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6FDCFDD-90A5-23AD-E98F-85598422E316}"/>
                  </a:ext>
                </a:extLst>
              </p:cNvPr>
              <p:cNvSpPr txBox="1">
                <a:spLocks noRot="1" noChangeAspect="1" noMove="1" noResize="1" noEditPoints="1" noAdjustHandles="1" noChangeArrowheads="1" noChangeShapeType="1" noTextEdit="1"/>
              </p:cNvSpPr>
              <p:nvPr/>
            </p:nvSpPr>
            <p:spPr>
              <a:xfrm>
                <a:off x="139959" y="130453"/>
                <a:ext cx="8102611" cy="584775"/>
              </a:xfrm>
              <a:prstGeom prst="rect">
                <a:avLst/>
              </a:prstGeom>
              <a:blipFill>
                <a:blip r:embed="rId5"/>
                <a:stretch>
                  <a:fillRect t="-13542" b="-33333"/>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F02B1199-3872-3DAD-DEAE-8CA2D56757A4}"/>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C63AE854-9C9A-EAE5-6137-4CADC63D38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051FBE-D160-1BA8-701B-5B836A5B338C}"/>
                  </a:ext>
                </a:extLst>
              </p:cNvPr>
              <p:cNvSpPr txBox="1"/>
              <p:nvPr/>
            </p:nvSpPr>
            <p:spPr>
              <a:xfrm>
                <a:off x="139959" y="940637"/>
                <a:ext cx="6208814" cy="132343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solidFill>
                  </a:rPr>
                  <a:t>质子</a:t>
                </a:r>
                <a:r>
                  <a:rPr lang="en-US" altLang="zh-CN" sz="2000" b="1" dirty="0">
                    <a:solidFill>
                      <a:schemeClr val="tx1"/>
                    </a:solidFill>
                  </a:rPr>
                  <a:t>/</a:t>
                </a:r>
                <a:r>
                  <a:rPr lang="zh-CN" altLang="en-US" sz="2000" b="1" dirty="0">
                    <a:solidFill>
                      <a:schemeClr val="tx1"/>
                    </a:solidFill>
                  </a:rPr>
                  <a:t>重离子打靶产生</a:t>
                </a:r>
                <a14:m>
                  <m:oMath xmlns:m="http://schemas.openxmlformats.org/officeDocument/2006/math">
                    <m:r>
                      <a:rPr lang="en-US" altLang="zh-CN" sz="2000" b="1" i="1" smtClean="0">
                        <a:solidFill>
                          <a:schemeClr val="tx1"/>
                        </a:solidFill>
                        <a:latin typeface="Cambria Math" panose="02040503050406030204" pitchFamily="18" charset="0"/>
                      </a:rPr>
                      <m:t>𝝅</m:t>
                    </m:r>
                    <m:r>
                      <a:rPr lang="en-US" altLang="zh-CN" sz="2000" b="1"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𝝁</m:t>
                    </m:r>
                  </m:oMath>
                </a14:m>
                <a:r>
                  <a:rPr lang="zh-CN" altLang="en-US" sz="2000" b="1" dirty="0">
                    <a:solidFill>
                      <a:schemeClr val="tx1"/>
                    </a:solidFill>
                  </a:rPr>
                  <a:t>等粒子和次级束粒子</a:t>
                </a:r>
                <a:endParaRPr lang="en-US" altLang="zh-CN" sz="2000" b="1" dirty="0">
                  <a:solidFill>
                    <a:schemeClr val="tx1"/>
                  </a:solidFill>
                </a:endParaRPr>
              </a:p>
              <a:p>
                <a:pPr marL="342900" indent="-342900">
                  <a:buFont typeface="Arial" panose="020B0604020202020204" pitchFamily="34" charset="0"/>
                  <a:buChar char="•"/>
                </a:pPr>
                <a:r>
                  <a:rPr lang="zh-CN" altLang="en-US" sz="2000" b="1" dirty="0">
                    <a:solidFill>
                      <a:schemeClr val="tx1"/>
                    </a:solidFill>
                  </a:rPr>
                  <a:t>通过对束线磁钢度的设置，可以分别输出</a:t>
                </a:r>
                <a14:m>
                  <m:oMath xmlns:m="http://schemas.openxmlformats.org/officeDocument/2006/math">
                    <m:sSup>
                      <m:sSupPr>
                        <m:ctrlPr>
                          <a:rPr lang="en-US" altLang="zh-CN" sz="2000" b="1" i="1" smtClean="0">
                            <a:solidFill>
                              <a:schemeClr val="tx1"/>
                            </a:solidFill>
                            <a:latin typeface="Cambria Math" panose="02040503050406030204" pitchFamily="18" charset="0"/>
                          </a:rPr>
                        </m:ctrlPr>
                      </m:sSupPr>
                      <m:e>
                        <m:r>
                          <a:rPr lang="en-US" altLang="zh-CN" sz="2000" b="1" i="1" smtClean="0">
                            <a:solidFill>
                              <a:schemeClr val="tx1"/>
                            </a:solidFill>
                            <a:latin typeface="Cambria Math" panose="02040503050406030204" pitchFamily="18" charset="0"/>
                          </a:rPr>
                          <m:t>𝝁</m:t>
                        </m:r>
                      </m:e>
                      <m:sup>
                        <m:r>
                          <a:rPr lang="en-US" altLang="zh-CN" sz="2000" b="1" i="1" smtClean="0">
                            <a:solidFill>
                              <a:schemeClr val="tx1"/>
                            </a:solidFill>
                            <a:latin typeface="Cambria Math" panose="02040503050406030204" pitchFamily="18" charset="0"/>
                          </a:rPr>
                          <m:t>+</m:t>
                        </m:r>
                      </m:sup>
                    </m:sSup>
                  </m:oMath>
                </a14:m>
                <a:r>
                  <a:rPr lang="zh-CN" altLang="en-US" sz="2000" b="1" dirty="0">
                    <a:solidFill>
                      <a:schemeClr val="tx1"/>
                    </a:solidFill>
                  </a:rPr>
                  <a:t>束流和</a:t>
                </a:r>
                <a14:m>
                  <m:oMath xmlns:m="http://schemas.openxmlformats.org/officeDocument/2006/math">
                    <m:sSup>
                      <m:sSupPr>
                        <m:ctrlPr>
                          <a:rPr lang="en-US" altLang="zh-CN" sz="2000" b="1" i="1" smtClean="0">
                            <a:solidFill>
                              <a:schemeClr val="tx1"/>
                            </a:solidFill>
                            <a:latin typeface="Cambria Math" panose="02040503050406030204" pitchFamily="18" charset="0"/>
                          </a:rPr>
                        </m:ctrlPr>
                      </m:sSupPr>
                      <m:e>
                        <m:r>
                          <a:rPr lang="en-US" altLang="zh-CN" sz="2000" b="1" i="1" smtClean="0">
                            <a:solidFill>
                              <a:schemeClr val="tx1"/>
                            </a:solidFill>
                            <a:latin typeface="Cambria Math" panose="02040503050406030204" pitchFamily="18" charset="0"/>
                          </a:rPr>
                          <m:t>𝝁</m:t>
                        </m:r>
                      </m:e>
                      <m:sup>
                        <m:r>
                          <a:rPr lang="en-US" altLang="zh-CN" sz="2000" b="1" i="1" smtClean="0">
                            <a:solidFill>
                              <a:schemeClr val="tx1"/>
                            </a:solidFill>
                            <a:latin typeface="Cambria Math" panose="02040503050406030204" pitchFamily="18" charset="0"/>
                          </a:rPr>
                          <m:t>−</m:t>
                        </m:r>
                      </m:sup>
                    </m:sSup>
                  </m:oMath>
                </a14:m>
                <a:r>
                  <a:rPr lang="zh-CN" altLang="en-US" sz="2000" b="1" dirty="0">
                    <a:solidFill>
                      <a:schemeClr val="tx1"/>
                    </a:solidFill>
                  </a:rPr>
                  <a:t>束流</a:t>
                </a:r>
                <a:endParaRPr lang="en-US" altLang="zh-CN" sz="2000" b="1" dirty="0">
                  <a:solidFill>
                    <a:schemeClr val="tx1"/>
                  </a:solidFill>
                </a:endParaRPr>
              </a:p>
              <a:p>
                <a:pPr marL="342900" indent="-342900">
                  <a:buFont typeface="Arial" panose="020B0604020202020204" pitchFamily="34" charset="0"/>
                  <a:buChar char="•"/>
                </a:pPr>
                <a14:m>
                  <m:oMath xmlns:m="http://schemas.openxmlformats.org/officeDocument/2006/math">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𝝁</m:t>
                        </m:r>
                      </m:e>
                      <m:sup>
                        <m:r>
                          <a:rPr lang="en-US" altLang="zh-CN" sz="2000" b="1" i="1">
                            <a:latin typeface="Cambria Math" panose="02040503050406030204" pitchFamily="18" charset="0"/>
                          </a:rPr>
                          <m:t>+</m:t>
                        </m:r>
                      </m:sup>
                    </m:sSup>
                  </m:oMath>
                </a14:m>
                <a:r>
                  <a:rPr lang="zh-CN" altLang="en-US" sz="2000" b="1" dirty="0"/>
                  <a:t>和</a:t>
                </a:r>
                <a14:m>
                  <m:oMath xmlns:m="http://schemas.openxmlformats.org/officeDocument/2006/math">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𝝁</m:t>
                        </m:r>
                      </m:e>
                      <m:sup>
                        <m:r>
                          <a:rPr lang="en-US" altLang="zh-CN" sz="2000" b="1" i="1">
                            <a:latin typeface="Cambria Math" panose="02040503050406030204" pitchFamily="18" charset="0"/>
                          </a:rPr>
                          <m:t>−</m:t>
                        </m:r>
                      </m:sup>
                    </m:sSup>
                  </m:oMath>
                </a14:m>
                <a:r>
                  <a:rPr lang="zh-CN" altLang="en-US" sz="2000" b="1" dirty="0"/>
                  <a:t>束流的</a:t>
                </a:r>
                <a14:m>
                  <m:oMath xmlns:m="http://schemas.openxmlformats.org/officeDocument/2006/math">
                    <m:r>
                      <a:rPr lang="en-US" altLang="zh-CN" sz="2000" b="1" i="1" smtClean="0">
                        <a:solidFill>
                          <a:schemeClr val="tx1"/>
                        </a:solidFill>
                        <a:latin typeface="Cambria Math" panose="02040503050406030204" pitchFamily="18" charset="0"/>
                      </a:rPr>
                      <m:t>𝝅</m:t>
                    </m:r>
                    <m:r>
                      <a:rPr lang="en-US" altLang="zh-CN" sz="2000" b="1"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𝝁</m:t>
                    </m:r>
                  </m:oMath>
                </a14:m>
                <a:r>
                  <a:rPr lang="en-US" altLang="zh-CN" sz="2000" b="1" dirty="0">
                    <a:solidFill>
                      <a:schemeClr val="tx1"/>
                    </a:solidFill>
                  </a:rPr>
                  <a:t>/e</a:t>
                </a:r>
                <a:r>
                  <a:rPr lang="zh-CN" altLang="en-US" sz="2000" b="1" dirty="0">
                    <a:solidFill>
                      <a:schemeClr val="tx1"/>
                    </a:solidFill>
                  </a:rPr>
                  <a:t>等粒子的产额和谱型类似</a:t>
                </a:r>
                <a:endParaRPr lang="en-US" altLang="zh-CN" sz="2000" b="1" dirty="0"/>
              </a:p>
            </p:txBody>
          </p:sp>
        </mc:Choice>
        <mc:Fallback xmlns="">
          <p:sp>
            <p:nvSpPr>
              <p:cNvPr id="2" name="文本框 1">
                <a:extLst>
                  <a:ext uri="{FF2B5EF4-FFF2-40B4-BE49-F238E27FC236}">
                    <a16:creationId xmlns:a16="http://schemas.microsoft.com/office/drawing/2014/main" id="{0B051FBE-D160-1BA8-701B-5B836A5B338C}"/>
                  </a:ext>
                </a:extLst>
              </p:cNvPr>
              <p:cNvSpPr txBox="1">
                <a:spLocks noRot="1" noChangeAspect="1" noMove="1" noResize="1" noEditPoints="1" noAdjustHandles="1" noChangeArrowheads="1" noChangeShapeType="1" noTextEdit="1"/>
              </p:cNvSpPr>
              <p:nvPr/>
            </p:nvSpPr>
            <p:spPr>
              <a:xfrm>
                <a:off x="139959" y="940637"/>
                <a:ext cx="6208814" cy="1323439"/>
              </a:xfrm>
              <a:prstGeom prst="rect">
                <a:avLst/>
              </a:prstGeom>
              <a:blipFill>
                <a:blip r:embed="rId7"/>
                <a:stretch>
                  <a:fillRect l="-884" t="-2304" r="-589" b="-73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D19EB41-8199-F9A5-3E97-67643CA01BFE}"/>
                  </a:ext>
                </a:extLst>
              </p:cNvPr>
              <p:cNvSpPr txBox="1"/>
              <p:nvPr/>
            </p:nvSpPr>
            <p:spPr>
              <a:xfrm>
                <a:off x="7981663" y="2457778"/>
                <a:ext cx="2682081" cy="369332"/>
              </a:xfrm>
              <a:prstGeom prst="rect">
                <a:avLst/>
              </a:prstGeom>
              <a:noFill/>
            </p:spPr>
            <p:txBody>
              <a:bodyPr wrap="none" rtlCol="0">
                <a:spAutoFit/>
              </a:bodyPr>
              <a:lstStyle/>
              <a:p>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18</a:t>
                </a:r>
                <a:r>
                  <a:rPr lang="en-US" altLang="zh-CN" sz="1800" b="1" kern="1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O</a:t>
                </a:r>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6+</a:t>
                </a:r>
                <a:r>
                  <a:rPr lang="en-US" altLang="zh-CN" b="1" dirty="0">
                    <a:solidFill>
                      <a:srgbClr val="FF0000"/>
                    </a:solidFill>
                  </a:rPr>
                  <a:t>@2.6GeV</a:t>
                </a:r>
                <a:r>
                  <a:rPr lang="zh-CN" altLang="en-US" b="1" dirty="0">
                    <a:solidFill>
                      <a:srgbClr val="FF0000"/>
                    </a:solidFill>
                  </a:rPr>
                  <a:t>，</a:t>
                </a:r>
                <a:r>
                  <a:rPr lang="en-US" altLang="zh-CN" b="1" dirty="0">
                    <a:solidFill>
                      <a:srgbClr val="FF0000"/>
                    </a:solidFill>
                  </a:rPr>
                  <a:t> </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𝝁</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束流</a:t>
                </a:r>
              </a:p>
            </p:txBody>
          </p:sp>
        </mc:Choice>
        <mc:Fallback xmlns="">
          <p:sp>
            <p:nvSpPr>
              <p:cNvPr id="6" name="文本框 5">
                <a:extLst>
                  <a:ext uri="{FF2B5EF4-FFF2-40B4-BE49-F238E27FC236}">
                    <a16:creationId xmlns:a16="http://schemas.microsoft.com/office/drawing/2014/main" id="{9D19EB41-8199-F9A5-3E97-67643CA01BFE}"/>
                  </a:ext>
                </a:extLst>
              </p:cNvPr>
              <p:cNvSpPr txBox="1">
                <a:spLocks noRot="1" noChangeAspect="1" noMove="1" noResize="1" noEditPoints="1" noAdjustHandles="1" noChangeArrowheads="1" noChangeShapeType="1" noTextEdit="1"/>
              </p:cNvSpPr>
              <p:nvPr/>
            </p:nvSpPr>
            <p:spPr>
              <a:xfrm>
                <a:off x="7981663" y="2457778"/>
                <a:ext cx="2682081" cy="369332"/>
              </a:xfrm>
              <a:prstGeom prst="rect">
                <a:avLst/>
              </a:prstGeom>
              <a:blipFill>
                <a:blip r:embed="rId8"/>
                <a:stretch>
                  <a:fillRect t="-9836" r="-11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0AEC8EE-8BD6-7193-F48E-613C5FE701B0}"/>
                  </a:ext>
                </a:extLst>
              </p:cNvPr>
              <p:cNvSpPr txBox="1"/>
              <p:nvPr/>
            </p:nvSpPr>
            <p:spPr>
              <a:xfrm>
                <a:off x="2409132" y="2450634"/>
                <a:ext cx="2617961" cy="369332"/>
              </a:xfrm>
              <a:prstGeom prst="rect">
                <a:avLst/>
              </a:prstGeom>
              <a:noFill/>
            </p:spPr>
            <p:txBody>
              <a:bodyPr wrap="none" rtlCol="0">
                <a:spAutoFit/>
              </a:bodyPr>
              <a:lstStyle/>
              <a:p>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18</a:t>
                </a:r>
                <a:r>
                  <a:rPr lang="en-US" altLang="zh-CN" sz="1800" b="1" kern="1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O</a:t>
                </a:r>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6+</a:t>
                </a:r>
                <a:r>
                  <a:rPr lang="en-US" altLang="zh-CN" b="1" dirty="0">
                    <a:solidFill>
                      <a:srgbClr val="FF0000"/>
                    </a:solidFill>
                  </a:rPr>
                  <a:t>@2.6GeV</a:t>
                </a:r>
                <a:r>
                  <a:rPr lang="zh-CN" altLang="en-US" b="1" dirty="0">
                    <a:solidFill>
                      <a:srgbClr val="FF0000"/>
                    </a:solidFill>
                  </a:rPr>
                  <a:t>，</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𝝁</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束流</a:t>
                </a:r>
              </a:p>
            </p:txBody>
          </p:sp>
        </mc:Choice>
        <mc:Fallback xmlns="">
          <p:sp>
            <p:nvSpPr>
              <p:cNvPr id="8" name="文本框 7">
                <a:extLst>
                  <a:ext uri="{FF2B5EF4-FFF2-40B4-BE49-F238E27FC236}">
                    <a16:creationId xmlns:a16="http://schemas.microsoft.com/office/drawing/2014/main" id="{A0AEC8EE-8BD6-7193-F48E-613C5FE701B0}"/>
                  </a:ext>
                </a:extLst>
              </p:cNvPr>
              <p:cNvSpPr txBox="1">
                <a:spLocks noRot="1" noChangeAspect="1" noMove="1" noResize="1" noEditPoints="1" noAdjustHandles="1" noChangeArrowheads="1" noChangeShapeType="1" noTextEdit="1"/>
              </p:cNvSpPr>
              <p:nvPr/>
            </p:nvSpPr>
            <p:spPr>
              <a:xfrm>
                <a:off x="2409132" y="2450634"/>
                <a:ext cx="2617961" cy="369332"/>
              </a:xfrm>
              <a:prstGeom prst="rect">
                <a:avLst/>
              </a:prstGeom>
              <a:blipFill>
                <a:blip r:embed="rId9"/>
                <a:stretch>
                  <a:fillRect t="-9836" r="-1628" b="-2459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68155493-3913-B172-29F5-3780031E3D40}"/>
              </a:ext>
            </a:extLst>
          </p:cNvPr>
          <p:cNvSpPr txBox="1"/>
          <p:nvPr/>
        </p:nvSpPr>
        <p:spPr>
          <a:xfrm>
            <a:off x="4478373" y="4601430"/>
            <a:ext cx="954107" cy="276999"/>
          </a:xfrm>
          <a:prstGeom prst="rect">
            <a:avLst/>
          </a:prstGeom>
          <a:noFill/>
        </p:spPr>
        <p:txBody>
          <a:bodyPr wrap="none" rtlCol="0">
            <a:spAutoFit/>
          </a:bodyPr>
          <a:lstStyle/>
          <a:p>
            <a:r>
              <a:rPr lang="zh-CN" altLang="en-US" sz="1200" b="1" dirty="0">
                <a:solidFill>
                  <a:srgbClr val="FF0000"/>
                </a:solidFill>
              </a:rPr>
              <a:t>次级束粒子</a:t>
            </a:r>
          </a:p>
        </p:txBody>
      </p:sp>
      <p:sp>
        <p:nvSpPr>
          <p:cNvPr id="16" name="文本框 15">
            <a:extLst>
              <a:ext uri="{FF2B5EF4-FFF2-40B4-BE49-F238E27FC236}">
                <a16:creationId xmlns:a16="http://schemas.microsoft.com/office/drawing/2014/main" id="{C913C136-13EA-79C7-46B0-39891E0C058E}"/>
              </a:ext>
            </a:extLst>
          </p:cNvPr>
          <p:cNvSpPr txBox="1"/>
          <p:nvPr/>
        </p:nvSpPr>
        <p:spPr>
          <a:xfrm>
            <a:off x="2998144" y="3374806"/>
            <a:ext cx="492443" cy="276999"/>
          </a:xfrm>
          <a:prstGeom prst="rect">
            <a:avLst/>
          </a:prstGeom>
          <a:noFill/>
        </p:spPr>
        <p:txBody>
          <a:bodyPr wrap="none" rtlCol="0">
            <a:spAutoFit/>
          </a:bodyPr>
          <a:lstStyle/>
          <a:p>
            <a:r>
              <a:rPr lang="zh-CN" altLang="en-US" sz="1200" b="1" dirty="0">
                <a:solidFill>
                  <a:srgbClr val="FF0000"/>
                </a:solidFill>
              </a:rPr>
              <a:t>质子</a:t>
            </a: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B9DDA89-8CF3-E5A1-223E-F7AFD76B396F}"/>
                  </a:ext>
                </a:extLst>
              </p:cNvPr>
              <p:cNvSpPr txBox="1"/>
              <p:nvPr/>
            </p:nvSpPr>
            <p:spPr>
              <a:xfrm>
                <a:off x="2409132" y="3899535"/>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𝝅</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1" name="文本框 20">
                <a:extLst>
                  <a:ext uri="{FF2B5EF4-FFF2-40B4-BE49-F238E27FC236}">
                    <a16:creationId xmlns:a16="http://schemas.microsoft.com/office/drawing/2014/main" id="{8B9DDA89-8CF3-E5A1-223E-F7AFD76B396F}"/>
                  </a:ext>
                </a:extLst>
              </p:cNvPr>
              <p:cNvSpPr txBox="1">
                <a:spLocks noRot="1" noChangeAspect="1" noMove="1" noResize="1" noEditPoints="1" noAdjustHandles="1" noChangeArrowheads="1" noChangeShapeType="1" noTextEdit="1"/>
              </p:cNvSpPr>
              <p:nvPr/>
            </p:nvSpPr>
            <p:spPr>
              <a:xfrm>
                <a:off x="2409132" y="3899535"/>
                <a:ext cx="420308" cy="27699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1D1C05DE-60B8-772C-38C6-A8DDD8AE02EB}"/>
                  </a:ext>
                </a:extLst>
              </p:cNvPr>
              <p:cNvSpPr txBox="1"/>
              <p:nvPr/>
            </p:nvSpPr>
            <p:spPr>
              <a:xfrm>
                <a:off x="1212051" y="3582171"/>
                <a:ext cx="3994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𝒆</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2" name="文本框 21">
                <a:extLst>
                  <a:ext uri="{FF2B5EF4-FFF2-40B4-BE49-F238E27FC236}">
                    <a16:creationId xmlns:a16="http://schemas.microsoft.com/office/drawing/2014/main" id="{1D1C05DE-60B8-772C-38C6-A8DDD8AE02EB}"/>
                  </a:ext>
                </a:extLst>
              </p:cNvPr>
              <p:cNvSpPr txBox="1">
                <a:spLocks noRot="1" noChangeAspect="1" noMove="1" noResize="1" noEditPoints="1" noAdjustHandles="1" noChangeArrowheads="1" noChangeShapeType="1" noTextEdit="1"/>
              </p:cNvSpPr>
              <p:nvPr/>
            </p:nvSpPr>
            <p:spPr>
              <a:xfrm>
                <a:off x="1212051" y="3582171"/>
                <a:ext cx="399468" cy="27699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890B49F-AB7A-D32A-1485-97BE245B87B0}"/>
                  </a:ext>
                </a:extLst>
              </p:cNvPr>
              <p:cNvSpPr txBox="1"/>
              <p:nvPr/>
            </p:nvSpPr>
            <p:spPr>
              <a:xfrm>
                <a:off x="1497833" y="4462931"/>
                <a:ext cx="4122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𝝁</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3" name="文本框 22">
                <a:extLst>
                  <a:ext uri="{FF2B5EF4-FFF2-40B4-BE49-F238E27FC236}">
                    <a16:creationId xmlns:a16="http://schemas.microsoft.com/office/drawing/2014/main" id="{8890B49F-AB7A-D32A-1485-97BE245B87B0}"/>
                  </a:ext>
                </a:extLst>
              </p:cNvPr>
              <p:cNvSpPr txBox="1">
                <a:spLocks noRot="1" noChangeAspect="1" noMove="1" noResize="1" noEditPoints="1" noAdjustHandles="1" noChangeArrowheads="1" noChangeShapeType="1" noTextEdit="1"/>
              </p:cNvSpPr>
              <p:nvPr/>
            </p:nvSpPr>
            <p:spPr>
              <a:xfrm>
                <a:off x="1497833" y="4462931"/>
                <a:ext cx="412292" cy="27699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99223AB-7847-4103-53D2-66B50C01EBC9}"/>
                  </a:ext>
                </a:extLst>
              </p:cNvPr>
              <p:cNvSpPr txBox="1"/>
              <p:nvPr/>
            </p:nvSpPr>
            <p:spPr>
              <a:xfrm>
                <a:off x="1529389" y="5340131"/>
                <a:ext cx="4331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𝑲</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4" name="文本框 23">
                <a:extLst>
                  <a:ext uri="{FF2B5EF4-FFF2-40B4-BE49-F238E27FC236}">
                    <a16:creationId xmlns:a16="http://schemas.microsoft.com/office/drawing/2014/main" id="{899223AB-7847-4103-53D2-66B50C01EBC9}"/>
                  </a:ext>
                </a:extLst>
              </p:cNvPr>
              <p:cNvSpPr txBox="1">
                <a:spLocks noRot="1" noChangeAspect="1" noMove="1" noResize="1" noEditPoints="1" noAdjustHandles="1" noChangeArrowheads="1" noChangeShapeType="1" noTextEdit="1"/>
              </p:cNvSpPr>
              <p:nvPr/>
            </p:nvSpPr>
            <p:spPr>
              <a:xfrm>
                <a:off x="1529389" y="5340131"/>
                <a:ext cx="433131" cy="276999"/>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DDD5D51-EF40-521D-45EB-6FCDC84A87B6}"/>
                  </a:ext>
                </a:extLst>
              </p:cNvPr>
              <p:cNvSpPr txBox="1"/>
              <p:nvPr/>
            </p:nvSpPr>
            <p:spPr>
              <a:xfrm>
                <a:off x="8432647" y="3447507"/>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𝝅</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5" name="文本框 24">
                <a:extLst>
                  <a:ext uri="{FF2B5EF4-FFF2-40B4-BE49-F238E27FC236}">
                    <a16:creationId xmlns:a16="http://schemas.microsoft.com/office/drawing/2014/main" id="{7DDD5D51-EF40-521D-45EB-6FCDC84A87B6}"/>
                  </a:ext>
                </a:extLst>
              </p:cNvPr>
              <p:cNvSpPr txBox="1">
                <a:spLocks noRot="1" noChangeAspect="1" noMove="1" noResize="1" noEditPoints="1" noAdjustHandles="1" noChangeArrowheads="1" noChangeShapeType="1" noTextEdit="1"/>
              </p:cNvSpPr>
              <p:nvPr/>
            </p:nvSpPr>
            <p:spPr>
              <a:xfrm>
                <a:off x="8432647" y="3447507"/>
                <a:ext cx="420308" cy="276999"/>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610A7D5-0397-5C84-F6E1-C48C72D92978}"/>
                  </a:ext>
                </a:extLst>
              </p:cNvPr>
              <p:cNvSpPr txBox="1"/>
              <p:nvPr/>
            </p:nvSpPr>
            <p:spPr>
              <a:xfrm>
                <a:off x="6725605" y="3436528"/>
                <a:ext cx="3994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𝒆</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6" name="文本框 25">
                <a:extLst>
                  <a:ext uri="{FF2B5EF4-FFF2-40B4-BE49-F238E27FC236}">
                    <a16:creationId xmlns:a16="http://schemas.microsoft.com/office/drawing/2014/main" id="{0610A7D5-0397-5C84-F6E1-C48C72D92978}"/>
                  </a:ext>
                </a:extLst>
              </p:cNvPr>
              <p:cNvSpPr txBox="1">
                <a:spLocks noRot="1" noChangeAspect="1" noMove="1" noResize="1" noEditPoints="1" noAdjustHandles="1" noChangeArrowheads="1" noChangeShapeType="1" noTextEdit="1"/>
              </p:cNvSpPr>
              <p:nvPr/>
            </p:nvSpPr>
            <p:spPr>
              <a:xfrm>
                <a:off x="6725605" y="3436528"/>
                <a:ext cx="399468" cy="276999"/>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A8F4EEA8-75C7-2B51-7CC0-8F292F27F411}"/>
                  </a:ext>
                </a:extLst>
              </p:cNvPr>
              <p:cNvSpPr txBox="1"/>
              <p:nvPr/>
            </p:nvSpPr>
            <p:spPr>
              <a:xfrm>
                <a:off x="7666055" y="4335388"/>
                <a:ext cx="4122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𝝁</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7" name="文本框 26">
                <a:extLst>
                  <a:ext uri="{FF2B5EF4-FFF2-40B4-BE49-F238E27FC236}">
                    <a16:creationId xmlns:a16="http://schemas.microsoft.com/office/drawing/2014/main" id="{A8F4EEA8-75C7-2B51-7CC0-8F292F27F411}"/>
                  </a:ext>
                </a:extLst>
              </p:cNvPr>
              <p:cNvSpPr txBox="1">
                <a:spLocks noRot="1" noChangeAspect="1" noMove="1" noResize="1" noEditPoints="1" noAdjustHandles="1" noChangeArrowheads="1" noChangeShapeType="1" noTextEdit="1"/>
              </p:cNvSpPr>
              <p:nvPr/>
            </p:nvSpPr>
            <p:spPr>
              <a:xfrm>
                <a:off x="7666055" y="4335388"/>
                <a:ext cx="412292" cy="276999"/>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9CB5590-369F-C301-51F2-716BF2FAFCD9}"/>
                  </a:ext>
                </a:extLst>
              </p:cNvPr>
              <p:cNvSpPr txBox="1"/>
              <p:nvPr/>
            </p:nvSpPr>
            <p:spPr>
              <a:xfrm>
                <a:off x="7645216" y="5318207"/>
                <a:ext cx="43313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𝑲</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8" name="文本框 27">
                <a:extLst>
                  <a:ext uri="{FF2B5EF4-FFF2-40B4-BE49-F238E27FC236}">
                    <a16:creationId xmlns:a16="http://schemas.microsoft.com/office/drawing/2014/main" id="{B9CB5590-369F-C301-51F2-716BF2FAFCD9}"/>
                  </a:ext>
                </a:extLst>
              </p:cNvPr>
              <p:cNvSpPr txBox="1">
                <a:spLocks noRot="1" noChangeAspect="1" noMove="1" noResize="1" noEditPoints="1" noAdjustHandles="1" noChangeArrowheads="1" noChangeShapeType="1" noTextEdit="1"/>
              </p:cNvSpPr>
              <p:nvPr/>
            </p:nvSpPr>
            <p:spPr>
              <a:xfrm>
                <a:off x="7645216" y="5318207"/>
                <a:ext cx="433132" cy="276999"/>
              </a:xfrm>
              <a:prstGeom prst="rect">
                <a:avLst/>
              </a:prstGeom>
              <a:blipFill>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363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5D8B-3C27-43B0-A338-42694A24606D}"/>
            </a:ext>
          </a:extLst>
        </p:cNvPr>
        <p:cNvGrpSpPr/>
        <p:nvPr/>
      </p:nvGrpSpPr>
      <p:grpSpPr>
        <a:xfrm>
          <a:off x="0" y="0"/>
          <a:ext cx="0" cy="0"/>
          <a:chOff x="0" y="0"/>
          <a:chExt cx="0" cy="0"/>
        </a:xfrm>
      </p:grpSpPr>
      <p:pic>
        <p:nvPicPr>
          <p:cNvPr id="20" name="Picture 2">
            <a:extLst>
              <a:ext uri="{FF2B5EF4-FFF2-40B4-BE49-F238E27FC236}">
                <a16:creationId xmlns:a16="http://schemas.microsoft.com/office/drawing/2014/main" id="{64E1DB95-3BB0-8273-0C93-5C707BFFC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457" y="649850"/>
            <a:ext cx="5618584" cy="13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extLst>
              <a:ext uri="{FF2B5EF4-FFF2-40B4-BE49-F238E27FC236}">
                <a16:creationId xmlns:a16="http://schemas.microsoft.com/office/drawing/2014/main" id="{42F4C686-7469-FC06-08FA-4517AD63AAC2}"/>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AA9811-BBE1-7EAC-92C5-EC547FD1C0AE}"/>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ea typeface="微软雅黑" pitchFamily="34" charset="-122"/>
                    <a:cs typeface="Times New Roman" panose="02020603050405020304" pitchFamily="18" charset="0"/>
                  </a:rPr>
                  <a:t>靶后</a:t>
                </a:r>
                <a14:m>
                  <m:oMath xmlns:m="http://schemas.openxmlformats.org/officeDocument/2006/math">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𝝅</m:t>
                    </m:r>
                  </m:oMath>
                </a14:m>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产生与分布</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CAA9811-BBE1-7EAC-92C5-EC547FD1C0AE}"/>
                  </a:ext>
                </a:extLst>
              </p:cNvPr>
              <p:cNvSpPr txBox="1">
                <a:spLocks noRot="1" noChangeAspect="1" noMove="1" noResize="1" noEditPoints="1" noAdjustHandles="1" noChangeArrowheads="1" noChangeShapeType="1" noTextEdit="1"/>
              </p:cNvSpPr>
              <p:nvPr/>
            </p:nvSpPr>
            <p:spPr>
              <a:xfrm>
                <a:off x="139959" y="130453"/>
                <a:ext cx="8102611" cy="584775"/>
              </a:xfrm>
              <a:prstGeom prst="rect">
                <a:avLst/>
              </a:prstGeom>
              <a:blipFill>
                <a:blip r:embed="rId4"/>
                <a:stretch>
                  <a:fillRect l="-1956" t="-13542" b="-33333"/>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95927FD3-5FB7-9E21-254D-A4117A64A040}"/>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7D006E24-623D-943C-F2C8-E7E7942B35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35C9CFDF-B6E0-1C0D-980F-0789F3079F87}"/>
              </a:ext>
            </a:extLst>
          </p:cNvPr>
          <p:cNvSpPr txBox="1"/>
          <p:nvPr/>
        </p:nvSpPr>
        <p:spPr>
          <a:xfrm>
            <a:off x="843014" y="1309402"/>
            <a:ext cx="3999813" cy="369332"/>
          </a:xfrm>
          <a:prstGeom prst="rect">
            <a:avLst/>
          </a:prstGeom>
          <a:noFill/>
        </p:spPr>
        <p:txBody>
          <a:bodyPr wrap="none" rtlCol="0">
            <a:spAutoFit/>
          </a:bodyPr>
          <a:lstStyle/>
          <a:p>
            <a:r>
              <a:rPr lang="zh-CN" altLang="en-US" b="1" dirty="0">
                <a:solidFill>
                  <a:srgbClr val="FF0000"/>
                </a:solidFill>
              </a:rPr>
              <a:t>靶后</a:t>
            </a:r>
            <a:r>
              <a:rPr lang="en-US" altLang="zh-CN" b="1" dirty="0">
                <a:solidFill>
                  <a:srgbClr val="FF0000"/>
                </a:solidFill>
              </a:rPr>
              <a:t>Pion</a:t>
            </a:r>
            <a:r>
              <a:rPr lang="zh-CN" altLang="en-US" b="1" dirty="0">
                <a:solidFill>
                  <a:srgbClr val="FF0000"/>
                </a:solidFill>
              </a:rPr>
              <a:t>每秒产额与动量</a:t>
            </a:r>
            <a:r>
              <a:rPr lang="en-US" altLang="zh-CN" b="1" dirty="0">
                <a:solidFill>
                  <a:srgbClr val="FF0000"/>
                </a:solidFill>
              </a:rPr>
              <a:t>-</a:t>
            </a:r>
            <a:r>
              <a:rPr lang="zh-CN" altLang="en-US" b="1" dirty="0">
                <a:solidFill>
                  <a:srgbClr val="FF0000"/>
                </a:solidFill>
              </a:rPr>
              <a:t>角度分布谱</a:t>
            </a:r>
          </a:p>
        </p:txBody>
      </p:sp>
      <p:sp>
        <p:nvSpPr>
          <p:cNvPr id="18" name="箭头: 右 17">
            <a:extLst>
              <a:ext uri="{FF2B5EF4-FFF2-40B4-BE49-F238E27FC236}">
                <a16:creationId xmlns:a16="http://schemas.microsoft.com/office/drawing/2014/main" id="{F8DF3E0B-D660-DDD0-04B9-91B1A22E897F}"/>
              </a:ext>
            </a:extLst>
          </p:cNvPr>
          <p:cNvSpPr/>
          <p:nvPr/>
        </p:nvSpPr>
        <p:spPr>
          <a:xfrm>
            <a:off x="6093041" y="1632857"/>
            <a:ext cx="446552" cy="3525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6FB68CF8-EFBB-5036-60DA-72E084E12FBF}"/>
              </a:ext>
            </a:extLst>
          </p:cNvPr>
          <p:cNvPicPr>
            <a:picLocks noChangeAspect="1"/>
          </p:cNvPicPr>
          <p:nvPr/>
        </p:nvPicPr>
        <p:blipFill>
          <a:blip r:embed="rId6"/>
          <a:stretch>
            <a:fillRect/>
          </a:stretch>
        </p:blipFill>
        <p:spPr>
          <a:xfrm>
            <a:off x="139959" y="1678895"/>
            <a:ext cx="5953082" cy="4371562"/>
          </a:xfrm>
          <a:prstGeom prst="rect">
            <a:avLst/>
          </a:prstGeom>
        </p:spPr>
      </p:pic>
      <p:sp>
        <p:nvSpPr>
          <p:cNvPr id="14" name="文本框 13">
            <a:extLst>
              <a:ext uri="{FF2B5EF4-FFF2-40B4-BE49-F238E27FC236}">
                <a16:creationId xmlns:a16="http://schemas.microsoft.com/office/drawing/2014/main" id="{2BC6388E-EBC3-67C9-C9D2-BA60F9D5E952}"/>
              </a:ext>
            </a:extLst>
          </p:cNvPr>
          <p:cNvSpPr txBox="1"/>
          <p:nvPr/>
        </p:nvSpPr>
        <p:spPr>
          <a:xfrm>
            <a:off x="6880009" y="1853723"/>
            <a:ext cx="4651056" cy="1477328"/>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靶后</a:t>
            </a:r>
            <a:r>
              <a:rPr lang="en-US" altLang="zh-CN" b="1" dirty="0"/>
              <a:t>Pion</a:t>
            </a:r>
            <a:r>
              <a:rPr lang="zh-CN" altLang="en-US" b="1" dirty="0"/>
              <a:t>发散度大</a:t>
            </a:r>
            <a:endParaRPr lang="en-US" altLang="zh-CN" b="1" dirty="0"/>
          </a:p>
          <a:p>
            <a:pPr marL="742950" lvl="1" indent="-285750">
              <a:buFont typeface="Arial" panose="020B0604020202020204" pitchFamily="34" charset="0"/>
              <a:buChar char="•"/>
            </a:pPr>
            <a:r>
              <a:rPr lang="zh-CN" altLang="en-US" b="1" dirty="0"/>
              <a:t>只有</a:t>
            </a:r>
            <a:r>
              <a:rPr lang="en-US" altLang="zh-CN" b="1" dirty="0"/>
              <a:t>X</a:t>
            </a:r>
            <a:r>
              <a:rPr lang="zh-CN" altLang="en-US" b="1" dirty="0"/>
              <a:t>方向角度小于</a:t>
            </a:r>
            <a:r>
              <a:rPr lang="en-US" altLang="zh-CN" b="1" dirty="0"/>
              <a:t>30mrad</a:t>
            </a:r>
            <a:r>
              <a:rPr lang="zh-CN" altLang="en-US" b="1" dirty="0"/>
              <a:t>，</a:t>
            </a:r>
            <a:r>
              <a:rPr lang="en-US" altLang="zh-CN" b="1" dirty="0"/>
              <a:t>Y</a:t>
            </a:r>
            <a:r>
              <a:rPr lang="zh-CN" altLang="en-US" b="1" dirty="0"/>
              <a:t>方向角度小于</a:t>
            </a:r>
            <a:r>
              <a:rPr lang="en-US" altLang="zh-CN" b="1" dirty="0"/>
              <a:t>25mrad</a:t>
            </a:r>
            <a:r>
              <a:rPr lang="zh-CN" altLang="en-US" b="1" dirty="0"/>
              <a:t>可以进入束线</a:t>
            </a:r>
            <a:endParaRPr lang="en-US" altLang="zh-CN" b="1" dirty="0"/>
          </a:p>
          <a:p>
            <a:pPr marL="285750" indent="-285750">
              <a:buFont typeface="Arial" panose="020B0604020202020204" pitchFamily="34" charset="0"/>
              <a:buChar char="•"/>
            </a:pPr>
            <a:r>
              <a:rPr lang="zh-CN" altLang="en-US" b="1" dirty="0"/>
              <a:t>有一定的前冲性</a:t>
            </a:r>
            <a:endParaRPr lang="en-US" altLang="zh-CN" b="1" dirty="0"/>
          </a:p>
          <a:p>
            <a:pPr marL="742950" lvl="1" indent="-285750">
              <a:buFont typeface="Arial" panose="020B0604020202020204" pitchFamily="34" charset="0"/>
              <a:buChar char="•"/>
            </a:pPr>
            <a:r>
              <a:rPr lang="zh-CN" altLang="en-US" b="1" dirty="0"/>
              <a:t>高能粒子进入束线的效率相对更高</a:t>
            </a:r>
          </a:p>
        </p:txBody>
      </p:sp>
      <p:graphicFrame>
        <p:nvGraphicFramePr>
          <p:cNvPr id="16" name="表格 12">
            <a:extLst>
              <a:ext uri="{FF2B5EF4-FFF2-40B4-BE49-F238E27FC236}">
                <a16:creationId xmlns:a16="http://schemas.microsoft.com/office/drawing/2014/main" id="{60E3BD0B-DDBD-8773-E333-EFCE2053AB86}"/>
              </a:ext>
            </a:extLst>
          </p:cNvPr>
          <p:cNvGraphicFramePr>
            <a:graphicFrameLocks noGrp="1"/>
          </p:cNvGraphicFramePr>
          <p:nvPr>
            <p:extLst>
              <p:ext uri="{D42A27DB-BD31-4B8C-83A1-F6EECF244321}">
                <p14:modId xmlns:p14="http://schemas.microsoft.com/office/powerpoint/2010/main" val="3627588987"/>
              </p:ext>
            </p:extLst>
          </p:nvPr>
        </p:nvGraphicFramePr>
        <p:xfrm>
          <a:off x="7479949" y="3365138"/>
          <a:ext cx="3807228" cy="2918990"/>
        </p:xfrm>
        <a:graphic>
          <a:graphicData uri="http://schemas.openxmlformats.org/drawingml/2006/table">
            <a:tbl>
              <a:tblPr firstRow="1" firstCol="1" bandRow="1" bandCol="1">
                <a:tableStyleId>{5C22544A-7EE6-4342-B048-85BDC9FD1C3A}</a:tableStyleId>
              </a:tblPr>
              <a:tblGrid>
                <a:gridCol w="1331211">
                  <a:extLst>
                    <a:ext uri="{9D8B030D-6E8A-4147-A177-3AD203B41FA5}">
                      <a16:colId xmlns:a16="http://schemas.microsoft.com/office/drawing/2014/main" val="20000"/>
                    </a:ext>
                  </a:extLst>
                </a:gridCol>
                <a:gridCol w="1218073">
                  <a:extLst>
                    <a:ext uri="{9D8B030D-6E8A-4147-A177-3AD203B41FA5}">
                      <a16:colId xmlns:a16="http://schemas.microsoft.com/office/drawing/2014/main" val="20001"/>
                    </a:ext>
                  </a:extLst>
                </a:gridCol>
                <a:gridCol w="1257944">
                  <a:extLst>
                    <a:ext uri="{9D8B030D-6E8A-4147-A177-3AD203B41FA5}">
                      <a16:colId xmlns:a16="http://schemas.microsoft.com/office/drawing/2014/main" val="20002"/>
                    </a:ext>
                  </a:extLst>
                </a:gridCol>
              </a:tblGrid>
              <a:tr h="399115">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磁钢度</a:t>
                      </a:r>
                    </a:p>
                  </a:txBody>
                  <a:tcPr marL="68580" marR="68580" marT="0" marB="0" anchor="ctr"/>
                </a:tc>
                <a:tc gridSpan="2">
                  <a:txBody>
                    <a:bodyPr/>
                    <a:lstStyle/>
                    <a:p>
                      <a:pPr indent="127000" algn="ctr" fontAlgn="ctr">
                        <a:lnSpc>
                          <a:spcPts val="2400"/>
                        </a:lnSpc>
                        <a:spcAft>
                          <a:spcPts val="0"/>
                        </a:spcAft>
                      </a:pPr>
                      <a:r>
                        <a:rPr lang="en-US" sz="1600" kern="100" dirty="0">
                          <a:effectLst/>
                          <a:latin typeface="Times New Roman" panose="02020603050405020304" pitchFamily="18" charset="0"/>
                          <a:ea typeface="黑体" panose="02010609060101010101" charset="-122"/>
                          <a:cs typeface="Times New Roman" panose="02020603050405020304" pitchFamily="18" charset="0"/>
                        </a:rPr>
                        <a:t>34Tm</a:t>
                      </a:r>
                      <a:r>
                        <a:rPr lang="zh-CN" altLang="en-US" sz="1600" kern="100" dirty="0">
                          <a:effectLst/>
                          <a:latin typeface="Times New Roman" panose="02020603050405020304" pitchFamily="18" charset="0"/>
                          <a:ea typeface="黑体" panose="02010609060101010101" charset="-122"/>
                          <a:cs typeface="Times New Roman" panose="02020603050405020304" pitchFamily="18" charset="0"/>
                        </a:rPr>
                        <a:t>，重复频率 </a:t>
                      </a:r>
                      <a:r>
                        <a:rPr lang="en-US" altLang="zh-CN" sz="1600" kern="100" baseline="0" dirty="0">
                          <a:effectLst/>
                          <a:latin typeface="Times New Roman" panose="02020603050405020304" pitchFamily="18" charset="0"/>
                          <a:ea typeface="黑体" panose="02010609060101010101" charset="-122"/>
                          <a:cs typeface="Times New Roman" panose="02020603050405020304" pitchFamily="18" charset="0"/>
                        </a:rPr>
                        <a:t>3Hz</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hMerge="1">
                  <a:txBody>
                    <a:bodyPr/>
                    <a:lstStyle/>
                    <a:p>
                      <a:endParaRPr lang="zh-CN"/>
                    </a:p>
                  </a:txBody>
                  <a:tcPr/>
                </a:tc>
                <a:extLst>
                  <a:ext uri="{0D108BD9-81ED-4DB2-BD59-A6C34878D82A}">
                    <a16:rowId xmlns:a16="http://schemas.microsoft.com/office/drawing/2014/main" val="10000"/>
                  </a:ext>
                </a:extLst>
              </a:tr>
              <a:tr h="538372">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a:t>
                      </a: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离子数</a:t>
                      </a:r>
                      <a:r>
                        <a:rPr lang="en-US" sz="1600" kern="100" dirty="0" err="1">
                          <a:effectLst/>
                          <a:latin typeface="Times New Roman" panose="02020603050405020304" pitchFamily="18" charset="0"/>
                          <a:ea typeface="黑体" panose="02010609060101010101" charset="-122"/>
                          <a:cs typeface="Times New Roman" panose="02020603050405020304" pitchFamily="18" charset="0"/>
                        </a:rPr>
                        <a:t>ppp</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能量</a:t>
                      </a: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(G</a:t>
                      </a:r>
                      <a:r>
                        <a:rPr lang="en-US" sz="1600" kern="100" dirty="0">
                          <a:effectLst/>
                          <a:latin typeface="Times New Roman" panose="02020603050405020304" pitchFamily="18" charset="0"/>
                          <a:ea typeface="黑体" panose="02010609060101010101" charset="-122"/>
                          <a:cs typeface="Times New Roman" panose="02020603050405020304" pitchFamily="18" charset="0"/>
                        </a:rPr>
                        <a:t>eV/u)</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2055">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238</a:t>
                      </a:r>
                      <a:r>
                        <a:rPr lang="en-US" sz="1600" kern="100">
                          <a:effectLst/>
                          <a:latin typeface="Times New Roman" panose="02020603050405020304" pitchFamily="18" charset="0"/>
                          <a:ea typeface="黑体" panose="02010609060101010101" charset="-122"/>
                          <a:cs typeface="Times New Roman" panose="02020603050405020304" pitchFamily="18" charset="0"/>
                        </a:rPr>
                        <a:t>U</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35+</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1.0</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0.84</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2055">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209</a:t>
                      </a:r>
                      <a:r>
                        <a:rPr lang="en-US" sz="1600" kern="100" dirty="0">
                          <a:effectLst/>
                          <a:latin typeface="Times New Roman" panose="02020603050405020304" pitchFamily="18" charset="0"/>
                          <a:ea typeface="黑体" panose="02010609060101010101" charset="-122"/>
                          <a:cs typeface="Times New Roman" panose="02020603050405020304" pitchFamily="18" charset="0"/>
                        </a:rPr>
                        <a:t>Bi</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1.2</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0.85</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2055">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78</a:t>
                      </a:r>
                      <a:r>
                        <a:rPr lang="en-US" sz="1600" kern="100">
                          <a:effectLst/>
                          <a:latin typeface="Times New Roman" panose="02020603050405020304" pitchFamily="18" charset="0"/>
                          <a:ea typeface="黑体" panose="02010609060101010101" charset="-122"/>
                          <a:cs typeface="Times New Roman" panose="02020603050405020304" pitchFamily="18" charset="0"/>
                        </a:rPr>
                        <a:t>Kr</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19+</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3.0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1.7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82055">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18</a:t>
                      </a:r>
                      <a:r>
                        <a:rPr lang="en-US" sz="1600" kern="100" dirty="0">
                          <a:effectLst/>
                          <a:latin typeface="Times New Roman" panose="02020603050405020304" pitchFamily="18" charset="0"/>
                          <a:ea typeface="黑体" panose="02010609060101010101" charset="-122"/>
                          <a:cs typeface="Times New Roman" panose="02020603050405020304" pitchFamily="18" charset="0"/>
                        </a:rPr>
                        <a:t>O</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6.0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2.6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2055">
                <a:tc>
                  <a:txBody>
                    <a:bodyPr/>
                    <a:lstStyle/>
                    <a:p>
                      <a:pPr indent="127000" algn="ctr" fontAlgn="ctr">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P</a:t>
                      </a:r>
                      <a:r>
                        <a:rPr lang="en-US" alt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roton</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2.0</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10</a:t>
                      </a:r>
                      <a:r>
                        <a:rPr lang="en-US" sz="1600" b="1" kern="0" baseline="300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12</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9.3</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0359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mc:AlternateContent xmlns:mc="http://schemas.openxmlformats.org/markup-compatibility/2006" xmlns:a14="http://schemas.microsoft.com/office/drawing/2010/main">
        <mc:Choice Requires="a14">
          <p:sp>
            <p:nvSpPr>
              <p:cNvPr id="3" name="TextBox 2"/>
              <p:cNvSpPr txBox="1"/>
              <p:nvPr/>
            </p:nvSpPr>
            <p:spPr>
              <a:xfrm>
                <a:off x="139959" y="130453"/>
                <a:ext cx="8102611" cy="584775"/>
              </a:xfrm>
              <a:prstGeom prst="rect">
                <a:avLst/>
              </a:prstGeom>
              <a:noFill/>
            </p:spPr>
            <p:txBody>
              <a:bodyPr wrap="square" rtlCol="0">
                <a:spAutoFit/>
              </a:bodyPr>
              <a:lstStyle/>
              <a:p>
                <a14:m>
                  <m:oMath xmlns:m="http://schemas.openxmlformats.org/officeDocument/2006/math">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𝝅</m:t>
                    </m:r>
                  </m:oMath>
                </a14:m>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产生与分布</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9959" y="130453"/>
                <a:ext cx="8102611" cy="584775"/>
              </a:xfrm>
              <a:prstGeom prst="rect">
                <a:avLst/>
              </a:prstGeom>
              <a:blipFill>
                <a:blip r:embed="rId4"/>
                <a:stretch>
                  <a:fillRect t="-13542" b="-33333"/>
                </a:stretch>
              </a:blipFill>
            </p:spPr>
            <p:txBody>
              <a:bodyPr/>
              <a:lstStyle/>
              <a:p>
                <a:r>
                  <a:rPr lang="zh-CN" altLang="en-US">
                    <a:noFill/>
                  </a:rPr>
                  <a:t> </a:t>
                </a:r>
              </a:p>
            </p:txBody>
          </p:sp>
        </mc:Fallback>
      </mc:AlternateContent>
      <p:sp>
        <p:nvSpPr>
          <p:cNvPr id="11" name="矩形 10"/>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436B5EC0-335C-D46B-4D5B-C59CE5A14D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050" y="810365"/>
            <a:ext cx="6505166" cy="1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箭头: 右 23">
            <a:extLst>
              <a:ext uri="{FF2B5EF4-FFF2-40B4-BE49-F238E27FC236}">
                <a16:creationId xmlns:a16="http://schemas.microsoft.com/office/drawing/2014/main" id="{D026659E-1F34-2FCD-CD9A-289AB5AF4A3C}"/>
              </a:ext>
            </a:extLst>
          </p:cNvPr>
          <p:cNvSpPr/>
          <p:nvPr/>
        </p:nvSpPr>
        <p:spPr>
          <a:xfrm rot="19003304">
            <a:off x="4313255" y="2695124"/>
            <a:ext cx="1567165" cy="258469"/>
          </a:xfrm>
          <a:prstGeom prst="rightArrow">
            <a:avLst/>
          </a:prstGeom>
          <a:solidFill>
            <a:schemeClr val="accent1">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056ADF42-A3A0-214B-1297-67D8DC937100}"/>
              </a:ext>
            </a:extLst>
          </p:cNvPr>
          <p:cNvPicPr>
            <a:picLocks noChangeAspect="1"/>
          </p:cNvPicPr>
          <p:nvPr/>
        </p:nvPicPr>
        <p:blipFill>
          <a:blip r:embed="rId7"/>
          <a:stretch>
            <a:fillRect/>
          </a:stretch>
        </p:blipFill>
        <p:spPr>
          <a:xfrm>
            <a:off x="167669" y="3359638"/>
            <a:ext cx="4270098" cy="3068463"/>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507D0BA-C8E9-1F25-3B74-DC78A0122A7B}"/>
                  </a:ext>
                </a:extLst>
              </p:cNvPr>
              <p:cNvSpPr txBox="1"/>
              <p:nvPr/>
            </p:nvSpPr>
            <p:spPr>
              <a:xfrm>
                <a:off x="2496148" y="4904624"/>
                <a:ext cx="3013902" cy="369332"/>
              </a:xfrm>
              <a:prstGeom prst="rect">
                <a:avLst/>
              </a:prstGeom>
              <a:noFill/>
            </p:spPr>
            <p:txBody>
              <a:bodyPr wrap="none" rtlCol="0">
                <a:spAutoFit/>
              </a:bodyPr>
              <a:lstStyle/>
              <a:p>
                <a:r>
                  <a:rPr lang="zh-CN" altLang="en-US" b="1" dirty="0">
                    <a:solidFill>
                      <a:srgbClr val="FF0000"/>
                    </a:solidFill>
                  </a:rPr>
                  <a:t>进入束线的</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产额及动量谱</a:t>
                </a:r>
              </a:p>
            </p:txBody>
          </p:sp>
        </mc:Choice>
        <mc:Fallback xmlns="">
          <p:sp>
            <p:nvSpPr>
              <p:cNvPr id="12" name="文本框 11">
                <a:extLst>
                  <a:ext uri="{FF2B5EF4-FFF2-40B4-BE49-F238E27FC236}">
                    <a16:creationId xmlns:a16="http://schemas.microsoft.com/office/drawing/2014/main" id="{0507D0BA-C8E9-1F25-3B74-DC78A0122A7B}"/>
                  </a:ext>
                </a:extLst>
              </p:cNvPr>
              <p:cNvSpPr txBox="1">
                <a:spLocks noRot="1" noChangeAspect="1" noMove="1" noResize="1" noEditPoints="1" noAdjustHandles="1" noChangeArrowheads="1" noChangeShapeType="1" noTextEdit="1"/>
              </p:cNvSpPr>
              <p:nvPr/>
            </p:nvSpPr>
            <p:spPr>
              <a:xfrm>
                <a:off x="2496148" y="4904624"/>
                <a:ext cx="3013902" cy="369332"/>
              </a:xfrm>
              <a:prstGeom prst="rect">
                <a:avLst/>
              </a:prstGeom>
              <a:blipFill>
                <a:blip r:embed="rId8"/>
                <a:stretch>
                  <a:fillRect l="-1616" t="-10000" r="-1212" b="-26667"/>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43B4CBE6-7B21-F489-405F-FF3EA5A6A6AF}"/>
              </a:ext>
            </a:extLst>
          </p:cNvPr>
          <p:cNvPicPr>
            <a:picLocks noChangeAspect="1"/>
          </p:cNvPicPr>
          <p:nvPr/>
        </p:nvPicPr>
        <p:blipFill>
          <a:blip r:embed="rId9"/>
          <a:stretch>
            <a:fillRect/>
          </a:stretch>
        </p:blipFill>
        <p:spPr>
          <a:xfrm>
            <a:off x="6528324" y="3359637"/>
            <a:ext cx="4270101" cy="3068464"/>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27A292A-B4FF-2D93-1653-9F2E3B8B2C79}"/>
                  </a:ext>
                </a:extLst>
              </p:cNvPr>
              <p:cNvSpPr txBox="1"/>
              <p:nvPr/>
            </p:nvSpPr>
            <p:spPr>
              <a:xfrm>
                <a:off x="8556939" y="4893869"/>
                <a:ext cx="3013902" cy="369332"/>
              </a:xfrm>
              <a:prstGeom prst="rect">
                <a:avLst/>
              </a:prstGeom>
              <a:noFill/>
            </p:spPr>
            <p:txBody>
              <a:bodyPr wrap="none" rtlCol="0">
                <a:spAutoFit/>
              </a:bodyPr>
              <a:lstStyle/>
              <a:p>
                <a:r>
                  <a:rPr lang="zh-CN" altLang="en-US" b="1" dirty="0">
                    <a:solidFill>
                      <a:srgbClr val="FF0000"/>
                    </a:solidFill>
                  </a:rPr>
                  <a:t>进入束线的</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产额及动量谱</a:t>
                </a:r>
              </a:p>
            </p:txBody>
          </p:sp>
        </mc:Choice>
        <mc:Fallback xmlns="">
          <p:sp>
            <p:nvSpPr>
              <p:cNvPr id="15" name="文本框 14">
                <a:extLst>
                  <a:ext uri="{FF2B5EF4-FFF2-40B4-BE49-F238E27FC236}">
                    <a16:creationId xmlns:a16="http://schemas.microsoft.com/office/drawing/2014/main" id="{227A292A-B4FF-2D93-1653-9F2E3B8B2C79}"/>
                  </a:ext>
                </a:extLst>
              </p:cNvPr>
              <p:cNvSpPr txBox="1">
                <a:spLocks noRot="1" noChangeAspect="1" noMove="1" noResize="1" noEditPoints="1" noAdjustHandles="1" noChangeArrowheads="1" noChangeShapeType="1" noTextEdit="1"/>
              </p:cNvSpPr>
              <p:nvPr/>
            </p:nvSpPr>
            <p:spPr>
              <a:xfrm>
                <a:off x="8556939" y="4893869"/>
                <a:ext cx="3013902" cy="369332"/>
              </a:xfrm>
              <a:prstGeom prst="rect">
                <a:avLst/>
              </a:prstGeom>
              <a:blipFill>
                <a:blip r:embed="rId10"/>
                <a:stretch>
                  <a:fillRect l="-1822" t="-10000" r="-1215" b="-2666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9CA6F313-7071-2B4B-858D-6E53370A6ECE}"/>
              </a:ext>
            </a:extLst>
          </p:cNvPr>
          <p:cNvSpPr txBox="1"/>
          <p:nvPr/>
        </p:nvSpPr>
        <p:spPr>
          <a:xfrm>
            <a:off x="3620079" y="957202"/>
            <a:ext cx="1946367" cy="923330"/>
          </a:xfrm>
          <a:prstGeom prst="rect">
            <a:avLst/>
          </a:prstGeom>
          <a:noFill/>
        </p:spPr>
        <p:txBody>
          <a:bodyPr wrap="none" rtlCol="0">
            <a:spAutoFit/>
          </a:bodyPr>
          <a:lstStyle/>
          <a:p>
            <a:r>
              <a:rPr lang="zh-CN" altLang="en-US" b="1" dirty="0">
                <a:solidFill>
                  <a:srgbClr val="FF0000"/>
                </a:solidFill>
              </a:rPr>
              <a:t>束线接收角</a:t>
            </a:r>
            <a:endParaRPr lang="en-US" altLang="zh-CN" b="1" dirty="0">
              <a:solidFill>
                <a:srgbClr val="FF0000"/>
              </a:solidFill>
            </a:endParaRPr>
          </a:p>
          <a:p>
            <a:pPr marL="285750" indent="-285750">
              <a:buFont typeface="Arial" panose="020B0604020202020204" pitchFamily="34" charset="0"/>
              <a:buChar char="•"/>
            </a:pPr>
            <a:r>
              <a:rPr lang="en-US" altLang="zh-CN" b="1" dirty="0">
                <a:solidFill>
                  <a:srgbClr val="FF0000"/>
                </a:solidFill>
              </a:rPr>
              <a:t>X: </a:t>
            </a:r>
            <a:r>
              <a:rPr lang="en-US" altLang="zh-CN" sz="1800" b="1" dirty="0">
                <a:solidFill>
                  <a:srgbClr val="FF0000"/>
                </a:solidFill>
                <a:latin typeface="微软雅黑" panose="020B0503020204020204" pitchFamily="34" charset="-122"/>
                <a:ea typeface="微软雅黑" panose="020B0503020204020204" pitchFamily="34" charset="-122"/>
              </a:rPr>
              <a:t>±30  </a:t>
            </a:r>
            <a:r>
              <a:rPr lang="en-US" altLang="zh-CN" sz="1800" b="1" dirty="0" err="1">
                <a:solidFill>
                  <a:srgbClr val="FF0000"/>
                </a:solidFill>
                <a:latin typeface="微软雅黑" panose="020B0503020204020204" pitchFamily="34" charset="-122"/>
                <a:ea typeface="微软雅黑" panose="020B0503020204020204" pitchFamily="34" charset="-122"/>
              </a:rPr>
              <a:t>mrad</a:t>
            </a:r>
            <a:endParaRPr lang="en-US" altLang="zh-CN" sz="1800" b="1" dirty="0">
              <a:solidFill>
                <a:srgbClr val="FF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b="1" dirty="0">
                <a:solidFill>
                  <a:srgbClr val="FF0000"/>
                </a:solidFill>
              </a:rPr>
              <a:t>Y: </a:t>
            </a:r>
            <a:r>
              <a:rPr lang="en-US" altLang="zh-CN" sz="1800" b="1" dirty="0">
                <a:solidFill>
                  <a:srgbClr val="FF0000"/>
                </a:solidFill>
                <a:latin typeface="微软雅黑" panose="020B0503020204020204" pitchFamily="34" charset="-122"/>
                <a:ea typeface="微软雅黑" panose="020B0503020204020204" pitchFamily="34" charset="-122"/>
              </a:rPr>
              <a:t>±30  </a:t>
            </a:r>
            <a:r>
              <a:rPr lang="en-US" altLang="zh-CN" sz="1800" b="1" dirty="0" err="1">
                <a:solidFill>
                  <a:srgbClr val="FF0000"/>
                </a:solidFill>
                <a:latin typeface="微软雅黑" panose="020B0503020204020204" pitchFamily="34" charset="-122"/>
                <a:ea typeface="微软雅黑" panose="020B0503020204020204" pitchFamily="34" charset="-122"/>
              </a:rPr>
              <a:t>mrad</a:t>
            </a:r>
            <a:endParaRPr lang="zh-CN" altLang="en-US" b="1" dirty="0">
              <a:solidFill>
                <a:srgbClr val="FF0000"/>
              </a:solidFill>
            </a:endParaRPr>
          </a:p>
        </p:txBody>
      </p:sp>
      <p:sp>
        <p:nvSpPr>
          <p:cNvPr id="27" name="文本框 26">
            <a:extLst>
              <a:ext uri="{FF2B5EF4-FFF2-40B4-BE49-F238E27FC236}">
                <a16:creationId xmlns:a16="http://schemas.microsoft.com/office/drawing/2014/main" id="{7989B1C9-A863-0BA3-7475-2E9C0EE0EBF0}"/>
              </a:ext>
            </a:extLst>
          </p:cNvPr>
          <p:cNvSpPr txBox="1"/>
          <p:nvPr/>
        </p:nvSpPr>
        <p:spPr>
          <a:xfrm>
            <a:off x="928316" y="3239909"/>
            <a:ext cx="2691763" cy="369332"/>
          </a:xfrm>
          <a:prstGeom prst="rect">
            <a:avLst/>
          </a:prstGeom>
          <a:noFill/>
        </p:spPr>
        <p:txBody>
          <a:bodyPr wrap="none" rtlCol="0">
            <a:spAutoFit/>
          </a:bodyPr>
          <a:lstStyle/>
          <a:p>
            <a:r>
              <a:rPr lang="zh-CN" altLang="en-US" b="1" dirty="0">
                <a:solidFill>
                  <a:srgbClr val="FF0000"/>
                </a:solidFill>
              </a:rPr>
              <a:t>第一个四级铁</a:t>
            </a:r>
            <a:r>
              <a:rPr lang="en-US" altLang="zh-CN" b="1" dirty="0">
                <a:solidFill>
                  <a:srgbClr val="FF0000"/>
                </a:solidFill>
              </a:rPr>
              <a:t>TQ1</a:t>
            </a:r>
            <a:r>
              <a:rPr lang="zh-CN" altLang="en-US" b="1" dirty="0">
                <a:solidFill>
                  <a:srgbClr val="FF0000"/>
                </a:solidFill>
              </a:rPr>
              <a:t>入口处</a:t>
            </a:r>
          </a:p>
        </p:txBody>
      </p:sp>
      <p:graphicFrame>
        <p:nvGraphicFramePr>
          <p:cNvPr id="30" name="表格 12">
            <a:extLst>
              <a:ext uri="{FF2B5EF4-FFF2-40B4-BE49-F238E27FC236}">
                <a16:creationId xmlns:a16="http://schemas.microsoft.com/office/drawing/2014/main" id="{6355081D-8E52-D156-C203-6CF08D986C25}"/>
              </a:ext>
            </a:extLst>
          </p:cNvPr>
          <p:cNvGraphicFramePr>
            <a:graphicFrameLocks noGrp="1"/>
          </p:cNvGraphicFramePr>
          <p:nvPr>
            <p:extLst>
              <p:ext uri="{D42A27DB-BD31-4B8C-83A1-F6EECF244321}">
                <p14:modId xmlns:p14="http://schemas.microsoft.com/office/powerpoint/2010/main" val="2737384544"/>
              </p:ext>
            </p:extLst>
          </p:nvPr>
        </p:nvGraphicFramePr>
        <p:xfrm>
          <a:off x="155900" y="810360"/>
          <a:ext cx="3138950" cy="2438400"/>
        </p:xfrm>
        <a:graphic>
          <a:graphicData uri="http://schemas.openxmlformats.org/drawingml/2006/table">
            <a:tbl>
              <a:tblPr firstRow="1" firstCol="1" bandRow="1" bandCol="1">
                <a:tableStyleId>{5C22544A-7EE6-4342-B048-85BDC9FD1C3A}</a:tableStyleId>
              </a:tblPr>
              <a:tblGrid>
                <a:gridCol w="1097545">
                  <a:extLst>
                    <a:ext uri="{9D8B030D-6E8A-4147-A177-3AD203B41FA5}">
                      <a16:colId xmlns:a16="http://schemas.microsoft.com/office/drawing/2014/main" val="20000"/>
                    </a:ext>
                  </a:extLst>
                </a:gridCol>
                <a:gridCol w="1004266">
                  <a:extLst>
                    <a:ext uri="{9D8B030D-6E8A-4147-A177-3AD203B41FA5}">
                      <a16:colId xmlns:a16="http://schemas.microsoft.com/office/drawing/2014/main" val="20001"/>
                    </a:ext>
                  </a:extLst>
                </a:gridCol>
                <a:gridCol w="1037139">
                  <a:extLst>
                    <a:ext uri="{9D8B030D-6E8A-4147-A177-3AD203B41FA5}">
                      <a16:colId xmlns:a16="http://schemas.microsoft.com/office/drawing/2014/main" val="20002"/>
                    </a:ext>
                  </a:extLst>
                </a:gridCol>
              </a:tblGrid>
              <a:tr h="295388">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磁钢度</a:t>
                      </a:r>
                    </a:p>
                  </a:txBody>
                  <a:tcPr marL="68580" marR="68580" marT="0" marB="0" anchor="ctr"/>
                </a:tc>
                <a:tc gridSpan="2">
                  <a:txBody>
                    <a:bodyPr/>
                    <a:lstStyle/>
                    <a:p>
                      <a:pPr indent="127000" algn="ctr" fontAlgn="ctr">
                        <a:lnSpc>
                          <a:spcPts val="2400"/>
                        </a:lnSpc>
                        <a:spcAft>
                          <a:spcPts val="0"/>
                        </a:spcAft>
                      </a:pPr>
                      <a:r>
                        <a:rPr lang="en-US" sz="1600" kern="100" dirty="0">
                          <a:effectLst/>
                          <a:latin typeface="Times New Roman" panose="02020603050405020304" pitchFamily="18" charset="0"/>
                          <a:ea typeface="黑体" panose="02010609060101010101" charset="-122"/>
                          <a:cs typeface="Times New Roman" panose="02020603050405020304" pitchFamily="18" charset="0"/>
                        </a:rPr>
                        <a:t>34Tm</a:t>
                      </a:r>
                      <a:r>
                        <a:rPr lang="zh-CN" altLang="en-US" sz="1600" kern="100" dirty="0">
                          <a:effectLst/>
                          <a:latin typeface="Times New Roman" panose="02020603050405020304" pitchFamily="18" charset="0"/>
                          <a:ea typeface="黑体" panose="02010609060101010101" charset="-122"/>
                          <a:cs typeface="Times New Roman" panose="02020603050405020304" pitchFamily="18" charset="0"/>
                        </a:rPr>
                        <a:t>，频率 </a:t>
                      </a:r>
                      <a:r>
                        <a:rPr lang="en-US" altLang="zh-CN" sz="1600" kern="100" baseline="0" dirty="0">
                          <a:effectLst/>
                          <a:latin typeface="Times New Roman" panose="02020603050405020304" pitchFamily="18" charset="0"/>
                          <a:ea typeface="黑体" panose="02010609060101010101" charset="-122"/>
                          <a:cs typeface="Times New Roman" panose="02020603050405020304" pitchFamily="18" charset="0"/>
                        </a:rPr>
                        <a:t>3Hz</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hMerge="1">
                  <a:txBody>
                    <a:bodyPr/>
                    <a:lstStyle/>
                    <a:p>
                      <a:endParaRPr lang="zh-CN"/>
                    </a:p>
                  </a:txBody>
                  <a:tcPr/>
                </a:tc>
                <a:extLst>
                  <a:ext uri="{0D108BD9-81ED-4DB2-BD59-A6C34878D82A}">
                    <a16:rowId xmlns:a16="http://schemas.microsoft.com/office/drawing/2014/main" val="10000"/>
                  </a:ext>
                </a:extLst>
              </a:tr>
              <a:tr h="579856">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a:t>
                      </a: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离子数</a:t>
                      </a:r>
                      <a:r>
                        <a:rPr lang="en-US" sz="1600" kern="100" dirty="0" err="1">
                          <a:effectLst/>
                          <a:latin typeface="Times New Roman" panose="02020603050405020304" pitchFamily="18" charset="0"/>
                          <a:ea typeface="黑体" panose="02010609060101010101" charset="-122"/>
                          <a:cs typeface="Times New Roman" panose="02020603050405020304" pitchFamily="18" charset="0"/>
                        </a:rPr>
                        <a:t>ppp</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能量</a:t>
                      </a: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(G</a:t>
                      </a:r>
                      <a:r>
                        <a:rPr lang="en-US" sz="1600" kern="100" dirty="0">
                          <a:effectLst/>
                          <a:latin typeface="Times New Roman" panose="02020603050405020304" pitchFamily="18" charset="0"/>
                          <a:ea typeface="黑体" panose="02010609060101010101" charset="-122"/>
                          <a:cs typeface="Times New Roman" panose="02020603050405020304" pitchFamily="18" charset="0"/>
                        </a:rPr>
                        <a:t>eV/u)</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9928">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238</a:t>
                      </a:r>
                      <a:r>
                        <a:rPr lang="en-US" sz="1600" kern="100">
                          <a:effectLst/>
                          <a:latin typeface="Times New Roman" panose="02020603050405020304" pitchFamily="18" charset="0"/>
                          <a:ea typeface="黑体" panose="02010609060101010101" charset="-122"/>
                          <a:cs typeface="Times New Roman" panose="02020603050405020304" pitchFamily="18" charset="0"/>
                        </a:rPr>
                        <a:t>U</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35+</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1.0</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0.84</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9928">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209</a:t>
                      </a:r>
                      <a:r>
                        <a:rPr lang="en-US" sz="1600" kern="100" dirty="0">
                          <a:effectLst/>
                          <a:latin typeface="Times New Roman" panose="02020603050405020304" pitchFamily="18" charset="0"/>
                          <a:ea typeface="黑体" panose="02010609060101010101" charset="-122"/>
                          <a:cs typeface="Times New Roman" panose="02020603050405020304" pitchFamily="18" charset="0"/>
                        </a:rPr>
                        <a:t>Bi</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1.2</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0.85</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9928">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78</a:t>
                      </a:r>
                      <a:r>
                        <a:rPr lang="en-US" sz="1600" kern="100">
                          <a:effectLst/>
                          <a:latin typeface="Times New Roman" panose="02020603050405020304" pitchFamily="18" charset="0"/>
                          <a:ea typeface="黑体" panose="02010609060101010101" charset="-122"/>
                          <a:cs typeface="Times New Roman" panose="02020603050405020304" pitchFamily="18" charset="0"/>
                        </a:rPr>
                        <a:t>Kr</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19+</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3.0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1.7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9928">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18</a:t>
                      </a:r>
                      <a:r>
                        <a:rPr lang="en-US" sz="1600" kern="100" dirty="0">
                          <a:effectLst/>
                          <a:latin typeface="Times New Roman" panose="02020603050405020304" pitchFamily="18" charset="0"/>
                          <a:ea typeface="黑体" panose="02010609060101010101" charset="-122"/>
                          <a:cs typeface="Times New Roman" panose="02020603050405020304" pitchFamily="18" charset="0"/>
                        </a:rPr>
                        <a:t>O</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6.0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2.6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9928">
                <a:tc>
                  <a:txBody>
                    <a:bodyPr/>
                    <a:lstStyle/>
                    <a:p>
                      <a:pPr indent="127000" algn="ctr" fontAlgn="ctr">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P</a:t>
                      </a:r>
                      <a:r>
                        <a:rPr lang="en-US" alt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roton</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2.0</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10</a:t>
                      </a:r>
                      <a:r>
                        <a:rPr lang="en-US" sz="1600" b="1" kern="0" baseline="300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12</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9.3</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233DD2F-AE66-7E6C-07ED-937F05DB8988}"/>
                  </a:ext>
                </a:extLst>
              </p:cNvPr>
              <p:cNvSpPr txBox="1"/>
              <p:nvPr/>
            </p:nvSpPr>
            <p:spPr>
              <a:xfrm>
                <a:off x="6337846" y="2536838"/>
                <a:ext cx="4651056"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不同的离子有不同的优势能区</a:t>
                </a:r>
                <a:endParaRPr lang="en-US" altLang="zh-CN" b="1" dirty="0"/>
              </a:p>
              <a:p>
                <a:pPr marL="285750" indent="-285750">
                  <a:buFont typeface="Arial" panose="020B0604020202020204" pitchFamily="34" charset="0"/>
                  <a:buChar char="•"/>
                </a:pP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𝝅</m:t>
                        </m:r>
                      </m:e>
                      <m:sup>
                        <m:r>
                          <a:rPr lang="en-US" altLang="zh-CN" b="1" i="1" smtClean="0">
                            <a:latin typeface="Cambria Math" panose="02040503050406030204" pitchFamily="18" charset="0"/>
                          </a:rPr>
                          <m:t>+</m:t>
                        </m:r>
                      </m:sup>
                    </m:sSup>
                  </m:oMath>
                </a14:m>
                <a:r>
                  <a:rPr lang="zh-CN" altLang="en-US" b="1" dirty="0"/>
                  <a:t>和</a:t>
                </a:r>
                <a14:m>
                  <m:oMath xmlns:m="http://schemas.openxmlformats.org/officeDocument/2006/math">
                    <m:sSup>
                      <m:sSupPr>
                        <m:ctrlPr>
                          <a:rPr lang="en-US" altLang="zh-CN" b="1" i="1" dirty="0" smtClean="0">
                            <a:latin typeface="Cambria Math" panose="02040503050406030204" pitchFamily="18" charset="0"/>
                          </a:rPr>
                        </m:ctrlPr>
                      </m:sSupPr>
                      <m:e>
                        <m:r>
                          <a:rPr lang="en-US" altLang="zh-CN" b="1" i="1" dirty="0" smtClean="0">
                            <a:latin typeface="Cambria Math" panose="02040503050406030204" pitchFamily="18" charset="0"/>
                          </a:rPr>
                          <m:t>𝝅</m:t>
                        </m:r>
                      </m:e>
                      <m:sup>
                        <m:r>
                          <a:rPr lang="en-US" altLang="zh-CN" b="1" i="1" dirty="0" smtClean="0">
                            <a:latin typeface="Cambria Math" panose="02040503050406030204" pitchFamily="18" charset="0"/>
                          </a:rPr>
                          <m:t>−</m:t>
                        </m:r>
                      </m:sup>
                    </m:sSup>
                  </m:oMath>
                </a14:m>
                <a:r>
                  <a:rPr lang="zh-CN" altLang="en-US" b="1" dirty="0"/>
                  <a:t>的产额有一些差别</a:t>
                </a:r>
                <a:endParaRPr lang="en-US" altLang="zh-CN" b="1" dirty="0"/>
              </a:p>
            </p:txBody>
          </p:sp>
        </mc:Choice>
        <mc:Fallback xmlns="">
          <p:sp>
            <p:nvSpPr>
              <p:cNvPr id="2" name="文本框 1">
                <a:extLst>
                  <a:ext uri="{FF2B5EF4-FFF2-40B4-BE49-F238E27FC236}">
                    <a16:creationId xmlns:a16="http://schemas.microsoft.com/office/drawing/2014/main" id="{C233DD2F-AE66-7E6C-07ED-937F05DB8988}"/>
                  </a:ext>
                </a:extLst>
              </p:cNvPr>
              <p:cNvSpPr txBox="1">
                <a:spLocks noRot="1" noChangeAspect="1" noMove="1" noResize="1" noEditPoints="1" noAdjustHandles="1" noChangeArrowheads="1" noChangeShapeType="1" noTextEdit="1"/>
              </p:cNvSpPr>
              <p:nvPr/>
            </p:nvSpPr>
            <p:spPr>
              <a:xfrm>
                <a:off x="6337846" y="2536838"/>
                <a:ext cx="4651056" cy="646331"/>
              </a:xfrm>
              <a:prstGeom prst="rect">
                <a:avLst/>
              </a:prstGeom>
              <a:blipFill>
                <a:blip r:embed="rId11"/>
                <a:stretch>
                  <a:fillRect l="-917" t="-4717"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573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781CD7A3-3FA8-1377-2342-2889D5F69E81}"/>
              </a:ext>
            </a:extLst>
          </p:cNvPr>
          <p:cNvPicPr>
            <a:picLocks noChangeAspect="1"/>
          </p:cNvPicPr>
          <p:nvPr/>
        </p:nvPicPr>
        <p:blipFill>
          <a:blip r:embed="rId2"/>
          <a:stretch>
            <a:fillRect/>
          </a:stretch>
        </p:blipFill>
        <p:spPr>
          <a:xfrm>
            <a:off x="5728287" y="4763701"/>
            <a:ext cx="2732905" cy="1963846"/>
          </a:xfrm>
          <a:prstGeom prst="rect">
            <a:avLst/>
          </a:prstGeom>
        </p:spPr>
      </p:pic>
      <p:pic>
        <p:nvPicPr>
          <p:cNvPr id="18" name="图片 17">
            <a:extLst>
              <a:ext uri="{FF2B5EF4-FFF2-40B4-BE49-F238E27FC236}">
                <a16:creationId xmlns:a16="http://schemas.microsoft.com/office/drawing/2014/main" id="{F9BB5A2D-3856-2F15-589D-3DA824B6B7DB}"/>
              </a:ext>
            </a:extLst>
          </p:cNvPr>
          <p:cNvPicPr>
            <a:picLocks noChangeAspect="1"/>
          </p:cNvPicPr>
          <p:nvPr/>
        </p:nvPicPr>
        <p:blipFill>
          <a:blip r:embed="rId3"/>
          <a:stretch>
            <a:fillRect/>
          </a:stretch>
        </p:blipFill>
        <p:spPr>
          <a:xfrm>
            <a:off x="4002151" y="568341"/>
            <a:ext cx="2655473" cy="1908204"/>
          </a:xfrm>
          <a:prstGeom prst="rect">
            <a:avLst/>
          </a:prstGeom>
        </p:spPr>
      </p:pic>
      <p:sp>
        <p:nvSpPr>
          <p:cNvPr id="4" name="矩形 3">
            <a:extLst>
              <a:ext uri="{FF2B5EF4-FFF2-40B4-BE49-F238E27FC236}">
                <a16:creationId xmlns:a16="http://schemas.microsoft.com/office/drawing/2014/main" id="{33D99430-9717-ADE0-768C-514283D1778F}"/>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mc:AlternateContent xmlns:mc="http://schemas.openxmlformats.org/markup-compatibility/2006" xmlns:a14="http://schemas.microsoft.com/office/drawing/2010/main">
        <mc:Choice Requires="a14">
          <p:sp>
            <p:nvSpPr>
              <p:cNvPr id="5" name="TextBox 2">
                <a:extLst>
                  <a:ext uri="{FF2B5EF4-FFF2-40B4-BE49-F238E27FC236}">
                    <a16:creationId xmlns:a16="http://schemas.microsoft.com/office/drawing/2014/main" id="{D4BBC4DE-FAB8-9920-6BB2-4FCB3D2D443B}"/>
                  </a:ext>
                </a:extLst>
              </p:cNvPr>
              <p:cNvSpPr txBox="1"/>
              <p:nvPr/>
            </p:nvSpPr>
            <p:spPr>
              <a:xfrm>
                <a:off x="139959" y="130453"/>
                <a:ext cx="8102611" cy="584775"/>
              </a:xfrm>
              <a:prstGeom prst="rect">
                <a:avLst/>
              </a:prstGeom>
              <a:noFill/>
            </p:spPr>
            <p:txBody>
              <a:bodyPr wrap="square" rtlCol="0">
                <a:spAutoFit/>
              </a:bodyPr>
              <a:lstStyle/>
              <a:p>
                <a14:m>
                  <m:oMath xmlns:m="http://schemas.openxmlformats.org/officeDocument/2006/math">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𝝅</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𝝁</m:t>
                    </m:r>
                  </m:oMath>
                </a14:m>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束流截面演变</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5" name="TextBox 2">
                <a:extLst>
                  <a:ext uri="{FF2B5EF4-FFF2-40B4-BE49-F238E27FC236}">
                    <a16:creationId xmlns:a16="http://schemas.microsoft.com/office/drawing/2014/main" id="{D4BBC4DE-FAB8-9920-6BB2-4FCB3D2D443B}"/>
                  </a:ext>
                </a:extLst>
              </p:cNvPr>
              <p:cNvSpPr txBox="1">
                <a:spLocks noRot="1" noChangeAspect="1" noMove="1" noResize="1" noEditPoints="1" noAdjustHandles="1" noChangeArrowheads="1" noChangeShapeType="1" noTextEdit="1"/>
              </p:cNvSpPr>
              <p:nvPr/>
            </p:nvSpPr>
            <p:spPr>
              <a:xfrm>
                <a:off x="139959" y="130453"/>
                <a:ext cx="8102611" cy="584775"/>
              </a:xfrm>
              <a:prstGeom prst="rect">
                <a:avLst/>
              </a:prstGeom>
              <a:blipFill>
                <a:blip r:embed="rId4"/>
                <a:stretch>
                  <a:fillRect t="-13542" b="-33333"/>
                </a:stretch>
              </a:blipFill>
            </p:spPr>
            <p:txBody>
              <a:bodyPr/>
              <a:lstStyle/>
              <a:p>
                <a:r>
                  <a:rPr lang="zh-CN" altLang="en-US">
                    <a:noFill/>
                  </a:rPr>
                  <a:t> </a:t>
                </a:r>
              </a:p>
            </p:txBody>
          </p:sp>
        </mc:Fallback>
      </mc:AlternateContent>
      <p:pic>
        <p:nvPicPr>
          <p:cNvPr id="6" name="Picture 2" descr="C:\Users\Administrator\Desktop\logo.JPG">
            <a:extLst>
              <a:ext uri="{FF2B5EF4-FFF2-40B4-BE49-F238E27FC236}">
                <a16:creationId xmlns:a16="http://schemas.microsoft.com/office/drawing/2014/main" id="{DDBEDF50-FFCF-5813-666B-9E66D9B805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EB845D57-A299-1ACC-93C3-A16AF5DE6887}"/>
              </a:ext>
            </a:extLst>
          </p:cNvPr>
          <p:cNvGrpSpPr/>
          <p:nvPr/>
        </p:nvGrpSpPr>
        <p:grpSpPr>
          <a:xfrm>
            <a:off x="376536" y="2374415"/>
            <a:ext cx="10857211" cy="2554542"/>
            <a:chOff x="-23822" y="632690"/>
            <a:chExt cx="9047676" cy="2146747"/>
          </a:xfrm>
        </p:grpSpPr>
        <p:pic>
          <p:nvPicPr>
            <p:cNvPr id="8" name="Picture 2">
              <a:extLst>
                <a:ext uri="{FF2B5EF4-FFF2-40B4-BE49-F238E27FC236}">
                  <a16:creationId xmlns:a16="http://schemas.microsoft.com/office/drawing/2014/main" id="{DBECC460-C07A-F548-D114-111721888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2" y="632690"/>
              <a:ext cx="9047676" cy="213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箭头连接符 11">
              <a:extLst>
                <a:ext uri="{FF2B5EF4-FFF2-40B4-BE49-F238E27FC236}">
                  <a16:creationId xmlns:a16="http://schemas.microsoft.com/office/drawing/2014/main" id="{473F471E-C921-15F0-0BFC-95FE43A2BD75}"/>
                </a:ext>
              </a:extLst>
            </p:cNvPr>
            <p:cNvCxnSpPr>
              <a:cxnSpLocks/>
            </p:cNvCxnSpPr>
            <p:nvPr/>
          </p:nvCxnSpPr>
          <p:spPr>
            <a:xfrm flipV="1">
              <a:off x="2600419" y="1641416"/>
              <a:ext cx="714867" cy="1138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2A234F9F-976C-673C-F476-0C0FDE1714A4}"/>
                </a:ext>
              </a:extLst>
            </p:cNvPr>
            <p:cNvCxnSpPr>
              <a:cxnSpLocks/>
            </p:cNvCxnSpPr>
            <p:nvPr/>
          </p:nvCxnSpPr>
          <p:spPr>
            <a:xfrm flipV="1">
              <a:off x="8837820" y="929143"/>
              <a:ext cx="121902" cy="1002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ABA56F7E-2614-2A2D-55D1-FBC207D8E6C4}"/>
                </a:ext>
              </a:extLst>
            </p:cNvPr>
            <p:cNvCxnSpPr>
              <a:cxnSpLocks/>
            </p:cNvCxnSpPr>
            <p:nvPr/>
          </p:nvCxnSpPr>
          <p:spPr>
            <a:xfrm flipH="1" flipV="1">
              <a:off x="5284939" y="2115551"/>
              <a:ext cx="380899" cy="663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F570FA54-9992-7E0A-1D04-69EA33028CE4}"/>
                </a:ext>
              </a:extLst>
            </p:cNvPr>
            <p:cNvCxnSpPr>
              <a:cxnSpLocks/>
            </p:cNvCxnSpPr>
            <p:nvPr/>
          </p:nvCxnSpPr>
          <p:spPr>
            <a:xfrm flipH="1" flipV="1">
              <a:off x="4103971" y="804342"/>
              <a:ext cx="396044" cy="837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939C14D3-5DF2-5FE0-7398-3DE1A970DDDC}"/>
              </a:ext>
            </a:extLst>
          </p:cNvPr>
          <p:cNvPicPr>
            <a:picLocks noChangeAspect="1"/>
          </p:cNvPicPr>
          <p:nvPr/>
        </p:nvPicPr>
        <p:blipFill>
          <a:blip r:embed="rId7"/>
          <a:stretch>
            <a:fillRect/>
          </a:stretch>
        </p:blipFill>
        <p:spPr>
          <a:xfrm>
            <a:off x="2426944" y="4860570"/>
            <a:ext cx="2861100" cy="2055966"/>
          </a:xfrm>
          <a:prstGeom prst="rect">
            <a:avLst/>
          </a:prstGeom>
        </p:spPr>
      </p:pic>
      <p:pic>
        <p:nvPicPr>
          <p:cNvPr id="22" name="图片 21">
            <a:extLst>
              <a:ext uri="{FF2B5EF4-FFF2-40B4-BE49-F238E27FC236}">
                <a16:creationId xmlns:a16="http://schemas.microsoft.com/office/drawing/2014/main" id="{98D6637B-6EF7-4AC5-9F8E-958D69818CF2}"/>
              </a:ext>
            </a:extLst>
          </p:cNvPr>
          <p:cNvPicPr>
            <a:picLocks noChangeAspect="1"/>
          </p:cNvPicPr>
          <p:nvPr/>
        </p:nvPicPr>
        <p:blipFill>
          <a:blip r:embed="rId8"/>
          <a:stretch>
            <a:fillRect/>
          </a:stretch>
        </p:blipFill>
        <p:spPr>
          <a:xfrm>
            <a:off x="7242775" y="863594"/>
            <a:ext cx="2294985" cy="1649160"/>
          </a:xfrm>
          <a:prstGeom prst="rect">
            <a:avLst/>
          </a:prstGeom>
        </p:spPr>
      </p:pic>
      <p:pic>
        <p:nvPicPr>
          <p:cNvPr id="24" name="图片 23">
            <a:extLst>
              <a:ext uri="{FF2B5EF4-FFF2-40B4-BE49-F238E27FC236}">
                <a16:creationId xmlns:a16="http://schemas.microsoft.com/office/drawing/2014/main" id="{71CA87BA-7FA7-6E75-0EA4-6CCD6C48EF91}"/>
              </a:ext>
            </a:extLst>
          </p:cNvPr>
          <p:cNvPicPr>
            <a:picLocks noChangeAspect="1"/>
          </p:cNvPicPr>
          <p:nvPr/>
        </p:nvPicPr>
        <p:blipFill>
          <a:blip r:embed="rId9"/>
          <a:stretch>
            <a:fillRect/>
          </a:stretch>
        </p:blipFill>
        <p:spPr>
          <a:xfrm>
            <a:off x="9097207" y="4760138"/>
            <a:ext cx="2918009" cy="2096861"/>
          </a:xfrm>
          <a:prstGeom prst="rect">
            <a:avLst/>
          </a:prstGeom>
        </p:spPr>
      </p:pic>
      <p:pic>
        <p:nvPicPr>
          <p:cNvPr id="26" name="图片 25">
            <a:extLst>
              <a:ext uri="{FF2B5EF4-FFF2-40B4-BE49-F238E27FC236}">
                <a16:creationId xmlns:a16="http://schemas.microsoft.com/office/drawing/2014/main" id="{0CA8902C-7E6B-5FD6-C8C9-6DD036129545}"/>
              </a:ext>
            </a:extLst>
          </p:cNvPr>
          <p:cNvPicPr>
            <a:picLocks noChangeAspect="1"/>
          </p:cNvPicPr>
          <p:nvPr/>
        </p:nvPicPr>
        <p:blipFill>
          <a:blip r:embed="rId10"/>
          <a:stretch>
            <a:fillRect/>
          </a:stretch>
        </p:blipFill>
        <p:spPr>
          <a:xfrm>
            <a:off x="9833781" y="1141040"/>
            <a:ext cx="2181435" cy="1567564"/>
          </a:xfrm>
          <a:prstGeom prst="rect">
            <a:avLst/>
          </a:prstGeom>
        </p:spPr>
      </p:pic>
      <p:cxnSp>
        <p:nvCxnSpPr>
          <p:cNvPr id="28" name="直接箭头连接符 27">
            <a:extLst>
              <a:ext uri="{FF2B5EF4-FFF2-40B4-BE49-F238E27FC236}">
                <a16:creationId xmlns:a16="http://schemas.microsoft.com/office/drawing/2014/main" id="{DCB988A2-EA85-1485-0556-3003F4B239EA}"/>
              </a:ext>
            </a:extLst>
          </p:cNvPr>
          <p:cNvCxnSpPr>
            <a:cxnSpLocks/>
          </p:cNvCxnSpPr>
          <p:nvPr/>
        </p:nvCxnSpPr>
        <p:spPr>
          <a:xfrm flipH="1" flipV="1">
            <a:off x="9435342" y="4161981"/>
            <a:ext cx="1120869" cy="766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A02372A2-6813-6476-9D4A-CFF450E6516E}"/>
              </a:ext>
            </a:extLst>
          </p:cNvPr>
          <p:cNvCxnSpPr>
            <a:cxnSpLocks/>
          </p:cNvCxnSpPr>
          <p:nvPr/>
        </p:nvCxnSpPr>
        <p:spPr>
          <a:xfrm flipH="1">
            <a:off x="7976337" y="2512754"/>
            <a:ext cx="484286" cy="1671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A4C552EF-41B4-8963-533A-F0376B4D65AA}"/>
              </a:ext>
            </a:extLst>
          </p:cNvPr>
          <p:cNvSpPr txBox="1"/>
          <p:nvPr/>
        </p:nvSpPr>
        <p:spPr>
          <a:xfrm>
            <a:off x="237628" y="1266454"/>
            <a:ext cx="3744767"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束流中心位置与束线截面中心不完全重合</a:t>
            </a:r>
            <a:endParaRPr lang="en-US" altLang="zh-CN" b="1" dirty="0"/>
          </a:p>
          <a:p>
            <a:pPr marL="742950" lvl="1" indent="-285750">
              <a:buFont typeface="Arial" panose="020B0604020202020204" pitchFamily="34" charset="0"/>
              <a:buChar char="•"/>
            </a:pPr>
            <a:r>
              <a:rPr lang="zh-CN" altLang="en-US" b="1" dirty="0"/>
              <a:t>束线的光学模型有改进的空间</a:t>
            </a:r>
          </a:p>
        </p:txBody>
      </p:sp>
      <p:pic>
        <p:nvPicPr>
          <p:cNvPr id="3" name="图片 2">
            <a:extLst>
              <a:ext uri="{FF2B5EF4-FFF2-40B4-BE49-F238E27FC236}">
                <a16:creationId xmlns:a16="http://schemas.microsoft.com/office/drawing/2014/main" id="{E9C0F768-8A0B-AA93-458C-55AF742019B7}"/>
              </a:ext>
            </a:extLst>
          </p:cNvPr>
          <p:cNvPicPr>
            <a:picLocks noChangeAspect="1"/>
          </p:cNvPicPr>
          <p:nvPr/>
        </p:nvPicPr>
        <p:blipFill>
          <a:blip r:embed="rId11"/>
          <a:stretch>
            <a:fillRect/>
          </a:stretch>
        </p:blipFill>
        <p:spPr>
          <a:xfrm>
            <a:off x="104810" y="5200290"/>
            <a:ext cx="2210785" cy="1588655"/>
          </a:xfrm>
          <a:prstGeom prst="rect">
            <a:avLst/>
          </a:prstGeom>
        </p:spPr>
      </p:pic>
      <p:cxnSp>
        <p:nvCxnSpPr>
          <p:cNvPr id="10" name="直接箭头连接符 9">
            <a:extLst>
              <a:ext uri="{FF2B5EF4-FFF2-40B4-BE49-F238E27FC236}">
                <a16:creationId xmlns:a16="http://schemas.microsoft.com/office/drawing/2014/main" id="{0F5CAA4C-8446-0C06-D396-731C15EC2E27}"/>
              </a:ext>
            </a:extLst>
          </p:cNvPr>
          <p:cNvCxnSpPr>
            <a:cxnSpLocks/>
          </p:cNvCxnSpPr>
          <p:nvPr/>
        </p:nvCxnSpPr>
        <p:spPr>
          <a:xfrm flipH="1" flipV="1">
            <a:off x="734949" y="4517199"/>
            <a:ext cx="475253" cy="99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91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缪子束流的产生：束斑</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FB11F66C-728D-EB18-CA1F-52720DCD82FF}"/>
              </a:ext>
            </a:extLst>
          </p:cNvPr>
          <p:cNvPicPr>
            <a:picLocks noChangeAspect="1"/>
          </p:cNvPicPr>
          <p:nvPr/>
        </p:nvPicPr>
        <p:blipFill>
          <a:blip r:embed="rId4"/>
          <a:stretch>
            <a:fillRect/>
          </a:stretch>
        </p:blipFill>
        <p:spPr>
          <a:xfrm>
            <a:off x="4424093" y="1482242"/>
            <a:ext cx="7591123" cy="4197956"/>
          </a:xfrm>
          <a:prstGeom prst="rect">
            <a:avLst/>
          </a:prstGeom>
        </p:spPr>
      </p:pic>
      <p:sp>
        <p:nvSpPr>
          <p:cNvPr id="7" name="文本框 6">
            <a:extLst>
              <a:ext uri="{FF2B5EF4-FFF2-40B4-BE49-F238E27FC236}">
                <a16:creationId xmlns:a16="http://schemas.microsoft.com/office/drawing/2014/main" id="{3854EE55-C5E3-40F3-7B74-0E0B1E19F274}"/>
              </a:ext>
            </a:extLst>
          </p:cNvPr>
          <p:cNvSpPr txBox="1"/>
          <p:nvPr/>
        </p:nvSpPr>
        <p:spPr>
          <a:xfrm>
            <a:off x="225461" y="1521797"/>
            <a:ext cx="4149953" cy="1631216"/>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t>束斑大小大致为</a:t>
            </a:r>
            <a:r>
              <a:rPr lang="en-US" altLang="zh-CN" sz="2000" b="1" dirty="0"/>
              <a:t>100mm</a:t>
            </a:r>
          </a:p>
          <a:p>
            <a:pPr marL="800100" lvl="1" indent="-342900">
              <a:buFont typeface="Arial" panose="020B0604020202020204" pitchFamily="34" charset="0"/>
              <a:buChar char="•"/>
            </a:pPr>
            <a:endParaRPr lang="en-US" altLang="zh-CN" sz="2000" b="1" dirty="0"/>
          </a:p>
          <a:p>
            <a:pPr marL="342900" indent="-342900">
              <a:buFont typeface="Arial" panose="020B0604020202020204" pitchFamily="34" charset="0"/>
              <a:buChar char="•"/>
            </a:pPr>
            <a:r>
              <a:rPr lang="zh-CN" altLang="en-US" sz="2000" b="1" dirty="0">
                <a:solidFill>
                  <a:schemeClr val="tx1"/>
                </a:solidFill>
              </a:rPr>
              <a:t>束斑形状有不规则部分</a:t>
            </a:r>
            <a:endParaRPr lang="en-US" altLang="zh-CN" sz="2000" b="1" dirty="0">
              <a:solidFill>
                <a:schemeClr val="tx1"/>
              </a:solidFill>
            </a:endParaRPr>
          </a:p>
          <a:p>
            <a:pPr marL="800100" lvl="1" indent="-342900">
              <a:buFont typeface="Arial" panose="020B0604020202020204" pitchFamily="34" charset="0"/>
              <a:buChar char="•"/>
            </a:pPr>
            <a:r>
              <a:rPr lang="zh-CN" altLang="en-US" sz="2000" b="1" dirty="0"/>
              <a:t>束线磁场高阶效应影响</a:t>
            </a:r>
            <a:endParaRPr lang="en-US" altLang="zh-CN" sz="2000" b="1" dirty="0">
              <a:solidFill>
                <a:schemeClr val="tx1"/>
              </a:solidFill>
            </a:endParaRPr>
          </a:p>
          <a:p>
            <a:pPr marL="342900" indent="-342900">
              <a:buFont typeface="Arial" panose="020B0604020202020204" pitchFamily="34" charset="0"/>
              <a:buChar char="•"/>
            </a:pPr>
            <a:endParaRPr lang="en-US" altLang="zh-CN" sz="2000" b="1" dirty="0">
              <a:solidFill>
                <a:schemeClr val="tx1"/>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326C015-DAEF-60CB-9772-DB0896D2A88C}"/>
                  </a:ext>
                </a:extLst>
              </p:cNvPr>
              <p:cNvSpPr txBox="1"/>
              <p:nvPr/>
            </p:nvSpPr>
            <p:spPr>
              <a:xfrm>
                <a:off x="7051798" y="1177802"/>
                <a:ext cx="2258888" cy="369332"/>
              </a:xfrm>
              <a:prstGeom prst="rect">
                <a:avLst/>
              </a:prstGeom>
              <a:noFill/>
            </p:spPr>
            <p:txBody>
              <a:bodyPr wrap="none" rtlCol="0">
                <a:spAutoFit/>
              </a:bodyPr>
              <a:lstStyle/>
              <a:p>
                <a:r>
                  <a:rPr lang="en-US" altLang="zh-CN" b="1" dirty="0">
                    <a:solidFill>
                      <a:srgbClr val="FF0000"/>
                    </a:solidFill>
                  </a:rPr>
                  <a:t>p@9.3GeV</a:t>
                </a:r>
                <a:r>
                  <a:rPr lang="zh-CN" altLang="en-US" b="1" dirty="0">
                    <a:solidFill>
                      <a:srgbClr val="FF0000"/>
                    </a:solidFill>
                  </a:rPr>
                  <a:t>，</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𝝁</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束斑</a:t>
                </a:r>
              </a:p>
            </p:txBody>
          </p:sp>
        </mc:Choice>
        <mc:Fallback xmlns="">
          <p:sp>
            <p:nvSpPr>
              <p:cNvPr id="15" name="文本框 14">
                <a:extLst>
                  <a:ext uri="{FF2B5EF4-FFF2-40B4-BE49-F238E27FC236}">
                    <a16:creationId xmlns:a16="http://schemas.microsoft.com/office/drawing/2014/main" id="{0326C015-DAEF-60CB-9772-DB0896D2A88C}"/>
                  </a:ext>
                </a:extLst>
              </p:cNvPr>
              <p:cNvSpPr txBox="1">
                <a:spLocks noRot="1" noChangeAspect="1" noMove="1" noResize="1" noEditPoints="1" noAdjustHandles="1" noChangeArrowheads="1" noChangeShapeType="1" noTextEdit="1"/>
              </p:cNvSpPr>
              <p:nvPr/>
            </p:nvSpPr>
            <p:spPr>
              <a:xfrm>
                <a:off x="7051798" y="1177802"/>
                <a:ext cx="2258888" cy="369332"/>
              </a:xfrm>
              <a:prstGeom prst="rect">
                <a:avLst/>
              </a:prstGeom>
              <a:blipFill>
                <a:blip r:embed="rId5"/>
                <a:stretch>
                  <a:fillRect l="-2432" t="-8197" r="-2162" b="-24590"/>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DA9E31AD-8231-3204-B731-EC22E4589E8E}"/>
              </a:ext>
            </a:extLst>
          </p:cNvPr>
          <p:cNvPicPr>
            <a:picLocks noChangeAspect="1"/>
          </p:cNvPicPr>
          <p:nvPr/>
        </p:nvPicPr>
        <p:blipFill>
          <a:blip r:embed="rId6"/>
          <a:stretch>
            <a:fillRect/>
          </a:stretch>
        </p:blipFill>
        <p:spPr>
          <a:xfrm>
            <a:off x="252022" y="3581220"/>
            <a:ext cx="4096833" cy="1963571"/>
          </a:xfrm>
          <a:prstGeom prst="rect">
            <a:avLst/>
          </a:prstGeom>
        </p:spPr>
      </p:pic>
    </p:spTree>
    <p:extLst>
      <p:ext uri="{BB962C8B-B14F-4D97-AF65-F5344CB8AC3E}">
        <p14:creationId xmlns:p14="http://schemas.microsoft.com/office/powerpoint/2010/main" val="99401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CF07-AB33-6F5D-FDBD-C539AD4BC4EF}"/>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BA1E50AB-B5A6-00D8-8CD5-210DCB64E830}"/>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48A88EB7-03D7-DD5A-8559-D94FACFEE0DD}"/>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缪子束流的产生：束流粒子发射角</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6A678087-4A09-0018-D6C6-FB0A28D2B1B9}"/>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F4A19AF6-9EA9-5D9A-5585-69FC7DE005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C6E03926-5C46-758A-6B43-FC07BE7FB188}"/>
              </a:ext>
            </a:extLst>
          </p:cNvPr>
          <p:cNvSpPr txBox="1"/>
          <p:nvPr/>
        </p:nvSpPr>
        <p:spPr>
          <a:xfrm>
            <a:off x="225461" y="2048798"/>
            <a:ext cx="4149953" cy="1938992"/>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t>束流的方向性较好</a:t>
            </a:r>
            <a:endParaRPr lang="en-US" altLang="zh-CN" sz="2000" b="1" dirty="0"/>
          </a:p>
          <a:p>
            <a:pPr marL="800100" lvl="1" indent="-342900">
              <a:buFont typeface="Arial" panose="020B0604020202020204" pitchFamily="34" charset="0"/>
              <a:buChar char="•"/>
            </a:pPr>
            <a:r>
              <a:rPr lang="zh-CN" altLang="en-US" sz="2000" b="1" dirty="0"/>
              <a:t>发射角度的</a:t>
            </a:r>
            <a:r>
              <a:rPr lang="en-US" altLang="zh-CN" sz="2000" b="1" dirty="0"/>
              <a:t>σ</a:t>
            </a:r>
            <a:r>
              <a:rPr lang="zh-CN" altLang="en-US" sz="2000" b="1" dirty="0"/>
              <a:t>小于</a:t>
            </a:r>
            <a:r>
              <a:rPr lang="en-US" altLang="zh-CN" sz="2000" b="1" dirty="0"/>
              <a:t>10 </a:t>
            </a:r>
            <a:r>
              <a:rPr lang="en-US" altLang="zh-CN" sz="2000" b="1" dirty="0" err="1"/>
              <a:t>mrad</a:t>
            </a:r>
            <a:endParaRPr lang="en-US" altLang="zh-CN" sz="2000" b="1" dirty="0"/>
          </a:p>
          <a:p>
            <a:pPr marL="800100" lvl="1" indent="-342900">
              <a:buFont typeface="Arial" panose="020B0604020202020204" pitchFamily="34" charset="0"/>
              <a:buChar char="•"/>
            </a:pPr>
            <a:endParaRPr lang="en-US" altLang="zh-CN" sz="2000" b="1" dirty="0"/>
          </a:p>
          <a:p>
            <a:pPr marL="342900" indent="-342900">
              <a:buFont typeface="Arial" panose="020B0604020202020204" pitchFamily="34" charset="0"/>
              <a:buChar char="•"/>
            </a:pPr>
            <a:r>
              <a:rPr lang="zh-CN" altLang="en-US" sz="2000" b="1" dirty="0">
                <a:solidFill>
                  <a:schemeClr val="tx1"/>
                </a:solidFill>
              </a:rPr>
              <a:t>低能情况有较多大发射角的粒子</a:t>
            </a:r>
            <a:endParaRPr lang="en-US" altLang="zh-CN" sz="2000" b="1" dirty="0">
              <a:solidFill>
                <a:schemeClr val="tx1"/>
              </a:solidFill>
            </a:endParaRPr>
          </a:p>
          <a:p>
            <a:pPr marL="800100" lvl="1" indent="-342900">
              <a:buFont typeface="Arial" panose="020B0604020202020204" pitchFamily="34" charset="0"/>
              <a:buChar char="•"/>
            </a:pPr>
            <a:r>
              <a:rPr lang="zh-CN" altLang="en-US" sz="2000" b="1" dirty="0"/>
              <a:t>束线磁场高阶效应影响</a:t>
            </a:r>
            <a:endParaRPr lang="en-US" altLang="zh-CN" sz="2000" b="1" dirty="0">
              <a:solidFill>
                <a:schemeClr val="tx1"/>
              </a:solidFill>
            </a:endParaRPr>
          </a:p>
          <a:p>
            <a:pPr marL="342900" indent="-342900">
              <a:buFont typeface="Arial" panose="020B0604020202020204" pitchFamily="34" charset="0"/>
              <a:buChar char="•"/>
            </a:pPr>
            <a:endParaRPr lang="en-US" altLang="zh-CN" sz="2000" b="1" dirty="0">
              <a:solidFill>
                <a:schemeClr val="tx1"/>
              </a:solidFil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33E536E-E16C-F47A-46A5-2783D1C11B5E}"/>
                  </a:ext>
                </a:extLst>
              </p:cNvPr>
              <p:cNvSpPr txBox="1"/>
              <p:nvPr/>
            </p:nvSpPr>
            <p:spPr>
              <a:xfrm>
                <a:off x="7051798" y="1177802"/>
                <a:ext cx="2284536" cy="369332"/>
              </a:xfrm>
              <a:prstGeom prst="rect">
                <a:avLst/>
              </a:prstGeom>
              <a:noFill/>
            </p:spPr>
            <p:txBody>
              <a:bodyPr wrap="none" rtlCol="0">
                <a:spAutoFit/>
              </a:bodyPr>
              <a:lstStyle/>
              <a:p>
                <a:r>
                  <a:rPr lang="en-US" altLang="zh-CN" b="1" dirty="0">
                    <a:solidFill>
                      <a:srgbClr val="FF0000"/>
                    </a:solidFill>
                  </a:rPr>
                  <a:t>p@9.3GeV</a:t>
                </a:r>
                <a:r>
                  <a:rPr lang="zh-CN" altLang="en-US" b="1" dirty="0">
                    <a:solidFill>
                      <a:srgbClr val="FF0000"/>
                    </a:solidFill>
                  </a:rPr>
                  <a:t>，</a:t>
                </a:r>
                <a14:m>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𝝁</m:t>
                        </m:r>
                      </m:e>
                      <m:sup>
                        <m:r>
                          <a:rPr lang="en-US" altLang="zh-CN" b="1" i="1" smtClean="0">
                            <a:solidFill>
                              <a:srgbClr val="FF0000"/>
                            </a:solidFill>
                            <a:latin typeface="Cambria Math" panose="02040503050406030204" pitchFamily="18" charset="0"/>
                          </a:rPr>
                          <m:t>+</m:t>
                        </m:r>
                      </m:sup>
                    </m:sSup>
                  </m:oMath>
                </a14:m>
                <a:r>
                  <a:rPr lang="zh-CN" altLang="en-US" b="1" dirty="0">
                    <a:solidFill>
                      <a:srgbClr val="FF0000"/>
                    </a:solidFill>
                  </a:rPr>
                  <a:t>束流</a:t>
                </a:r>
              </a:p>
            </p:txBody>
          </p:sp>
        </mc:Choice>
        <mc:Fallback xmlns="">
          <p:sp>
            <p:nvSpPr>
              <p:cNvPr id="15" name="文本框 14">
                <a:extLst>
                  <a:ext uri="{FF2B5EF4-FFF2-40B4-BE49-F238E27FC236}">
                    <a16:creationId xmlns:a16="http://schemas.microsoft.com/office/drawing/2014/main" id="{533E536E-E16C-F47A-46A5-2783D1C11B5E}"/>
                  </a:ext>
                </a:extLst>
              </p:cNvPr>
              <p:cNvSpPr txBox="1">
                <a:spLocks noRot="1" noChangeAspect="1" noMove="1" noResize="1" noEditPoints="1" noAdjustHandles="1" noChangeArrowheads="1" noChangeShapeType="1" noTextEdit="1"/>
              </p:cNvSpPr>
              <p:nvPr/>
            </p:nvSpPr>
            <p:spPr>
              <a:xfrm>
                <a:off x="7051798" y="1177802"/>
                <a:ext cx="2284536" cy="369332"/>
              </a:xfrm>
              <a:prstGeom prst="rect">
                <a:avLst/>
              </a:prstGeom>
              <a:blipFill>
                <a:blip r:embed="rId4"/>
                <a:stretch>
                  <a:fillRect l="-2400" t="-8197" r="-800" b="-2459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2B8AECA0-E17E-2DF8-DD9D-5EC9C5BD3625}"/>
              </a:ext>
            </a:extLst>
          </p:cNvPr>
          <p:cNvPicPr>
            <a:picLocks noChangeAspect="1"/>
          </p:cNvPicPr>
          <p:nvPr/>
        </p:nvPicPr>
        <p:blipFill>
          <a:blip r:embed="rId5"/>
          <a:stretch>
            <a:fillRect/>
          </a:stretch>
        </p:blipFill>
        <p:spPr>
          <a:xfrm>
            <a:off x="4487111" y="1857355"/>
            <a:ext cx="7704889" cy="4260870"/>
          </a:xfrm>
          <a:prstGeom prst="rect">
            <a:avLst/>
          </a:prstGeom>
        </p:spPr>
      </p:pic>
    </p:spTree>
    <p:extLst>
      <p:ext uri="{BB962C8B-B14F-4D97-AF65-F5344CB8AC3E}">
        <p14:creationId xmlns:p14="http://schemas.microsoft.com/office/powerpoint/2010/main" val="345114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缪子束流的产生：动量与流强</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id="{1CDEBEBE-2E9E-4673-BE3C-C498EF82A464}"/>
              </a:ext>
            </a:extLst>
          </p:cNvPr>
          <p:cNvPicPr>
            <a:picLocks noChangeAspect="1"/>
          </p:cNvPicPr>
          <p:nvPr/>
        </p:nvPicPr>
        <p:blipFill>
          <a:blip r:embed="rId4"/>
          <a:stretch>
            <a:fillRect/>
          </a:stretch>
        </p:blipFill>
        <p:spPr>
          <a:xfrm>
            <a:off x="6315587" y="1064160"/>
            <a:ext cx="5210902" cy="1448002"/>
          </a:xfrm>
          <a:prstGeom prst="rect">
            <a:avLst/>
          </a:prstGeom>
        </p:spPr>
      </p:pic>
      <p:pic>
        <p:nvPicPr>
          <p:cNvPr id="24" name="图片 23">
            <a:extLst>
              <a:ext uri="{FF2B5EF4-FFF2-40B4-BE49-F238E27FC236}">
                <a16:creationId xmlns:a16="http://schemas.microsoft.com/office/drawing/2014/main" id="{540E4CAA-23B3-D737-9C58-F7D695891917}"/>
              </a:ext>
            </a:extLst>
          </p:cNvPr>
          <p:cNvPicPr>
            <a:picLocks noChangeAspect="1"/>
          </p:cNvPicPr>
          <p:nvPr/>
        </p:nvPicPr>
        <p:blipFill>
          <a:blip r:embed="rId5"/>
          <a:stretch>
            <a:fillRect/>
          </a:stretch>
        </p:blipFill>
        <p:spPr>
          <a:xfrm>
            <a:off x="611012" y="2790509"/>
            <a:ext cx="4880397" cy="3507019"/>
          </a:xfrm>
          <a:prstGeom prst="rect">
            <a:avLst/>
          </a:prstGeom>
        </p:spPr>
      </p:pic>
      <p:pic>
        <p:nvPicPr>
          <p:cNvPr id="28" name="图片 27">
            <a:extLst>
              <a:ext uri="{FF2B5EF4-FFF2-40B4-BE49-F238E27FC236}">
                <a16:creationId xmlns:a16="http://schemas.microsoft.com/office/drawing/2014/main" id="{488FA4BE-6ECC-1A2D-6760-5938AEEA0245}"/>
              </a:ext>
            </a:extLst>
          </p:cNvPr>
          <p:cNvPicPr>
            <a:picLocks noChangeAspect="1"/>
          </p:cNvPicPr>
          <p:nvPr/>
        </p:nvPicPr>
        <p:blipFill>
          <a:blip r:embed="rId6"/>
          <a:stretch>
            <a:fillRect/>
          </a:stretch>
        </p:blipFill>
        <p:spPr>
          <a:xfrm>
            <a:off x="6315587" y="2790508"/>
            <a:ext cx="4880397" cy="3507019"/>
          </a:xfrm>
          <a:prstGeom prst="rect">
            <a:avLst/>
          </a:prstGeom>
        </p:spPr>
      </p:pic>
      <p:sp>
        <p:nvSpPr>
          <p:cNvPr id="29" name="文本框 28">
            <a:extLst>
              <a:ext uri="{FF2B5EF4-FFF2-40B4-BE49-F238E27FC236}">
                <a16:creationId xmlns:a16="http://schemas.microsoft.com/office/drawing/2014/main" id="{0737C905-158B-FE36-0DF5-02372071E5B2}"/>
              </a:ext>
            </a:extLst>
          </p:cNvPr>
          <p:cNvSpPr txBox="1"/>
          <p:nvPr/>
        </p:nvSpPr>
        <p:spPr>
          <a:xfrm>
            <a:off x="2868835" y="3555419"/>
            <a:ext cx="492443" cy="276999"/>
          </a:xfrm>
          <a:prstGeom prst="rect">
            <a:avLst/>
          </a:prstGeom>
          <a:noFill/>
        </p:spPr>
        <p:txBody>
          <a:bodyPr wrap="none" rtlCol="0">
            <a:spAutoFit/>
          </a:bodyPr>
          <a:lstStyle/>
          <a:p>
            <a:r>
              <a:rPr lang="zh-CN" altLang="en-US" sz="1200" b="1" dirty="0"/>
              <a:t>质子</a:t>
            </a: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C856DC50-447D-E902-26E2-EEA7DA9B33C2}"/>
                  </a:ext>
                </a:extLst>
              </p:cNvPr>
              <p:cNvSpPr txBox="1"/>
              <p:nvPr/>
            </p:nvSpPr>
            <p:spPr>
              <a:xfrm>
                <a:off x="1933092" y="4937460"/>
                <a:ext cx="5581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18</m:t>
                      </m:r>
                      <m:r>
                        <m:rPr>
                          <m:nor/>
                        </m:rPr>
                        <a:rPr lang="en-US" altLang="zh-CN" sz="1200" b="1"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O</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oMath>
                  </m:oMathPara>
                </a14:m>
                <a:endParaRPr lang="zh-CN" altLang="en-US" sz="1200" b="1" dirty="0">
                  <a:solidFill>
                    <a:schemeClr val="tx1"/>
                  </a:solidFill>
                </a:endParaRPr>
              </a:p>
            </p:txBody>
          </p:sp>
        </mc:Choice>
        <mc:Fallback xmlns="">
          <p:sp>
            <p:nvSpPr>
              <p:cNvPr id="30" name="文本框 29">
                <a:extLst>
                  <a:ext uri="{FF2B5EF4-FFF2-40B4-BE49-F238E27FC236}">
                    <a16:creationId xmlns:a16="http://schemas.microsoft.com/office/drawing/2014/main" id="{C856DC50-447D-E902-26E2-EEA7DA9B33C2}"/>
                  </a:ext>
                </a:extLst>
              </p:cNvPr>
              <p:cNvSpPr txBox="1">
                <a:spLocks noRot="1" noChangeAspect="1" noMove="1" noResize="1" noEditPoints="1" noAdjustHandles="1" noChangeArrowheads="1" noChangeShapeType="1" noTextEdit="1"/>
              </p:cNvSpPr>
              <p:nvPr/>
            </p:nvSpPr>
            <p:spPr>
              <a:xfrm>
                <a:off x="1933092" y="4937460"/>
                <a:ext cx="558166" cy="27699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1D0D9DCA-D677-8B82-320E-0D14EEA9A868}"/>
                  </a:ext>
                </a:extLst>
              </p:cNvPr>
              <p:cNvSpPr txBox="1"/>
              <p:nvPr/>
            </p:nvSpPr>
            <p:spPr>
              <a:xfrm>
                <a:off x="1577492" y="5478994"/>
                <a:ext cx="6783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78</m:t>
                      </m:r>
                      <m:r>
                        <m:rPr>
                          <m:nor/>
                        </m:rPr>
                        <a:rPr lang="en-US" altLang="zh-CN" sz="1200" b="1" i="0"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Kr</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9</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m:t>
                      </m:r>
                    </m:oMath>
                  </m:oMathPara>
                </a14:m>
                <a:endParaRPr lang="zh-CN" altLang="en-US" sz="1200" b="1" dirty="0">
                  <a:solidFill>
                    <a:schemeClr val="tx1"/>
                  </a:solidFill>
                </a:endParaRPr>
              </a:p>
            </p:txBody>
          </p:sp>
        </mc:Choice>
        <mc:Fallback xmlns="">
          <p:sp>
            <p:nvSpPr>
              <p:cNvPr id="33" name="文本框 32">
                <a:extLst>
                  <a:ext uri="{FF2B5EF4-FFF2-40B4-BE49-F238E27FC236}">
                    <a16:creationId xmlns:a16="http://schemas.microsoft.com/office/drawing/2014/main" id="{1D0D9DCA-D677-8B82-320E-0D14EEA9A868}"/>
                  </a:ext>
                </a:extLst>
              </p:cNvPr>
              <p:cNvSpPr txBox="1">
                <a:spLocks noRot="1" noChangeAspect="1" noMove="1" noResize="1" noEditPoints="1" noAdjustHandles="1" noChangeArrowheads="1" noChangeShapeType="1" noTextEdit="1"/>
              </p:cNvSpPr>
              <p:nvPr/>
            </p:nvSpPr>
            <p:spPr>
              <a:xfrm>
                <a:off x="1577492" y="5478994"/>
                <a:ext cx="678391" cy="276999"/>
              </a:xfrm>
              <a:prstGeom prst="rect">
                <a:avLst/>
              </a:prstGeom>
              <a:blipFill>
                <a:blip r:embed="rId11"/>
                <a:stretch>
                  <a:fillRect/>
                </a:stretch>
              </a:blipFill>
            </p:spPr>
            <p:txBody>
              <a:bodyPr/>
              <a:lstStyle/>
              <a:p>
                <a:r>
                  <a:rPr lang="zh-CN" altLang="en-US">
                    <a:noFill/>
                  </a:rPr>
                  <a:t> </a:t>
                </a:r>
              </a:p>
            </p:txBody>
          </p:sp>
        </mc:Fallback>
      </mc:AlternateContent>
      <p:sp>
        <p:nvSpPr>
          <p:cNvPr id="34" name="文本框 33">
            <a:extLst>
              <a:ext uri="{FF2B5EF4-FFF2-40B4-BE49-F238E27FC236}">
                <a16:creationId xmlns:a16="http://schemas.microsoft.com/office/drawing/2014/main" id="{AC01AEDE-EEF1-F245-F99D-27A390C31892}"/>
              </a:ext>
            </a:extLst>
          </p:cNvPr>
          <p:cNvSpPr txBox="1"/>
          <p:nvPr/>
        </p:nvSpPr>
        <p:spPr>
          <a:xfrm>
            <a:off x="8509563" y="3714700"/>
            <a:ext cx="492443" cy="276999"/>
          </a:xfrm>
          <a:prstGeom prst="rect">
            <a:avLst/>
          </a:prstGeom>
          <a:noFill/>
        </p:spPr>
        <p:txBody>
          <a:bodyPr wrap="none" rtlCol="0">
            <a:spAutoFit/>
          </a:bodyPr>
          <a:lstStyle/>
          <a:p>
            <a:r>
              <a:rPr lang="zh-CN" altLang="en-US" sz="1200" b="1" dirty="0"/>
              <a:t>质子</a:t>
            </a: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8380FEB-6FEB-4A2B-55E8-F992DBB92269}"/>
                  </a:ext>
                </a:extLst>
              </p:cNvPr>
              <p:cNvSpPr txBox="1"/>
              <p:nvPr/>
            </p:nvSpPr>
            <p:spPr>
              <a:xfrm>
                <a:off x="7828036" y="4660460"/>
                <a:ext cx="5581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18</m:t>
                      </m:r>
                      <m:r>
                        <m:rPr>
                          <m:nor/>
                        </m:rPr>
                        <a:rPr lang="en-US" altLang="zh-CN" sz="1200" b="1"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O</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oMath>
                  </m:oMathPara>
                </a14:m>
                <a:endParaRPr lang="zh-CN" altLang="en-US" sz="1200" b="1" dirty="0">
                  <a:solidFill>
                    <a:schemeClr val="tx1"/>
                  </a:solidFill>
                </a:endParaRPr>
              </a:p>
            </p:txBody>
          </p:sp>
        </mc:Choice>
        <mc:Fallback xmlns="">
          <p:sp>
            <p:nvSpPr>
              <p:cNvPr id="35" name="文本框 34">
                <a:extLst>
                  <a:ext uri="{FF2B5EF4-FFF2-40B4-BE49-F238E27FC236}">
                    <a16:creationId xmlns:a16="http://schemas.microsoft.com/office/drawing/2014/main" id="{48380FEB-6FEB-4A2B-55E8-F992DBB92269}"/>
                  </a:ext>
                </a:extLst>
              </p:cNvPr>
              <p:cNvSpPr txBox="1">
                <a:spLocks noRot="1" noChangeAspect="1" noMove="1" noResize="1" noEditPoints="1" noAdjustHandles="1" noChangeArrowheads="1" noChangeShapeType="1" noTextEdit="1"/>
              </p:cNvSpPr>
              <p:nvPr/>
            </p:nvSpPr>
            <p:spPr>
              <a:xfrm>
                <a:off x="7828036" y="4660460"/>
                <a:ext cx="558166" cy="27699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44B3B96-4715-2F8B-D2A2-A802E7EF747A}"/>
                  </a:ext>
                </a:extLst>
              </p:cNvPr>
              <p:cNvSpPr txBox="1"/>
              <p:nvPr/>
            </p:nvSpPr>
            <p:spPr>
              <a:xfrm>
                <a:off x="7428728" y="5340494"/>
                <a:ext cx="6783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78</m:t>
                      </m:r>
                      <m:r>
                        <m:rPr>
                          <m:nor/>
                        </m:rPr>
                        <a:rPr lang="en-US" altLang="zh-CN" sz="1200" b="1" i="0"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Kr</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9</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m:t>
                      </m:r>
                    </m:oMath>
                  </m:oMathPara>
                </a14:m>
                <a:endParaRPr lang="zh-CN" altLang="en-US" sz="1200" b="1" dirty="0">
                  <a:solidFill>
                    <a:schemeClr val="tx1"/>
                  </a:solidFill>
                </a:endParaRPr>
              </a:p>
            </p:txBody>
          </p:sp>
        </mc:Choice>
        <mc:Fallback xmlns="">
          <p:sp>
            <p:nvSpPr>
              <p:cNvPr id="36" name="文本框 35">
                <a:extLst>
                  <a:ext uri="{FF2B5EF4-FFF2-40B4-BE49-F238E27FC236}">
                    <a16:creationId xmlns:a16="http://schemas.microsoft.com/office/drawing/2014/main" id="{744B3B96-4715-2F8B-D2A2-A802E7EF747A}"/>
                  </a:ext>
                </a:extLst>
              </p:cNvPr>
              <p:cNvSpPr txBox="1">
                <a:spLocks noRot="1" noChangeAspect="1" noMove="1" noResize="1" noEditPoints="1" noAdjustHandles="1" noChangeArrowheads="1" noChangeShapeType="1" noTextEdit="1"/>
              </p:cNvSpPr>
              <p:nvPr/>
            </p:nvSpPr>
            <p:spPr>
              <a:xfrm>
                <a:off x="7428728" y="5340494"/>
                <a:ext cx="678391" cy="27699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72A60A19-2C90-0D79-A29E-5313B540281D}"/>
                  </a:ext>
                </a:extLst>
              </p:cNvPr>
              <p:cNvSpPr txBox="1"/>
              <p:nvPr/>
            </p:nvSpPr>
            <p:spPr>
              <a:xfrm>
                <a:off x="139959" y="1089723"/>
                <a:ext cx="4542877" cy="1330429"/>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t>最大</a:t>
                </a: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𝝁</m:t>
                        </m:r>
                      </m:e>
                      <m:sup>
                        <m:r>
                          <a:rPr lang="en-US" altLang="zh-CN" sz="2000" b="1" i="1" smtClean="0">
                            <a:latin typeface="Cambria Math" panose="02040503050406030204" pitchFamily="18" charset="0"/>
                          </a:rPr>
                          <m:t>+</m:t>
                        </m:r>
                      </m:sup>
                    </m:sSup>
                  </m:oMath>
                </a14:m>
                <a:r>
                  <a:rPr lang="zh-CN" altLang="en-US" sz="2000" b="1" dirty="0"/>
                  <a:t>束流流强：</a:t>
                </a:r>
                <a:r>
                  <a:rPr lang="en-US" altLang="zh-CN" sz="2000" b="1" dirty="0"/>
                  <a:t>8</a:t>
                </a:r>
                <a14:m>
                  <m:oMath xmlns:m="http://schemas.openxmlformats.org/officeDocument/2006/math">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𝟐</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𝟏</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𝟎</m:t>
                        </m:r>
                      </m:e>
                      <m:sup>
                        <m:r>
                          <a:rPr lang="en-US" altLang="zh-CN" sz="2000" b="1" i="1" smtClean="0">
                            <a:latin typeface="Cambria Math" panose="02040503050406030204" pitchFamily="18" charset="0"/>
                          </a:rPr>
                          <m:t>𝟔</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𝒔</m:t>
                    </m:r>
                  </m:oMath>
                </a14:m>
                <a:endParaRPr lang="en-US" altLang="zh-CN" sz="2000" b="1" dirty="0"/>
              </a:p>
              <a:p>
                <a:pPr marL="800100" lvl="1" indent="-342900">
                  <a:buFont typeface="Arial" panose="020B0604020202020204" pitchFamily="34" charset="0"/>
                  <a:buChar char="•"/>
                </a:pPr>
                <a:r>
                  <a:rPr lang="zh-CN" altLang="en-US" sz="2000" b="1" dirty="0">
                    <a:solidFill>
                      <a:schemeClr val="tx1"/>
                    </a:solidFill>
                  </a:rPr>
                  <a:t>母束粒子：</a:t>
                </a:r>
                <a:r>
                  <a:rPr lang="zh-CN" altLang="en-US" sz="2000" b="1" kern="100" dirty="0">
                    <a:effectLst/>
                    <a:latin typeface="Times New Roman" panose="02020603050405020304" pitchFamily="18" charset="0"/>
                    <a:ea typeface="黑体" panose="02010609060101010101" charset="-122"/>
                    <a:cs typeface="Times New Roman" panose="02020603050405020304" pitchFamily="18" charset="0"/>
                  </a:rPr>
                  <a:t>质子</a:t>
                </a:r>
                <a:endParaRPr lang="en-US" altLang="zh-CN" sz="2000" b="1" kern="100" baseline="30000" dirty="0">
                  <a:effectLst/>
                  <a:latin typeface="Times New Roman" panose="02020603050405020304" pitchFamily="18" charset="0"/>
                  <a:ea typeface="黑体" panose="02010609060101010101" charset="-122"/>
                  <a:cs typeface="Times New Roman" panose="02020603050405020304" pitchFamily="18" charset="0"/>
                </a:endParaRPr>
              </a:p>
              <a:p>
                <a:pPr marL="800100" lvl="1" indent="-342900">
                  <a:buFont typeface="Arial" panose="020B0604020202020204" pitchFamily="34" charset="0"/>
                  <a:buChar char="•"/>
                </a:pPr>
                <a:r>
                  <a:rPr lang="zh-CN" altLang="en-US" sz="2000" b="1" dirty="0">
                    <a:solidFill>
                      <a:schemeClr val="tx1"/>
                    </a:solidFill>
                  </a:rPr>
                  <a:t>缪子</a:t>
                </a:r>
                <a:r>
                  <a:rPr lang="zh-CN" altLang="en-US" sz="2000" b="1" dirty="0"/>
                  <a:t>动</a:t>
                </a:r>
                <a:r>
                  <a:rPr lang="zh-CN" altLang="en-US" sz="2000" b="1" dirty="0">
                    <a:solidFill>
                      <a:schemeClr val="tx1"/>
                    </a:solidFill>
                  </a:rPr>
                  <a:t>量：</a:t>
                </a:r>
                <a:r>
                  <a:rPr lang="en-US" altLang="zh-CN" sz="2000" b="1" dirty="0"/>
                  <a:t>3</a:t>
                </a:r>
                <a:r>
                  <a:rPr lang="en-US" altLang="zh-CN" sz="2000" b="1" dirty="0">
                    <a:solidFill>
                      <a:schemeClr val="tx1"/>
                    </a:solidFill>
                  </a:rPr>
                  <a:t>.5 GeV/c</a:t>
                </a:r>
              </a:p>
              <a:p>
                <a:pPr marL="342900" indent="-342900">
                  <a:buFont typeface="Arial" panose="020B0604020202020204" pitchFamily="34" charset="0"/>
                  <a:buChar char="•"/>
                </a:pPr>
                <a:endParaRPr lang="en-US" altLang="zh-CN" sz="2000" b="1" dirty="0">
                  <a:solidFill>
                    <a:schemeClr val="tx1"/>
                  </a:solidFill>
                </a:endParaRPr>
              </a:p>
            </p:txBody>
          </p:sp>
        </mc:Choice>
        <mc:Fallback xmlns="">
          <p:sp>
            <p:nvSpPr>
              <p:cNvPr id="37" name="文本框 36">
                <a:extLst>
                  <a:ext uri="{FF2B5EF4-FFF2-40B4-BE49-F238E27FC236}">
                    <a16:creationId xmlns:a16="http://schemas.microsoft.com/office/drawing/2014/main" id="{72A60A19-2C90-0D79-A29E-5313B540281D}"/>
                  </a:ext>
                </a:extLst>
              </p:cNvPr>
              <p:cNvSpPr txBox="1">
                <a:spLocks noRot="1" noChangeAspect="1" noMove="1" noResize="1" noEditPoints="1" noAdjustHandles="1" noChangeArrowheads="1" noChangeShapeType="1" noTextEdit="1"/>
              </p:cNvSpPr>
              <p:nvPr/>
            </p:nvSpPr>
            <p:spPr>
              <a:xfrm>
                <a:off x="139959" y="1089723"/>
                <a:ext cx="4542877" cy="1330429"/>
              </a:xfrm>
              <a:prstGeom prst="rect">
                <a:avLst/>
              </a:prstGeom>
              <a:blipFill>
                <a:blip r:embed="rId13"/>
                <a:stretch>
                  <a:fillRect l="-1208" t="-22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604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4431-3FB9-C4E5-0483-891CD43E7A68}"/>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35A5125B-2015-F88D-5183-00017A393136}"/>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A3B42353-5C88-2B44-10E7-45D98F9F9C4A}"/>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缪子束流的产生：动量与流强</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3B56B439-76A4-4F7E-42CE-2170F2869080}"/>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EAAD6370-CD48-4B96-0645-052AD5A747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9F167E1B-EBF3-0D59-0EBE-1BBA6A8BF07C}"/>
              </a:ext>
            </a:extLst>
          </p:cNvPr>
          <p:cNvPicPr>
            <a:picLocks noChangeAspect="1"/>
          </p:cNvPicPr>
          <p:nvPr/>
        </p:nvPicPr>
        <p:blipFill>
          <a:blip r:embed="rId4"/>
          <a:stretch>
            <a:fillRect/>
          </a:stretch>
        </p:blipFill>
        <p:spPr>
          <a:xfrm>
            <a:off x="6613971" y="1006082"/>
            <a:ext cx="4963218" cy="1438476"/>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8533DFA-7690-50F7-73AB-9DB3C123B65A}"/>
                  </a:ext>
                </a:extLst>
              </p:cNvPr>
              <p:cNvSpPr txBox="1"/>
              <p:nvPr/>
            </p:nvSpPr>
            <p:spPr>
              <a:xfrm>
                <a:off x="139959" y="1089723"/>
                <a:ext cx="4542877" cy="1349793"/>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t>最大</a:t>
                </a:r>
                <a14:m>
                  <m:oMath xmlns:m="http://schemas.openxmlformats.org/officeDocument/2006/math">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𝝁</m:t>
                        </m:r>
                      </m:e>
                      <m:sup>
                        <m:r>
                          <a:rPr lang="en-US" altLang="zh-CN" sz="2000" b="1" i="1" smtClean="0">
                            <a:latin typeface="Cambria Math" panose="02040503050406030204" pitchFamily="18" charset="0"/>
                          </a:rPr>
                          <m:t>−</m:t>
                        </m:r>
                      </m:sup>
                    </m:sSup>
                  </m:oMath>
                </a14:m>
                <a:r>
                  <a:rPr lang="zh-CN" altLang="en-US" sz="2000" b="1" dirty="0"/>
                  <a:t>束流流强：</a:t>
                </a:r>
                <a14:m>
                  <m:oMath xmlns:m="http://schemas.openxmlformats.org/officeDocument/2006/math">
                    <m:r>
                      <a:rPr lang="en-US" altLang="zh-CN" sz="2000" b="1" i="1" smtClean="0">
                        <a:latin typeface="Cambria Math" panose="02040503050406030204" pitchFamily="18" charset="0"/>
                      </a:rPr>
                      <m:t>𝟒</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𝟐</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𝟏</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𝟎</m:t>
                        </m:r>
                      </m:e>
                      <m:sup>
                        <m:r>
                          <a:rPr lang="en-US" altLang="zh-CN" sz="2000" b="1" i="1" smtClean="0">
                            <a:latin typeface="Cambria Math" panose="02040503050406030204" pitchFamily="18" charset="0"/>
                          </a:rPr>
                          <m:t>𝟔</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𝒔</m:t>
                    </m:r>
                  </m:oMath>
                </a14:m>
                <a:endParaRPr lang="en-US" altLang="zh-CN" sz="2000" b="1" dirty="0"/>
              </a:p>
              <a:p>
                <a:pPr marL="800100" lvl="1" indent="-342900">
                  <a:buFont typeface="Arial" panose="020B0604020202020204" pitchFamily="34" charset="0"/>
                  <a:buChar char="•"/>
                </a:pPr>
                <a:r>
                  <a:rPr lang="zh-CN" altLang="en-US" sz="2000" b="1" dirty="0">
                    <a:solidFill>
                      <a:schemeClr val="tx1"/>
                    </a:solidFill>
                  </a:rPr>
                  <a:t>母束粒子：</a:t>
                </a:r>
                <a:r>
                  <a:rPr lang="en-US" altLang="zh-CN" sz="2000" b="1" kern="100" baseline="30000" dirty="0">
                    <a:effectLst/>
                    <a:latin typeface="Times New Roman" panose="02020603050405020304" pitchFamily="18" charset="0"/>
                    <a:ea typeface="黑体" panose="02010609060101010101" charset="-122"/>
                    <a:cs typeface="Times New Roman" panose="02020603050405020304" pitchFamily="18" charset="0"/>
                  </a:rPr>
                  <a:t>18</a:t>
                </a:r>
                <a:r>
                  <a:rPr lang="en-US" altLang="zh-CN" sz="2000" b="1" kern="100" dirty="0">
                    <a:effectLst/>
                    <a:latin typeface="Times New Roman" panose="02020603050405020304" pitchFamily="18" charset="0"/>
                    <a:ea typeface="黑体" panose="02010609060101010101" charset="-122"/>
                    <a:cs typeface="Times New Roman" panose="02020603050405020304" pitchFamily="18" charset="0"/>
                  </a:rPr>
                  <a:t>O</a:t>
                </a:r>
                <a:r>
                  <a:rPr lang="en-US" altLang="zh-CN" sz="2000" b="1" kern="100" baseline="30000" dirty="0">
                    <a:effectLst/>
                    <a:latin typeface="Times New Roman" panose="02020603050405020304" pitchFamily="18" charset="0"/>
                    <a:ea typeface="黑体" panose="02010609060101010101" charset="-122"/>
                    <a:cs typeface="Times New Roman" panose="02020603050405020304" pitchFamily="18" charset="0"/>
                  </a:rPr>
                  <a:t>6+</a:t>
                </a:r>
              </a:p>
              <a:p>
                <a:pPr marL="800100" lvl="1" indent="-342900">
                  <a:buFont typeface="Arial" panose="020B0604020202020204" pitchFamily="34" charset="0"/>
                  <a:buChar char="•"/>
                </a:pPr>
                <a:r>
                  <a:rPr lang="zh-CN" altLang="en-US" sz="2000" b="1" dirty="0">
                    <a:solidFill>
                      <a:schemeClr val="tx1"/>
                    </a:solidFill>
                  </a:rPr>
                  <a:t>缪子</a:t>
                </a:r>
                <a:r>
                  <a:rPr lang="zh-CN" altLang="en-US" sz="2000" b="1" dirty="0"/>
                  <a:t>动</a:t>
                </a:r>
                <a:r>
                  <a:rPr lang="zh-CN" altLang="en-US" sz="2000" b="1" dirty="0">
                    <a:solidFill>
                      <a:schemeClr val="tx1"/>
                    </a:solidFill>
                  </a:rPr>
                  <a:t>量：</a:t>
                </a:r>
                <a:r>
                  <a:rPr lang="en-US" altLang="zh-CN" sz="2000" b="1" dirty="0">
                    <a:solidFill>
                      <a:schemeClr val="tx1"/>
                    </a:solidFill>
                  </a:rPr>
                  <a:t>1.5 GeV/c</a:t>
                </a:r>
              </a:p>
              <a:p>
                <a:pPr marL="342900" indent="-342900">
                  <a:buFont typeface="Arial" panose="020B0604020202020204" pitchFamily="34" charset="0"/>
                  <a:buChar char="•"/>
                </a:pPr>
                <a:endParaRPr lang="en-US" altLang="zh-CN" sz="2000" b="1" dirty="0">
                  <a:solidFill>
                    <a:schemeClr val="tx1"/>
                  </a:solidFill>
                </a:endParaRPr>
              </a:p>
            </p:txBody>
          </p:sp>
        </mc:Choice>
        <mc:Fallback xmlns="">
          <p:sp>
            <p:nvSpPr>
              <p:cNvPr id="9" name="文本框 8">
                <a:extLst>
                  <a:ext uri="{FF2B5EF4-FFF2-40B4-BE49-F238E27FC236}">
                    <a16:creationId xmlns:a16="http://schemas.microsoft.com/office/drawing/2014/main" id="{58533DFA-7690-50F7-73AB-9DB3C123B65A}"/>
                  </a:ext>
                </a:extLst>
              </p:cNvPr>
              <p:cNvSpPr txBox="1">
                <a:spLocks noRot="1" noChangeAspect="1" noMove="1" noResize="1" noEditPoints="1" noAdjustHandles="1" noChangeArrowheads="1" noChangeShapeType="1" noTextEdit="1"/>
              </p:cNvSpPr>
              <p:nvPr/>
            </p:nvSpPr>
            <p:spPr>
              <a:xfrm>
                <a:off x="139959" y="1089723"/>
                <a:ext cx="4542877" cy="1349793"/>
              </a:xfrm>
              <a:prstGeom prst="rect">
                <a:avLst/>
              </a:prstGeom>
              <a:blipFill>
                <a:blip r:embed="rId8"/>
                <a:stretch>
                  <a:fillRect l="-1208" t="-2262"/>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309AD355-1AD5-350D-3812-0893627176F9}"/>
              </a:ext>
            </a:extLst>
          </p:cNvPr>
          <p:cNvPicPr>
            <a:picLocks noChangeAspect="1"/>
          </p:cNvPicPr>
          <p:nvPr/>
        </p:nvPicPr>
        <p:blipFill>
          <a:blip r:embed="rId9"/>
          <a:stretch>
            <a:fillRect/>
          </a:stretch>
        </p:blipFill>
        <p:spPr>
          <a:xfrm>
            <a:off x="309995" y="2790509"/>
            <a:ext cx="4989537" cy="3585446"/>
          </a:xfrm>
          <a:prstGeom prst="rect">
            <a:avLst/>
          </a:prstGeom>
        </p:spPr>
      </p:pic>
      <p:pic>
        <p:nvPicPr>
          <p:cNvPr id="16" name="图片 15">
            <a:extLst>
              <a:ext uri="{FF2B5EF4-FFF2-40B4-BE49-F238E27FC236}">
                <a16:creationId xmlns:a16="http://schemas.microsoft.com/office/drawing/2014/main" id="{3D7732FA-CC53-BEC0-122B-A44496F0D169}"/>
              </a:ext>
            </a:extLst>
          </p:cNvPr>
          <p:cNvPicPr>
            <a:picLocks noChangeAspect="1"/>
          </p:cNvPicPr>
          <p:nvPr/>
        </p:nvPicPr>
        <p:blipFill>
          <a:blip r:embed="rId10"/>
          <a:stretch>
            <a:fillRect/>
          </a:stretch>
        </p:blipFill>
        <p:spPr>
          <a:xfrm>
            <a:off x="6613971" y="2747401"/>
            <a:ext cx="4963219" cy="3566534"/>
          </a:xfrm>
          <a:prstGeom prst="rect">
            <a:avLst/>
          </a:prstGeom>
        </p:spPr>
      </p:pic>
      <p:sp>
        <p:nvSpPr>
          <p:cNvPr id="18" name="文本框 17">
            <a:extLst>
              <a:ext uri="{FF2B5EF4-FFF2-40B4-BE49-F238E27FC236}">
                <a16:creationId xmlns:a16="http://schemas.microsoft.com/office/drawing/2014/main" id="{86550C8D-1396-B6A0-386F-4302815C1A93}"/>
              </a:ext>
            </a:extLst>
          </p:cNvPr>
          <p:cNvSpPr txBox="1"/>
          <p:nvPr/>
        </p:nvSpPr>
        <p:spPr>
          <a:xfrm>
            <a:off x="2255883" y="4040499"/>
            <a:ext cx="492443" cy="276999"/>
          </a:xfrm>
          <a:prstGeom prst="rect">
            <a:avLst/>
          </a:prstGeom>
          <a:noFill/>
        </p:spPr>
        <p:txBody>
          <a:bodyPr wrap="none" rtlCol="0">
            <a:spAutoFit/>
          </a:bodyPr>
          <a:lstStyle/>
          <a:p>
            <a:r>
              <a:rPr lang="zh-CN" altLang="en-US" sz="1200" b="1" dirty="0"/>
              <a:t>质子</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3088DEE-B100-CA07-F296-E185CB0630CF}"/>
                  </a:ext>
                </a:extLst>
              </p:cNvPr>
              <p:cNvSpPr txBox="1"/>
              <p:nvPr/>
            </p:nvSpPr>
            <p:spPr>
              <a:xfrm>
                <a:off x="1019326" y="3513306"/>
                <a:ext cx="5581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18</m:t>
                      </m:r>
                      <m:r>
                        <m:rPr>
                          <m:nor/>
                        </m:rPr>
                        <a:rPr lang="en-US" altLang="zh-CN" sz="1200" b="1"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O</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oMath>
                  </m:oMathPara>
                </a14:m>
                <a:endParaRPr lang="zh-CN" altLang="en-US" sz="1200" b="1" dirty="0">
                  <a:solidFill>
                    <a:schemeClr val="tx1"/>
                  </a:solidFill>
                </a:endParaRPr>
              </a:p>
            </p:txBody>
          </p:sp>
        </mc:Choice>
        <mc:Fallback xmlns="">
          <p:sp>
            <p:nvSpPr>
              <p:cNvPr id="19" name="文本框 18">
                <a:extLst>
                  <a:ext uri="{FF2B5EF4-FFF2-40B4-BE49-F238E27FC236}">
                    <a16:creationId xmlns:a16="http://schemas.microsoft.com/office/drawing/2014/main" id="{73088DEE-B100-CA07-F296-E185CB0630CF}"/>
                  </a:ext>
                </a:extLst>
              </p:cNvPr>
              <p:cNvSpPr txBox="1">
                <a:spLocks noRot="1" noChangeAspect="1" noMove="1" noResize="1" noEditPoints="1" noAdjustHandles="1" noChangeArrowheads="1" noChangeShapeType="1" noTextEdit="1"/>
              </p:cNvSpPr>
              <p:nvPr/>
            </p:nvSpPr>
            <p:spPr>
              <a:xfrm>
                <a:off x="1019326" y="3513306"/>
                <a:ext cx="558166" cy="27699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1648BF1F-AD9C-1494-81D1-6682F967BDCF}"/>
                  </a:ext>
                </a:extLst>
              </p:cNvPr>
              <p:cNvSpPr txBox="1"/>
              <p:nvPr/>
            </p:nvSpPr>
            <p:spPr>
              <a:xfrm>
                <a:off x="1374292" y="5518002"/>
                <a:ext cx="6783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78</m:t>
                      </m:r>
                      <m:r>
                        <m:rPr>
                          <m:nor/>
                        </m:rPr>
                        <a:rPr lang="en-US" altLang="zh-CN" sz="1200" b="1" i="0"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Kr</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9</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m:t>
                      </m:r>
                    </m:oMath>
                  </m:oMathPara>
                </a14:m>
                <a:endParaRPr lang="zh-CN" altLang="en-US" sz="1200" b="1" dirty="0">
                  <a:solidFill>
                    <a:schemeClr val="tx1"/>
                  </a:solidFill>
                </a:endParaRPr>
              </a:p>
            </p:txBody>
          </p:sp>
        </mc:Choice>
        <mc:Fallback xmlns="">
          <p:sp>
            <p:nvSpPr>
              <p:cNvPr id="20" name="文本框 19">
                <a:extLst>
                  <a:ext uri="{FF2B5EF4-FFF2-40B4-BE49-F238E27FC236}">
                    <a16:creationId xmlns:a16="http://schemas.microsoft.com/office/drawing/2014/main" id="{1648BF1F-AD9C-1494-81D1-6682F967BDCF}"/>
                  </a:ext>
                </a:extLst>
              </p:cNvPr>
              <p:cNvSpPr txBox="1">
                <a:spLocks noRot="1" noChangeAspect="1" noMove="1" noResize="1" noEditPoints="1" noAdjustHandles="1" noChangeArrowheads="1" noChangeShapeType="1" noTextEdit="1"/>
              </p:cNvSpPr>
              <p:nvPr/>
            </p:nvSpPr>
            <p:spPr>
              <a:xfrm>
                <a:off x="1374292" y="5518002"/>
                <a:ext cx="678391" cy="276999"/>
              </a:xfrm>
              <a:prstGeom prst="rect">
                <a:avLst/>
              </a:prstGeom>
              <a:blipFill>
                <a:blip r:embed="rId12"/>
                <a:stretch>
                  <a:fillRect/>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D46AFFBE-6C38-6CB3-47B2-73CAEDB5F647}"/>
              </a:ext>
            </a:extLst>
          </p:cNvPr>
          <p:cNvSpPr txBox="1"/>
          <p:nvPr/>
        </p:nvSpPr>
        <p:spPr>
          <a:xfrm>
            <a:off x="7560002" y="3290500"/>
            <a:ext cx="492443" cy="276999"/>
          </a:xfrm>
          <a:prstGeom prst="rect">
            <a:avLst/>
          </a:prstGeom>
          <a:noFill/>
        </p:spPr>
        <p:txBody>
          <a:bodyPr wrap="none" rtlCol="0">
            <a:spAutoFit/>
          </a:bodyPr>
          <a:lstStyle/>
          <a:p>
            <a:r>
              <a:rPr lang="zh-CN" altLang="en-US" sz="1200" b="1" dirty="0"/>
              <a:t>质子</a:t>
            </a:r>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542ECB5-2294-679C-3229-228BCF3AE598}"/>
                  </a:ext>
                </a:extLst>
              </p:cNvPr>
              <p:cNvSpPr txBox="1"/>
              <p:nvPr/>
            </p:nvSpPr>
            <p:spPr>
              <a:xfrm>
                <a:off x="7963487" y="3847316"/>
                <a:ext cx="5581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18</m:t>
                      </m:r>
                      <m:r>
                        <m:rPr>
                          <m:nor/>
                        </m:rPr>
                        <a:rPr lang="en-US" altLang="zh-CN" sz="1200" b="1"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O</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oMath>
                  </m:oMathPara>
                </a14:m>
                <a:endParaRPr lang="zh-CN" altLang="en-US" sz="1200" b="1" dirty="0">
                  <a:solidFill>
                    <a:schemeClr val="tx1"/>
                  </a:solidFill>
                </a:endParaRPr>
              </a:p>
            </p:txBody>
          </p:sp>
        </mc:Choice>
        <mc:Fallback xmlns="">
          <p:sp>
            <p:nvSpPr>
              <p:cNvPr id="22" name="文本框 21">
                <a:extLst>
                  <a:ext uri="{FF2B5EF4-FFF2-40B4-BE49-F238E27FC236}">
                    <a16:creationId xmlns:a16="http://schemas.microsoft.com/office/drawing/2014/main" id="{B542ECB5-2294-679C-3229-228BCF3AE598}"/>
                  </a:ext>
                </a:extLst>
              </p:cNvPr>
              <p:cNvSpPr txBox="1">
                <a:spLocks noRot="1" noChangeAspect="1" noMove="1" noResize="1" noEditPoints="1" noAdjustHandles="1" noChangeArrowheads="1" noChangeShapeType="1" noTextEdit="1"/>
              </p:cNvSpPr>
              <p:nvPr/>
            </p:nvSpPr>
            <p:spPr>
              <a:xfrm>
                <a:off x="7963487" y="3847316"/>
                <a:ext cx="558166" cy="27699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800C20A-0F6F-62C7-7202-28E5968E12B8}"/>
                  </a:ext>
                </a:extLst>
              </p:cNvPr>
              <p:cNvSpPr txBox="1"/>
              <p:nvPr/>
            </p:nvSpPr>
            <p:spPr>
              <a:xfrm>
                <a:off x="8854841" y="4744959"/>
                <a:ext cx="6783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78</m:t>
                      </m:r>
                      <m:r>
                        <m:rPr>
                          <m:nor/>
                        </m:rPr>
                        <a:rPr lang="en-US" altLang="zh-CN" sz="1200" b="1" i="0" kern="1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Kr</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6</m:t>
                      </m:r>
                      <m:r>
                        <m:rPr>
                          <m:nor/>
                        </m:rPr>
                        <a:rPr lang="en-US" altLang="zh-CN" sz="1200" b="1" i="0"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9</m:t>
                      </m:r>
                      <m:r>
                        <m:rPr>
                          <m:nor/>
                        </m:rPr>
                        <a:rPr lang="en-US" altLang="zh-CN" sz="1200" b="1" kern="100" baseline="30000" dirty="0" smtClean="0">
                          <a:solidFill>
                            <a:schemeClr val="tx1"/>
                          </a:solidFill>
                          <a:latin typeface="Times New Roman" panose="02020603050405020304" pitchFamily="18" charset="0"/>
                          <a:ea typeface="黑体" panose="02010609060101010101" charset="-122"/>
                          <a:cs typeface="Times New Roman" panose="02020603050405020304" pitchFamily="18" charset="0"/>
                        </a:rPr>
                        <m:t>+</m:t>
                      </m:r>
                    </m:oMath>
                  </m:oMathPara>
                </a14:m>
                <a:endParaRPr lang="zh-CN" altLang="en-US" sz="1200" b="1" dirty="0">
                  <a:solidFill>
                    <a:schemeClr val="tx1"/>
                  </a:solidFill>
                </a:endParaRPr>
              </a:p>
            </p:txBody>
          </p:sp>
        </mc:Choice>
        <mc:Fallback xmlns="">
          <p:sp>
            <p:nvSpPr>
              <p:cNvPr id="23" name="文本框 22">
                <a:extLst>
                  <a:ext uri="{FF2B5EF4-FFF2-40B4-BE49-F238E27FC236}">
                    <a16:creationId xmlns:a16="http://schemas.microsoft.com/office/drawing/2014/main" id="{9800C20A-0F6F-62C7-7202-28E5968E12B8}"/>
                  </a:ext>
                </a:extLst>
              </p:cNvPr>
              <p:cNvSpPr txBox="1">
                <a:spLocks noRot="1" noChangeAspect="1" noMove="1" noResize="1" noEditPoints="1" noAdjustHandles="1" noChangeArrowheads="1" noChangeShapeType="1" noTextEdit="1"/>
              </p:cNvSpPr>
              <p:nvPr/>
            </p:nvSpPr>
            <p:spPr>
              <a:xfrm>
                <a:off x="8854841" y="4744959"/>
                <a:ext cx="678391" cy="276999"/>
              </a:xfrm>
              <a:prstGeom prst="rect">
                <a:avLst/>
              </a:prstGeom>
              <a:blipFill>
                <a:blip r:embed="rId1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330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D9EC-D35D-953C-6B60-29D37B9DC512}"/>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14D323AC-5248-C8DF-E508-30A76DA7988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CE9E6F14-DB5A-49AA-633A-D38EDDD9499C}"/>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缪子束流的产生：束流成分</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E35942B4-FEC0-8F3D-D047-997AB72687BA}"/>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58B64005-7987-1540-5485-1E24DB9D77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内容占位符 2">
                <a:extLst>
                  <a:ext uri="{FF2B5EF4-FFF2-40B4-BE49-F238E27FC236}">
                    <a16:creationId xmlns:a16="http://schemas.microsoft.com/office/drawing/2014/main" id="{C6A3C48D-FB1F-99DE-663A-B42E3930D0E7}"/>
                  </a:ext>
                </a:extLst>
              </p:cNvPr>
              <p:cNvSpPr>
                <a:spLocks noGrp="1"/>
              </p:cNvSpPr>
              <p:nvPr>
                <p:ph idx="1"/>
              </p:nvPr>
            </p:nvSpPr>
            <p:spPr>
              <a:xfrm>
                <a:off x="139959" y="857117"/>
                <a:ext cx="5657481" cy="2097939"/>
              </a:xfrm>
            </p:spPr>
            <p:txBody>
              <a:bodyPr>
                <a:normAutofit fontScale="55000" lnSpcReduction="20000"/>
              </a:bodyPr>
              <a:lstStyle/>
              <a:p>
                <a:r>
                  <a:rPr lang="zh-CN" altLang="en-US" b="1" dirty="0"/>
                  <a:t>束线磁钢度设置：</a:t>
                </a:r>
                <a:r>
                  <a:rPr lang="en-US" altLang="zh-CN" b="1" dirty="0"/>
                  <a:t>5 Tm</a:t>
                </a:r>
                <a:r>
                  <a:rPr lang="zh-CN" altLang="en-US" b="1" dirty="0"/>
                  <a:t>，对应粒子动量为</a:t>
                </a:r>
                <a:r>
                  <a:rPr lang="en-US" altLang="zh-CN" b="1" dirty="0"/>
                  <a:t>1500 MeV/c</a:t>
                </a:r>
              </a:p>
              <a:p>
                <a:r>
                  <a:rPr lang="zh-CN" altLang="en-US" b="1" dirty="0"/>
                  <a:t>缪子束流成分复杂：</a:t>
                </a:r>
                <a:endParaRPr lang="en-US" altLang="zh-CN" b="1" dirty="0"/>
              </a:p>
              <a:p>
                <a:pPr lvl="1"/>
                <a14:m>
                  <m:oMath xmlns:m="http://schemas.openxmlformats.org/officeDocument/2006/math">
                    <m:sSup>
                      <m:sSupPr>
                        <m:ctrlPr>
                          <a:rPr lang="en-US" altLang="zh-CN" b="1" i="1" dirty="0" smtClean="0">
                            <a:latin typeface="Cambria Math" panose="02040503050406030204" pitchFamily="18" charset="0"/>
                          </a:rPr>
                        </m:ctrlPr>
                      </m:sSupPr>
                      <m:e>
                        <m:r>
                          <a:rPr lang="en-US" altLang="zh-CN" b="1" i="1" dirty="0" smtClean="0">
                            <a:latin typeface="Cambria Math" panose="02040503050406030204" pitchFamily="18" charset="0"/>
                          </a:rPr>
                          <m:t>𝝁</m:t>
                        </m:r>
                      </m:e>
                      <m:sup>
                        <m:r>
                          <a:rPr lang="en-US" altLang="zh-CN" b="1" i="1" dirty="0" smtClean="0">
                            <a:latin typeface="Cambria Math" panose="02040503050406030204" pitchFamily="18" charset="0"/>
                          </a:rPr>
                          <m:t>−</m:t>
                        </m:r>
                      </m:sup>
                    </m:sSup>
                  </m:oMath>
                </a14:m>
                <a:r>
                  <a:rPr lang="zh-CN" altLang="en-US" b="1" dirty="0"/>
                  <a:t>束流：含有</a:t>
                </a:r>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𝝅</m:t>
                        </m:r>
                      </m:e>
                      <m:sup>
                        <m:r>
                          <a:rPr lang="en-US" altLang="zh-CN" b="1" i="1" smtClean="0">
                            <a:latin typeface="Cambria Math" panose="02040503050406030204" pitchFamily="18" charset="0"/>
                          </a:rPr>
                          <m:t>−</m:t>
                        </m:r>
                      </m:sup>
                    </m:sSup>
                    <m:r>
                      <a:rPr lang="en-US" altLang="zh-CN" b="1" i="1" smtClean="0">
                        <a:latin typeface="Cambria Math" panose="02040503050406030204" pitchFamily="18" charset="0"/>
                      </a:rPr>
                      <m:t>, </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𝝁</m:t>
                        </m:r>
                      </m:e>
                      <m:sup>
                        <m:r>
                          <a:rPr lang="en-US" altLang="zh-CN" b="1" i="1" smtClean="0">
                            <a:latin typeface="Cambria Math" panose="02040503050406030204" pitchFamily="18" charset="0"/>
                          </a:rPr>
                          <m:t>−</m:t>
                        </m:r>
                      </m:sup>
                    </m:sSup>
                    <m:r>
                      <a:rPr lang="en-US" altLang="zh-CN" b="1" i="1" smtClean="0">
                        <a:latin typeface="Cambria Math" panose="02040503050406030204" pitchFamily="18" charset="0"/>
                      </a:rPr>
                      <m:t>, </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𝒆</m:t>
                        </m:r>
                      </m:e>
                      <m:sup>
                        <m:r>
                          <a:rPr lang="en-US" altLang="zh-CN" b="1" i="1" smtClean="0">
                            <a:latin typeface="Cambria Math" panose="02040503050406030204" pitchFamily="18" charset="0"/>
                          </a:rPr>
                          <m:t>−</m:t>
                        </m:r>
                      </m:sup>
                    </m:sSup>
                    <m:r>
                      <a:rPr lang="zh-CN" altLang="en-US" b="1" i="1">
                        <a:latin typeface="Cambria Math" panose="02040503050406030204" pitchFamily="18" charset="0"/>
                      </a:rPr>
                      <m:t>等</m:t>
                    </m:r>
                  </m:oMath>
                </a14:m>
                <a:endParaRPr lang="en-US" altLang="zh-CN" b="1" dirty="0"/>
              </a:p>
              <a:p>
                <a:pPr lvl="1"/>
                <a14:m>
                  <m:oMath xmlns:m="http://schemas.openxmlformats.org/officeDocument/2006/math">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𝝁</m:t>
                        </m:r>
                      </m:e>
                      <m:sup>
                        <m:r>
                          <a:rPr lang="en-US" altLang="zh-CN" b="1" i="1" smtClean="0">
                            <a:latin typeface="Cambria Math" panose="02040503050406030204" pitchFamily="18" charset="0"/>
                          </a:rPr>
                          <m:t>+</m:t>
                        </m:r>
                      </m:sup>
                    </m:sSup>
                  </m:oMath>
                </a14:m>
                <a:r>
                  <a:rPr lang="zh-CN" altLang="en-US" b="1" dirty="0"/>
                  <a:t>束流：额外含有质子，占比</a:t>
                </a:r>
                <a:r>
                  <a:rPr lang="en-US" altLang="zh-CN" b="1" dirty="0"/>
                  <a:t>90%</a:t>
                </a:r>
                <a:r>
                  <a:rPr lang="zh-CN" altLang="en-US" b="1" dirty="0"/>
                  <a:t>以上，以及部分重离子</a:t>
                </a:r>
                <a:endParaRPr lang="en-US" altLang="zh-CN" b="1" dirty="0"/>
              </a:p>
              <a:p>
                <a:r>
                  <a:rPr lang="zh-CN" altLang="en-US" b="1" dirty="0"/>
                  <a:t>粒子动量：</a:t>
                </a:r>
                <a:endParaRPr lang="en-US" altLang="zh-CN" b="1" dirty="0"/>
              </a:p>
              <a:p>
                <a:pPr lvl="1"/>
                <a:r>
                  <a:rPr lang="zh-CN" altLang="en-US" b="1" dirty="0"/>
                  <a:t>电子、质子等杂质粒子的动量分布为</a:t>
                </a:r>
                <a:r>
                  <a:rPr lang="en-US" altLang="zh-CN" b="1" dirty="0"/>
                  <a:t>1500 </a:t>
                </a:r>
                <a14:m>
                  <m:oMath xmlns:m="http://schemas.openxmlformats.org/officeDocument/2006/math">
                    <m:r>
                      <a:rPr lang="en-US" altLang="zh-CN" b="1" i="1" smtClean="0">
                        <a:latin typeface="Cambria Math" panose="02040503050406030204" pitchFamily="18" charset="0"/>
                      </a:rPr>
                      <m:t>±</m:t>
                    </m:r>
                  </m:oMath>
                </a14:m>
                <a:r>
                  <a:rPr lang="en-US" altLang="zh-CN" b="1" dirty="0"/>
                  <a:t> 2% MeV/c</a:t>
                </a:r>
              </a:p>
              <a:p>
                <a:pPr lvl="1"/>
                <a:r>
                  <a:rPr lang="zh-CN" altLang="en-US" b="1" dirty="0"/>
                  <a:t>缪子动量谱型有长的尾巴，来自</a:t>
                </a:r>
                <a14:m>
                  <m:oMath xmlns:m="http://schemas.openxmlformats.org/officeDocument/2006/math">
                    <m:r>
                      <a:rPr lang="en-US" altLang="zh-CN" b="1" i="1" smtClean="0">
                        <a:latin typeface="Cambria Math" panose="02040503050406030204" pitchFamily="18" charset="0"/>
                      </a:rPr>
                      <m:t>𝝅</m:t>
                    </m:r>
                  </m:oMath>
                </a14:m>
                <a:r>
                  <a:rPr lang="zh-CN" altLang="en-US" b="1" dirty="0"/>
                  <a:t>在传输过程中的衰变</a:t>
                </a:r>
                <a:endParaRPr lang="en-US" altLang="zh-CN" b="1" dirty="0"/>
              </a:p>
              <a:p>
                <a:r>
                  <a:rPr lang="zh-CN" altLang="en-US" b="1" dirty="0"/>
                  <a:t>可以利用缪子和杂质粒子的动量差别来获得纯净的缪子束流</a:t>
                </a:r>
                <a:endParaRPr lang="en-US" altLang="zh-CN" dirty="0"/>
              </a:p>
              <a:p>
                <a:endParaRPr lang="en-US" altLang="zh-CN" dirty="0"/>
              </a:p>
              <a:p>
                <a:pPr lvl="1"/>
                <a:endParaRPr lang="zh-CN" altLang="en-US" dirty="0"/>
              </a:p>
            </p:txBody>
          </p:sp>
        </mc:Choice>
        <mc:Fallback xmlns="">
          <p:sp>
            <p:nvSpPr>
              <p:cNvPr id="2" name="内容占位符 2">
                <a:extLst>
                  <a:ext uri="{FF2B5EF4-FFF2-40B4-BE49-F238E27FC236}">
                    <a16:creationId xmlns:a16="http://schemas.microsoft.com/office/drawing/2014/main" id="{C6A3C48D-FB1F-99DE-663A-B42E3930D0E7}"/>
                  </a:ext>
                </a:extLst>
              </p:cNvPr>
              <p:cNvSpPr>
                <a:spLocks noGrp="1" noRot="1" noChangeAspect="1" noMove="1" noResize="1" noEditPoints="1" noAdjustHandles="1" noChangeArrowheads="1" noChangeShapeType="1" noTextEdit="1"/>
              </p:cNvSpPr>
              <p:nvPr>
                <p:ph idx="1"/>
              </p:nvPr>
            </p:nvSpPr>
            <p:spPr>
              <a:xfrm>
                <a:off x="139959" y="857117"/>
                <a:ext cx="5657481" cy="2097939"/>
              </a:xfrm>
              <a:blipFill>
                <a:blip r:embed="rId4"/>
                <a:stretch>
                  <a:fillRect l="-323" t="-3488"/>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4DBB5C13-EEEB-B94E-31FC-3EDE4B49C6F7}"/>
              </a:ext>
            </a:extLst>
          </p:cNvPr>
          <p:cNvPicPr>
            <a:picLocks noChangeAspect="1"/>
          </p:cNvPicPr>
          <p:nvPr/>
        </p:nvPicPr>
        <p:blipFill>
          <a:blip r:embed="rId5"/>
          <a:stretch>
            <a:fillRect/>
          </a:stretch>
        </p:blipFill>
        <p:spPr>
          <a:xfrm>
            <a:off x="654583" y="3025641"/>
            <a:ext cx="4628231" cy="3325814"/>
          </a:xfrm>
          <a:prstGeom prst="rect">
            <a:avLst/>
          </a:prstGeom>
        </p:spPr>
      </p:pic>
      <p:pic>
        <p:nvPicPr>
          <p:cNvPr id="15" name="图片 14">
            <a:extLst>
              <a:ext uri="{FF2B5EF4-FFF2-40B4-BE49-F238E27FC236}">
                <a16:creationId xmlns:a16="http://schemas.microsoft.com/office/drawing/2014/main" id="{FA8A7E3B-2CAF-7807-9918-C51FAF6C026D}"/>
              </a:ext>
            </a:extLst>
          </p:cNvPr>
          <p:cNvPicPr>
            <a:picLocks noChangeAspect="1"/>
          </p:cNvPicPr>
          <p:nvPr/>
        </p:nvPicPr>
        <p:blipFill>
          <a:blip r:embed="rId6"/>
          <a:stretch>
            <a:fillRect/>
          </a:stretch>
        </p:blipFill>
        <p:spPr>
          <a:xfrm>
            <a:off x="6357845" y="3050095"/>
            <a:ext cx="4628231" cy="3325814"/>
          </a:xfrm>
          <a:prstGeom prst="rect">
            <a:avLst/>
          </a:prstGeom>
        </p:spPr>
      </p:pic>
      <p:pic>
        <p:nvPicPr>
          <p:cNvPr id="16" name="Picture 2">
            <a:extLst>
              <a:ext uri="{FF2B5EF4-FFF2-40B4-BE49-F238E27FC236}">
                <a16:creationId xmlns:a16="http://schemas.microsoft.com/office/drawing/2014/main" id="{E79A1FC4-3D08-D11E-688A-1BCF9818F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810360"/>
            <a:ext cx="6046419" cy="14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文本框 17">
            <a:extLst>
              <a:ext uri="{FF2B5EF4-FFF2-40B4-BE49-F238E27FC236}">
                <a16:creationId xmlns:a16="http://schemas.microsoft.com/office/drawing/2014/main" id="{0866B7F7-821A-5BC5-D38B-8546C522793C}"/>
              </a:ext>
            </a:extLst>
          </p:cNvPr>
          <p:cNvSpPr txBox="1"/>
          <p:nvPr/>
        </p:nvSpPr>
        <p:spPr>
          <a:xfrm>
            <a:off x="1930400" y="3146283"/>
            <a:ext cx="1606530" cy="338554"/>
          </a:xfrm>
          <a:prstGeom prst="rect">
            <a:avLst/>
          </a:prstGeom>
          <a:noFill/>
        </p:spPr>
        <p:txBody>
          <a:bodyPr wrap="none" rtlCol="0">
            <a:spAutoFit/>
          </a:bodyPr>
          <a:lstStyle/>
          <a:p>
            <a:r>
              <a:rPr lang="zh-CN" altLang="en-US" sz="1600" b="1" dirty="0">
                <a:solidFill>
                  <a:srgbClr val="FF0000"/>
                </a:solidFill>
              </a:rPr>
              <a:t>束流成分</a:t>
            </a:r>
            <a:r>
              <a:rPr lang="en-US" altLang="zh-CN" sz="1600" b="1" dirty="0">
                <a:solidFill>
                  <a:srgbClr val="FF0000"/>
                </a:solidFill>
              </a:rPr>
              <a:t>@MF6</a:t>
            </a:r>
            <a:endParaRPr lang="zh-CN" altLang="en-US" sz="1600" b="1" dirty="0">
              <a:solidFill>
                <a:srgbClr val="FF0000"/>
              </a:solidFill>
            </a:endParaRPr>
          </a:p>
        </p:txBody>
      </p:sp>
      <p:sp>
        <p:nvSpPr>
          <p:cNvPr id="19" name="文本框 18">
            <a:extLst>
              <a:ext uri="{FF2B5EF4-FFF2-40B4-BE49-F238E27FC236}">
                <a16:creationId xmlns:a16="http://schemas.microsoft.com/office/drawing/2014/main" id="{F1BFD9C5-AFF6-D9E7-F954-D1D3A6AD2854}"/>
              </a:ext>
            </a:extLst>
          </p:cNvPr>
          <p:cNvSpPr txBox="1"/>
          <p:nvPr/>
        </p:nvSpPr>
        <p:spPr>
          <a:xfrm>
            <a:off x="7652327" y="3146283"/>
            <a:ext cx="1606530" cy="338554"/>
          </a:xfrm>
          <a:prstGeom prst="rect">
            <a:avLst/>
          </a:prstGeom>
          <a:noFill/>
        </p:spPr>
        <p:txBody>
          <a:bodyPr wrap="none" rtlCol="0">
            <a:spAutoFit/>
          </a:bodyPr>
          <a:lstStyle/>
          <a:p>
            <a:r>
              <a:rPr lang="zh-CN" altLang="en-US" sz="1600" b="1" dirty="0">
                <a:solidFill>
                  <a:srgbClr val="FF0000"/>
                </a:solidFill>
              </a:rPr>
              <a:t>束流成分</a:t>
            </a:r>
            <a:r>
              <a:rPr lang="en-US" altLang="zh-CN" sz="1600" b="1" dirty="0">
                <a:solidFill>
                  <a:srgbClr val="FF0000"/>
                </a:solidFill>
              </a:rPr>
              <a:t>@MF6</a:t>
            </a:r>
            <a:endParaRPr lang="zh-CN" altLang="en-US" sz="1600" b="1" dirty="0">
              <a:solidFill>
                <a:srgbClr val="FF0000"/>
              </a:solidFill>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2C8290D-92D7-4EB2-7BFA-DCF9054AE127}"/>
                  </a:ext>
                </a:extLst>
              </p:cNvPr>
              <p:cNvSpPr txBox="1"/>
              <p:nvPr/>
            </p:nvSpPr>
            <p:spPr>
              <a:xfrm>
                <a:off x="2245519" y="4348555"/>
                <a:ext cx="48814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smtClean="0">
                              <a:solidFill>
                                <a:schemeClr val="tx1"/>
                              </a:solidFill>
                              <a:latin typeface="Cambria Math" panose="02040503050406030204" pitchFamily="18" charset="0"/>
                            </a:rPr>
                          </m:ctrlPr>
                        </m:sSupPr>
                        <m:e>
                          <m:r>
                            <a:rPr lang="en-US" altLang="zh-CN" sz="1600" b="1" i="1" smtClean="0">
                              <a:solidFill>
                                <a:schemeClr val="tx1"/>
                              </a:solidFill>
                              <a:latin typeface="Cambria Math" panose="02040503050406030204" pitchFamily="18" charset="0"/>
                            </a:rPr>
                            <m:t>𝝁</m:t>
                          </m:r>
                        </m:e>
                        <m:sup>
                          <m:r>
                            <a:rPr lang="en-US" altLang="zh-CN" sz="1600" b="1" i="1" smtClean="0">
                              <a:solidFill>
                                <a:schemeClr val="tx1"/>
                              </a:solidFill>
                              <a:latin typeface="Cambria Math" panose="02040503050406030204" pitchFamily="18" charset="0"/>
                            </a:rPr>
                            <m:t>−</m:t>
                          </m:r>
                        </m:sup>
                      </m:sSup>
                    </m:oMath>
                  </m:oMathPara>
                </a14:m>
                <a:endParaRPr lang="zh-CN" altLang="en-US" sz="1600" b="1" dirty="0"/>
              </a:p>
            </p:txBody>
          </p:sp>
        </mc:Choice>
        <mc:Fallback xmlns="">
          <p:sp>
            <p:nvSpPr>
              <p:cNvPr id="20" name="文本框 19">
                <a:extLst>
                  <a:ext uri="{FF2B5EF4-FFF2-40B4-BE49-F238E27FC236}">
                    <a16:creationId xmlns:a16="http://schemas.microsoft.com/office/drawing/2014/main" id="{42C8290D-92D7-4EB2-7BFA-DCF9054AE127}"/>
                  </a:ext>
                </a:extLst>
              </p:cNvPr>
              <p:cNvSpPr txBox="1">
                <a:spLocks noRot="1" noChangeAspect="1" noMove="1" noResize="1" noEditPoints="1" noAdjustHandles="1" noChangeArrowheads="1" noChangeShapeType="1" noTextEdit="1"/>
              </p:cNvSpPr>
              <p:nvPr/>
            </p:nvSpPr>
            <p:spPr>
              <a:xfrm>
                <a:off x="2245519" y="4348555"/>
                <a:ext cx="488146"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F1627F71-8DF6-6A28-F3B6-2E31F4B7DABB}"/>
                  </a:ext>
                </a:extLst>
              </p:cNvPr>
              <p:cNvSpPr txBox="1"/>
              <p:nvPr/>
            </p:nvSpPr>
            <p:spPr>
              <a:xfrm>
                <a:off x="4123815" y="3146283"/>
                <a:ext cx="4993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smtClean="0">
                              <a:solidFill>
                                <a:schemeClr val="tx1"/>
                              </a:solidFill>
                              <a:latin typeface="Cambria Math" panose="02040503050406030204" pitchFamily="18" charset="0"/>
                            </a:rPr>
                          </m:ctrlPr>
                        </m:sSupPr>
                        <m:e>
                          <m:r>
                            <a:rPr lang="en-US" altLang="zh-CN" sz="1600" b="1" i="1" smtClean="0">
                              <a:solidFill>
                                <a:schemeClr val="tx1"/>
                              </a:solidFill>
                              <a:latin typeface="Cambria Math" panose="02040503050406030204" pitchFamily="18" charset="0"/>
                            </a:rPr>
                            <m:t>𝝅</m:t>
                          </m:r>
                        </m:e>
                        <m:sup>
                          <m:r>
                            <a:rPr lang="en-US" altLang="zh-CN" sz="1600" b="1" i="1" smtClean="0">
                              <a:solidFill>
                                <a:schemeClr val="tx1"/>
                              </a:solidFill>
                              <a:latin typeface="Cambria Math" panose="02040503050406030204" pitchFamily="18" charset="0"/>
                            </a:rPr>
                            <m:t>−</m:t>
                          </m:r>
                        </m:sup>
                      </m:sSup>
                    </m:oMath>
                  </m:oMathPara>
                </a14:m>
                <a:endParaRPr lang="zh-CN" altLang="en-US" sz="1600" b="1" dirty="0"/>
              </a:p>
            </p:txBody>
          </p:sp>
        </mc:Choice>
        <mc:Fallback xmlns="">
          <p:sp>
            <p:nvSpPr>
              <p:cNvPr id="21" name="文本框 20">
                <a:extLst>
                  <a:ext uri="{FF2B5EF4-FFF2-40B4-BE49-F238E27FC236}">
                    <a16:creationId xmlns:a16="http://schemas.microsoft.com/office/drawing/2014/main" id="{F1627F71-8DF6-6A28-F3B6-2E31F4B7DABB}"/>
                  </a:ext>
                </a:extLst>
              </p:cNvPr>
              <p:cNvSpPr txBox="1">
                <a:spLocks noRot="1" noChangeAspect="1" noMove="1" noResize="1" noEditPoints="1" noAdjustHandles="1" noChangeArrowheads="1" noChangeShapeType="1" noTextEdit="1"/>
              </p:cNvSpPr>
              <p:nvPr/>
            </p:nvSpPr>
            <p:spPr>
              <a:xfrm>
                <a:off x="4123815" y="3146283"/>
                <a:ext cx="499367" cy="33855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0D5B8E1-1B0F-5C30-1B1C-2CE0EA3E3204}"/>
                  </a:ext>
                </a:extLst>
              </p:cNvPr>
              <p:cNvSpPr txBox="1"/>
              <p:nvPr/>
            </p:nvSpPr>
            <p:spPr>
              <a:xfrm>
                <a:off x="4324601" y="4044175"/>
                <a:ext cx="47051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smtClean="0">
                              <a:solidFill>
                                <a:schemeClr val="tx1"/>
                              </a:solidFill>
                              <a:latin typeface="Cambria Math" panose="02040503050406030204" pitchFamily="18" charset="0"/>
                            </a:rPr>
                          </m:ctrlPr>
                        </m:sSupPr>
                        <m:e>
                          <m:r>
                            <a:rPr lang="en-US" altLang="zh-CN" sz="1600" b="1" i="1" smtClean="0">
                              <a:solidFill>
                                <a:schemeClr val="tx1"/>
                              </a:solidFill>
                              <a:latin typeface="Cambria Math" panose="02040503050406030204" pitchFamily="18" charset="0"/>
                            </a:rPr>
                            <m:t>𝒆</m:t>
                          </m:r>
                        </m:e>
                        <m:sup>
                          <m:r>
                            <a:rPr lang="en-US" altLang="zh-CN" sz="1600" b="1" i="1" smtClean="0">
                              <a:solidFill>
                                <a:schemeClr val="tx1"/>
                              </a:solidFill>
                              <a:latin typeface="Cambria Math" panose="02040503050406030204" pitchFamily="18" charset="0"/>
                            </a:rPr>
                            <m:t>−</m:t>
                          </m:r>
                        </m:sup>
                      </m:sSup>
                    </m:oMath>
                  </m:oMathPara>
                </a14:m>
                <a:endParaRPr lang="zh-CN" altLang="en-US" sz="1600" b="1" dirty="0"/>
              </a:p>
            </p:txBody>
          </p:sp>
        </mc:Choice>
        <mc:Fallback xmlns="">
          <p:sp>
            <p:nvSpPr>
              <p:cNvPr id="22" name="文本框 21">
                <a:extLst>
                  <a:ext uri="{FF2B5EF4-FFF2-40B4-BE49-F238E27FC236}">
                    <a16:creationId xmlns:a16="http://schemas.microsoft.com/office/drawing/2014/main" id="{30D5B8E1-1B0F-5C30-1B1C-2CE0EA3E3204}"/>
                  </a:ext>
                </a:extLst>
              </p:cNvPr>
              <p:cNvSpPr txBox="1">
                <a:spLocks noRot="1" noChangeAspect="1" noMove="1" noResize="1" noEditPoints="1" noAdjustHandles="1" noChangeArrowheads="1" noChangeShapeType="1" noTextEdit="1"/>
              </p:cNvSpPr>
              <p:nvPr/>
            </p:nvSpPr>
            <p:spPr>
              <a:xfrm>
                <a:off x="4324601" y="4044175"/>
                <a:ext cx="470513"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73B7157-899D-A01B-2F67-ED209AC9B134}"/>
                  </a:ext>
                </a:extLst>
              </p:cNvPr>
              <p:cNvSpPr txBox="1"/>
              <p:nvPr/>
            </p:nvSpPr>
            <p:spPr>
              <a:xfrm>
                <a:off x="8124464" y="4985366"/>
                <a:ext cx="48814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smtClean="0">
                              <a:solidFill>
                                <a:schemeClr val="tx1"/>
                              </a:solidFill>
                              <a:latin typeface="Cambria Math" panose="02040503050406030204" pitchFamily="18" charset="0"/>
                            </a:rPr>
                          </m:ctrlPr>
                        </m:sSupPr>
                        <m:e>
                          <m:r>
                            <a:rPr lang="en-US" altLang="zh-CN" sz="1600" b="1" i="1" smtClean="0">
                              <a:solidFill>
                                <a:schemeClr val="tx1"/>
                              </a:solidFill>
                              <a:latin typeface="Cambria Math" panose="02040503050406030204" pitchFamily="18" charset="0"/>
                            </a:rPr>
                            <m:t>𝝁</m:t>
                          </m:r>
                        </m:e>
                        <m:sup>
                          <m:r>
                            <a:rPr lang="en-US" altLang="zh-CN" sz="1600" b="1" i="1">
                              <a:latin typeface="Cambria Math" panose="02040503050406030204" pitchFamily="18" charset="0"/>
                            </a:rPr>
                            <m:t>+</m:t>
                          </m:r>
                        </m:sup>
                      </m:sSup>
                    </m:oMath>
                  </m:oMathPara>
                </a14:m>
                <a:endParaRPr lang="zh-CN" altLang="en-US" sz="1600" b="1" dirty="0"/>
              </a:p>
            </p:txBody>
          </p:sp>
        </mc:Choice>
        <mc:Fallback xmlns="">
          <p:sp>
            <p:nvSpPr>
              <p:cNvPr id="23" name="文本框 22">
                <a:extLst>
                  <a:ext uri="{FF2B5EF4-FFF2-40B4-BE49-F238E27FC236}">
                    <a16:creationId xmlns:a16="http://schemas.microsoft.com/office/drawing/2014/main" id="{373B7157-899D-A01B-2F67-ED209AC9B134}"/>
                  </a:ext>
                </a:extLst>
              </p:cNvPr>
              <p:cNvSpPr txBox="1">
                <a:spLocks noRot="1" noChangeAspect="1" noMove="1" noResize="1" noEditPoints="1" noAdjustHandles="1" noChangeArrowheads="1" noChangeShapeType="1" noTextEdit="1"/>
              </p:cNvSpPr>
              <p:nvPr/>
            </p:nvSpPr>
            <p:spPr>
              <a:xfrm>
                <a:off x="8124464" y="4985366"/>
                <a:ext cx="488147" cy="338554"/>
              </a:xfrm>
              <a:prstGeom prst="rect">
                <a:avLst/>
              </a:prstGeom>
              <a:blipFill>
                <a:blip r:embed="rId11"/>
                <a:stretch>
                  <a:fillRect b="-1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000C8D5-B195-4040-E85C-F82BD482AC32}"/>
                  </a:ext>
                </a:extLst>
              </p:cNvPr>
              <p:cNvSpPr txBox="1"/>
              <p:nvPr/>
            </p:nvSpPr>
            <p:spPr>
              <a:xfrm>
                <a:off x="10002760" y="3783094"/>
                <a:ext cx="4993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smtClean="0">
                              <a:solidFill>
                                <a:schemeClr val="tx1"/>
                              </a:solidFill>
                              <a:latin typeface="Cambria Math" panose="02040503050406030204" pitchFamily="18" charset="0"/>
                            </a:rPr>
                          </m:ctrlPr>
                        </m:sSupPr>
                        <m:e>
                          <m:r>
                            <a:rPr lang="en-US" altLang="zh-CN" sz="1600" b="1" i="1" smtClean="0">
                              <a:solidFill>
                                <a:schemeClr val="tx1"/>
                              </a:solidFill>
                              <a:latin typeface="Cambria Math" panose="02040503050406030204" pitchFamily="18" charset="0"/>
                            </a:rPr>
                            <m:t>𝝅</m:t>
                          </m:r>
                        </m:e>
                        <m:sup>
                          <m:r>
                            <a:rPr lang="en-US" altLang="zh-CN" sz="1600" b="1" i="1">
                              <a:latin typeface="Cambria Math" panose="02040503050406030204" pitchFamily="18" charset="0"/>
                            </a:rPr>
                            <m:t>+</m:t>
                          </m:r>
                        </m:sup>
                      </m:sSup>
                    </m:oMath>
                  </m:oMathPara>
                </a14:m>
                <a:endParaRPr lang="zh-CN" altLang="en-US" sz="1600" b="1" dirty="0"/>
              </a:p>
            </p:txBody>
          </p:sp>
        </mc:Choice>
        <mc:Fallback xmlns="">
          <p:sp>
            <p:nvSpPr>
              <p:cNvPr id="24" name="文本框 23">
                <a:extLst>
                  <a:ext uri="{FF2B5EF4-FFF2-40B4-BE49-F238E27FC236}">
                    <a16:creationId xmlns:a16="http://schemas.microsoft.com/office/drawing/2014/main" id="{9000C8D5-B195-4040-E85C-F82BD482AC32}"/>
                  </a:ext>
                </a:extLst>
              </p:cNvPr>
              <p:cNvSpPr txBox="1">
                <a:spLocks noRot="1" noChangeAspect="1" noMove="1" noResize="1" noEditPoints="1" noAdjustHandles="1" noChangeArrowheads="1" noChangeShapeType="1" noTextEdit="1"/>
              </p:cNvSpPr>
              <p:nvPr/>
            </p:nvSpPr>
            <p:spPr>
              <a:xfrm>
                <a:off x="10002760" y="3783094"/>
                <a:ext cx="499367" cy="338554"/>
              </a:xfrm>
              <a:prstGeom prst="rect">
                <a:avLst/>
              </a:prstGeom>
              <a:blipFill>
                <a:blip r:embed="rId12"/>
                <a:stretch>
                  <a:fillRect/>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06152B7B-72F4-C59B-F3D0-9017D75DDA1C}"/>
              </a:ext>
            </a:extLst>
          </p:cNvPr>
          <p:cNvSpPr txBox="1"/>
          <p:nvPr/>
        </p:nvSpPr>
        <p:spPr>
          <a:xfrm>
            <a:off x="10243588" y="3140311"/>
            <a:ext cx="543739" cy="307777"/>
          </a:xfrm>
          <a:prstGeom prst="rect">
            <a:avLst/>
          </a:prstGeom>
          <a:noFill/>
        </p:spPr>
        <p:txBody>
          <a:bodyPr wrap="none" rtlCol="0">
            <a:spAutoFit/>
          </a:bodyPr>
          <a:lstStyle/>
          <a:p>
            <a:r>
              <a:rPr lang="zh-CN" altLang="en-US" sz="1400" b="1" dirty="0"/>
              <a:t>质子</a:t>
            </a:r>
          </a:p>
        </p:txBody>
      </p:sp>
    </p:spTree>
    <p:extLst>
      <p:ext uri="{BB962C8B-B14F-4D97-AF65-F5344CB8AC3E}">
        <p14:creationId xmlns:p14="http://schemas.microsoft.com/office/powerpoint/2010/main" val="179380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281BC26-E742-1BA1-513B-42B00045F748}"/>
              </a:ext>
            </a:extLst>
          </p:cNvPr>
          <p:cNvPicPr>
            <a:picLocks noChangeAspect="1"/>
          </p:cNvPicPr>
          <p:nvPr/>
        </p:nvPicPr>
        <p:blipFill>
          <a:blip r:embed="rId3"/>
          <a:stretch>
            <a:fillRect/>
          </a:stretch>
        </p:blipFill>
        <p:spPr>
          <a:xfrm>
            <a:off x="1341142" y="4062508"/>
            <a:ext cx="2642410" cy="2230778"/>
          </a:xfrm>
          <a:prstGeom prst="rect">
            <a:avLst/>
          </a:prstGeom>
        </p:spPr>
      </p:pic>
      <p:pic>
        <p:nvPicPr>
          <p:cNvPr id="27" name="Picture 2">
            <a:extLst>
              <a:ext uri="{FF2B5EF4-FFF2-40B4-BE49-F238E27FC236}">
                <a16:creationId xmlns:a16="http://schemas.microsoft.com/office/drawing/2014/main" id="{6D05D53D-025A-E884-0128-C7B472EA1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90" y="736535"/>
            <a:ext cx="10857211" cy="256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缪子束流纯化：原理</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接箭头连接符 30">
            <a:extLst>
              <a:ext uri="{FF2B5EF4-FFF2-40B4-BE49-F238E27FC236}">
                <a16:creationId xmlns:a16="http://schemas.microsoft.com/office/drawing/2014/main" id="{4C724A13-64A9-FB2B-10DF-417FDBD20150}"/>
              </a:ext>
            </a:extLst>
          </p:cNvPr>
          <p:cNvCxnSpPr>
            <a:cxnSpLocks/>
            <a:endCxn id="34" idx="3"/>
          </p:cNvCxnSpPr>
          <p:nvPr/>
        </p:nvCxnSpPr>
        <p:spPr>
          <a:xfrm flipH="1" flipV="1">
            <a:off x="2638598" y="2159106"/>
            <a:ext cx="362733" cy="2044234"/>
          </a:xfrm>
          <a:prstGeom prst="straightConnector1">
            <a:avLst/>
          </a:prstGeom>
          <a:ln w="28575">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DDACAAB3-BA2D-B3DF-10CB-EE27CB20AE05}"/>
                  </a:ext>
                </a:extLst>
              </p:cNvPr>
              <p:cNvSpPr txBox="1"/>
              <p:nvPr/>
            </p:nvSpPr>
            <p:spPr>
              <a:xfrm>
                <a:off x="440319" y="3063171"/>
                <a:ext cx="2528305" cy="1077218"/>
              </a:xfrm>
              <a:prstGeom prst="rect">
                <a:avLst/>
              </a:prstGeom>
              <a:solidFill>
                <a:srgbClr val="FFFF00">
                  <a:alpha val="50196"/>
                </a:srgbClr>
              </a:solidFill>
            </p:spPr>
            <p:txBody>
              <a:bodyPr wrap="square" rtlCol="0">
                <a:spAutoFit/>
              </a:bodyPr>
              <a:lstStyle/>
              <a:p>
                <a:r>
                  <a:rPr lang="zh-CN" altLang="en-US" sz="1600" dirty="0"/>
                  <a:t>第一段偏转磁铁</a:t>
                </a:r>
                <a:endParaRPr lang="en-US" altLang="zh-CN" sz="1600" dirty="0"/>
              </a:p>
              <a:p>
                <a:r>
                  <a:rPr lang="zh-CN" altLang="en-US" sz="1600" dirty="0"/>
                  <a:t>设置磁钢度</a:t>
                </a:r>
                <a14:m>
                  <m:oMath xmlns:m="http://schemas.openxmlformats.org/officeDocument/2006/math">
                    <m:r>
                      <a:rPr lang="en-US" altLang="zh-CN" sz="1600" b="0" i="1" smtClean="0">
                        <a:latin typeface="Cambria Math" panose="02040503050406030204" pitchFamily="18" charset="0"/>
                      </a:rPr>
                      <m:t>𝐵</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𝜌</m:t>
                        </m:r>
                      </m:e>
                      <m:sub>
                        <m:r>
                          <a:rPr lang="en-US" altLang="zh-CN" sz="1600" b="0" i="1" smtClean="0">
                            <a:latin typeface="Cambria Math" panose="02040503050406030204" pitchFamily="18" charset="0"/>
                          </a:rPr>
                          <m:t>1</m:t>
                        </m:r>
                      </m:sub>
                    </m:sSub>
                  </m:oMath>
                </a14:m>
                <a:endParaRPr lang="en-US" altLang="zh-CN" sz="1600" dirty="0"/>
              </a:p>
              <a:p>
                <a:r>
                  <a:rPr lang="zh-CN" altLang="en-US" sz="1600" dirty="0"/>
                  <a:t>杂质粒子的磁钢度中心值为</a:t>
                </a:r>
                <a14:m>
                  <m:oMath xmlns:m="http://schemas.openxmlformats.org/officeDocument/2006/math">
                    <m:r>
                      <a:rPr lang="en-US" altLang="zh-CN" sz="1600" i="1">
                        <a:latin typeface="Cambria Math" panose="02040503050406030204" pitchFamily="18" charset="0"/>
                      </a:rPr>
                      <m:t>𝐵</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𝜌</m:t>
                        </m:r>
                      </m:e>
                      <m:sub>
                        <m:r>
                          <a:rPr lang="en-US" altLang="zh-CN" sz="1600" i="1">
                            <a:latin typeface="Cambria Math" panose="02040503050406030204" pitchFamily="18" charset="0"/>
                          </a:rPr>
                          <m:t>1</m:t>
                        </m:r>
                      </m:sub>
                    </m:sSub>
                  </m:oMath>
                </a14:m>
                <a:endParaRPr lang="zh-CN" altLang="en-US" sz="1600" dirty="0"/>
              </a:p>
            </p:txBody>
          </p:sp>
        </mc:Choice>
        <mc:Fallback xmlns="">
          <p:sp>
            <p:nvSpPr>
              <p:cNvPr id="33" name="文本框 32">
                <a:extLst>
                  <a:ext uri="{FF2B5EF4-FFF2-40B4-BE49-F238E27FC236}">
                    <a16:creationId xmlns:a16="http://schemas.microsoft.com/office/drawing/2014/main" id="{DDACAAB3-BA2D-B3DF-10CB-EE27CB20AE05}"/>
                  </a:ext>
                </a:extLst>
              </p:cNvPr>
              <p:cNvSpPr txBox="1">
                <a:spLocks noRot="1" noChangeAspect="1" noMove="1" noResize="1" noEditPoints="1" noAdjustHandles="1" noChangeArrowheads="1" noChangeShapeType="1" noTextEdit="1"/>
              </p:cNvSpPr>
              <p:nvPr/>
            </p:nvSpPr>
            <p:spPr>
              <a:xfrm>
                <a:off x="440319" y="3063171"/>
                <a:ext cx="2528305" cy="1077218"/>
              </a:xfrm>
              <a:prstGeom prst="rect">
                <a:avLst/>
              </a:prstGeom>
              <a:blipFill>
                <a:blip r:embed="rId6"/>
                <a:stretch>
                  <a:fillRect l="-1205" t="-1695" b="-6215"/>
                </a:stretch>
              </a:blipFill>
            </p:spPr>
            <p:txBody>
              <a:bodyPr/>
              <a:lstStyle/>
              <a:p>
                <a:r>
                  <a:rPr lang="zh-CN" altLang="en-US">
                    <a:noFill/>
                  </a:rPr>
                  <a:t> </a:t>
                </a:r>
              </a:p>
            </p:txBody>
          </p:sp>
        </mc:Fallback>
      </mc:AlternateContent>
      <p:sp>
        <p:nvSpPr>
          <p:cNvPr id="34" name="矩形 33">
            <a:extLst>
              <a:ext uri="{FF2B5EF4-FFF2-40B4-BE49-F238E27FC236}">
                <a16:creationId xmlns:a16="http://schemas.microsoft.com/office/drawing/2014/main" id="{55717535-7303-7B22-2A00-B6E8F1363678}"/>
              </a:ext>
            </a:extLst>
          </p:cNvPr>
          <p:cNvSpPr/>
          <p:nvPr/>
        </p:nvSpPr>
        <p:spPr>
          <a:xfrm>
            <a:off x="561789" y="1283794"/>
            <a:ext cx="2076809" cy="1750623"/>
          </a:xfrm>
          <a:prstGeom prst="rect">
            <a:avLst/>
          </a:prstGeom>
          <a:solidFill>
            <a:srgbClr val="FFFF00">
              <a:alpha val="50196"/>
            </a:srgbClr>
          </a:solidFill>
          <a:ln w="38100">
            <a:solidFill>
              <a:srgbClr val="FF000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16143138-1137-11A8-0E17-B0B152AB4608}"/>
              </a:ext>
            </a:extLst>
          </p:cNvPr>
          <p:cNvSpPr txBox="1"/>
          <p:nvPr/>
        </p:nvSpPr>
        <p:spPr>
          <a:xfrm>
            <a:off x="9993454" y="3083348"/>
            <a:ext cx="1888659" cy="584775"/>
          </a:xfrm>
          <a:prstGeom prst="rect">
            <a:avLst/>
          </a:prstGeom>
          <a:solidFill>
            <a:srgbClr val="FFFF00"/>
          </a:solidFill>
        </p:spPr>
        <p:txBody>
          <a:bodyPr wrap="none" rtlCol="0">
            <a:spAutoFit/>
          </a:bodyPr>
          <a:lstStyle/>
          <a:p>
            <a:r>
              <a:rPr lang="zh-CN" altLang="en-US" sz="1600" dirty="0"/>
              <a:t>终端</a:t>
            </a:r>
            <a:endParaRPr lang="en-US" altLang="zh-CN" sz="1600" dirty="0"/>
          </a:p>
          <a:p>
            <a:r>
              <a:rPr lang="zh-CN" altLang="en-US" sz="1600" dirty="0"/>
              <a:t>得到纯化</a:t>
            </a:r>
            <a:r>
              <a:rPr lang="en-US" altLang="zh-CN" sz="1600" dirty="0"/>
              <a:t>muon flux</a:t>
            </a:r>
            <a:endParaRPr lang="zh-CN" altLang="en-US" sz="1600" dirty="0"/>
          </a:p>
        </p:txBody>
      </p:sp>
      <p:sp>
        <p:nvSpPr>
          <p:cNvPr id="43" name="文本框 42">
            <a:extLst>
              <a:ext uri="{FF2B5EF4-FFF2-40B4-BE49-F238E27FC236}">
                <a16:creationId xmlns:a16="http://schemas.microsoft.com/office/drawing/2014/main" id="{A0FC8A7F-E7E8-04D1-4BCB-CF7F925298DA}"/>
              </a:ext>
            </a:extLst>
          </p:cNvPr>
          <p:cNvSpPr txBox="1"/>
          <p:nvPr/>
        </p:nvSpPr>
        <p:spPr>
          <a:xfrm>
            <a:off x="6246630" y="4298310"/>
            <a:ext cx="5288627" cy="1323439"/>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t>将束线分成两段</a:t>
            </a:r>
            <a:endParaRPr lang="en-US" altLang="zh-CN" sz="2000" b="1" dirty="0"/>
          </a:p>
          <a:p>
            <a:pPr marL="342900" indent="-342900">
              <a:buFont typeface="Arial" panose="020B0604020202020204" pitchFamily="34" charset="0"/>
              <a:buChar char="•"/>
            </a:pPr>
            <a:r>
              <a:rPr lang="zh-CN" altLang="en-US" sz="2000" b="1" dirty="0"/>
              <a:t>第二段的磁钢度设置为我们需要的磁钢度</a:t>
            </a:r>
            <a:endParaRPr lang="en-US" altLang="zh-CN" sz="2000" b="1" dirty="0"/>
          </a:p>
          <a:p>
            <a:pPr marL="800100" lvl="1" indent="-342900">
              <a:buFont typeface="Arial" panose="020B0604020202020204" pitchFamily="34" charset="0"/>
              <a:buChar char="•"/>
            </a:pPr>
            <a:r>
              <a:rPr lang="zh-CN" altLang="en-US" sz="2000" b="1" dirty="0"/>
              <a:t>例如：</a:t>
            </a:r>
            <a:r>
              <a:rPr lang="en-US" altLang="zh-CN" sz="2000" b="1" dirty="0"/>
              <a:t>5 Tm</a:t>
            </a:r>
            <a:r>
              <a:rPr lang="zh-CN" altLang="en-US" sz="2000" b="1" dirty="0"/>
              <a:t>，对应动力为</a:t>
            </a:r>
            <a:r>
              <a:rPr lang="en-US" altLang="zh-CN" sz="2000" b="1" dirty="0"/>
              <a:t>1500 MeV/c</a:t>
            </a:r>
          </a:p>
          <a:p>
            <a:pPr marL="342900" indent="-342900">
              <a:buFont typeface="Arial" panose="020B0604020202020204" pitchFamily="34" charset="0"/>
              <a:buChar char="•"/>
            </a:pPr>
            <a:r>
              <a:rPr lang="zh-CN" altLang="en-US" sz="2000" b="1" dirty="0"/>
              <a:t>对第一段设置的的磁钢度进行扫描</a:t>
            </a:r>
            <a:endParaRPr lang="en-US" altLang="zh-CN" sz="2000" b="1" dirty="0"/>
          </a:p>
        </p:txBody>
      </p:sp>
      <p:sp>
        <p:nvSpPr>
          <p:cNvPr id="9" name="矩形 8">
            <a:extLst>
              <a:ext uri="{FF2B5EF4-FFF2-40B4-BE49-F238E27FC236}">
                <a16:creationId xmlns:a16="http://schemas.microsoft.com/office/drawing/2014/main" id="{5C2D83D2-3DE2-5AFD-A1FD-3C7C37400F13}"/>
              </a:ext>
            </a:extLst>
          </p:cNvPr>
          <p:cNvSpPr/>
          <p:nvPr/>
        </p:nvSpPr>
        <p:spPr>
          <a:xfrm>
            <a:off x="2662347" y="1283794"/>
            <a:ext cx="8670671" cy="1750623"/>
          </a:xfrm>
          <a:prstGeom prst="rect">
            <a:avLst/>
          </a:prstGeom>
          <a:solidFill>
            <a:srgbClr val="CC99FF">
              <a:alpha val="49804"/>
            </a:srgbClr>
          </a:solidFill>
          <a:ln w="38100">
            <a:solidFill>
              <a:srgbClr val="FF000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D29514B2-8CE2-B892-A5C1-395C81E1ABD6}"/>
                  </a:ext>
                </a:extLst>
              </p:cNvPr>
              <p:cNvSpPr txBox="1"/>
              <p:nvPr/>
            </p:nvSpPr>
            <p:spPr>
              <a:xfrm>
                <a:off x="3482148" y="3079504"/>
                <a:ext cx="2528305" cy="830997"/>
              </a:xfrm>
              <a:prstGeom prst="rect">
                <a:avLst/>
              </a:prstGeom>
              <a:solidFill>
                <a:srgbClr val="FFFF00">
                  <a:alpha val="50196"/>
                </a:srgbClr>
              </a:solidFill>
            </p:spPr>
            <p:txBody>
              <a:bodyPr wrap="square" rtlCol="0">
                <a:spAutoFit/>
              </a:bodyPr>
              <a:lstStyle/>
              <a:p>
                <a:r>
                  <a:rPr lang="zh-CN" altLang="en-US" sz="1600" dirty="0"/>
                  <a:t>第二段偏转磁铁</a:t>
                </a:r>
                <a:endParaRPr lang="en-US" altLang="zh-CN" sz="1600" dirty="0"/>
              </a:p>
              <a:p>
                <a:r>
                  <a:rPr lang="zh-CN" altLang="en-US" sz="1600" dirty="0"/>
                  <a:t>调整磁钢度设置</a:t>
                </a:r>
                <a14:m>
                  <m:oMath xmlns:m="http://schemas.openxmlformats.org/officeDocument/2006/math">
                    <m:r>
                      <a:rPr lang="zh-CN" altLang="en-US" sz="1600" b="0" i="1" dirty="0">
                        <a:latin typeface="Cambria Math" panose="02040503050406030204" pitchFamily="18" charset="0"/>
                      </a:rPr>
                      <m:t>为</m:t>
                    </m:r>
                    <m:r>
                      <a:rPr lang="en-US" altLang="zh-CN" sz="1600" b="0" i="1" smtClean="0">
                        <a:latin typeface="Cambria Math" panose="02040503050406030204" pitchFamily="18" charset="0"/>
                      </a:rPr>
                      <m:t>𝐵</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𝜌</m:t>
                        </m:r>
                      </m:e>
                      <m:sub>
                        <m:r>
                          <a:rPr lang="en-US" altLang="zh-CN" sz="1600" i="1">
                            <a:latin typeface="Cambria Math" panose="02040503050406030204" pitchFamily="18" charset="0"/>
                          </a:rPr>
                          <m:t>2</m:t>
                        </m:r>
                      </m:sub>
                    </m:sSub>
                  </m:oMath>
                </a14:m>
                <a:endParaRPr lang="en-US" altLang="zh-CN" sz="1600" dirty="0"/>
              </a:p>
              <a:p>
                <a:r>
                  <a:rPr lang="zh-CN" altLang="en-US" sz="1600" dirty="0"/>
                  <a:t>杂质粒子被去除</a:t>
                </a:r>
              </a:p>
            </p:txBody>
          </p:sp>
        </mc:Choice>
        <mc:Fallback xmlns="">
          <p:sp>
            <p:nvSpPr>
              <p:cNvPr id="18" name="文本框 17">
                <a:extLst>
                  <a:ext uri="{FF2B5EF4-FFF2-40B4-BE49-F238E27FC236}">
                    <a16:creationId xmlns:a16="http://schemas.microsoft.com/office/drawing/2014/main" id="{D29514B2-8CE2-B892-A5C1-395C81E1ABD6}"/>
                  </a:ext>
                </a:extLst>
              </p:cNvPr>
              <p:cNvSpPr txBox="1">
                <a:spLocks noRot="1" noChangeAspect="1" noMove="1" noResize="1" noEditPoints="1" noAdjustHandles="1" noChangeArrowheads="1" noChangeShapeType="1" noTextEdit="1"/>
              </p:cNvSpPr>
              <p:nvPr/>
            </p:nvSpPr>
            <p:spPr>
              <a:xfrm>
                <a:off x="3482148" y="3079504"/>
                <a:ext cx="2528305" cy="830997"/>
              </a:xfrm>
              <a:prstGeom prst="rect">
                <a:avLst/>
              </a:prstGeom>
              <a:blipFill>
                <a:blip r:embed="rId7"/>
                <a:stretch>
                  <a:fillRect l="-1205" t="-2206" b="-88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934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Outline</a:t>
            </a:r>
            <a:endPar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8383663-2729-D389-6F54-032E1A7ECF53}"/>
              </a:ext>
            </a:extLst>
          </p:cNvPr>
          <p:cNvSpPr txBox="1"/>
          <p:nvPr/>
        </p:nvSpPr>
        <p:spPr>
          <a:xfrm>
            <a:off x="616017" y="1328286"/>
            <a:ext cx="3486852" cy="2910349"/>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zh-CN" altLang="en-US" sz="3200" b="1" dirty="0">
                <a:solidFill>
                  <a:srgbClr val="0070C0"/>
                </a:solidFill>
              </a:rPr>
              <a:t>物理背景</a:t>
            </a:r>
            <a:endParaRPr lang="en-US" altLang="zh-CN" sz="3200" b="1" dirty="0">
              <a:solidFill>
                <a:schemeClr val="accent5">
                  <a:lumMod val="20000"/>
                  <a:lumOff val="80000"/>
                </a:schemeClr>
              </a:solidFill>
            </a:endParaRPr>
          </a:p>
          <a:p>
            <a:pPr marL="342900" indent="-342900">
              <a:lnSpc>
                <a:spcPct val="200000"/>
              </a:lnSpc>
              <a:buFont typeface="Arial" panose="020B0604020202020204" pitchFamily="34" charset="0"/>
              <a:buChar char="•"/>
            </a:pPr>
            <a:r>
              <a:rPr lang="en-US" altLang="zh-CN" sz="3200" b="1" dirty="0">
                <a:solidFill>
                  <a:schemeClr val="accent5">
                    <a:lumMod val="20000"/>
                    <a:lumOff val="80000"/>
                  </a:schemeClr>
                </a:solidFill>
              </a:rPr>
              <a:t>HIAF</a:t>
            </a:r>
            <a:r>
              <a:rPr lang="zh-CN" altLang="en-US" sz="3200" b="1" dirty="0">
                <a:solidFill>
                  <a:schemeClr val="accent5">
                    <a:lumMod val="20000"/>
                    <a:lumOff val="80000"/>
                  </a:schemeClr>
                </a:solidFill>
              </a:rPr>
              <a:t>缪子源介绍</a:t>
            </a:r>
            <a:endParaRPr lang="en-US" altLang="zh-CN" sz="3200" b="1" dirty="0">
              <a:solidFill>
                <a:schemeClr val="accent5">
                  <a:lumMod val="20000"/>
                  <a:lumOff val="80000"/>
                </a:schemeClr>
              </a:solidFill>
            </a:endParaRPr>
          </a:p>
          <a:p>
            <a:pPr marL="342900" indent="-342900">
              <a:lnSpc>
                <a:spcPct val="200000"/>
              </a:lnSpc>
              <a:buFont typeface="Arial" panose="020B0604020202020204" pitchFamily="34" charset="0"/>
              <a:buChar char="•"/>
            </a:pPr>
            <a:r>
              <a:rPr lang="zh-CN" altLang="en-US" sz="3200" b="1" dirty="0">
                <a:solidFill>
                  <a:schemeClr val="accent5">
                    <a:lumMod val="20000"/>
                    <a:lumOff val="80000"/>
                  </a:schemeClr>
                </a:solidFill>
              </a:rPr>
              <a:t>总结和展望</a:t>
            </a:r>
          </a:p>
        </p:txBody>
      </p:sp>
    </p:spTree>
    <p:extLst>
      <p:ext uri="{BB962C8B-B14F-4D97-AF65-F5344CB8AC3E}">
        <p14:creationId xmlns:p14="http://schemas.microsoft.com/office/powerpoint/2010/main" val="102356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30AC-BE9F-4436-4FBA-F4A56FCFDFDF}"/>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6887D140-70BA-76A8-D521-2AAE9987E282}"/>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B18CEBF6-B4DB-14FB-B7A1-9C0A45200CB1}"/>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缪子束流纯化</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2D351A2F-9327-88F6-4AA6-B4C0B2A64F79}"/>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3558DC46-674B-865B-2FE6-026D4895D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3B9A08BF-5574-5419-7033-70FA97F49011}"/>
              </a:ext>
            </a:extLst>
          </p:cNvPr>
          <p:cNvPicPr>
            <a:picLocks noChangeAspect="1"/>
          </p:cNvPicPr>
          <p:nvPr/>
        </p:nvPicPr>
        <p:blipFill>
          <a:blip r:embed="rId4"/>
          <a:stretch>
            <a:fillRect/>
          </a:stretch>
        </p:blipFill>
        <p:spPr>
          <a:xfrm>
            <a:off x="506146" y="817044"/>
            <a:ext cx="4386737" cy="3152278"/>
          </a:xfrm>
          <a:prstGeom prst="rect">
            <a:avLst/>
          </a:prstGeom>
        </p:spPr>
      </p:pic>
      <p:pic>
        <p:nvPicPr>
          <p:cNvPr id="25" name="图片 24">
            <a:extLst>
              <a:ext uri="{FF2B5EF4-FFF2-40B4-BE49-F238E27FC236}">
                <a16:creationId xmlns:a16="http://schemas.microsoft.com/office/drawing/2014/main" id="{E06D41FF-88B0-02C6-86F8-30CAB5EA79C2}"/>
              </a:ext>
            </a:extLst>
          </p:cNvPr>
          <p:cNvPicPr>
            <a:picLocks noChangeAspect="1"/>
          </p:cNvPicPr>
          <p:nvPr/>
        </p:nvPicPr>
        <p:blipFill>
          <a:blip r:embed="rId5"/>
          <a:stretch>
            <a:fillRect/>
          </a:stretch>
        </p:blipFill>
        <p:spPr>
          <a:xfrm>
            <a:off x="6096000" y="818009"/>
            <a:ext cx="4065900" cy="2921726"/>
          </a:xfrm>
          <a:prstGeom prst="rect">
            <a:avLst/>
          </a:prstGeom>
        </p:spPr>
      </p:pic>
      <p:pic>
        <p:nvPicPr>
          <p:cNvPr id="27" name="图片 26">
            <a:extLst>
              <a:ext uri="{FF2B5EF4-FFF2-40B4-BE49-F238E27FC236}">
                <a16:creationId xmlns:a16="http://schemas.microsoft.com/office/drawing/2014/main" id="{878E0849-FAED-0931-0636-CC8B40D815FD}"/>
              </a:ext>
            </a:extLst>
          </p:cNvPr>
          <p:cNvPicPr>
            <a:picLocks noChangeAspect="1"/>
          </p:cNvPicPr>
          <p:nvPr/>
        </p:nvPicPr>
        <p:blipFill>
          <a:blip r:embed="rId6"/>
          <a:stretch>
            <a:fillRect/>
          </a:stretch>
        </p:blipFill>
        <p:spPr>
          <a:xfrm>
            <a:off x="6299288" y="3712074"/>
            <a:ext cx="3862612" cy="2775645"/>
          </a:xfrm>
          <a:prstGeom prst="rect">
            <a:avLst/>
          </a:prstGeom>
        </p:spPr>
      </p:pic>
      <p:sp>
        <p:nvSpPr>
          <p:cNvPr id="28" name="文本框 27">
            <a:extLst>
              <a:ext uri="{FF2B5EF4-FFF2-40B4-BE49-F238E27FC236}">
                <a16:creationId xmlns:a16="http://schemas.microsoft.com/office/drawing/2014/main" id="{536BF171-C4AB-EEA5-D60B-8E973B4F8658}"/>
              </a:ext>
            </a:extLst>
          </p:cNvPr>
          <p:cNvSpPr txBox="1"/>
          <p:nvPr/>
        </p:nvSpPr>
        <p:spPr>
          <a:xfrm>
            <a:off x="6493371" y="1080655"/>
            <a:ext cx="1664238" cy="338554"/>
          </a:xfrm>
          <a:prstGeom prst="rect">
            <a:avLst/>
          </a:prstGeom>
          <a:noFill/>
        </p:spPr>
        <p:txBody>
          <a:bodyPr wrap="none" rtlCol="0">
            <a:spAutoFit/>
          </a:bodyPr>
          <a:lstStyle/>
          <a:p>
            <a:r>
              <a:rPr lang="en-US" altLang="zh-CN" sz="1600" b="1" dirty="0" err="1">
                <a:solidFill>
                  <a:srgbClr val="FF0000"/>
                </a:solidFill>
              </a:rPr>
              <a:t>Pz</a:t>
            </a:r>
            <a:r>
              <a:rPr lang="en-US" altLang="zh-CN" sz="1600" b="1" dirty="0">
                <a:solidFill>
                  <a:srgbClr val="FF0000"/>
                </a:solidFill>
              </a:rPr>
              <a:t>=1550 MeV/c</a:t>
            </a:r>
            <a:endParaRPr lang="zh-CN" altLang="en-US" sz="1600" b="1" dirty="0">
              <a:solidFill>
                <a:srgbClr val="FF0000"/>
              </a:solidFill>
            </a:endParaRPr>
          </a:p>
        </p:txBody>
      </p:sp>
      <p:sp>
        <p:nvSpPr>
          <p:cNvPr id="29" name="文本框 28">
            <a:extLst>
              <a:ext uri="{FF2B5EF4-FFF2-40B4-BE49-F238E27FC236}">
                <a16:creationId xmlns:a16="http://schemas.microsoft.com/office/drawing/2014/main" id="{81B1882B-CFE1-186D-6184-158B67CDB18A}"/>
              </a:ext>
            </a:extLst>
          </p:cNvPr>
          <p:cNvSpPr txBox="1"/>
          <p:nvPr/>
        </p:nvSpPr>
        <p:spPr>
          <a:xfrm>
            <a:off x="6673480" y="3974720"/>
            <a:ext cx="1664238" cy="338554"/>
          </a:xfrm>
          <a:prstGeom prst="rect">
            <a:avLst/>
          </a:prstGeom>
          <a:noFill/>
        </p:spPr>
        <p:txBody>
          <a:bodyPr wrap="none" rtlCol="0">
            <a:spAutoFit/>
          </a:bodyPr>
          <a:lstStyle/>
          <a:p>
            <a:r>
              <a:rPr lang="en-US" altLang="zh-CN" sz="1600" b="1" dirty="0" err="1">
                <a:solidFill>
                  <a:srgbClr val="FF0000"/>
                </a:solidFill>
              </a:rPr>
              <a:t>Pz</a:t>
            </a:r>
            <a:r>
              <a:rPr lang="en-US" altLang="zh-CN" sz="1600" b="1" dirty="0">
                <a:solidFill>
                  <a:srgbClr val="FF0000"/>
                </a:solidFill>
              </a:rPr>
              <a:t>=1550 MeV/c</a:t>
            </a:r>
            <a:endParaRPr lang="zh-CN" altLang="en-US" sz="1600" b="1" dirty="0">
              <a:solidFill>
                <a:srgbClr val="FF0000"/>
              </a:solidFill>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3B8B790-ED8E-77C8-7BB7-FB3C63A5547B}"/>
                  </a:ext>
                </a:extLst>
              </p:cNvPr>
              <p:cNvSpPr txBox="1"/>
              <p:nvPr/>
            </p:nvSpPr>
            <p:spPr>
              <a:xfrm>
                <a:off x="506146" y="4180835"/>
                <a:ext cx="4592347" cy="1950534"/>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t>对</a:t>
                </a: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𝝁</m:t>
                        </m:r>
                      </m:e>
                      <m:sup>
                        <m:r>
                          <a:rPr lang="en-US" altLang="zh-CN" sz="2000" b="1" i="1" smtClean="0">
                            <a:latin typeface="Cambria Math" panose="02040503050406030204" pitchFamily="18" charset="0"/>
                          </a:rPr>
                          <m:t>+</m:t>
                        </m:r>
                      </m:sup>
                    </m:sSup>
                  </m:oMath>
                </a14:m>
                <a:r>
                  <a:rPr lang="zh-CN" altLang="en-US" sz="2000" b="1" dirty="0"/>
                  <a:t>，第一段磁钢度设置为</a:t>
                </a:r>
                <a:r>
                  <a:rPr lang="en-US" altLang="zh-CN" sz="2000" b="1" dirty="0"/>
                  <a:t>5.17 Tm</a:t>
                </a:r>
              </a:p>
              <a:p>
                <a:pPr marL="342900" indent="-342900">
                  <a:buFont typeface="Arial" panose="020B0604020202020204" pitchFamily="34" charset="0"/>
                  <a:buChar char="•"/>
                </a:pPr>
                <a:r>
                  <a:rPr lang="zh-CN" altLang="en-US" sz="2000" b="1" dirty="0"/>
                  <a:t>对应束流流强：</a:t>
                </a:r>
                <a14:m>
                  <m:oMath xmlns:m="http://schemas.openxmlformats.org/officeDocument/2006/math">
                    <m:r>
                      <a:rPr lang="en-US" altLang="zh-CN" sz="2000" b="1" i="1" dirty="0">
                        <a:latin typeface="Cambria Math" panose="02040503050406030204" pitchFamily="18" charset="0"/>
                      </a:rPr>
                      <m:t>2</m:t>
                    </m:r>
                    <m:r>
                      <a:rPr lang="en-US" altLang="zh-CN" sz="2000" b="1" i="1" dirty="0" smtClean="0">
                        <a:latin typeface="Cambria Math" panose="02040503050406030204" pitchFamily="18" charset="0"/>
                      </a:rPr>
                      <m:t>.</m:t>
                    </m:r>
                    <m:r>
                      <a:rPr lang="en-US" altLang="zh-CN" sz="2000" b="1" i="1" dirty="0" smtClean="0">
                        <a:latin typeface="Cambria Math" panose="02040503050406030204" pitchFamily="18" charset="0"/>
                      </a:rPr>
                      <m:t>𝟒</m:t>
                    </m:r>
                    <m:r>
                      <a:rPr lang="en-US" altLang="zh-CN" sz="2000" b="1" i="1" dirty="0" smtClean="0">
                        <a:latin typeface="Cambria Math" panose="02040503050406030204" pitchFamily="18" charset="0"/>
                      </a:rPr>
                      <m:t>×</m:t>
                    </m:r>
                    <m:r>
                      <a:rPr lang="en-US" altLang="zh-CN" sz="2000" b="1" i="1" dirty="0" smtClean="0">
                        <a:latin typeface="Cambria Math" panose="02040503050406030204" pitchFamily="18" charset="0"/>
                      </a:rPr>
                      <m:t>𝟏</m:t>
                    </m:r>
                    <m:sSup>
                      <m:sSupPr>
                        <m:ctrlPr>
                          <a:rPr lang="en-US" altLang="zh-CN" sz="2000" b="1" i="1" dirty="0" smtClean="0">
                            <a:latin typeface="Cambria Math" panose="02040503050406030204" pitchFamily="18" charset="0"/>
                          </a:rPr>
                        </m:ctrlPr>
                      </m:sSupPr>
                      <m:e>
                        <m:r>
                          <a:rPr lang="en-US" altLang="zh-CN" sz="2000" b="1" i="1" dirty="0" smtClean="0">
                            <a:latin typeface="Cambria Math" panose="02040503050406030204" pitchFamily="18" charset="0"/>
                          </a:rPr>
                          <m:t>𝟎</m:t>
                        </m:r>
                      </m:e>
                      <m:sup>
                        <m:r>
                          <a:rPr lang="en-US" altLang="zh-CN" sz="2000" b="1" i="1" dirty="0" smtClean="0">
                            <a:latin typeface="Cambria Math" panose="02040503050406030204" pitchFamily="18" charset="0"/>
                          </a:rPr>
                          <m:t>𝟓</m:t>
                        </m:r>
                      </m:sup>
                    </m:sSup>
                  </m:oMath>
                </a14:m>
                <a:r>
                  <a:rPr lang="en-US" altLang="zh-CN" sz="2000" b="1" dirty="0"/>
                  <a:t>/s</a:t>
                </a:r>
              </a:p>
              <a:p>
                <a:pPr marL="800100" lvl="1" indent="-342900">
                  <a:buFont typeface="Arial" panose="020B0604020202020204" pitchFamily="34" charset="0"/>
                  <a:buChar char="•"/>
                </a:pPr>
                <a:r>
                  <a:rPr lang="zh-CN" altLang="en-US" sz="2000" b="1" dirty="0"/>
                  <a:t>比未纯化束流降低一个量级</a:t>
                </a:r>
                <a:endParaRPr lang="en-US" altLang="zh-CN" sz="2000" b="1" dirty="0"/>
              </a:p>
              <a:p>
                <a:pPr marL="342900" indent="-342900">
                  <a:buFont typeface="Arial" panose="020B0604020202020204" pitchFamily="34" charset="0"/>
                  <a:buChar char="•"/>
                </a:pP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𝝁</m:t>
                        </m:r>
                      </m:e>
                      <m:sup>
                        <m:r>
                          <a:rPr lang="en-US" altLang="zh-CN" sz="2000" b="1" i="1" smtClean="0">
                            <a:latin typeface="Cambria Math" panose="02040503050406030204" pitchFamily="18" charset="0"/>
                          </a:rPr>
                          <m:t>+</m:t>
                        </m:r>
                      </m:sup>
                    </m:sSup>
                  </m:oMath>
                </a14:m>
                <a:r>
                  <a:rPr lang="zh-CN" altLang="en-US" sz="2000" b="1" dirty="0"/>
                  <a:t>动量谱型的尾巴被去除</a:t>
                </a:r>
                <a:endParaRPr lang="en-US" altLang="zh-CN" sz="2000" b="1" dirty="0"/>
              </a:p>
              <a:p>
                <a:pPr marL="342900" indent="-342900">
                  <a:buFont typeface="Arial" panose="020B0604020202020204" pitchFamily="34" charset="0"/>
                  <a:buChar char="•"/>
                </a:pPr>
                <a:r>
                  <a:rPr lang="zh-CN" altLang="en-US" sz="2000" b="1" dirty="0"/>
                  <a:t>束斑更加紧凑</a:t>
                </a:r>
                <a:endParaRPr lang="en-US" altLang="zh-CN" sz="2000" b="1" dirty="0"/>
              </a:p>
              <a:p>
                <a:pPr marL="342900" indent="-342900">
                  <a:buFont typeface="Arial" panose="020B0604020202020204" pitchFamily="34" charset="0"/>
                  <a:buChar char="•"/>
                </a:pPr>
                <a:endParaRPr lang="en-US" altLang="zh-CN" sz="2000" b="1" dirty="0"/>
              </a:p>
            </p:txBody>
          </p:sp>
        </mc:Choice>
        <mc:Fallback xmlns="">
          <p:sp>
            <p:nvSpPr>
              <p:cNvPr id="30" name="文本框 29">
                <a:extLst>
                  <a:ext uri="{FF2B5EF4-FFF2-40B4-BE49-F238E27FC236}">
                    <a16:creationId xmlns:a16="http://schemas.microsoft.com/office/drawing/2014/main" id="{D3B8B790-ED8E-77C8-7BB7-FB3C63A5547B}"/>
                  </a:ext>
                </a:extLst>
              </p:cNvPr>
              <p:cNvSpPr txBox="1">
                <a:spLocks noRot="1" noChangeAspect="1" noMove="1" noResize="1" noEditPoints="1" noAdjustHandles="1" noChangeArrowheads="1" noChangeShapeType="1" noTextEdit="1"/>
              </p:cNvSpPr>
              <p:nvPr/>
            </p:nvSpPr>
            <p:spPr>
              <a:xfrm>
                <a:off x="506146" y="4180835"/>
                <a:ext cx="4592347" cy="1950534"/>
              </a:xfrm>
              <a:prstGeom prst="rect">
                <a:avLst/>
              </a:prstGeom>
              <a:blipFill>
                <a:blip r:embed="rId7"/>
                <a:stretch>
                  <a:fillRect l="-1195" t="-1875" r="-3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388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F531-5F0C-5518-A145-2E8C7DFAFBCF}"/>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B0711CBE-C762-118E-8816-0259CDC43928}"/>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1E630E7D-97BB-A03C-6013-54E1A6227B60}"/>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缪子束流纯化</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1034F627-CD6F-103D-53AF-D388AAB5374E}"/>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83166187-B55D-3B3D-1882-11DB1120D7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7659BE11-4DA7-E588-D7B2-B950A89B8AFC}"/>
              </a:ext>
            </a:extLst>
          </p:cNvPr>
          <p:cNvPicPr>
            <a:picLocks noChangeAspect="1"/>
          </p:cNvPicPr>
          <p:nvPr/>
        </p:nvPicPr>
        <p:blipFill>
          <a:blip r:embed="rId4"/>
          <a:stretch>
            <a:fillRect/>
          </a:stretch>
        </p:blipFill>
        <p:spPr>
          <a:xfrm>
            <a:off x="576454" y="990343"/>
            <a:ext cx="4147425" cy="2980310"/>
          </a:xfrm>
          <a:prstGeom prst="rect">
            <a:avLst/>
          </a:prstGeom>
        </p:spPr>
      </p:pic>
      <p:pic>
        <p:nvPicPr>
          <p:cNvPr id="8" name="图片 7">
            <a:extLst>
              <a:ext uri="{FF2B5EF4-FFF2-40B4-BE49-F238E27FC236}">
                <a16:creationId xmlns:a16="http://schemas.microsoft.com/office/drawing/2014/main" id="{A43A4B8C-36B4-6975-3B0B-1A5EA1FF1F91}"/>
              </a:ext>
            </a:extLst>
          </p:cNvPr>
          <p:cNvPicPr>
            <a:picLocks noChangeAspect="1"/>
          </p:cNvPicPr>
          <p:nvPr/>
        </p:nvPicPr>
        <p:blipFill>
          <a:blip r:embed="rId5"/>
          <a:stretch>
            <a:fillRect/>
          </a:stretch>
        </p:blipFill>
        <p:spPr>
          <a:xfrm>
            <a:off x="6222404" y="3542862"/>
            <a:ext cx="3874619" cy="2784274"/>
          </a:xfrm>
          <a:prstGeom prst="rect">
            <a:avLst/>
          </a:prstGeom>
        </p:spPr>
      </p:pic>
      <p:pic>
        <p:nvPicPr>
          <p:cNvPr id="10" name="图片 9">
            <a:extLst>
              <a:ext uri="{FF2B5EF4-FFF2-40B4-BE49-F238E27FC236}">
                <a16:creationId xmlns:a16="http://schemas.microsoft.com/office/drawing/2014/main" id="{B49857F3-E164-F85B-DAFC-941AA5FEE1CE}"/>
              </a:ext>
            </a:extLst>
          </p:cNvPr>
          <p:cNvPicPr>
            <a:picLocks noChangeAspect="1"/>
          </p:cNvPicPr>
          <p:nvPr/>
        </p:nvPicPr>
        <p:blipFill>
          <a:blip r:embed="rId6"/>
          <a:stretch>
            <a:fillRect/>
          </a:stretch>
        </p:blipFill>
        <p:spPr>
          <a:xfrm>
            <a:off x="6222404" y="857395"/>
            <a:ext cx="4040332" cy="2903354"/>
          </a:xfrm>
          <a:prstGeom prst="rect">
            <a:avLst/>
          </a:prstGeom>
        </p:spPr>
      </p:pic>
      <p:sp>
        <p:nvSpPr>
          <p:cNvPr id="12" name="文本框 11">
            <a:extLst>
              <a:ext uri="{FF2B5EF4-FFF2-40B4-BE49-F238E27FC236}">
                <a16:creationId xmlns:a16="http://schemas.microsoft.com/office/drawing/2014/main" id="{514D7674-11B1-BC5C-EAE5-F53E94F5BC94}"/>
              </a:ext>
            </a:extLst>
          </p:cNvPr>
          <p:cNvSpPr txBox="1"/>
          <p:nvPr/>
        </p:nvSpPr>
        <p:spPr>
          <a:xfrm>
            <a:off x="6578332" y="1126837"/>
            <a:ext cx="1664238" cy="338554"/>
          </a:xfrm>
          <a:prstGeom prst="rect">
            <a:avLst/>
          </a:prstGeom>
          <a:noFill/>
        </p:spPr>
        <p:txBody>
          <a:bodyPr wrap="none" rtlCol="0">
            <a:spAutoFit/>
          </a:bodyPr>
          <a:lstStyle/>
          <a:p>
            <a:r>
              <a:rPr lang="en-US" altLang="zh-CN" sz="1600" b="1" dirty="0" err="1">
                <a:solidFill>
                  <a:srgbClr val="FF0000"/>
                </a:solidFill>
              </a:rPr>
              <a:t>Pz</a:t>
            </a:r>
            <a:r>
              <a:rPr lang="en-US" altLang="zh-CN" sz="1600" b="1" dirty="0">
                <a:solidFill>
                  <a:srgbClr val="FF0000"/>
                </a:solidFill>
              </a:rPr>
              <a:t>=1540 MeV/c</a:t>
            </a:r>
            <a:endParaRPr lang="zh-CN" altLang="en-US" sz="1600" b="1" dirty="0">
              <a:solidFill>
                <a:srgbClr val="FF0000"/>
              </a:solidFill>
            </a:endParaRPr>
          </a:p>
        </p:txBody>
      </p:sp>
      <p:sp>
        <p:nvSpPr>
          <p:cNvPr id="13" name="文本框 12">
            <a:extLst>
              <a:ext uri="{FF2B5EF4-FFF2-40B4-BE49-F238E27FC236}">
                <a16:creationId xmlns:a16="http://schemas.microsoft.com/office/drawing/2014/main" id="{44FB06B3-9C14-D938-C377-12F60115107E}"/>
              </a:ext>
            </a:extLst>
          </p:cNvPr>
          <p:cNvSpPr txBox="1"/>
          <p:nvPr/>
        </p:nvSpPr>
        <p:spPr>
          <a:xfrm>
            <a:off x="6578332" y="3801376"/>
            <a:ext cx="1664238" cy="338554"/>
          </a:xfrm>
          <a:prstGeom prst="rect">
            <a:avLst/>
          </a:prstGeom>
          <a:noFill/>
        </p:spPr>
        <p:txBody>
          <a:bodyPr wrap="none" rtlCol="0">
            <a:spAutoFit/>
          </a:bodyPr>
          <a:lstStyle/>
          <a:p>
            <a:r>
              <a:rPr lang="en-US" altLang="zh-CN" sz="1600" b="1" dirty="0" err="1">
                <a:solidFill>
                  <a:srgbClr val="FF0000"/>
                </a:solidFill>
              </a:rPr>
              <a:t>Pz</a:t>
            </a:r>
            <a:r>
              <a:rPr lang="en-US" altLang="zh-CN" sz="1600" b="1" dirty="0">
                <a:solidFill>
                  <a:srgbClr val="FF0000"/>
                </a:solidFill>
              </a:rPr>
              <a:t>=1540 MeV/c</a:t>
            </a:r>
            <a:endParaRPr lang="zh-CN" altLang="en-US" sz="1600" b="1" dirty="0">
              <a:solidFill>
                <a:srgbClr val="FF0000"/>
              </a:solidFill>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411155F-5F57-CE48-B64D-3FC01918EBFA}"/>
                  </a:ext>
                </a:extLst>
              </p:cNvPr>
              <p:cNvSpPr txBox="1"/>
              <p:nvPr/>
            </p:nvSpPr>
            <p:spPr>
              <a:xfrm>
                <a:off x="506146" y="4180835"/>
                <a:ext cx="4518609" cy="1976888"/>
              </a:xfrm>
              <a:prstGeom prst="rect">
                <a:avLst/>
              </a:prstGeom>
              <a:noFill/>
            </p:spPr>
            <p:txBody>
              <a:bodyPr wrap="none" rtlCol="0">
                <a:spAutoFit/>
              </a:bodyPr>
              <a:lstStyle/>
              <a:p>
                <a:pPr marL="342900" indent="-342900">
                  <a:buFont typeface="Arial" panose="020B0604020202020204" pitchFamily="34" charset="0"/>
                  <a:buChar char="•"/>
                </a:pPr>
                <a:r>
                  <a:rPr lang="zh-CN" altLang="en-US" sz="2000" b="1" dirty="0"/>
                  <a:t>对</a:t>
                </a: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𝝁</m:t>
                        </m:r>
                      </m:e>
                      <m:sup>
                        <m:r>
                          <a:rPr lang="en-US" altLang="zh-CN" sz="2000" b="1" i="1">
                            <a:latin typeface="Cambria Math" panose="02040503050406030204" pitchFamily="18" charset="0"/>
                          </a:rPr>
                          <m:t>−</m:t>
                        </m:r>
                      </m:sup>
                    </m:sSup>
                  </m:oMath>
                </a14:m>
                <a:r>
                  <a:rPr lang="zh-CN" altLang="en-US" sz="2000" b="1" dirty="0"/>
                  <a:t>，第一段磁钢度设置为</a:t>
                </a:r>
                <a:r>
                  <a:rPr lang="en-US" altLang="zh-CN" sz="2000" b="1" dirty="0"/>
                  <a:t>5.13 Tm</a:t>
                </a:r>
              </a:p>
              <a:p>
                <a:pPr marL="342900" indent="-342900">
                  <a:buFont typeface="Arial" panose="020B0604020202020204" pitchFamily="34" charset="0"/>
                  <a:buChar char="•"/>
                </a:pPr>
                <a:r>
                  <a:rPr lang="zh-CN" altLang="en-US" sz="2000" b="1" dirty="0"/>
                  <a:t>对应束流流强：</a:t>
                </a:r>
                <a14:m>
                  <m:oMath xmlns:m="http://schemas.openxmlformats.org/officeDocument/2006/math">
                    <m:r>
                      <a:rPr lang="en-US" altLang="zh-CN" sz="2000" b="1" i="1" dirty="0">
                        <a:latin typeface="Cambria Math" panose="02040503050406030204" pitchFamily="18" charset="0"/>
                      </a:rPr>
                      <m:t>3</m:t>
                    </m:r>
                    <m:r>
                      <a:rPr lang="en-US" altLang="zh-CN" sz="2000" b="1" i="1" dirty="0" smtClean="0">
                        <a:latin typeface="Cambria Math" panose="02040503050406030204" pitchFamily="18" charset="0"/>
                      </a:rPr>
                      <m:t>.</m:t>
                    </m:r>
                    <m:r>
                      <a:rPr lang="en-US" altLang="zh-CN" sz="2000" b="1" i="1" dirty="0">
                        <a:latin typeface="Cambria Math" panose="02040503050406030204" pitchFamily="18" charset="0"/>
                      </a:rPr>
                      <m:t>7</m:t>
                    </m:r>
                    <m:r>
                      <a:rPr lang="en-US" altLang="zh-CN" sz="2000" b="1" i="1" dirty="0" smtClean="0">
                        <a:latin typeface="Cambria Math" panose="02040503050406030204" pitchFamily="18" charset="0"/>
                      </a:rPr>
                      <m:t>×</m:t>
                    </m:r>
                    <m:r>
                      <a:rPr lang="en-US" altLang="zh-CN" sz="2000" b="1" i="1" dirty="0" smtClean="0">
                        <a:latin typeface="Cambria Math" panose="02040503050406030204" pitchFamily="18" charset="0"/>
                      </a:rPr>
                      <m:t>𝟏</m:t>
                    </m:r>
                    <m:sSup>
                      <m:sSupPr>
                        <m:ctrlPr>
                          <a:rPr lang="en-US" altLang="zh-CN" sz="2000" b="1" i="1" dirty="0" smtClean="0">
                            <a:latin typeface="Cambria Math" panose="02040503050406030204" pitchFamily="18" charset="0"/>
                          </a:rPr>
                        </m:ctrlPr>
                      </m:sSupPr>
                      <m:e>
                        <m:r>
                          <a:rPr lang="en-US" altLang="zh-CN" sz="2000" b="1" i="1" dirty="0" smtClean="0">
                            <a:latin typeface="Cambria Math" panose="02040503050406030204" pitchFamily="18" charset="0"/>
                          </a:rPr>
                          <m:t>𝟎</m:t>
                        </m:r>
                      </m:e>
                      <m:sup>
                        <m:r>
                          <a:rPr lang="en-US" altLang="zh-CN" sz="2000" b="1" i="1" dirty="0" smtClean="0">
                            <a:latin typeface="Cambria Math" panose="02040503050406030204" pitchFamily="18" charset="0"/>
                          </a:rPr>
                          <m:t>𝟓</m:t>
                        </m:r>
                      </m:sup>
                    </m:sSup>
                  </m:oMath>
                </a14:m>
                <a:r>
                  <a:rPr lang="en-US" altLang="zh-CN" sz="2000" b="1" dirty="0"/>
                  <a:t>/s</a:t>
                </a:r>
              </a:p>
              <a:p>
                <a:pPr marL="800100" lvl="1" indent="-342900">
                  <a:buFont typeface="Arial" panose="020B0604020202020204" pitchFamily="34" charset="0"/>
                  <a:buChar char="•"/>
                </a:pPr>
                <a:r>
                  <a:rPr lang="zh-CN" altLang="en-US" sz="2000" b="1" dirty="0"/>
                  <a:t>比未纯化束流降低一个量级</a:t>
                </a:r>
                <a:endParaRPr lang="en-US" altLang="zh-CN" sz="2000" b="1" dirty="0"/>
              </a:p>
              <a:p>
                <a:pPr marL="342900" indent="-342900">
                  <a:buFont typeface="Arial" panose="020B0604020202020204" pitchFamily="34" charset="0"/>
                  <a:buChar char="•"/>
                </a:pP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𝝁</m:t>
                        </m:r>
                      </m:e>
                      <m:sup>
                        <m:r>
                          <a:rPr lang="en-US" altLang="zh-CN" sz="2000" b="1" i="1">
                            <a:latin typeface="Cambria Math" panose="02040503050406030204" pitchFamily="18" charset="0"/>
                          </a:rPr>
                          <m:t>−</m:t>
                        </m:r>
                      </m:sup>
                    </m:sSup>
                  </m:oMath>
                </a14:m>
                <a:r>
                  <a:rPr lang="zh-CN" altLang="en-US" sz="2000" b="1" dirty="0"/>
                  <a:t>动量谱型的尾巴被去除</a:t>
                </a:r>
                <a:endParaRPr lang="en-US" altLang="zh-CN" sz="2000" b="1" dirty="0"/>
              </a:p>
              <a:p>
                <a:pPr marL="342900" indent="-342900">
                  <a:buFont typeface="Arial" panose="020B0604020202020204" pitchFamily="34" charset="0"/>
                  <a:buChar char="•"/>
                </a:pPr>
                <a:r>
                  <a:rPr lang="zh-CN" altLang="en-US" sz="2000" b="1" dirty="0"/>
                  <a:t>束斑更加紧凑</a:t>
                </a:r>
                <a:endParaRPr lang="en-US" altLang="zh-CN" sz="2000" b="1" dirty="0"/>
              </a:p>
              <a:p>
                <a:pPr marL="342900" indent="-342900">
                  <a:buFont typeface="Arial" panose="020B0604020202020204" pitchFamily="34" charset="0"/>
                  <a:buChar char="•"/>
                </a:pPr>
                <a:endParaRPr lang="en-US" altLang="zh-CN" sz="2000" b="1" dirty="0"/>
              </a:p>
            </p:txBody>
          </p:sp>
        </mc:Choice>
        <mc:Fallback xmlns="">
          <p:sp>
            <p:nvSpPr>
              <p:cNvPr id="14" name="文本框 13">
                <a:extLst>
                  <a:ext uri="{FF2B5EF4-FFF2-40B4-BE49-F238E27FC236}">
                    <a16:creationId xmlns:a16="http://schemas.microsoft.com/office/drawing/2014/main" id="{3411155F-5F57-CE48-B64D-3FC01918EBFA}"/>
                  </a:ext>
                </a:extLst>
              </p:cNvPr>
              <p:cNvSpPr txBox="1">
                <a:spLocks noRot="1" noChangeAspect="1" noMove="1" noResize="1" noEditPoints="1" noAdjustHandles="1" noChangeArrowheads="1" noChangeShapeType="1" noTextEdit="1"/>
              </p:cNvSpPr>
              <p:nvPr/>
            </p:nvSpPr>
            <p:spPr>
              <a:xfrm>
                <a:off x="506146" y="4180835"/>
                <a:ext cx="4518609" cy="1976888"/>
              </a:xfrm>
              <a:prstGeom prst="rect">
                <a:avLst/>
              </a:prstGeom>
              <a:blipFill>
                <a:blip r:embed="rId7"/>
                <a:stretch>
                  <a:fillRect l="-1215" t="-1852" r="-4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4140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BA36F-3269-80FB-4ADB-CD6B639123B6}"/>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5695D890-9ECD-04E2-B904-5739787A048C}"/>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TextBox 2">
            <a:extLst>
              <a:ext uri="{FF2B5EF4-FFF2-40B4-BE49-F238E27FC236}">
                <a16:creationId xmlns:a16="http://schemas.microsoft.com/office/drawing/2014/main" id="{B696ACB5-6C10-B686-7970-74BFD1BE7451}"/>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未来计划</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01EFD5B7-6A87-28B2-3E90-C43B5ECC81AB}"/>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61950481-5900-964D-047D-7F7D3CD4D2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EDB84B1C-11E4-7DC6-DEB2-5C1C9364F489}"/>
              </a:ext>
            </a:extLst>
          </p:cNvPr>
          <p:cNvSpPr txBox="1"/>
          <p:nvPr/>
        </p:nvSpPr>
        <p:spPr>
          <a:xfrm>
            <a:off x="229055" y="1296114"/>
            <a:ext cx="5917004" cy="3293209"/>
          </a:xfrm>
          <a:prstGeom prst="rect">
            <a:avLst/>
          </a:prstGeom>
          <a:noFill/>
        </p:spPr>
        <p:txBody>
          <a:bodyPr wrap="none" rtlCol="0">
            <a:spAutoFit/>
          </a:bodyPr>
          <a:lstStyle/>
          <a:p>
            <a:pPr marL="342900" indent="-342900">
              <a:buFont typeface="Arial" panose="020B0604020202020204" pitchFamily="34" charset="0"/>
              <a:buChar char="•"/>
            </a:pPr>
            <a:r>
              <a:rPr lang="zh-CN" altLang="en-US" sz="2400" b="1" dirty="0">
                <a:solidFill>
                  <a:srgbClr val="7030A0"/>
                </a:solidFill>
              </a:rPr>
              <a:t>缪子束流的流强和纯度尚有优化的空间</a:t>
            </a:r>
            <a:endParaRPr lang="en-US" altLang="zh-CN" sz="2400" b="1" dirty="0">
              <a:solidFill>
                <a:srgbClr val="7030A0"/>
              </a:solidFill>
            </a:endParaRPr>
          </a:p>
          <a:p>
            <a:pPr marL="800100" lvl="1" indent="-342900">
              <a:buFont typeface="Arial" panose="020B0604020202020204" pitchFamily="34" charset="0"/>
              <a:buChar char="•"/>
            </a:pPr>
            <a:r>
              <a:rPr lang="zh-CN" altLang="en-US" sz="2400" b="1" dirty="0">
                <a:solidFill>
                  <a:srgbClr val="7030A0"/>
                </a:solidFill>
              </a:rPr>
              <a:t>束流流强可以进一步优化</a:t>
            </a:r>
            <a:endParaRPr lang="en-US" altLang="zh-CN" sz="2400" b="1" dirty="0">
              <a:solidFill>
                <a:srgbClr val="7030A0"/>
              </a:solidFill>
            </a:endParaRPr>
          </a:p>
          <a:p>
            <a:pPr marL="1257300" lvl="2" indent="-342900">
              <a:buFont typeface="Arial" panose="020B0604020202020204" pitchFamily="34" charset="0"/>
              <a:buChar char="•"/>
            </a:pPr>
            <a:r>
              <a:rPr lang="zh-CN" altLang="en-US" sz="2400" b="1" dirty="0">
                <a:solidFill>
                  <a:srgbClr val="7030A0"/>
                </a:solidFill>
              </a:rPr>
              <a:t>优化束线的光学模型</a:t>
            </a:r>
            <a:endParaRPr lang="en-US" altLang="zh-CN" sz="2400" b="1" dirty="0">
              <a:solidFill>
                <a:srgbClr val="7030A0"/>
              </a:solidFill>
            </a:endParaRPr>
          </a:p>
          <a:p>
            <a:pPr marL="1257300" lvl="2" indent="-342900">
              <a:buFont typeface="Arial" panose="020B0604020202020204" pitchFamily="34" charset="0"/>
              <a:buChar char="•"/>
            </a:pPr>
            <a:r>
              <a:rPr lang="zh-CN" altLang="en-US" sz="2400" b="1" dirty="0">
                <a:solidFill>
                  <a:srgbClr val="7030A0"/>
                </a:solidFill>
              </a:rPr>
              <a:t>优化靶</a:t>
            </a:r>
            <a:endParaRPr lang="en-US" altLang="zh-CN" sz="2400" b="1" dirty="0">
              <a:solidFill>
                <a:srgbClr val="7030A0"/>
              </a:solidFill>
            </a:endParaRPr>
          </a:p>
          <a:p>
            <a:pPr marL="800100" lvl="1" indent="-342900">
              <a:buFont typeface="Arial" panose="020B0604020202020204" pitchFamily="34" charset="0"/>
              <a:buChar char="•"/>
            </a:pPr>
            <a:r>
              <a:rPr lang="zh-CN" altLang="en-US" sz="2400" b="1" dirty="0">
                <a:solidFill>
                  <a:srgbClr val="7030A0"/>
                </a:solidFill>
              </a:rPr>
              <a:t>束流纯化策略可以进一步优化</a:t>
            </a:r>
            <a:endParaRPr lang="en-US" altLang="zh-CN" sz="2400" b="1" dirty="0">
              <a:solidFill>
                <a:srgbClr val="7030A0"/>
              </a:solidFill>
            </a:endParaRPr>
          </a:p>
          <a:p>
            <a:pPr marL="1257300" lvl="2" indent="-342900">
              <a:buFont typeface="Arial" panose="020B0604020202020204" pitchFamily="34" charset="0"/>
              <a:buChar char="•"/>
            </a:pPr>
            <a:r>
              <a:rPr lang="zh-CN" altLang="en-US" sz="2400" b="1" dirty="0">
                <a:solidFill>
                  <a:srgbClr val="7030A0"/>
                </a:solidFill>
              </a:rPr>
              <a:t>将束线分成更多段</a:t>
            </a:r>
            <a:endParaRPr lang="en-US" altLang="zh-CN" sz="2400" b="1" dirty="0">
              <a:solidFill>
                <a:srgbClr val="7030A0"/>
              </a:solidFill>
            </a:endParaRPr>
          </a:p>
          <a:p>
            <a:pPr marL="800100" lvl="1" indent="-342900">
              <a:buFont typeface="Arial" panose="020B0604020202020204" pitchFamily="34" charset="0"/>
              <a:buChar char="•"/>
            </a:pPr>
            <a:r>
              <a:rPr lang="zh-CN" altLang="en-US" sz="2400" b="1" dirty="0">
                <a:solidFill>
                  <a:srgbClr val="7030A0"/>
                </a:solidFill>
              </a:rPr>
              <a:t>采样机器学习方法寻找束线最优参数</a:t>
            </a:r>
            <a:endParaRPr lang="en-US" altLang="zh-CN" sz="2400" b="1" dirty="0">
              <a:solidFill>
                <a:srgbClr val="7030A0"/>
              </a:solidFill>
            </a:endParaRPr>
          </a:p>
          <a:p>
            <a:pPr marL="1257300" lvl="2" indent="-342900">
              <a:buFont typeface="Arial" panose="020B0604020202020204" pitchFamily="34" charset="0"/>
              <a:buChar char="•"/>
            </a:pPr>
            <a:endParaRPr lang="en-US" altLang="zh-CN" sz="2000" b="1" dirty="0"/>
          </a:p>
          <a:p>
            <a:pPr marL="342900" indent="-342900">
              <a:buFont typeface="Arial" panose="020B0604020202020204" pitchFamily="34" charset="0"/>
              <a:buChar char="•"/>
            </a:pPr>
            <a:endParaRPr lang="en-US" altLang="zh-CN" sz="2000" b="1" dirty="0"/>
          </a:p>
        </p:txBody>
      </p:sp>
    </p:spTree>
    <p:extLst>
      <p:ext uri="{BB962C8B-B14F-4D97-AF65-F5344CB8AC3E}">
        <p14:creationId xmlns:p14="http://schemas.microsoft.com/office/powerpoint/2010/main" val="313574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F283-7185-E742-FD4A-9A35C777590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105BA96D-1BD5-3755-BBB4-CC7573A76E80}"/>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64907025-1EF3-835D-68E2-2BA3CAAA83DA}"/>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Outline</a:t>
            </a:r>
            <a:endPar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A6939CC9-D9AE-93EC-FE78-1BCE1E97BA92}"/>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0D235B7F-B820-0E03-D266-EDC3E5E3C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4F6BEDEA-596C-7CF1-9AC2-F166C0910E8A}"/>
              </a:ext>
            </a:extLst>
          </p:cNvPr>
          <p:cNvSpPr txBox="1"/>
          <p:nvPr/>
        </p:nvSpPr>
        <p:spPr>
          <a:xfrm>
            <a:off x="616017" y="1328286"/>
            <a:ext cx="3486852" cy="2910349"/>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zh-CN" altLang="en-US" sz="3200" b="1" dirty="0">
                <a:solidFill>
                  <a:schemeClr val="accent5">
                    <a:lumMod val="20000"/>
                    <a:lumOff val="80000"/>
                  </a:schemeClr>
                </a:solidFill>
              </a:rPr>
              <a:t>缪子物理简介</a:t>
            </a:r>
            <a:endParaRPr lang="en-US" altLang="zh-CN" sz="3200" b="1" dirty="0">
              <a:solidFill>
                <a:schemeClr val="accent5">
                  <a:lumMod val="20000"/>
                  <a:lumOff val="80000"/>
                </a:schemeClr>
              </a:solidFill>
            </a:endParaRPr>
          </a:p>
          <a:p>
            <a:pPr marL="342900" indent="-342900">
              <a:lnSpc>
                <a:spcPct val="200000"/>
              </a:lnSpc>
              <a:buFont typeface="Arial" panose="020B0604020202020204" pitchFamily="34" charset="0"/>
              <a:buChar char="•"/>
            </a:pPr>
            <a:r>
              <a:rPr lang="en-US" altLang="zh-CN" sz="3200" b="1" dirty="0">
                <a:solidFill>
                  <a:schemeClr val="accent5">
                    <a:lumMod val="20000"/>
                    <a:lumOff val="80000"/>
                  </a:schemeClr>
                </a:solidFill>
              </a:rPr>
              <a:t>HIAF</a:t>
            </a:r>
            <a:r>
              <a:rPr lang="zh-CN" altLang="en-US" sz="3200" b="1" dirty="0">
                <a:solidFill>
                  <a:schemeClr val="accent5">
                    <a:lumMod val="20000"/>
                    <a:lumOff val="80000"/>
                  </a:schemeClr>
                </a:solidFill>
              </a:rPr>
              <a:t>缪子源进展</a:t>
            </a:r>
            <a:endParaRPr lang="en-US" altLang="zh-CN" sz="3200" b="1" dirty="0">
              <a:solidFill>
                <a:schemeClr val="accent5">
                  <a:lumMod val="20000"/>
                  <a:lumOff val="80000"/>
                </a:schemeClr>
              </a:solidFill>
            </a:endParaRPr>
          </a:p>
          <a:p>
            <a:pPr marL="342900" indent="-342900">
              <a:lnSpc>
                <a:spcPct val="200000"/>
              </a:lnSpc>
              <a:buFont typeface="Arial" panose="020B0604020202020204" pitchFamily="34" charset="0"/>
              <a:buChar char="•"/>
            </a:pPr>
            <a:r>
              <a:rPr lang="zh-CN" altLang="en-US" sz="3200" b="1" dirty="0">
                <a:solidFill>
                  <a:srgbClr val="0070C0"/>
                </a:solidFill>
              </a:rPr>
              <a:t>总结和展望</a:t>
            </a:r>
          </a:p>
        </p:txBody>
      </p:sp>
    </p:spTree>
    <p:extLst>
      <p:ext uri="{BB962C8B-B14F-4D97-AF65-F5344CB8AC3E}">
        <p14:creationId xmlns:p14="http://schemas.microsoft.com/office/powerpoint/2010/main" val="1214934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总结</a:t>
            </a: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63F8017C-6F8E-3545-8526-FF99839607A9}"/>
                  </a:ext>
                </a:extLst>
              </p:cNvPr>
              <p:cNvSpPr txBox="1"/>
              <p:nvPr/>
            </p:nvSpPr>
            <p:spPr>
              <a:xfrm>
                <a:off x="139959" y="995219"/>
                <a:ext cx="10380847" cy="5400004"/>
              </a:xfrm>
              <a:prstGeom prst="rect">
                <a:avLst/>
              </a:prstGeom>
              <a:noFill/>
            </p:spPr>
            <p:txBody>
              <a:bodyPr wrap="square">
                <a:spAutoFit/>
              </a:bodyPr>
              <a:lstStyle/>
              <a:p>
                <a:pPr algn="l"/>
                <a:endParaRPr lang="zh-CN" altLang="en-US" sz="1050" b="1" i="0" u="none" strike="noStrike" baseline="0" dirty="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1800" b="1" i="0" u="none" strike="noStrike" baseline="0" dirty="0">
                    <a:solidFill>
                      <a:srgbClr val="003299"/>
                    </a:solidFill>
                    <a:latin typeface="微软雅黑" panose="020B0503020204020204" pitchFamily="34" charset="-122"/>
                    <a:ea typeface="微软雅黑" panose="020B0503020204020204" pitchFamily="34" charset="-122"/>
                  </a:rPr>
                  <a:t>缪子在基础科学及应用科学中均有重要作用</a:t>
                </a:r>
                <a:endParaRPr lang="en-US" altLang="zh-CN" sz="1800" b="1" i="0" u="none" strike="noStrike" baseline="0" dirty="0">
                  <a:solidFill>
                    <a:srgbClr val="00329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1800" b="1" i="0" u="none" strike="noStrike" baseline="0" dirty="0">
                  <a:solidFill>
                    <a:srgbClr val="00329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800" b="1" i="0" u="none" strike="noStrike" baseline="0" dirty="0">
                    <a:solidFill>
                      <a:srgbClr val="003299"/>
                    </a:solidFill>
                    <a:latin typeface="微软雅黑" panose="020B0503020204020204" pitchFamily="34" charset="-122"/>
                    <a:ea typeface="微软雅黑" panose="020B0503020204020204" pitchFamily="34" charset="-122"/>
                  </a:rPr>
                  <a:t>HIAF</a:t>
                </a:r>
                <a:r>
                  <a:rPr lang="zh-CN" altLang="en-US" b="1" dirty="0">
                    <a:solidFill>
                      <a:srgbClr val="003299"/>
                    </a:solidFill>
                    <a:latin typeface="微软雅黑" panose="020B0503020204020204" pitchFamily="34" charset="-122"/>
                    <a:ea typeface="微软雅黑" panose="020B0503020204020204" pitchFamily="34" charset="-122"/>
                  </a:rPr>
                  <a:t>安装进程顺利</a:t>
                </a:r>
                <a:endParaRPr lang="en-US" altLang="zh-CN" b="1" dirty="0">
                  <a:solidFill>
                    <a:srgbClr val="003299"/>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en-US" altLang="zh-CN" b="1" i="0" u="none" strike="noStrike" baseline="0" dirty="0">
                    <a:solidFill>
                      <a:srgbClr val="003299"/>
                    </a:solidFill>
                    <a:latin typeface="微软雅黑" panose="020B0503020204020204" pitchFamily="34" charset="-122"/>
                    <a:ea typeface="微软雅黑" panose="020B0503020204020204" pitchFamily="34" charset="-122"/>
                  </a:rPr>
                  <a:t>HFRS</a:t>
                </a:r>
                <a:r>
                  <a:rPr lang="zh-CN" altLang="en-US" b="1" i="0" u="none" strike="noStrike" baseline="0" dirty="0">
                    <a:solidFill>
                      <a:srgbClr val="003299"/>
                    </a:solidFill>
                    <a:latin typeface="微软雅黑" panose="020B0503020204020204" pitchFamily="34" charset="-122"/>
                    <a:ea typeface="微软雅黑" panose="020B0503020204020204" pitchFamily="34" charset="-122"/>
                  </a:rPr>
                  <a:t>束线安装基本完成</a:t>
                </a:r>
                <a:endParaRPr lang="en-US" altLang="zh-CN" b="1" i="0" u="none" strike="noStrike" baseline="0" dirty="0">
                  <a:solidFill>
                    <a:srgbClr val="003299"/>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en-US" altLang="zh-CN" b="1" i="0" u="none" strike="noStrike" baseline="0" dirty="0">
                    <a:solidFill>
                      <a:srgbClr val="003299"/>
                    </a:solidFill>
                    <a:latin typeface="微软雅黑" panose="020B0503020204020204" pitchFamily="34" charset="-122"/>
                    <a:ea typeface="微软雅黑" panose="020B0503020204020204" pitchFamily="34" charset="-122"/>
                  </a:rPr>
                  <a:t>HIAF</a:t>
                </a:r>
                <a:r>
                  <a:rPr lang="zh-CN" altLang="en-US" b="1" i="0" u="none" strike="noStrike" baseline="0" dirty="0">
                    <a:solidFill>
                      <a:srgbClr val="003299"/>
                    </a:solidFill>
                    <a:latin typeface="微软雅黑" panose="020B0503020204020204" pitchFamily="34" charset="-122"/>
                    <a:ea typeface="微软雅黑" panose="020B0503020204020204" pitchFamily="34" charset="-122"/>
                  </a:rPr>
                  <a:t>计划年底验收，届时我们将可以获得缪子束流</a:t>
                </a:r>
                <a:endParaRPr lang="en-US" altLang="zh-CN" b="1" i="0" u="none" strike="noStrike" baseline="0" dirty="0">
                  <a:solidFill>
                    <a:srgbClr val="003299"/>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b="1" dirty="0">
                  <a:solidFill>
                    <a:srgbClr val="C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800" b="1" i="0" u="none" strike="noStrike" baseline="0" dirty="0">
                    <a:solidFill>
                      <a:srgbClr val="0070C0"/>
                    </a:solidFill>
                    <a:latin typeface="微软雅黑" panose="020B0503020204020204" pitchFamily="34" charset="-122"/>
                    <a:ea typeface="微软雅黑" panose="020B0503020204020204" pitchFamily="34" charset="-122"/>
                  </a:rPr>
                  <a:t>HIAF</a:t>
                </a:r>
                <a:r>
                  <a:rPr lang="zh-CN" altLang="en-US" sz="1800" b="1" i="0" u="none" strike="noStrike" baseline="0" dirty="0">
                    <a:solidFill>
                      <a:srgbClr val="0070C0"/>
                    </a:solidFill>
                    <a:latin typeface="微软雅黑" panose="020B0503020204020204" pitchFamily="34" charset="-122"/>
                    <a:ea typeface="微软雅黑" panose="020B0503020204020204" pitchFamily="34" charset="-122"/>
                  </a:rPr>
                  <a:t>可以利用</a:t>
                </a:r>
                <a:r>
                  <a:rPr lang="en-US" altLang="zh-CN" sz="1800" b="1" i="0" u="none" strike="noStrike" baseline="0" dirty="0">
                    <a:solidFill>
                      <a:srgbClr val="0070C0"/>
                    </a:solidFill>
                    <a:latin typeface="微软雅黑" panose="020B0503020204020204" pitchFamily="34" charset="-122"/>
                    <a:ea typeface="微软雅黑" panose="020B0503020204020204" pitchFamily="34" charset="-122"/>
                  </a:rPr>
                  <a:t>HFRS</a:t>
                </a:r>
                <a:r>
                  <a:rPr lang="zh-CN" altLang="en-US" sz="1800" b="1" i="0" u="none" strike="noStrike" baseline="0" dirty="0">
                    <a:solidFill>
                      <a:srgbClr val="0070C0"/>
                    </a:solidFill>
                    <a:latin typeface="微软雅黑" panose="020B0503020204020204" pitchFamily="34" charset="-122"/>
                    <a:ea typeface="微软雅黑" panose="020B0503020204020204" pitchFamily="34" charset="-122"/>
                  </a:rPr>
                  <a:t>束线产生缪子束流</a:t>
                </a:r>
                <a:endParaRPr lang="en-US" altLang="zh-CN" sz="1800" b="1" i="0" u="none" strike="noStrike" baseline="0" dirty="0">
                  <a:solidFill>
                    <a:srgbClr val="0070C0"/>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b="1" i="0" u="none" strike="noStrike" baseline="0" dirty="0">
                    <a:solidFill>
                      <a:srgbClr val="0070C0"/>
                    </a:solidFill>
                    <a:latin typeface="微软雅黑" panose="020B0503020204020204" pitchFamily="34" charset="-122"/>
                    <a:ea typeface="微软雅黑" panose="020B0503020204020204" pitchFamily="34" charset="-122"/>
                  </a:rPr>
                  <a:t>动量范围：</a:t>
                </a:r>
                <a:r>
                  <a:rPr lang="en-US" altLang="zh-CN" b="1" i="0" u="none" strike="noStrike" baseline="0" dirty="0">
                    <a:solidFill>
                      <a:srgbClr val="0070C0"/>
                    </a:solidFill>
                    <a:latin typeface="微软雅黑" panose="020B0503020204020204" pitchFamily="34" charset="-122"/>
                    <a:ea typeface="微软雅黑" panose="020B0503020204020204" pitchFamily="34" charset="-122"/>
                  </a:rPr>
                  <a:t>500MeV/c – 7.5GeV/c</a:t>
                </a:r>
              </a:p>
              <a:p>
                <a:pPr marL="742950" lvl="1" indent="-285750">
                  <a:buFont typeface="Arial" panose="020B0604020202020204" pitchFamily="34" charset="0"/>
                  <a:buChar char="•"/>
                </a:pPr>
                <a:r>
                  <a:rPr lang="zh-CN" altLang="en-US" b="1" dirty="0">
                    <a:solidFill>
                      <a:srgbClr val="0070C0"/>
                    </a:solidFill>
                    <a:latin typeface="微软雅黑" panose="020B0503020204020204" pitchFamily="34" charset="-122"/>
                    <a:ea typeface="微软雅黑" panose="020B0503020204020204" pitchFamily="34" charset="-122"/>
                  </a:rPr>
                  <a:t>束流流强</a:t>
                </a:r>
                <a:r>
                  <a:rPr lang="zh-CN" altLang="en-US" b="1" i="0" u="none" strike="noStrike" baseline="0" dirty="0">
                    <a:solidFill>
                      <a:srgbClr val="0070C0"/>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zh-CN" b="1" i="1" u="none" strike="noStrike" baseline="0" smtClean="0">
                            <a:solidFill>
                              <a:srgbClr val="0070C0"/>
                            </a:solidFill>
                            <a:latin typeface="Cambria Math" panose="02040503050406030204" pitchFamily="18" charset="0"/>
                            <a:ea typeface="微软雅黑" panose="020B0503020204020204" pitchFamily="34" charset="-122"/>
                          </a:rPr>
                        </m:ctrlPr>
                      </m:sSupPr>
                      <m:e>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𝟏𝟎</m:t>
                        </m:r>
                      </m:e>
                      <m:sup>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𝟔</m:t>
                        </m:r>
                      </m:sup>
                    </m:sSup>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m:t>
                    </m:r>
                    <m:sSup>
                      <m:sSupPr>
                        <m:ctrlPr>
                          <a:rPr lang="en-US" altLang="zh-CN" b="1" i="1" u="none" strike="noStrike" baseline="0" smtClean="0">
                            <a:solidFill>
                              <a:srgbClr val="0070C0"/>
                            </a:solidFill>
                            <a:latin typeface="Cambria Math" panose="02040503050406030204" pitchFamily="18" charset="0"/>
                            <a:ea typeface="微软雅黑" panose="020B0503020204020204" pitchFamily="34" charset="-122"/>
                          </a:rPr>
                        </m:ctrlPr>
                      </m:sSupPr>
                      <m:e>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𝟏𝟎</m:t>
                        </m:r>
                      </m:e>
                      <m:sup>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𝟕</m:t>
                        </m:r>
                      </m:sup>
                    </m:sSup>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 </m:t>
                    </m:r>
                    <m:r>
                      <a:rPr lang="en-US" altLang="zh-CN" b="1" i="1" u="none" strike="noStrike" baseline="0" smtClean="0">
                        <a:solidFill>
                          <a:srgbClr val="0070C0"/>
                        </a:solidFill>
                        <a:latin typeface="Cambria Math" panose="02040503050406030204" pitchFamily="18" charset="0"/>
                        <a:ea typeface="微软雅黑" panose="020B0503020204020204" pitchFamily="34" charset="-122"/>
                      </a:rPr>
                      <m:t>𝝁</m:t>
                    </m:r>
                  </m:oMath>
                </a14:m>
                <a:r>
                  <a:rPr lang="en-US" altLang="zh-CN" b="1" i="0" u="none" strike="noStrike" baseline="0" dirty="0">
                    <a:solidFill>
                      <a:srgbClr val="0070C0"/>
                    </a:solidFill>
                    <a:latin typeface="微软雅黑" panose="020B0503020204020204" pitchFamily="34" charset="-122"/>
                    <a:ea typeface="微软雅黑" panose="020B0503020204020204" pitchFamily="34" charset="-122"/>
                  </a:rPr>
                  <a:t>/s</a:t>
                </a:r>
              </a:p>
              <a:p>
                <a:pPr marL="742950" lvl="1" indent="-285750">
                  <a:buFont typeface="Arial" panose="020B0604020202020204" pitchFamily="34" charset="0"/>
                  <a:buChar char="•"/>
                </a:pPr>
                <a:r>
                  <a:rPr lang="zh-CN" altLang="en-US" b="1" i="0" u="none" strike="noStrike" baseline="0" dirty="0">
                    <a:solidFill>
                      <a:srgbClr val="0070C0"/>
                    </a:solidFill>
                    <a:latin typeface="微软雅黑" panose="020B0503020204020204" pitchFamily="34" charset="-122"/>
                    <a:ea typeface="微软雅黑" panose="020B0503020204020204" pitchFamily="34" charset="-122"/>
                  </a:rPr>
                  <a:t>束斑大小：</a:t>
                </a:r>
                <a:r>
                  <a:rPr lang="en-US" altLang="zh-CN" b="1" i="0" u="none" strike="noStrike" baseline="0" dirty="0">
                    <a:solidFill>
                      <a:srgbClr val="0070C0"/>
                    </a:solidFill>
                    <a:latin typeface="微软雅黑" panose="020B0503020204020204" pitchFamily="34" charset="-122"/>
                    <a:ea typeface="微软雅黑" panose="020B0503020204020204" pitchFamily="34" charset="-122"/>
                  </a:rPr>
                  <a:t>10cm</a:t>
                </a:r>
                <a:r>
                  <a:rPr lang="zh-CN" altLang="en-US" b="1" i="0" u="none" strike="noStrike" baseline="0" dirty="0">
                    <a:solidFill>
                      <a:srgbClr val="0070C0"/>
                    </a:solidFill>
                    <a:latin typeface="微软雅黑" panose="020B0503020204020204" pitchFamily="34" charset="-122"/>
                    <a:ea typeface="微软雅黑" panose="020B0503020204020204" pitchFamily="34" charset="-122"/>
                  </a:rPr>
                  <a:t>*</a:t>
                </a:r>
                <a:r>
                  <a:rPr lang="en-US" altLang="zh-CN" b="1" i="0" u="none" strike="noStrike" baseline="0" dirty="0">
                    <a:solidFill>
                      <a:srgbClr val="0070C0"/>
                    </a:solidFill>
                    <a:latin typeface="微软雅黑" panose="020B0503020204020204" pitchFamily="34" charset="-122"/>
                    <a:ea typeface="微软雅黑" panose="020B0503020204020204" pitchFamily="34" charset="-122"/>
                  </a:rPr>
                  <a:t>10cm</a:t>
                </a:r>
              </a:p>
              <a:p>
                <a:pPr marL="742950" lvl="1" indent="-285750">
                  <a:buFont typeface="Arial" panose="020B0604020202020204" pitchFamily="34" charset="0"/>
                  <a:buChar char="•"/>
                </a:pPr>
                <a:r>
                  <a:rPr lang="zh-CN" altLang="en-US" b="1" dirty="0">
                    <a:solidFill>
                      <a:srgbClr val="0070C0"/>
                    </a:solidFill>
                    <a:latin typeface="微软雅黑" panose="020B0503020204020204" pitchFamily="34" charset="-122"/>
                    <a:ea typeface="微软雅黑" panose="020B0503020204020204" pitchFamily="34" charset="-122"/>
                  </a:rPr>
                  <a:t>经过特殊设置，纯度可以达到</a:t>
                </a:r>
                <a:r>
                  <a:rPr lang="en-US" altLang="zh-CN" b="1" dirty="0">
                    <a:solidFill>
                      <a:srgbClr val="0070C0"/>
                    </a:solidFill>
                    <a:latin typeface="微软雅黑" panose="020B0503020204020204" pitchFamily="34" charset="-122"/>
                    <a:ea typeface="微软雅黑" panose="020B0503020204020204" pitchFamily="34" charset="-122"/>
                  </a:rPr>
                  <a:t>100%</a:t>
                </a:r>
              </a:p>
              <a:p>
                <a:pPr marL="1200150" lvl="2" indent="-285750">
                  <a:buFont typeface="Arial" panose="020B0604020202020204" pitchFamily="34" charset="0"/>
                  <a:buChar char="•"/>
                </a:pPr>
                <a:r>
                  <a:rPr lang="zh-CN" altLang="en-US" b="1" dirty="0">
                    <a:solidFill>
                      <a:srgbClr val="0070C0"/>
                    </a:solidFill>
                    <a:latin typeface="微软雅黑" panose="020B0503020204020204" pitchFamily="34" charset="-122"/>
                    <a:ea typeface="微软雅黑" panose="020B0503020204020204" pitchFamily="34" charset="-122"/>
                  </a:rPr>
                  <a:t>纯度降低一个量级</a:t>
                </a:r>
                <a:endParaRPr lang="en-US" altLang="zh-CN" b="1" dirty="0">
                  <a:solidFill>
                    <a:srgbClr val="0070C0"/>
                  </a:solidFill>
                  <a:latin typeface="微软雅黑" panose="020B0503020204020204" pitchFamily="34" charset="-122"/>
                  <a:ea typeface="微软雅黑" panose="020B0503020204020204" pitchFamily="34" charset="-122"/>
                </a:endParaRPr>
              </a:p>
              <a:p>
                <a:pPr marL="1200150" lvl="2" indent="-285750">
                  <a:buFont typeface="Arial" panose="020B0604020202020204" pitchFamily="34" charset="0"/>
                  <a:buChar char="•"/>
                </a:pPr>
                <a:r>
                  <a:rPr lang="zh-CN" altLang="en-US" b="1" dirty="0">
                    <a:solidFill>
                      <a:srgbClr val="0070C0"/>
                    </a:solidFill>
                    <a:latin typeface="微软雅黑" panose="020B0503020204020204" pitchFamily="34" charset="-122"/>
                    <a:ea typeface="微软雅黑" panose="020B0503020204020204" pitchFamily="34" charset="-122"/>
                  </a:rPr>
                  <a:t>动量展宽</a:t>
                </a:r>
                <a:r>
                  <a:rPr lang="zh-CN" altLang="en-US" b="1">
                    <a:solidFill>
                      <a:srgbClr val="0070C0"/>
                    </a:solidFill>
                    <a:latin typeface="微软雅黑" panose="020B0503020204020204" pitchFamily="34" charset="-122"/>
                    <a:ea typeface="微软雅黑" panose="020B0503020204020204" pitchFamily="34" charset="-122"/>
                  </a:rPr>
                  <a:t>较窄</a:t>
                </a:r>
                <a:endParaRPr lang="en-US" altLang="zh-CN" b="1" dirty="0">
                  <a:solidFill>
                    <a:srgbClr val="0070C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1800" b="1" i="0" u="none" strike="noStrike" baseline="0" dirty="0">
                  <a:solidFill>
                    <a:srgbClr val="0070C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b="1" dirty="0">
                    <a:solidFill>
                      <a:srgbClr val="0070C0"/>
                    </a:solidFill>
                    <a:latin typeface="微软雅黑" panose="020B0503020204020204" pitchFamily="34" charset="-122"/>
                    <a:ea typeface="微软雅黑" panose="020B0503020204020204" pitchFamily="34" charset="-122"/>
                  </a:rPr>
                  <a:t>未来缪子源正在规划</a:t>
                </a:r>
                <a:endParaRPr lang="en-US" altLang="zh-CN" b="1" dirty="0">
                  <a:solidFill>
                    <a:srgbClr val="0070C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b="1" dirty="0">
                    <a:solidFill>
                      <a:srgbClr val="0070C0"/>
                    </a:solidFill>
                    <a:latin typeface="微软雅黑" panose="020B0503020204020204" pitchFamily="34" charset="-122"/>
                    <a:ea typeface="微软雅黑" panose="020B0503020204020204" pitchFamily="34" charset="-122"/>
                  </a:rPr>
                  <a:t>HIAF</a:t>
                </a:r>
                <a:r>
                  <a:rPr lang="zh-CN" altLang="en-US" b="1" dirty="0">
                    <a:solidFill>
                      <a:srgbClr val="0070C0"/>
                    </a:solidFill>
                    <a:latin typeface="微软雅黑" panose="020B0503020204020204" pitchFamily="34" charset="-122"/>
                    <a:ea typeface="微软雅黑" panose="020B0503020204020204" pitchFamily="34" charset="-122"/>
                  </a:rPr>
                  <a:t>未来将进一步升级</a:t>
                </a:r>
                <a:endParaRPr lang="en-US" altLang="zh-CN" b="1" dirty="0">
                  <a:solidFill>
                    <a:srgbClr val="0070C0"/>
                  </a:solidFill>
                  <a:latin typeface="微软雅黑" panose="020B0503020204020204" pitchFamily="34" charset="-122"/>
                  <a:ea typeface="微软雅黑" panose="020B0503020204020204" pitchFamily="34" charset="-122"/>
                </a:endParaRPr>
              </a:p>
              <a:p>
                <a:endParaRPr lang="en-US" altLang="zh-CN" sz="1800" b="1" i="0" u="none" strike="noStrike" baseline="0"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00B050"/>
                    </a:solidFill>
                    <a:latin typeface="微软雅黑" panose="020B0503020204020204" pitchFamily="34" charset="-122"/>
                    <a:ea typeface="微软雅黑" panose="020B0503020204020204" pitchFamily="34" charset="-122"/>
                  </a:rPr>
                  <a:t>欢迎大家提出</a:t>
                </a:r>
                <a:r>
                  <a:rPr lang="en-US" altLang="zh-CN" sz="2800" b="1" dirty="0">
                    <a:solidFill>
                      <a:srgbClr val="00B050"/>
                    </a:solidFill>
                    <a:latin typeface="微软雅黑" panose="020B0503020204020204" pitchFamily="34" charset="-122"/>
                    <a:ea typeface="微软雅黑" panose="020B0503020204020204" pitchFamily="34" charset="-122"/>
                  </a:rPr>
                  <a:t>GeV</a:t>
                </a:r>
                <a:r>
                  <a:rPr lang="zh-CN" altLang="en-US" sz="2800" b="1" dirty="0">
                    <a:solidFill>
                      <a:srgbClr val="00B050"/>
                    </a:solidFill>
                    <a:latin typeface="微软雅黑" panose="020B0503020204020204" pitchFamily="34" charset="-122"/>
                    <a:ea typeface="微软雅黑" panose="020B0503020204020204" pitchFamily="34" charset="-122"/>
                  </a:rPr>
                  <a:t>缪子源的新应用！</a:t>
                </a:r>
                <a:endParaRPr lang="zh-CN" altLang="en-US" sz="2800" b="1" i="0" u="none" strike="noStrike" baseline="0" dirty="0">
                  <a:solidFill>
                    <a:srgbClr val="00B050"/>
                  </a:solidFill>
                  <a:latin typeface="微软雅黑" panose="020B0503020204020204" pitchFamily="34" charset="-122"/>
                  <a:ea typeface="微软雅黑" panose="020B0503020204020204" pitchFamily="34" charset="-122"/>
                </a:endParaRPr>
              </a:p>
            </p:txBody>
          </p:sp>
        </mc:Choice>
        <mc:Fallback>
          <p:sp>
            <p:nvSpPr>
              <p:cNvPr id="3" name="文本框 2">
                <a:extLst>
                  <a:ext uri="{FF2B5EF4-FFF2-40B4-BE49-F238E27FC236}">
                    <a16:creationId xmlns:a16="http://schemas.microsoft.com/office/drawing/2014/main" id="{63F8017C-6F8E-3545-8526-FF99839607A9}"/>
                  </a:ext>
                </a:extLst>
              </p:cNvPr>
              <p:cNvSpPr txBox="1">
                <a:spLocks noRot="1" noChangeAspect="1" noMove="1" noResize="1" noEditPoints="1" noAdjustHandles="1" noChangeArrowheads="1" noChangeShapeType="1" noTextEdit="1"/>
              </p:cNvSpPr>
              <p:nvPr/>
            </p:nvSpPr>
            <p:spPr>
              <a:xfrm>
                <a:off x="139959" y="995219"/>
                <a:ext cx="10380847" cy="5400004"/>
              </a:xfrm>
              <a:prstGeom prst="rect">
                <a:avLst/>
              </a:prstGeom>
              <a:blipFill>
                <a:blip r:embed="rId3"/>
                <a:stretch>
                  <a:fillRect l="-1233" b="-21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519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A955597-F33A-6539-7B8E-6EECE1C86268}"/>
              </a:ext>
            </a:extLst>
          </p:cNvPr>
          <p:cNvPicPr>
            <a:picLocks noChangeAspect="1"/>
          </p:cNvPicPr>
          <p:nvPr/>
        </p:nvPicPr>
        <p:blipFill>
          <a:blip r:embed="rId2"/>
          <a:stretch>
            <a:fillRect/>
          </a:stretch>
        </p:blipFill>
        <p:spPr>
          <a:xfrm>
            <a:off x="0" y="2158607"/>
            <a:ext cx="12192000" cy="4699393"/>
          </a:xfrm>
          <a:prstGeom prst="rect">
            <a:avLst/>
          </a:prstGeom>
        </p:spPr>
      </p:pic>
      <p:sp>
        <p:nvSpPr>
          <p:cNvPr id="7" name="文本框 6">
            <a:extLst>
              <a:ext uri="{FF2B5EF4-FFF2-40B4-BE49-F238E27FC236}">
                <a16:creationId xmlns:a16="http://schemas.microsoft.com/office/drawing/2014/main" id="{1719416B-2C00-E8A5-9226-C22B835F3C51}"/>
              </a:ext>
            </a:extLst>
          </p:cNvPr>
          <p:cNvSpPr txBox="1"/>
          <p:nvPr/>
        </p:nvSpPr>
        <p:spPr>
          <a:xfrm>
            <a:off x="4502219" y="590169"/>
            <a:ext cx="3679256" cy="1015663"/>
          </a:xfrm>
          <a:prstGeom prst="rect">
            <a:avLst/>
          </a:prstGeom>
          <a:noFill/>
        </p:spPr>
        <p:txBody>
          <a:bodyPr wrap="square">
            <a:spAutoFit/>
          </a:bodyPr>
          <a:lstStyle/>
          <a:p>
            <a:r>
              <a:rPr lang="zh-CN" altLang="en-US" sz="6000" b="1" i="0" u="none" strike="noStrike" baseline="0" dirty="0">
                <a:solidFill>
                  <a:srgbClr val="0000FF"/>
                </a:solidFill>
                <a:latin typeface="微软雅黑" panose="020B0503020204020204" pitchFamily="34" charset="-122"/>
                <a:ea typeface="微软雅黑" panose="020B0503020204020204" pitchFamily="34" charset="-122"/>
              </a:rPr>
              <a:t>谢谢大家！</a:t>
            </a:r>
            <a:endParaRPr lang="zh-CN" altLang="en-US" sz="6000" dirty="0"/>
          </a:p>
        </p:txBody>
      </p:sp>
    </p:spTree>
    <p:extLst>
      <p:ext uri="{BB962C8B-B14F-4D97-AF65-F5344CB8AC3E}">
        <p14:creationId xmlns:p14="http://schemas.microsoft.com/office/powerpoint/2010/main" val="23956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FF331-D147-823A-35A9-130BDA22ADA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BA25766D-A0E1-09A3-2472-AC8047253643}"/>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69964FC2-5FBD-33B7-FDEA-C97CB3256F19}"/>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Back Up</a:t>
            </a:r>
            <a:endPar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601DA337-C173-19B8-E9B1-716DD9E98DBF}"/>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CE3B7835-26F4-ADE9-1DDD-BEBF73933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89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F405BA3-6266-367C-C776-4D1330084ADD}"/>
              </a:ext>
            </a:extLst>
          </p:cNvPr>
          <p:cNvPicPr>
            <a:picLocks noChangeAspect="1"/>
          </p:cNvPicPr>
          <p:nvPr/>
        </p:nvPicPr>
        <p:blipFill>
          <a:blip r:embed="rId2"/>
          <a:stretch>
            <a:fillRect/>
          </a:stretch>
        </p:blipFill>
        <p:spPr>
          <a:xfrm>
            <a:off x="0" y="7692"/>
            <a:ext cx="12192000" cy="6842616"/>
          </a:xfrm>
          <a:prstGeom prst="rect">
            <a:avLst/>
          </a:prstGeom>
        </p:spPr>
      </p:pic>
    </p:spTree>
    <p:extLst>
      <p:ext uri="{BB962C8B-B14F-4D97-AF65-F5344CB8AC3E}">
        <p14:creationId xmlns:p14="http://schemas.microsoft.com/office/powerpoint/2010/main" val="152230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DFE8A95-D35D-267D-D6B2-AF6B42D8297B}"/>
              </a:ext>
            </a:extLst>
          </p:cNvPr>
          <p:cNvPicPr>
            <a:picLocks noChangeAspect="1"/>
          </p:cNvPicPr>
          <p:nvPr/>
        </p:nvPicPr>
        <p:blipFill>
          <a:blip r:embed="rId2"/>
          <a:stretch>
            <a:fillRect/>
          </a:stretch>
        </p:blipFill>
        <p:spPr>
          <a:xfrm>
            <a:off x="2283900" y="860930"/>
            <a:ext cx="3964140" cy="2848603"/>
          </a:xfrm>
          <a:prstGeom prst="rect">
            <a:avLst/>
          </a:prstGeom>
        </p:spPr>
      </p:pic>
      <p:pic>
        <p:nvPicPr>
          <p:cNvPr id="4" name="图片 3">
            <a:extLst>
              <a:ext uri="{FF2B5EF4-FFF2-40B4-BE49-F238E27FC236}">
                <a16:creationId xmlns:a16="http://schemas.microsoft.com/office/drawing/2014/main" id="{CEC11C15-3A06-5CBD-54C5-5E42400194CD}"/>
              </a:ext>
            </a:extLst>
          </p:cNvPr>
          <p:cNvPicPr>
            <a:picLocks noChangeAspect="1"/>
          </p:cNvPicPr>
          <p:nvPr/>
        </p:nvPicPr>
        <p:blipFill>
          <a:blip r:embed="rId3"/>
          <a:stretch>
            <a:fillRect/>
          </a:stretch>
        </p:blipFill>
        <p:spPr>
          <a:xfrm>
            <a:off x="2339803" y="3959288"/>
            <a:ext cx="3852333" cy="2768259"/>
          </a:xfrm>
          <a:prstGeom prst="rect">
            <a:avLst/>
          </a:prstGeom>
        </p:spPr>
      </p:pic>
      <p:pic>
        <p:nvPicPr>
          <p:cNvPr id="5" name="图片 4">
            <a:extLst>
              <a:ext uri="{FF2B5EF4-FFF2-40B4-BE49-F238E27FC236}">
                <a16:creationId xmlns:a16="http://schemas.microsoft.com/office/drawing/2014/main" id="{CCA0E279-A9E3-812E-055A-7F642744948C}"/>
              </a:ext>
            </a:extLst>
          </p:cNvPr>
          <p:cNvPicPr>
            <a:picLocks noChangeAspect="1"/>
          </p:cNvPicPr>
          <p:nvPr/>
        </p:nvPicPr>
        <p:blipFill>
          <a:blip r:embed="rId4"/>
          <a:stretch>
            <a:fillRect/>
          </a:stretch>
        </p:blipFill>
        <p:spPr>
          <a:xfrm>
            <a:off x="7893951" y="3959288"/>
            <a:ext cx="4043525" cy="2905649"/>
          </a:xfrm>
          <a:prstGeom prst="rect">
            <a:avLst/>
          </a:prstGeom>
        </p:spPr>
      </p:pic>
      <p:sp>
        <p:nvSpPr>
          <p:cNvPr id="7" name="文本框 6">
            <a:extLst>
              <a:ext uri="{FF2B5EF4-FFF2-40B4-BE49-F238E27FC236}">
                <a16:creationId xmlns:a16="http://schemas.microsoft.com/office/drawing/2014/main" id="{163C5D87-4DA2-092C-305A-08CC8B8BFE0A}"/>
              </a:ext>
            </a:extLst>
          </p:cNvPr>
          <p:cNvSpPr txBox="1"/>
          <p:nvPr/>
        </p:nvSpPr>
        <p:spPr>
          <a:xfrm>
            <a:off x="3115099" y="3599984"/>
            <a:ext cx="825867" cy="369332"/>
          </a:xfrm>
          <a:prstGeom prst="rect">
            <a:avLst/>
          </a:prstGeom>
          <a:noFill/>
        </p:spPr>
        <p:txBody>
          <a:bodyPr wrap="none" rtlCol="0">
            <a:spAutoFit/>
          </a:bodyPr>
          <a:lstStyle/>
          <a:p>
            <a:r>
              <a:rPr lang="en-US" altLang="zh-CN" dirty="0">
                <a:solidFill>
                  <a:srgbClr val="FF0000"/>
                </a:solidFill>
              </a:rPr>
              <a:t>Scaled</a:t>
            </a:r>
            <a:endParaRPr lang="zh-CN" altLang="en-US" dirty="0">
              <a:solidFill>
                <a:srgbClr val="FF0000"/>
              </a:solidFill>
            </a:endParaRPr>
          </a:p>
        </p:txBody>
      </p:sp>
      <p:sp>
        <p:nvSpPr>
          <p:cNvPr id="12" name="矩形 11">
            <a:extLst>
              <a:ext uri="{FF2B5EF4-FFF2-40B4-BE49-F238E27FC236}">
                <a16:creationId xmlns:a16="http://schemas.microsoft.com/office/drawing/2014/main" id="{FC5AE7E9-8E97-5E55-C71F-3BF0D559C43E}"/>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TextBox 2">
            <a:extLst>
              <a:ext uri="{FF2B5EF4-FFF2-40B4-BE49-F238E27FC236}">
                <a16:creationId xmlns:a16="http://schemas.microsoft.com/office/drawing/2014/main" id="{CC3C9D3B-3023-EBC1-68A0-105A744B8BFA}"/>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Muon Flux </a:t>
            </a:r>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成分</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pic>
        <p:nvPicPr>
          <p:cNvPr id="14" name="Picture 2" descr="C:\Users\Administrator\Desktop\logo.JPG">
            <a:extLst>
              <a:ext uri="{FF2B5EF4-FFF2-40B4-BE49-F238E27FC236}">
                <a16:creationId xmlns:a16="http://schemas.microsoft.com/office/drawing/2014/main" id="{D445F912-68BC-A5C1-A49F-0190DE97F2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EA308ADE-C30D-FEC8-74CC-C1B10A8C1A37}"/>
              </a:ext>
            </a:extLst>
          </p:cNvPr>
          <p:cNvPicPr>
            <a:picLocks noChangeAspect="1"/>
          </p:cNvPicPr>
          <p:nvPr/>
        </p:nvPicPr>
        <p:blipFill>
          <a:blip r:embed="rId6"/>
          <a:stretch>
            <a:fillRect/>
          </a:stretch>
        </p:blipFill>
        <p:spPr>
          <a:xfrm>
            <a:off x="7893951" y="949850"/>
            <a:ext cx="3790950" cy="2724150"/>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124A678-8CC1-7017-82FA-89FAAB502AA8}"/>
                  </a:ext>
                </a:extLst>
              </p:cNvPr>
              <p:cNvSpPr txBox="1"/>
              <p:nvPr/>
            </p:nvSpPr>
            <p:spPr>
              <a:xfrm>
                <a:off x="8463568" y="1787396"/>
                <a:ext cx="2441694" cy="669992"/>
              </a:xfrm>
              <a:prstGeom prst="rect">
                <a:avLst/>
              </a:prstGeom>
              <a:noFill/>
            </p:spPr>
            <p:txBody>
              <a:bodyPr wrap="none" rtlCol="0">
                <a:spAutoFit/>
              </a:bodyPr>
              <a:lstStyle/>
              <a:p>
                <a:r>
                  <a:rPr lang="en-US" altLang="zh-CN" dirty="0">
                    <a:solidFill>
                      <a:srgbClr val="FF0000"/>
                    </a:solidFill>
                  </a:rPr>
                  <a:t>HFRS</a:t>
                </a:r>
                <a:r>
                  <a:rPr lang="zh-CN" altLang="en-US" dirty="0">
                    <a:solidFill>
                      <a:srgbClr val="FF0000"/>
                    </a:solidFill>
                  </a:rPr>
                  <a:t>束线出口处</a:t>
                </a:r>
                <a14:m>
                  <m:oMath xmlns:m="http://schemas.openxmlformats.org/officeDocument/2006/math">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𝜇</m:t>
                        </m:r>
                      </m:e>
                      <m:sup>
                        <m:r>
                          <a:rPr lang="en-US" altLang="zh-CN" i="1">
                            <a:solidFill>
                              <a:srgbClr val="FF0000"/>
                            </a:solidFill>
                            <a:latin typeface="Cambria Math" panose="02040503050406030204" pitchFamily="18" charset="0"/>
                          </a:rPr>
                          <m:t>+</m:t>
                        </m:r>
                      </m:sup>
                    </m:sSup>
                    <m:r>
                      <a:rPr lang="zh-CN" altLang="en-US" i="1">
                        <a:solidFill>
                          <a:srgbClr val="FF0000"/>
                        </a:solidFill>
                        <a:latin typeface="Cambria Math" panose="02040503050406030204" pitchFamily="18" charset="0"/>
                      </a:rPr>
                      <m:t>束</m:t>
                    </m:r>
                  </m:oMath>
                </a14:m>
                <a:endParaRPr lang="en-US" altLang="zh-CN" i="1" dirty="0">
                  <a:solidFill>
                    <a:srgbClr val="FF0000"/>
                  </a:solidFill>
                  <a:latin typeface="Cambria Math" panose="02040503050406030204" pitchFamily="18" charset="0"/>
                </a:endParaRPr>
              </a:p>
              <a:p>
                <a14:m>
                  <m:oMath xmlns:m="http://schemas.openxmlformats.org/officeDocument/2006/math">
                    <m:r>
                      <a:rPr lang="zh-CN" altLang="en-US" i="1">
                        <a:solidFill>
                          <a:srgbClr val="FF0000"/>
                        </a:solidFill>
                        <a:latin typeface="Cambria Math" panose="02040503050406030204" pitchFamily="18" charset="0"/>
                      </a:rPr>
                      <m:t>流</m:t>
                    </m:r>
                    <m:r>
                      <a:rPr lang="zh-CN" altLang="en-US" i="1" smtClean="0">
                        <a:solidFill>
                          <a:srgbClr val="FF0000"/>
                        </a:solidFill>
                        <a:latin typeface="Cambria Math" panose="02040503050406030204" pitchFamily="18" charset="0"/>
                      </a:rPr>
                      <m:t>动量</m:t>
                    </m:r>
                  </m:oMath>
                </a14:m>
                <a:r>
                  <a:rPr lang="zh-CN" altLang="en-US" dirty="0">
                    <a:solidFill>
                      <a:srgbClr val="FF0000"/>
                    </a:solidFill>
                  </a:rPr>
                  <a:t>分布</a:t>
                </a:r>
              </a:p>
            </p:txBody>
          </p:sp>
        </mc:Choice>
        <mc:Fallback xmlns="">
          <p:sp>
            <p:nvSpPr>
              <p:cNvPr id="17" name="文本框 16">
                <a:extLst>
                  <a:ext uri="{FF2B5EF4-FFF2-40B4-BE49-F238E27FC236}">
                    <a16:creationId xmlns:a16="http://schemas.microsoft.com/office/drawing/2014/main" id="{0124A678-8CC1-7017-82FA-89FAAB502AA8}"/>
                  </a:ext>
                </a:extLst>
              </p:cNvPr>
              <p:cNvSpPr txBox="1">
                <a:spLocks noRot="1" noChangeAspect="1" noMove="1" noResize="1" noEditPoints="1" noAdjustHandles="1" noChangeArrowheads="1" noChangeShapeType="1" noTextEdit="1"/>
              </p:cNvSpPr>
              <p:nvPr/>
            </p:nvSpPr>
            <p:spPr>
              <a:xfrm>
                <a:off x="8463568" y="1787396"/>
                <a:ext cx="2441694" cy="669992"/>
              </a:xfrm>
              <a:prstGeom prst="rect">
                <a:avLst/>
              </a:prstGeom>
              <a:blipFill>
                <a:blip r:embed="rId9"/>
                <a:stretch>
                  <a:fillRect l="-1995" t="-4545"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4E27C0C-97F4-093B-E89B-4954BE5C25CE}"/>
                  </a:ext>
                </a:extLst>
              </p:cNvPr>
              <p:cNvSpPr txBox="1"/>
              <p:nvPr/>
            </p:nvSpPr>
            <p:spPr>
              <a:xfrm>
                <a:off x="2970417" y="1811057"/>
                <a:ext cx="2441694" cy="646331"/>
              </a:xfrm>
              <a:prstGeom prst="rect">
                <a:avLst/>
              </a:prstGeom>
              <a:noFill/>
            </p:spPr>
            <p:txBody>
              <a:bodyPr wrap="none" rtlCol="0">
                <a:spAutoFit/>
              </a:bodyPr>
              <a:lstStyle/>
              <a:p>
                <a:r>
                  <a:rPr lang="en-US" altLang="zh-CN" dirty="0">
                    <a:solidFill>
                      <a:srgbClr val="FF0000"/>
                    </a:solidFill>
                  </a:rPr>
                  <a:t>HFRS</a:t>
                </a:r>
                <a:r>
                  <a:rPr lang="zh-CN" altLang="en-US" dirty="0">
                    <a:solidFill>
                      <a:srgbClr val="FF0000"/>
                    </a:solidFill>
                  </a:rPr>
                  <a:t>束线出口处</a:t>
                </a:r>
                <a14:m>
                  <m:oMath xmlns:m="http://schemas.openxmlformats.org/officeDocument/2006/math">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𝜇</m:t>
                        </m:r>
                      </m:e>
                      <m:sup>
                        <m:r>
                          <a:rPr lang="en-US" altLang="zh-CN" b="0" i="1" smtClean="0">
                            <a:solidFill>
                              <a:srgbClr val="FF0000"/>
                            </a:solidFill>
                            <a:latin typeface="Cambria Math" panose="02040503050406030204" pitchFamily="18" charset="0"/>
                          </a:rPr>
                          <m:t>−</m:t>
                        </m:r>
                      </m:sup>
                    </m:sSup>
                    <m:r>
                      <a:rPr lang="zh-CN" altLang="en-US" i="1">
                        <a:solidFill>
                          <a:srgbClr val="FF0000"/>
                        </a:solidFill>
                        <a:latin typeface="Cambria Math" panose="02040503050406030204" pitchFamily="18" charset="0"/>
                      </a:rPr>
                      <m:t>束</m:t>
                    </m:r>
                  </m:oMath>
                </a14:m>
                <a:endParaRPr lang="en-US" altLang="zh-CN" i="1" dirty="0">
                  <a:solidFill>
                    <a:srgbClr val="FF0000"/>
                  </a:solidFill>
                  <a:latin typeface="Cambria Math" panose="02040503050406030204" pitchFamily="18" charset="0"/>
                </a:endParaRPr>
              </a:p>
              <a:p>
                <a14:m>
                  <m:oMath xmlns:m="http://schemas.openxmlformats.org/officeDocument/2006/math">
                    <m:r>
                      <a:rPr lang="zh-CN" altLang="en-US" i="1">
                        <a:solidFill>
                          <a:srgbClr val="FF0000"/>
                        </a:solidFill>
                        <a:latin typeface="Cambria Math" panose="02040503050406030204" pitchFamily="18" charset="0"/>
                      </a:rPr>
                      <m:t>流</m:t>
                    </m:r>
                    <m:r>
                      <a:rPr lang="zh-CN" altLang="en-US" i="1" smtClean="0">
                        <a:solidFill>
                          <a:srgbClr val="FF0000"/>
                        </a:solidFill>
                        <a:latin typeface="Cambria Math" panose="02040503050406030204" pitchFamily="18" charset="0"/>
                      </a:rPr>
                      <m:t>动量</m:t>
                    </m:r>
                  </m:oMath>
                </a14:m>
                <a:r>
                  <a:rPr lang="zh-CN" altLang="en-US" dirty="0">
                    <a:solidFill>
                      <a:srgbClr val="FF0000"/>
                    </a:solidFill>
                  </a:rPr>
                  <a:t>分布</a:t>
                </a:r>
              </a:p>
            </p:txBody>
          </p:sp>
        </mc:Choice>
        <mc:Fallback xmlns="">
          <p:sp>
            <p:nvSpPr>
              <p:cNvPr id="18" name="文本框 17">
                <a:extLst>
                  <a:ext uri="{FF2B5EF4-FFF2-40B4-BE49-F238E27FC236}">
                    <a16:creationId xmlns:a16="http://schemas.microsoft.com/office/drawing/2014/main" id="{F4E27C0C-97F4-093B-E89B-4954BE5C25CE}"/>
                  </a:ext>
                </a:extLst>
              </p:cNvPr>
              <p:cNvSpPr txBox="1">
                <a:spLocks noRot="1" noChangeAspect="1" noMove="1" noResize="1" noEditPoints="1" noAdjustHandles="1" noChangeArrowheads="1" noChangeShapeType="1" noTextEdit="1"/>
              </p:cNvSpPr>
              <p:nvPr/>
            </p:nvSpPr>
            <p:spPr>
              <a:xfrm>
                <a:off x="2970417" y="1811057"/>
                <a:ext cx="2441694" cy="646331"/>
              </a:xfrm>
              <a:prstGeom prst="rect">
                <a:avLst/>
              </a:prstGeom>
              <a:blipFill>
                <a:blip r:embed="rId10"/>
                <a:stretch>
                  <a:fillRect l="-1995" t="-4717" b="-14151"/>
                </a:stretch>
              </a:blipFill>
            </p:spPr>
            <p:txBody>
              <a:bodyPr/>
              <a:lstStyle/>
              <a:p>
                <a:r>
                  <a:rPr lang="zh-CN" altLang="en-US">
                    <a:noFill/>
                  </a:rPr>
                  <a:t> </a:t>
                </a:r>
              </a:p>
            </p:txBody>
          </p:sp>
        </mc:Fallback>
      </mc:AlternateContent>
      <p:sp>
        <p:nvSpPr>
          <p:cNvPr id="8" name="箭头: 下 7">
            <a:extLst>
              <a:ext uri="{FF2B5EF4-FFF2-40B4-BE49-F238E27FC236}">
                <a16:creationId xmlns:a16="http://schemas.microsoft.com/office/drawing/2014/main" id="{D2C99404-45BA-25B0-DC12-BB97EF367407}"/>
              </a:ext>
            </a:extLst>
          </p:cNvPr>
          <p:cNvSpPr/>
          <p:nvPr/>
        </p:nvSpPr>
        <p:spPr>
          <a:xfrm>
            <a:off x="3853543" y="3584121"/>
            <a:ext cx="498021" cy="3751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DBAB3439-F3A6-AF08-0F8D-6D52ADC4EC15}"/>
              </a:ext>
            </a:extLst>
          </p:cNvPr>
          <p:cNvSpPr/>
          <p:nvPr/>
        </p:nvSpPr>
        <p:spPr>
          <a:xfrm>
            <a:off x="9643871" y="3584120"/>
            <a:ext cx="498021" cy="3751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EEFA3BFE-BE3C-1812-8641-B1CE98F41223}"/>
              </a:ext>
            </a:extLst>
          </p:cNvPr>
          <p:cNvSpPr txBox="1"/>
          <p:nvPr/>
        </p:nvSpPr>
        <p:spPr>
          <a:xfrm>
            <a:off x="8858548" y="3518860"/>
            <a:ext cx="825867" cy="369332"/>
          </a:xfrm>
          <a:prstGeom prst="rect">
            <a:avLst/>
          </a:prstGeom>
          <a:noFill/>
        </p:spPr>
        <p:txBody>
          <a:bodyPr wrap="none" rtlCol="0">
            <a:spAutoFit/>
          </a:bodyPr>
          <a:lstStyle/>
          <a:p>
            <a:r>
              <a:rPr lang="en-US" altLang="zh-CN" dirty="0">
                <a:solidFill>
                  <a:srgbClr val="FF0000"/>
                </a:solidFill>
              </a:rPr>
              <a:t>Scaled</a:t>
            </a:r>
            <a:endParaRPr lang="zh-CN" altLang="en-US" dirty="0">
              <a:solidFill>
                <a:srgbClr val="FF0000"/>
              </a:solidFill>
            </a:endParaRPr>
          </a:p>
        </p:txBody>
      </p:sp>
      <p:sp>
        <p:nvSpPr>
          <p:cNvPr id="15" name="文本框 14">
            <a:extLst>
              <a:ext uri="{FF2B5EF4-FFF2-40B4-BE49-F238E27FC236}">
                <a16:creationId xmlns:a16="http://schemas.microsoft.com/office/drawing/2014/main" id="{0753266B-52C8-F9A8-EF6C-43C46DA14998}"/>
              </a:ext>
            </a:extLst>
          </p:cNvPr>
          <p:cNvSpPr txBox="1"/>
          <p:nvPr/>
        </p:nvSpPr>
        <p:spPr>
          <a:xfrm>
            <a:off x="5862626" y="4485318"/>
            <a:ext cx="2031325" cy="646331"/>
          </a:xfrm>
          <a:prstGeom prst="rect">
            <a:avLst/>
          </a:prstGeom>
          <a:noFill/>
        </p:spPr>
        <p:txBody>
          <a:bodyPr wrap="square" rtlCol="0">
            <a:spAutoFit/>
          </a:bodyPr>
          <a:lstStyle/>
          <a:p>
            <a:r>
              <a:rPr lang="zh-CN" altLang="en-US" b="1" dirty="0">
                <a:solidFill>
                  <a:srgbClr val="0070C0"/>
                </a:solidFill>
              </a:rPr>
              <a:t>本底粒子的动能谱的形状</a:t>
            </a:r>
            <a:r>
              <a:rPr lang="zh-CN" altLang="en-US" b="1" dirty="0">
                <a:solidFill>
                  <a:srgbClr val="FF0000"/>
                </a:solidFill>
              </a:rPr>
              <a:t>完全</a:t>
            </a:r>
            <a:r>
              <a:rPr lang="zh-CN" altLang="en-US" b="1" dirty="0">
                <a:solidFill>
                  <a:srgbClr val="0070C0"/>
                </a:solidFill>
              </a:rPr>
              <a:t>相同</a:t>
            </a: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EDD3F52A-453B-0DD8-A17F-8ABAE29D96FC}"/>
                  </a:ext>
                </a:extLst>
              </p:cNvPr>
              <p:cNvSpPr txBox="1"/>
              <p:nvPr/>
            </p:nvSpPr>
            <p:spPr>
              <a:xfrm>
                <a:off x="230868" y="847382"/>
                <a:ext cx="1611339" cy="461665"/>
              </a:xfrm>
              <a:prstGeom prst="rect">
                <a:avLst/>
              </a:prstGeom>
              <a:noFill/>
            </p:spPr>
            <p:txBody>
              <a:bodyPr wrap="none" rtlCol="0">
                <a:spAutoFit/>
              </a:bodyPr>
              <a:lstStyle/>
              <a:p>
                <a14:m>
                  <m:oMath xmlns:m="http://schemas.openxmlformats.org/officeDocument/2006/math">
                    <m:r>
                      <a:rPr lang="en-US" altLang="zh-CN" sz="2400" b="1" i="1" smtClean="0">
                        <a:solidFill>
                          <a:srgbClr val="0070C0"/>
                        </a:solidFill>
                        <a:latin typeface="Cambria Math" panose="02040503050406030204" pitchFamily="18" charset="0"/>
                      </a:rPr>
                      <m:t>𝝁</m:t>
                    </m:r>
                  </m:oMath>
                </a14:m>
                <a:r>
                  <a:rPr lang="zh-CN" altLang="en-US" sz="2400" b="1" dirty="0">
                    <a:solidFill>
                      <a:srgbClr val="0070C0"/>
                    </a:solidFill>
                  </a:rPr>
                  <a:t>束流成分</a:t>
                </a:r>
              </a:p>
            </p:txBody>
          </p:sp>
        </mc:Choice>
        <mc:Fallback xmlns="">
          <p:sp>
            <p:nvSpPr>
              <p:cNvPr id="21" name="文本框 20">
                <a:extLst>
                  <a:ext uri="{FF2B5EF4-FFF2-40B4-BE49-F238E27FC236}">
                    <a16:creationId xmlns:a16="http://schemas.microsoft.com/office/drawing/2014/main" id="{EDD3F52A-453B-0DD8-A17F-8ABAE29D96FC}"/>
                  </a:ext>
                </a:extLst>
              </p:cNvPr>
              <p:cNvSpPr txBox="1">
                <a:spLocks noRot="1" noChangeAspect="1" noMove="1" noResize="1" noEditPoints="1" noAdjustHandles="1" noChangeArrowheads="1" noChangeShapeType="1" noTextEdit="1"/>
              </p:cNvSpPr>
              <p:nvPr/>
            </p:nvSpPr>
            <p:spPr>
              <a:xfrm>
                <a:off x="230868" y="847382"/>
                <a:ext cx="1611339" cy="461665"/>
              </a:xfrm>
              <a:prstGeom prst="rect">
                <a:avLst/>
              </a:prstGeom>
              <a:blipFill>
                <a:blip r:embed="rId11"/>
                <a:stretch>
                  <a:fillRect l="-1136" t="-9211" r="-4924"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01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8EE27B7-D021-086D-3740-4E7FD28E7F12}"/>
              </a:ext>
            </a:extLst>
          </p:cNvPr>
          <p:cNvPicPr>
            <a:picLocks noChangeAspect="1"/>
          </p:cNvPicPr>
          <p:nvPr/>
        </p:nvPicPr>
        <p:blipFill>
          <a:blip r:embed="rId2"/>
          <a:stretch>
            <a:fillRect/>
          </a:stretch>
        </p:blipFill>
        <p:spPr>
          <a:xfrm>
            <a:off x="8816467" y="2615969"/>
            <a:ext cx="3267602" cy="2302174"/>
          </a:xfrm>
          <a:prstGeom prst="rect">
            <a:avLst/>
          </a:prstGeom>
        </p:spPr>
      </p:pic>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束线探测器</a:t>
            </a: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a:extLst>
              <a:ext uri="{FF2B5EF4-FFF2-40B4-BE49-F238E27FC236}">
                <a16:creationId xmlns:a16="http://schemas.microsoft.com/office/drawing/2014/main" id="{40C7FBC0-41C9-6F59-83DE-5812F6850589}"/>
              </a:ext>
            </a:extLst>
          </p:cNvPr>
          <p:cNvGraphicFramePr>
            <a:graphicFrameLocks noGrp="1"/>
          </p:cNvGraphicFramePr>
          <p:nvPr>
            <p:extLst>
              <p:ext uri="{D42A27DB-BD31-4B8C-83A1-F6EECF244321}">
                <p14:modId xmlns:p14="http://schemas.microsoft.com/office/powerpoint/2010/main" val="3003065841"/>
              </p:ext>
            </p:extLst>
          </p:nvPr>
        </p:nvGraphicFramePr>
        <p:xfrm>
          <a:off x="33658" y="5440946"/>
          <a:ext cx="8856986" cy="1008792"/>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506816">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9450">
                  <a:extLst>
                    <a:ext uri="{9D8B030D-6E8A-4147-A177-3AD203B41FA5}">
                      <a16:colId xmlns:a16="http://schemas.microsoft.com/office/drawing/2014/main" val="20005"/>
                    </a:ext>
                  </a:extLst>
                </a:gridCol>
              </a:tblGrid>
              <a:tr h="224417">
                <a:tc>
                  <a:txBody>
                    <a:bodyPr/>
                    <a:lstStyle/>
                    <a:p>
                      <a:pPr algn="ctr"/>
                      <a:r>
                        <a:rPr lang="en-US" altLang="zh-CN" sz="1400" dirty="0"/>
                        <a:t>Position</a:t>
                      </a:r>
                      <a:endParaRPr lang="zh-CN" altLang="en-US" sz="1400" dirty="0"/>
                    </a:p>
                  </a:txBody>
                  <a:tcPr marT="7200" marB="7200"/>
                </a:tc>
                <a:tc>
                  <a:txBody>
                    <a:bodyPr/>
                    <a:lstStyle/>
                    <a:p>
                      <a:pPr algn="ctr"/>
                      <a:r>
                        <a:rPr lang="en-US" altLang="zh-CN" sz="1400" dirty="0"/>
                        <a:t>Dimension</a:t>
                      </a:r>
                      <a:r>
                        <a:rPr lang="en-US" altLang="zh-CN" sz="1400" baseline="0" dirty="0"/>
                        <a:t> </a:t>
                      </a:r>
                      <a:endParaRPr lang="zh-CN" altLang="en-US" sz="1400" dirty="0"/>
                    </a:p>
                  </a:txBody>
                  <a:tcPr marT="7200" marB="7200"/>
                </a:tc>
                <a:tc>
                  <a:txBody>
                    <a:bodyPr/>
                    <a:lstStyle/>
                    <a:p>
                      <a:pPr algn="ctr"/>
                      <a:r>
                        <a:rPr lang="en-US" altLang="zh-CN" sz="1400" dirty="0"/>
                        <a:t>Resolution(</a:t>
                      </a:r>
                      <a:r>
                        <a:rPr lang="en-US" altLang="zh-CN" sz="1400" dirty="0">
                          <a:latin typeface="Times New Roman"/>
                          <a:cs typeface="Times New Roman"/>
                        </a:rPr>
                        <a:t>σ</a:t>
                      </a:r>
                      <a:r>
                        <a:rPr lang="en-US" altLang="zh-CN" sz="1400" dirty="0"/>
                        <a:t>)</a:t>
                      </a:r>
                      <a:endParaRPr lang="zh-CN" altLang="en-US" sz="1400" dirty="0"/>
                    </a:p>
                  </a:txBody>
                  <a:tcPr marT="7200" marB="7200"/>
                </a:tc>
                <a:tc>
                  <a:txBody>
                    <a:bodyPr/>
                    <a:lstStyle/>
                    <a:p>
                      <a:pPr algn="ctr"/>
                      <a:r>
                        <a:rPr lang="en-US" altLang="zh-CN" sz="1400" dirty="0"/>
                        <a:t>Counts</a:t>
                      </a:r>
                      <a:r>
                        <a:rPr lang="en-US" altLang="zh-CN" sz="1400" baseline="0" dirty="0"/>
                        <a:t> </a:t>
                      </a:r>
                      <a:endParaRPr lang="zh-CN" altLang="en-US" sz="1400" dirty="0"/>
                    </a:p>
                  </a:txBody>
                  <a:tcPr marT="7200" marB="7200"/>
                </a:tc>
                <a:tc>
                  <a:txBody>
                    <a:bodyPr/>
                    <a:lstStyle/>
                    <a:p>
                      <a:pPr algn="ctr"/>
                      <a:r>
                        <a:rPr lang="en-US" altLang="zh-CN" sz="1400" dirty="0"/>
                        <a:t>Particles</a:t>
                      </a:r>
                      <a:endParaRPr lang="zh-CN" altLang="en-US" sz="1400" dirty="0"/>
                    </a:p>
                  </a:txBody>
                  <a:tcPr marT="7200" marB="7200"/>
                </a:tc>
                <a:tc>
                  <a:txBody>
                    <a:bodyPr/>
                    <a:lstStyle/>
                    <a:p>
                      <a:pPr algn="ctr"/>
                      <a:r>
                        <a:rPr lang="en-US" altLang="zh-CN" sz="1400" dirty="0"/>
                        <a:t>Quantity</a:t>
                      </a:r>
                      <a:endParaRPr lang="zh-CN" altLang="en-US" sz="1400" dirty="0"/>
                    </a:p>
                  </a:txBody>
                  <a:tcPr marT="7200" marB="7200"/>
                </a:tc>
                <a:extLst>
                  <a:ext uri="{0D108BD9-81ED-4DB2-BD59-A6C34878D82A}">
                    <a16:rowId xmlns:a16="http://schemas.microsoft.com/office/drawing/2014/main" val="10000"/>
                  </a:ext>
                </a:extLst>
              </a:tr>
              <a:tr h="283836">
                <a:tc>
                  <a:txBody>
                    <a:bodyPr/>
                    <a:lstStyle/>
                    <a:p>
                      <a:pPr algn="ctr"/>
                      <a:r>
                        <a:rPr lang="en-US" altLang="zh-CN" sz="1400" dirty="0">
                          <a:latin typeface="Times New Roman" pitchFamily="18" charset="0"/>
                          <a:ea typeface="黑体" pitchFamily="49" charset="-122"/>
                          <a:cs typeface="Times New Roman" pitchFamily="18" charset="0"/>
                        </a:rPr>
                        <a:t>MF4</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itchFamily="18" charset="0"/>
                          <a:ea typeface="黑体" pitchFamily="49" charset="-122"/>
                          <a:cs typeface="Times New Roman" pitchFamily="18" charset="0"/>
                        </a:rPr>
                        <a:t>~70(x)</a:t>
                      </a:r>
                      <a:r>
                        <a:rPr lang="en-US" altLang="zh-CN" sz="1400" dirty="0">
                          <a:latin typeface="Times New Roman"/>
                          <a:ea typeface="黑体" pitchFamily="49" charset="-122"/>
                          <a:cs typeface="Times New Roman"/>
                        </a:rPr>
                        <a:t>×60(y)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&lt;0.5%</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~5e+6</a:t>
                      </a:r>
                      <a:r>
                        <a:rPr lang="en-US" altLang="zh-CN" sz="1400" baseline="0" dirty="0">
                          <a:latin typeface="Times New Roman" pitchFamily="18" charset="0"/>
                          <a:ea typeface="黑体" pitchFamily="49" charset="-122"/>
                          <a:cs typeface="Times New Roman" pitchFamily="18" charset="0"/>
                        </a:rPr>
                        <a:t>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1</a:t>
                      </a:r>
                    </a:p>
                  </a:txBody>
                  <a:tcPr marT="7200" marB="7200" anchor="ctr" anchorCtr="1"/>
                </a:tc>
                <a:extLst>
                  <a:ext uri="{0D108BD9-81ED-4DB2-BD59-A6C34878D82A}">
                    <a16:rowId xmlns:a16="http://schemas.microsoft.com/office/drawing/2014/main" val="10001"/>
                  </a:ext>
                </a:extLst>
              </a:tr>
              <a:tr h="283836">
                <a:tc>
                  <a:txBody>
                    <a:bodyPr/>
                    <a:lstStyle/>
                    <a:p>
                      <a:pPr algn="ctr"/>
                      <a:r>
                        <a:rPr lang="en-US" altLang="zh-CN" sz="1400" dirty="0">
                          <a:latin typeface="Times New Roman" pitchFamily="18" charset="0"/>
                          <a:ea typeface="黑体" pitchFamily="49" charset="-122"/>
                          <a:cs typeface="Times New Roman" pitchFamily="18" charset="0"/>
                        </a:rPr>
                        <a:t>MF6</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itchFamily="18" charset="0"/>
                          <a:ea typeface="黑体" pitchFamily="49" charset="-122"/>
                          <a:cs typeface="Times New Roman" pitchFamily="18" charset="0"/>
                        </a:rPr>
                        <a:t>~250(x)</a:t>
                      </a:r>
                      <a:r>
                        <a:rPr lang="en-US" altLang="zh-CN" sz="1400" dirty="0">
                          <a:latin typeface="Times New Roman"/>
                          <a:ea typeface="黑体" pitchFamily="49" charset="-122"/>
                          <a:cs typeface="Times New Roman"/>
                        </a:rPr>
                        <a:t>×60(y)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&lt;0.5%</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~5e+6 </a:t>
                      </a:r>
                      <a:r>
                        <a:rPr lang="en-US" altLang="zh-CN" sz="1400" dirty="0" err="1">
                          <a:latin typeface="Times New Roman" pitchFamily="18" charset="0"/>
                          <a:ea typeface="黑体" pitchFamily="49" charset="-122"/>
                          <a:cs typeface="Times New Roman" pitchFamily="18" charset="0"/>
                        </a:rPr>
                        <a:t>pps</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1</a:t>
                      </a:r>
                    </a:p>
                  </a:txBody>
                  <a:tcPr marT="7200" marB="7200" anchor="ctr" anchorCtr="1"/>
                </a:tc>
                <a:extLst>
                  <a:ext uri="{0D108BD9-81ED-4DB2-BD59-A6C34878D82A}">
                    <a16:rowId xmlns:a16="http://schemas.microsoft.com/office/drawing/2014/main" val="10002"/>
                  </a:ext>
                </a:extLst>
              </a:tr>
            </a:tbl>
          </a:graphicData>
        </a:graphic>
      </p:graphicFrame>
      <p:graphicFrame>
        <p:nvGraphicFramePr>
          <p:cNvPr id="9" name="表格 8">
            <a:extLst>
              <a:ext uri="{FF2B5EF4-FFF2-40B4-BE49-F238E27FC236}">
                <a16:creationId xmlns:a16="http://schemas.microsoft.com/office/drawing/2014/main" id="{E9C63BE1-4056-E91E-BB68-4C913B6EF9D3}"/>
              </a:ext>
            </a:extLst>
          </p:cNvPr>
          <p:cNvGraphicFramePr>
            <a:graphicFrameLocks noGrp="1"/>
          </p:cNvGraphicFramePr>
          <p:nvPr>
            <p:extLst>
              <p:ext uri="{D42A27DB-BD31-4B8C-83A1-F6EECF244321}">
                <p14:modId xmlns:p14="http://schemas.microsoft.com/office/powerpoint/2010/main" val="3167724505"/>
              </p:ext>
            </p:extLst>
          </p:nvPr>
        </p:nvGraphicFramePr>
        <p:xfrm>
          <a:off x="33658" y="1727046"/>
          <a:ext cx="8856986" cy="1133199"/>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36106">
                  <a:extLst>
                    <a:ext uri="{9D8B030D-6E8A-4147-A177-3AD203B41FA5}">
                      <a16:colId xmlns:a16="http://schemas.microsoft.com/office/drawing/2014/main" val="20005"/>
                    </a:ext>
                  </a:extLst>
                </a:gridCol>
              </a:tblGrid>
              <a:tr h="216937">
                <a:tc>
                  <a:txBody>
                    <a:bodyPr/>
                    <a:lstStyle/>
                    <a:p>
                      <a:pPr algn="ctr"/>
                      <a:r>
                        <a:rPr lang="en-US" altLang="zh-CN" sz="1400" dirty="0"/>
                        <a:t>Position</a:t>
                      </a:r>
                      <a:endParaRPr lang="zh-CN" altLang="en-US" sz="1400" dirty="0"/>
                    </a:p>
                  </a:txBody>
                  <a:tcPr marT="7200" marB="7200"/>
                </a:tc>
                <a:tc>
                  <a:txBody>
                    <a:bodyPr/>
                    <a:lstStyle/>
                    <a:p>
                      <a:pPr algn="ctr"/>
                      <a:r>
                        <a:rPr lang="en-US" altLang="zh-CN" sz="1400" dirty="0"/>
                        <a:t>Dimension</a:t>
                      </a:r>
                      <a:r>
                        <a:rPr lang="en-US" altLang="zh-CN" sz="1400" baseline="0" dirty="0"/>
                        <a:t> </a:t>
                      </a:r>
                      <a:endParaRPr lang="zh-CN" altLang="en-US" sz="1400" dirty="0"/>
                    </a:p>
                  </a:txBody>
                  <a:tcPr marT="7200" marB="7200"/>
                </a:tc>
                <a:tc>
                  <a:txBody>
                    <a:bodyPr/>
                    <a:lstStyle/>
                    <a:p>
                      <a:pPr algn="ctr"/>
                      <a:r>
                        <a:rPr lang="en-US" altLang="zh-CN" sz="1400" dirty="0"/>
                        <a:t>Resolution(</a:t>
                      </a:r>
                      <a:r>
                        <a:rPr lang="en-US" altLang="zh-CN" sz="1400" dirty="0">
                          <a:latin typeface="Times New Roman"/>
                          <a:cs typeface="Times New Roman"/>
                        </a:rPr>
                        <a:t>σ</a:t>
                      </a:r>
                      <a:r>
                        <a:rPr lang="en-US" altLang="zh-CN" sz="1400" dirty="0"/>
                        <a:t>)</a:t>
                      </a:r>
                      <a:endParaRPr lang="zh-CN" altLang="en-US" sz="1400" dirty="0"/>
                    </a:p>
                  </a:txBody>
                  <a:tcPr marT="7200" marB="7200"/>
                </a:tc>
                <a:tc>
                  <a:txBody>
                    <a:bodyPr/>
                    <a:lstStyle/>
                    <a:p>
                      <a:pPr algn="ctr"/>
                      <a:r>
                        <a:rPr lang="en-US" altLang="zh-CN" sz="1400" dirty="0"/>
                        <a:t>Counts</a:t>
                      </a:r>
                      <a:r>
                        <a:rPr lang="en-US" altLang="zh-CN" sz="1400" baseline="0" dirty="0"/>
                        <a:t> </a:t>
                      </a:r>
                      <a:endParaRPr lang="zh-CN" altLang="en-US" sz="1400" dirty="0"/>
                    </a:p>
                  </a:txBody>
                  <a:tcPr marT="7200" marB="7200"/>
                </a:tc>
                <a:tc>
                  <a:txBody>
                    <a:bodyPr/>
                    <a:lstStyle/>
                    <a:p>
                      <a:pPr algn="ctr"/>
                      <a:r>
                        <a:rPr lang="en-US" altLang="zh-CN" sz="1400" dirty="0"/>
                        <a:t>Particles</a:t>
                      </a:r>
                      <a:endParaRPr lang="zh-CN" altLang="en-US" sz="1400" dirty="0"/>
                    </a:p>
                  </a:txBody>
                  <a:tcPr marT="7200" marB="7200"/>
                </a:tc>
                <a:tc>
                  <a:txBody>
                    <a:bodyPr/>
                    <a:lstStyle/>
                    <a:p>
                      <a:pPr algn="ctr"/>
                      <a:r>
                        <a:rPr lang="en-US" altLang="zh-CN" sz="1400" dirty="0"/>
                        <a:t>Quantity</a:t>
                      </a:r>
                      <a:endParaRPr lang="zh-CN" altLang="en-US" sz="1400" dirty="0"/>
                    </a:p>
                  </a:txBody>
                  <a:tcPr marT="7200" marB="7200"/>
                </a:tc>
                <a:extLst>
                  <a:ext uri="{0D108BD9-81ED-4DB2-BD59-A6C34878D82A}">
                    <a16:rowId xmlns:a16="http://schemas.microsoft.com/office/drawing/2014/main" val="10000"/>
                  </a:ext>
                </a:extLst>
              </a:tr>
              <a:tr h="301813">
                <a:tc>
                  <a:txBody>
                    <a:bodyPr/>
                    <a:lstStyle/>
                    <a:p>
                      <a:pPr algn="ctr"/>
                      <a:r>
                        <a:rPr lang="en-US" altLang="zh-CN" sz="1400" dirty="0">
                          <a:latin typeface="Times New Roman" pitchFamily="18" charset="0"/>
                          <a:ea typeface="黑体" pitchFamily="49" charset="-122"/>
                          <a:cs typeface="Times New Roman" pitchFamily="18" charset="0"/>
                        </a:rPr>
                        <a:t>PF4</a:t>
                      </a:r>
                    </a:p>
                  </a:txBody>
                  <a:tcPr marT="7200" marB="7200" anchor="ctr" anchorCtr="1"/>
                </a:tc>
                <a:tc>
                  <a:txBody>
                    <a:bodyPr/>
                    <a:lstStyle/>
                    <a:p>
                      <a:pPr algn="ctr"/>
                      <a:r>
                        <a:rPr lang="en-US" altLang="zh-CN" sz="1400" dirty="0">
                          <a:latin typeface="Times New Roman" pitchFamily="18" charset="0"/>
                          <a:ea typeface="黑体" pitchFamily="49" charset="-122"/>
                          <a:cs typeface="Times New Roman" pitchFamily="18" charset="0"/>
                        </a:rPr>
                        <a:t>~40(x)</a:t>
                      </a:r>
                      <a:r>
                        <a:rPr lang="en-US" altLang="zh-CN" sz="1400" dirty="0">
                          <a:latin typeface="Times New Roman"/>
                          <a:ea typeface="黑体" pitchFamily="49" charset="-122"/>
                          <a:cs typeface="Times New Roman"/>
                        </a:rPr>
                        <a:t>×40(y)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&lt;50 </a:t>
                      </a:r>
                      <a:r>
                        <a:rPr lang="en-US" altLang="zh-CN" sz="1400" dirty="0" err="1">
                          <a:latin typeface="Times New Roman" pitchFamily="18" charset="0"/>
                          <a:ea typeface="黑体" pitchFamily="49" charset="-122"/>
                          <a:cs typeface="Times New Roman" pitchFamily="18" charset="0"/>
                        </a:rPr>
                        <a:t>ps</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~7e+6</a:t>
                      </a:r>
                      <a:r>
                        <a:rPr lang="en-US" altLang="zh-CN" sz="1400" baseline="0" dirty="0">
                          <a:latin typeface="Times New Roman" pitchFamily="18" charset="0"/>
                          <a:ea typeface="黑体" pitchFamily="49" charset="-122"/>
                          <a:cs typeface="Times New Roman" pitchFamily="18" charset="0"/>
                        </a:rPr>
                        <a:t>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1</a:t>
                      </a:r>
                    </a:p>
                  </a:txBody>
                  <a:tcPr marT="7200" marB="7200" anchor="ctr" anchorCtr="1"/>
                </a:tc>
                <a:extLst>
                  <a:ext uri="{0D108BD9-81ED-4DB2-BD59-A6C34878D82A}">
                    <a16:rowId xmlns:a16="http://schemas.microsoft.com/office/drawing/2014/main" val="10001"/>
                  </a:ext>
                </a:extLst>
              </a:tr>
              <a:tr h="301813">
                <a:tc>
                  <a:txBody>
                    <a:bodyPr/>
                    <a:lstStyle/>
                    <a:p>
                      <a:pPr algn="ctr"/>
                      <a:r>
                        <a:rPr lang="en-US" altLang="zh-CN" sz="1400" dirty="0">
                          <a:latin typeface="Times New Roman" pitchFamily="18" charset="0"/>
                          <a:ea typeface="黑体" pitchFamily="49" charset="-122"/>
                          <a:cs typeface="Times New Roman" pitchFamily="18" charset="0"/>
                        </a:rPr>
                        <a:t>MF4</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algn="ctr"/>
                      <a:r>
                        <a:rPr lang="en-US" altLang="zh-CN" sz="1400" dirty="0">
                          <a:latin typeface="Times New Roman" pitchFamily="18" charset="0"/>
                          <a:ea typeface="黑体" pitchFamily="49" charset="-122"/>
                          <a:cs typeface="Times New Roman" pitchFamily="18" charset="0"/>
                        </a:rPr>
                        <a:t>~40(x)</a:t>
                      </a:r>
                      <a:r>
                        <a:rPr lang="en-US" altLang="zh-CN" sz="1400" dirty="0">
                          <a:latin typeface="Times New Roman"/>
                          <a:ea typeface="黑体" pitchFamily="49" charset="-122"/>
                          <a:cs typeface="Times New Roman"/>
                        </a:rPr>
                        <a:t>×60(y)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&lt;50 </a:t>
                      </a:r>
                      <a:r>
                        <a:rPr lang="en-US" altLang="zh-CN" sz="1400" dirty="0" err="1">
                          <a:latin typeface="Times New Roman" pitchFamily="18" charset="0"/>
                          <a:ea typeface="黑体" pitchFamily="49" charset="-122"/>
                          <a:cs typeface="Times New Roman" pitchFamily="18" charset="0"/>
                        </a:rPr>
                        <a:t>ps</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~5e+6</a:t>
                      </a:r>
                      <a:r>
                        <a:rPr lang="en-US" altLang="zh-CN" sz="1400" baseline="0" dirty="0">
                          <a:latin typeface="Times New Roman" pitchFamily="18" charset="0"/>
                          <a:ea typeface="黑体" pitchFamily="49" charset="-122"/>
                          <a:cs typeface="Times New Roman" pitchFamily="18" charset="0"/>
                        </a:rPr>
                        <a:t>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1</a:t>
                      </a:r>
                    </a:p>
                  </a:txBody>
                  <a:tcPr marT="7200" marB="7200" anchor="ctr" anchorCtr="1"/>
                </a:tc>
                <a:extLst>
                  <a:ext uri="{0D108BD9-81ED-4DB2-BD59-A6C34878D82A}">
                    <a16:rowId xmlns:a16="http://schemas.microsoft.com/office/drawing/2014/main" val="10002"/>
                  </a:ext>
                </a:extLst>
              </a:tr>
              <a:tr h="301813">
                <a:tc>
                  <a:txBody>
                    <a:bodyPr/>
                    <a:lstStyle/>
                    <a:p>
                      <a:pPr algn="ctr"/>
                      <a:r>
                        <a:rPr lang="en-US" altLang="zh-CN" sz="1400" dirty="0">
                          <a:latin typeface="Times New Roman" pitchFamily="18" charset="0"/>
                          <a:ea typeface="黑体" pitchFamily="49" charset="-122"/>
                          <a:cs typeface="Times New Roman" pitchFamily="18" charset="0"/>
                        </a:rPr>
                        <a:t>MF6</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itchFamily="18" charset="0"/>
                          <a:ea typeface="黑体" pitchFamily="49" charset="-122"/>
                          <a:cs typeface="Times New Roman" pitchFamily="18" charset="0"/>
                        </a:rPr>
                        <a:t>~250(x)</a:t>
                      </a:r>
                      <a:r>
                        <a:rPr lang="en-US" altLang="zh-CN" sz="1400" dirty="0">
                          <a:latin typeface="Times New Roman"/>
                          <a:ea typeface="黑体" pitchFamily="49" charset="-122"/>
                          <a:cs typeface="Times New Roman"/>
                        </a:rPr>
                        <a:t>×70(y)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&lt;50 </a:t>
                      </a:r>
                      <a:r>
                        <a:rPr lang="en-US" altLang="zh-CN" sz="1400" dirty="0" err="1">
                          <a:latin typeface="Times New Roman" pitchFamily="18" charset="0"/>
                          <a:ea typeface="黑体" pitchFamily="49" charset="-122"/>
                          <a:cs typeface="Times New Roman" pitchFamily="18" charset="0"/>
                        </a:rPr>
                        <a:t>ps</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~5e+6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1</a:t>
                      </a:r>
                    </a:p>
                  </a:txBody>
                  <a:tcPr marT="7200" marB="7200" anchor="ctr" anchorCtr="1"/>
                </a:tc>
                <a:extLst>
                  <a:ext uri="{0D108BD9-81ED-4DB2-BD59-A6C34878D82A}">
                    <a16:rowId xmlns:a16="http://schemas.microsoft.com/office/drawing/2014/main" val="10003"/>
                  </a:ext>
                </a:extLst>
              </a:tr>
            </a:tbl>
          </a:graphicData>
        </a:graphic>
      </p:graphicFrame>
      <p:sp>
        <p:nvSpPr>
          <p:cNvPr id="10" name="TextBox 5">
            <a:extLst>
              <a:ext uri="{FF2B5EF4-FFF2-40B4-BE49-F238E27FC236}">
                <a16:creationId xmlns:a16="http://schemas.microsoft.com/office/drawing/2014/main" id="{688ABEE3-630E-6CD3-A793-2308CC732801}"/>
              </a:ext>
            </a:extLst>
          </p:cNvPr>
          <p:cNvSpPr txBox="1"/>
          <p:nvPr/>
        </p:nvSpPr>
        <p:spPr>
          <a:xfrm>
            <a:off x="87211" y="1426225"/>
            <a:ext cx="8208912" cy="338554"/>
          </a:xfrm>
          <a:prstGeom prst="rect">
            <a:avLst/>
          </a:prstGeom>
          <a:noFill/>
        </p:spPr>
        <p:txBody>
          <a:bodyPr wrap="square" rtlCol="0">
            <a:spAutoFit/>
          </a:bodyPr>
          <a:lstStyle/>
          <a:p>
            <a:pPr marL="285750" indent="-285750">
              <a:buFont typeface="Arial" pitchFamily="34" charset="0"/>
              <a:buChar char="•"/>
            </a:pPr>
            <a:r>
              <a:rPr lang="en-US" altLang="zh-CN" sz="1600" b="1" dirty="0"/>
              <a:t>TOF</a:t>
            </a:r>
            <a:r>
              <a:rPr lang="zh-CN" altLang="en-US" sz="1600" b="1" dirty="0"/>
              <a:t> </a:t>
            </a:r>
            <a:r>
              <a:rPr lang="en-US" altLang="zh-CN" sz="1600" b="1" dirty="0"/>
              <a:t>requirements</a:t>
            </a:r>
            <a:endParaRPr lang="en-US" altLang="zh-CN" sz="1600" b="1" dirty="0">
              <a:solidFill>
                <a:srgbClr val="FF0000"/>
              </a:solidFill>
            </a:endParaRPr>
          </a:p>
        </p:txBody>
      </p:sp>
      <p:graphicFrame>
        <p:nvGraphicFramePr>
          <p:cNvPr id="11" name="表格 10">
            <a:extLst>
              <a:ext uri="{FF2B5EF4-FFF2-40B4-BE49-F238E27FC236}">
                <a16:creationId xmlns:a16="http://schemas.microsoft.com/office/drawing/2014/main" id="{AF74843F-3B37-F88B-70BC-83073D513665}"/>
              </a:ext>
            </a:extLst>
          </p:cNvPr>
          <p:cNvGraphicFramePr>
            <a:graphicFrameLocks noGrp="1"/>
          </p:cNvGraphicFramePr>
          <p:nvPr>
            <p:extLst>
              <p:ext uri="{D42A27DB-BD31-4B8C-83A1-F6EECF244321}">
                <p14:modId xmlns:p14="http://schemas.microsoft.com/office/powerpoint/2010/main" val="1019263689"/>
              </p:ext>
            </p:extLst>
          </p:nvPr>
        </p:nvGraphicFramePr>
        <p:xfrm>
          <a:off x="33658" y="3359528"/>
          <a:ext cx="8856986" cy="1569012"/>
        </p:xfrm>
        <a:graphic>
          <a:graphicData uri="http://schemas.openxmlformats.org/drawingml/2006/table">
            <a:tbl>
              <a:tblPr firstRow="1" bandRow="1">
                <a:tableStyleId>{5C22544A-7EE6-4342-B048-85BDC9FD1C3A}</a:tableStyleId>
              </a:tblPr>
              <a:tblGrid>
                <a:gridCol w="979909">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64309">
                  <a:extLst>
                    <a:ext uri="{9D8B030D-6E8A-4147-A177-3AD203B41FA5}">
                      <a16:colId xmlns:a16="http://schemas.microsoft.com/office/drawing/2014/main" val="20005"/>
                    </a:ext>
                  </a:extLst>
                </a:gridCol>
              </a:tblGrid>
              <a:tr h="245652">
                <a:tc>
                  <a:txBody>
                    <a:bodyPr/>
                    <a:lstStyle/>
                    <a:p>
                      <a:pPr algn="ctr"/>
                      <a:r>
                        <a:rPr lang="en-US" altLang="zh-CN" sz="1400" dirty="0"/>
                        <a:t>Position</a:t>
                      </a:r>
                      <a:endParaRPr lang="zh-CN" altLang="en-US" sz="1400" dirty="0"/>
                    </a:p>
                  </a:txBody>
                  <a:tcPr marT="7200" marB="7200"/>
                </a:tc>
                <a:tc>
                  <a:txBody>
                    <a:bodyPr/>
                    <a:lstStyle/>
                    <a:p>
                      <a:pPr algn="ctr"/>
                      <a:r>
                        <a:rPr lang="en-US" altLang="zh-CN" sz="1400" dirty="0"/>
                        <a:t>Dimension</a:t>
                      </a:r>
                      <a:r>
                        <a:rPr lang="en-US" altLang="zh-CN" sz="1400" baseline="0" dirty="0"/>
                        <a:t> </a:t>
                      </a:r>
                      <a:endParaRPr lang="zh-CN" altLang="en-US" sz="1400" dirty="0"/>
                    </a:p>
                  </a:txBody>
                  <a:tcPr marT="7200" marB="7200"/>
                </a:tc>
                <a:tc>
                  <a:txBody>
                    <a:bodyPr/>
                    <a:lstStyle/>
                    <a:p>
                      <a:pPr algn="ctr"/>
                      <a:r>
                        <a:rPr lang="en-US" altLang="zh-CN" sz="1400" dirty="0"/>
                        <a:t>Resolution(</a:t>
                      </a:r>
                      <a:r>
                        <a:rPr lang="en-US" altLang="zh-CN" sz="1400" dirty="0">
                          <a:latin typeface="Times New Roman"/>
                          <a:cs typeface="Times New Roman"/>
                        </a:rPr>
                        <a:t>σ</a:t>
                      </a:r>
                      <a:r>
                        <a:rPr lang="en-US" altLang="zh-CN" sz="1400" dirty="0"/>
                        <a:t>)</a:t>
                      </a:r>
                      <a:endParaRPr lang="zh-CN" altLang="en-US" sz="1400" dirty="0"/>
                    </a:p>
                  </a:txBody>
                  <a:tcPr marT="7200" marB="7200"/>
                </a:tc>
                <a:tc>
                  <a:txBody>
                    <a:bodyPr/>
                    <a:lstStyle/>
                    <a:p>
                      <a:pPr algn="ctr"/>
                      <a:r>
                        <a:rPr lang="en-US" altLang="zh-CN" sz="1400" dirty="0"/>
                        <a:t>Counts</a:t>
                      </a:r>
                      <a:r>
                        <a:rPr lang="en-US" altLang="zh-CN" sz="1400" baseline="0" dirty="0"/>
                        <a:t> </a:t>
                      </a:r>
                      <a:endParaRPr lang="zh-CN" altLang="en-US" sz="1400" dirty="0"/>
                    </a:p>
                  </a:txBody>
                  <a:tcPr marT="7200" marB="7200"/>
                </a:tc>
                <a:tc>
                  <a:txBody>
                    <a:bodyPr/>
                    <a:lstStyle/>
                    <a:p>
                      <a:pPr algn="ctr"/>
                      <a:r>
                        <a:rPr lang="en-US" altLang="zh-CN" sz="1400" dirty="0"/>
                        <a:t>Particles</a:t>
                      </a:r>
                      <a:endParaRPr lang="zh-CN" altLang="en-US" sz="1400" dirty="0"/>
                    </a:p>
                  </a:txBody>
                  <a:tcPr marT="7200" marB="7200"/>
                </a:tc>
                <a:tc>
                  <a:txBody>
                    <a:bodyPr/>
                    <a:lstStyle/>
                    <a:p>
                      <a:pPr algn="ctr"/>
                      <a:r>
                        <a:rPr lang="en-US" altLang="zh-CN" sz="1400" dirty="0"/>
                        <a:t>Quantity</a:t>
                      </a:r>
                      <a:endParaRPr lang="zh-CN" altLang="en-US" sz="1400" dirty="0"/>
                    </a:p>
                  </a:txBody>
                  <a:tcPr marT="7200" marB="7200"/>
                </a:tc>
                <a:extLst>
                  <a:ext uri="{0D108BD9-81ED-4DB2-BD59-A6C34878D82A}">
                    <a16:rowId xmlns:a16="http://schemas.microsoft.com/office/drawing/2014/main" val="10000"/>
                  </a:ext>
                </a:extLst>
              </a:tr>
              <a:tr h="417608">
                <a:tc>
                  <a:txBody>
                    <a:bodyPr/>
                    <a:lstStyle/>
                    <a:p>
                      <a:pPr algn="ctr"/>
                      <a:r>
                        <a:rPr lang="en-US" altLang="zh-CN" sz="1400" dirty="0">
                          <a:latin typeface="Times New Roman" pitchFamily="18" charset="0"/>
                          <a:ea typeface="黑体" pitchFamily="49" charset="-122"/>
                          <a:cs typeface="Times New Roman" pitchFamily="18" charset="0"/>
                        </a:rPr>
                        <a:t>MF3 </a:t>
                      </a:r>
                    </a:p>
                  </a:txBody>
                  <a:tcPr marT="7200" marB="7200" anchor="ctr" anchorCtr="1"/>
                </a:tc>
                <a:tc>
                  <a:txBody>
                    <a:bodyPr/>
                    <a:lstStyle/>
                    <a:p>
                      <a:pPr algn="ctr"/>
                      <a:r>
                        <a:rPr lang="en-US" altLang="zh-CN" sz="1400" dirty="0">
                          <a:latin typeface="Times New Roman" pitchFamily="18" charset="0"/>
                          <a:ea typeface="黑体" pitchFamily="49" charset="-122"/>
                          <a:cs typeface="Times New Roman" pitchFamily="18" charset="0"/>
                        </a:rPr>
                        <a:t>~200(x)</a:t>
                      </a:r>
                      <a:r>
                        <a:rPr lang="en-US" altLang="zh-CN" sz="1400" dirty="0">
                          <a:latin typeface="Times New Roman"/>
                          <a:ea typeface="黑体" pitchFamily="49" charset="-122"/>
                          <a:cs typeface="Times New Roman"/>
                        </a:rPr>
                        <a:t>×60(y)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&lt;0.5 mm</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Total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~7e+6</a:t>
                      </a:r>
                      <a:r>
                        <a:rPr lang="en-US" altLang="zh-CN" sz="1400" baseline="0" dirty="0">
                          <a:latin typeface="Times New Roman" pitchFamily="18" charset="0"/>
                          <a:ea typeface="黑体" pitchFamily="49" charset="-122"/>
                          <a:cs typeface="Times New Roman" pitchFamily="18" charset="0"/>
                        </a:rPr>
                        <a:t>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Single</a:t>
                      </a:r>
                      <a:r>
                        <a:rPr lang="en-US" altLang="zh-CN" sz="1400" baseline="0" dirty="0">
                          <a:latin typeface="Times New Roman" pitchFamily="18" charset="0"/>
                          <a:ea typeface="黑体" pitchFamily="49" charset="-122"/>
                          <a:cs typeface="Times New Roman" pitchFamily="18" charset="0"/>
                        </a:rPr>
                        <a:t> channel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~4e+4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2</a:t>
                      </a:r>
                    </a:p>
                  </a:txBody>
                  <a:tcPr marT="7200" marB="7200" anchor="ctr" anchorCtr="1"/>
                </a:tc>
                <a:extLst>
                  <a:ext uri="{0D108BD9-81ED-4DB2-BD59-A6C34878D82A}">
                    <a16:rowId xmlns:a16="http://schemas.microsoft.com/office/drawing/2014/main" val="10001"/>
                  </a:ext>
                </a:extLst>
              </a:tr>
              <a:tr h="417608">
                <a:tc>
                  <a:txBody>
                    <a:bodyPr/>
                    <a:lstStyle/>
                    <a:p>
                      <a:pPr algn="ctr"/>
                      <a:r>
                        <a:rPr lang="en-US" altLang="zh-CN" sz="1400" dirty="0">
                          <a:latin typeface="Times New Roman" pitchFamily="18" charset="0"/>
                          <a:ea typeface="黑体" pitchFamily="49" charset="-122"/>
                          <a:cs typeface="Times New Roman" pitchFamily="18" charset="0"/>
                        </a:rPr>
                        <a:t>MF4</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itchFamily="18" charset="0"/>
                          <a:ea typeface="黑体" pitchFamily="49" charset="-122"/>
                          <a:cs typeface="Times New Roman" pitchFamily="18" charset="0"/>
                        </a:rPr>
                        <a:t>~220(x)</a:t>
                      </a:r>
                      <a:r>
                        <a:rPr lang="en-US" altLang="zh-CN" sz="1400" dirty="0">
                          <a:latin typeface="Times New Roman"/>
                          <a:ea typeface="黑体" pitchFamily="49" charset="-122"/>
                          <a:cs typeface="Times New Roman"/>
                        </a:rPr>
                        <a:t>×80(y)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&lt;0.5 mm</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Total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~7e+6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Single</a:t>
                      </a:r>
                      <a:r>
                        <a:rPr lang="en-US" altLang="zh-CN" sz="1400" baseline="0" dirty="0">
                          <a:latin typeface="Times New Roman" pitchFamily="18" charset="0"/>
                          <a:ea typeface="黑体" pitchFamily="49" charset="-122"/>
                          <a:cs typeface="Times New Roman" pitchFamily="18" charset="0"/>
                        </a:rPr>
                        <a:t> channel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~2e+5</a:t>
                      </a:r>
                      <a:r>
                        <a:rPr lang="en-US" altLang="zh-CN" sz="1400" baseline="0" dirty="0">
                          <a:latin typeface="Times New Roman" pitchFamily="18" charset="0"/>
                          <a:ea typeface="黑体" pitchFamily="49" charset="-122"/>
                          <a:cs typeface="Times New Roman" pitchFamily="18" charset="0"/>
                        </a:rPr>
                        <a:t> </a:t>
                      </a:r>
                      <a:r>
                        <a:rPr lang="en-US" altLang="zh-CN" sz="1400" baseline="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2</a:t>
                      </a:r>
                    </a:p>
                  </a:txBody>
                  <a:tcPr marT="7200" marB="7200" anchor="ctr" anchorCtr="1"/>
                </a:tc>
                <a:extLst>
                  <a:ext uri="{0D108BD9-81ED-4DB2-BD59-A6C34878D82A}">
                    <a16:rowId xmlns:a16="http://schemas.microsoft.com/office/drawing/2014/main" val="10002"/>
                  </a:ext>
                </a:extLst>
              </a:tr>
              <a:tr h="417608">
                <a:tc>
                  <a:txBody>
                    <a:bodyPr/>
                    <a:lstStyle/>
                    <a:p>
                      <a:pPr algn="ctr"/>
                      <a:r>
                        <a:rPr lang="en-US" altLang="zh-CN" sz="1400" dirty="0">
                          <a:latin typeface="Times New Roman" pitchFamily="18" charset="0"/>
                          <a:ea typeface="黑体" pitchFamily="49" charset="-122"/>
                          <a:cs typeface="Times New Roman" pitchFamily="18" charset="0"/>
                        </a:rPr>
                        <a:t>MF6</a:t>
                      </a:r>
                      <a:endParaRPr lang="zh-CN" altLang="en-US"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itchFamily="18" charset="0"/>
                          <a:ea typeface="黑体" pitchFamily="49" charset="-122"/>
                          <a:cs typeface="Times New Roman" pitchFamily="18" charset="0"/>
                        </a:rPr>
                        <a:t>~250(x)</a:t>
                      </a:r>
                      <a:r>
                        <a:rPr lang="en-US" altLang="zh-CN" sz="1400" dirty="0">
                          <a:latin typeface="Times New Roman"/>
                          <a:ea typeface="黑体" pitchFamily="49" charset="-122"/>
                          <a:cs typeface="Times New Roman"/>
                        </a:rPr>
                        <a:t>×60(y) mm</a:t>
                      </a:r>
                      <a:r>
                        <a:rPr lang="en-US" altLang="zh-CN" sz="1400" baseline="30000" dirty="0">
                          <a:latin typeface="Times New Roman"/>
                          <a:ea typeface="黑体" pitchFamily="49" charset="-122"/>
                          <a:cs typeface="Times New Roman"/>
                        </a:rPr>
                        <a:t>2</a:t>
                      </a:r>
                      <a:endParaRPr lang="en-US" altLang="zh-CN" sz="1400" baseline="300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&lt;0.5 mm</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Total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~5e+6 </a:t>
                      </a:r>
                      <a:r>
                        <a:rPr lang="en-US" altLang="zh-CN" sz="140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Single</a:t>
                      </a:r>
                      <a:r>
                        <a:rPr lang="en-US" altLang="zh-CN" sz="1400" baseline="0" dirty="0">
                          <a:latin typeface="Times New Roman" pitchFamily="18" charset="0"/>
                          <a:ea typeface="黑体" pitchFamily="49" charset="-122"/>
                          <a:cs typeface="Times New Roman" pitchFamily="18" charset="0"/>
                        </a:rPr>
                        <a:t> channel</a:t>
                      </a:r>
                      <a:r>
                        <a:rPr lang="zh-CN" altLang="en-US" sz="1400" dirty="0">
                          <a:latin typeface="Times New Roman" pitchFamily="18" charset="0"/>
                          <a:ea typeface="黑体" pitchFamily="49" charset="-122"/>
                          <a:cs typeface="Times New Roman" pitchFamily="18" charset="0"/>
                        </a:rPr>
                        <a:t>：</a:t>
                      </a:r>
                      <a:r>
                        <a:rPr lang="en-US" altLang="zh-CN" sz="1400" dirty="0">
                          <a:latin typeface="Times New Roman" pitchFamily="18" charset="0"/>
                          <a:ea typeface="黑体" pitchFamily="49" charset="-122"/>
                          <a:cs typeface="Times New Roman" pitchFamily="18" charset="0"/>
                        </a:rPr>
                        <a:t>~2.0e+5</a:t>
                      </a:r>
                      <a:r>
                        <a:rPr lang="en-US" altLang="zh-CN" sz="1400" baseline="0" dirty="0">
                          <a:latin typeface="Times New Roman" pitchFamily="18" charset="0"/>
                          <a:ea typeface="黑体" pitchFamily="49" charset="-122"/>
                          <a:cs typeface="Times New Roman" pitchFamily="18" charset="0"/>
                        </a:rPr>
                        <a:t> </a:t>
                      </a:r>
                      <a:r>
                        <a:rPr lang="en-US" altLang="zh-CN" sz="1400" baseline="0" dirty="0" err="1">
                          <a:latin typeface="Times New Roman" pitchFamily="18" charset="0"/>
                          <a:ea typeface="黑体" pitchFamily="49" charset="-122"/>
                          <a:cs typeface="Times New Roman" pitchFamily="18" charset="0"/>
                        </a:rPr>
                        <a:t>ppp</a:t>
                      </a:r>
                      <a:endParaRPr lang="en-US" altLang="zh-CN" sz="1400" dirty="0">
                        <a:latin typeface="Times New Roman" pitchFamily="18" charset="0"/>
                        <a:ea typeface="黑体" pitchFamily="49" charset="-122"/>
                        <a:cs typeface="Times New Roman" pitchFamily="18" charset="0"/>
                      </a:endParaRP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H ~ U</a:t>
                      </a:r>
                    </a:p>
                  </a:txBody>
                  <a:tcPr marT="7200" marB="7200" anchor="ctr" anchorCtr="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CN" sz="1400" dirty="0">
                          <a:latin typeface="Times New Roman" pitchFamily="18" charset="0"/>
                          <a:ea typeface="黑体" pitchFamily="49" charset="-122"/>
                          <a:cs typeface="Times New Roman" pitchFamily="18" charset="0"/>
                        </a:rPr>
                        <a:t>2</a:t>
                      </a:r>
                    </a:p>
                  </a:txBody>
                  <a:tcPr marT="7200" marB="7200" anchor="ctr" anchorCtr="1"/>
                </a:tc>
                <a:extLst>
                  <a:ext uri="{0D108BD9-81ED-4DB2-BD59-A6C34878D82A}">
                    <a16:rowId xmlns:a16="http://schemas.microsoft.com/office/drawing/2014/main" val="10003"/>
                  </a:ext>
                </a:extLst>
              </a:tr>
            </a:tbl>
          </a:graphicData>
        </a:graphic>
      </p:graphicFrame>
      <p:sp>
        <p:nvSpPr>
          <p:cNvPr id="12" name="TextBox 9">
            <a:extLst>
              <a:ext uri="{FF2B5EF4-FFF2-40B4-BE49-F238E27FC236}">
                <a16:creationId xmlns:a16="http://schemas.microsoft.com/office/drawing/2014/main" id="{60BFBEA1-0943-80DA-6618-01B4885C8C0E}"/>
              </a:ext>
            </a:extLst>
          </p:cNvPr>
          <p:cNvSpPr txBox="1"/>
          <p:nvPr/>
        </p:nvSpPr>
        <p:spPr>
          <a:xfrm>
            <a:off x="139959" y="3070108"/>
            <a:ext cx="8424936" cy="338554"/>
          </a:xfrm>
          <a:prstGeom prst="rect">
            <a:avLst/>
          </a:prstGeom>
          <a:noFill/>
        </p:spPr>
        <p:txBody>
          <a:bodyPr wrap="square" rtlCol="0">
            <a:spAutoFit/>
          </a:bodyPr>
          <a:lstStyle/>
          <a:p>
            <a:pPr marL="285750" indent="-285750">
              <a:buFont typeface="Arial" pitchFamily="34" charset="0"/>
              <a:buChar char="•"/>
            </a:pPr>
            <a:r>
              <a:rPr lang="en-US" altLang="zh-CN" sz="1600" b="1" dirty="0"/>
              <a:t>Tracking requirements</a:t>
            </a:r>
          </a:p>
        </p:txBody>
      </p:sp>
      <p:sp>
        <p:nvSpPr>
          <p:cNvPr id="13" name="TextBox 10">
            <a:extLst>
              <a:ext uri="{FF2B5EF4-FFF2-40B4-BE49-F238E27FC236}">
                <a16:creationId xmlns:a16="http://schemas.microsoft.com/office/drawing/2014/main" id="{539180E9-8CB4-7586-A58C-48787B2BDEB4}"/>
              </a:ext>
            </a:extLst>
          </p:cNvPr>
          <p:cNvSpPr txBox="1"/>
          <p:nvPr/>
        </p:nvSpPr>
        <p:spPr>
          <a:xfrm>
            <a:off x="122707" y="5121511"/>
            <a:ext cx="8544197" cy="338554"/>
          </a:xfrm>
          <a:prstGeom prst="rect">
            <a:avLst/>
          </a:prstGeom>
          <a:noFill/>
        </p:spPr>
        <p:txBody>
          <a:bodyPr wrap="square" rtlCol="0">
            <a:spAutoFit/>
          </a:bodyPr>
          <a:lstStyle/>
          <a:p>
            <a:pPr marL="285750" indent="-285750">
              <a:buFont typeface="Arial" pitchFamily="34" charset="0"/>
              <a:buChar char="•"/>
            </a:pPr>
            <a:r>
              <a:rPr lang="en-US" altLang="zh-CN" sz="1600" b="1" dirty="0">
                <a:latin typeface="Times New Roman"/>
                <a:cs typeface="Times New Roman"/>
              </a:rPr>
              <a:t>ΔE</a:t>
            </a:r>
            <a:r>
              <a:rPr lang="zh-CN" altLang="en-US" sz="1600" b="1" dirty="0"/>
              <a:t> </a:t>
            </a:r>
            <a:r>
              <a:rPr lang="en-US" altLang="zh-CN" sz="1600" b="1" dirty="0"/>
              <a:t>requirements</a:t>
            </a:r>
          </a:p>
        </p:txBody>
      </p:sp>
      <p:sp>
        <p:nvSpPr>
          <p:cNvPr id="14" name="TextBox 5">
            <a:extLst>
              <a:ext uri="{FF2B5EF4-FFF2-40B4-BE49-F238E27FC236}">
                <a16:creationId xmlns:a16="http://schemas.microsoft.com/office/drawing/2014/main" id="{DCFE1D48-9F91-227D-7FFD-1BCBEB64867A}"/>
              </a:ext>
            </a:extLst>
          </p:cNvPr>
          <p:cNvSpPr txBox="1"/>
          <p:nvPr/>
        </p:nvSpPr>
        <p:spPr>
          <a:xfrm>
            <a:off x="33658" y="898198"/>
            <a:ext cx="8208912" cy="400110"/>
          </a:xfrm>
          <a:prstGeom prst="rect">
            <a:avLst/>
          </a:prstGeom>
          <a:noFill/>
        </p:spPr>
        <p:txBody>
          <a:bodyPr wrap="square" rtlCol="0">
            <a:spAutoFit/>
          </a:bodyPr>
          <a:lstStyle/>
          <a:p>
            <a:r>
              <a:rPr lang="en-US" altLang="zh-CN" sz="2000" b="1" dirty="0">
                <a:solidFill>
                  <a:srgbClr val="FF0000"/>
                </a:solidFill>
              </a:rPr>
              <a:t>PID detectors</a:t>
            </a:r>
          </a:p>
        </p:txBody>
      </p:sp>
      <p:pic>
        <p:nvPicPr>
          <p:cNvPr id="3" name="Picture 2">
            <a:extLst>
              <a:ext uri="{FF2B5EF4-FFF2-40B4-BE49-F238E27FC236}">
                <a16:creationId xmlns:a16="http://schemas.microsoft.com/office/drawing/2014/main" id="{3D93F673-1681-56C0-4F25-DE833865C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288" y="83697"/>
            <a:ext cx="6505166" cy="1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a:extLst>
              <a:ext uri="{FF2B5EF4-FFF2-40B4-BE49-F238E27FC236}">
                <a16:creationId xmlns:a16="http://schemas.microsoft.com/office/drawing/2014/main" id="{CF990F0F-B983-73DC-6E2A-2EC71640F128}"/>
              </a:ext>
            </a:extLst>
          </p:cNvPr>
          <p:cNvSpPr/>
          <p:nvPr/>
        </p:nvSpPr>
        <p:spPr>
          <a:xfrm>
            <a:off x="5021036" y="800400"/>
            <a:ext cx="424543" cy="33338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556E930-2261-88CF-98CE-7FD9A89F8A3C}"/>
              </a:ext>
            </a:extLst>
          </p:cNvPr>
          <p:cNvSpPr/>
          <p:nvPr/>
        </p:nvSpPr>
        <p:spPr>
          <a:xfrm>
            <a:off x="7181850" y="1270223"/>
            <a:ext cx="424543" cy="2709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0ACA853-BD75-7BCA-5306-8A427D8A7126}"/>
              </a:ext>
            </a:extLst>
          </p:cNvPr>
          <p:cNvSpPr/>
          <p:nvPr/>
        </p:nvSpPr>
        <p:spPr>
          <a:xfrm>
            <a:off x="8856848" y="1238944"/>
            <a:ext cx="424543" cy="27099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074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B62F7-5F6A-74BD-EA26-0A5824FD80E0}"/>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EF0C3902-B69B-58CC-793B-3202EC13C19C}"/>
              </a:ext>
            </a:extLst>
          </p:cNvPr>
          <p:cNvPicPr>
            <a:picLocks noChangeAspect="1"/>
          </p:cNvPicPr>
          <p:nvPr/>
        </p:nvPicPr>
        <p:blipFill>
          <a:blip r:embed="rId3"/>
          <a:stretch>
            <a:fillRect/>
          </a:stretch>
        </p:blipFill>
        <p:spPr>
          <a:xfrm>
            <a:off x="4166300" y="1419465"/>
            <a:ext cx="7797260" cy="4680041"/>
          </a:xfrm>
          <a:prstGeom prst="rect">
            <a:avLst/>
          </a:prstGeom>
        </p:spPr>
      </p:pic>
      <p:sp>
        <p:nvSpPr>
          <p:cNvPr id="4" name="文本框 3">
            <a:extLst>
              <a:ext uri="{FF2B5EF4-FFF2-40B4-BE49-F238E27FC236}">
                <a16:creationId xmlns:a16="http://schemas.microsoft.com/office/drawing/2014/main" id="{2E871E01-9606-9971-6657-0E32F75492F2}"/>
              </a:ext>
            </a:extLst>
          </p:cNvPr>
          <p:cNvSpPr txBox="1"/>
          <p:nvPr/>
        </p:nvSpPr>
        <p:spPr>
          <a:xfrm>
            <a:off x="276498" y="2045012"/>
            <a:ext cx="3753264" cy="4205126"/>
          </a:xfrm>
          <a:prstGeom prst="rect">
            <a:avLst/>
          </a:prstGeom>
          <a:noFill/>
        </p:spPr>
        <p:txBody>
          <a:bodyPr wrap="square">
            <a:spAutoFit/>
          </a:bodyPr>
          <a:lstStyle/>
          <a:p>
            <a:pPr>
              <a:lnSpc>
                <a:spcPct val="200000"/>
              </a:lnSpc>
            </a:pPr>
            <a:r>
              <a:rPr lang="en-US" altLang="zh-CN" dirty="0">
                <a:effectLst/>
                <a:latin typeface="Symbol" panose="05050102010706020507" pitchFamily="18" charset="2"/>
              </a:rPr>
              <a:t>· </a:t>
            </a:r>
            <a:r>
              <a:rPr lang="zh-CN" altLang="en-US" dirty="0">
                <a:effectLst/>
                <a:latin typeface="Songti SC"/>
              </a:rPr>
              <a:t>解密量子领域</a:t>
            </a:r>
            <a:endParaRPr lang="en-US" altLang="zh-CN" dirty="0">
              <a:latin typeface="Songti SC"/>
            </a:endParaRPr>
          </a:p>
          <a:p>
            <a:pPr>
              <a:lnSpc>
                <a:spcPct val="150000"/>
              </a:lnSpc>
            </a:pPr>
            <a:r>
              <a:rPr lang="zh-CN" altLang="en-US" dirty="0">
                <a:effectLst/>
                <a:latin typeface="Songti SC"/>
              </a:rPr>
              <a:t>阐明中微子之谜，揭开希格斯玻色子的秘密</a:t>
            </a:r>
            <a:endParaRPr lang="zh-CN" altLang="en-US" dirty="0"/>
          </a:p>
          <a:p>
            <a:pPr>
              <a:lnSpc>
                <a:spcPct val="200000"/>
              </a:lnSpc>
            </a:pPr>
            <a:r>
              <a:rPr lang="en-US" altLang="zh-CN" dirty="0">
                <a:effectLst/>
                <a:latin typeface="Symbol" panose="05050102010706020507" pitchFamily="18" charset="2"/>
              </a:rPr>
              <a:t>· </a:t>
            </a:r>
            <a:r>
              <a:rPr lang="zh-CN" altLang="en-US" dirty="0">
                <a:effectLst/>
                <a:latin typeface="Songti SC"/>
              </a:rPr>
              <a:t>探索物理学的新范式</a:t>
            </a:r>
            <a:endParaRPr lang="en-US" altLang="zh-CN" dirty="0">
              <a:latin typeface="Songti SC"/>
            </a:endParaRPr>
          </a:p>
          <a:p>
            <a:pPr>
              <a:lnSpc>
                <a:spcPct val="150000"/>
              </a:lnSpc>
            </a:pPr>
            <a:r>
              <a:rPr lang="zh-CN" altLang="en-US" dirty="0">
                <a:effectLst/>
                <a:latin typeface="Songti SC"/>
              </a:rPr>
              <a:t>寻找新粒子的直接证据，</a:t>
            </a:r>
            <a:r>
              <a:rPr lang="zh-CN" altLang="en-US" dirty="0">
                <a:effectLst/>
                <a:highlight>
                  <a:srgbClr val="FFFF00"/>
                </a:highlight>
                <a:latin typeface="Songti SC"/>
              </a:rPr>
              <a:t>追寻新现象的量子印记</a:t>
            </a:r>
            <a:endParaRPr lang="zh-CN" altLang="en-US" dirty="0">
              <a:highlight>
                <a:srgbClr val="FFFF00"/>
              </a:highlight>
            </a:endParaRPr>
          </a:p>
          <a:p>
            <a:pPr>
              <a:lnSpc>
                <a:spcPct val="200000"/>
              </a:lnSpc>
            </a:pPr>
            <a:r>
              <a:rPr lang="en-US" altLang="zh-CN" dirty="0">
                <a:effectLst/>
                <a:latin typeface="Symbol" panose="05050102010706020507" pitchFamily="18" charset="2"/>
              </a:rPr>
              <a:t>· </a:t>
            </a:r>
            <a:r>
              <a:rPr lang="zh-CN" altLang="en-US" dirty="0">
                <a:effectLst/>
                <a:latin typeface="Songti SC"/>
              </a:rPr>
              <a:t>照亮隐藏的宇宙</a:t>
            </a:r>
            <a:endParaRPr lang="en-US" altLang="zh-CN" dirty="0">
              <a:latin typeface="Songti SC"/>
            </a:endParaRPr>
          </a:p>
          <a:p>
            <a:pPr>
              <a:lnSpc>
                <a:spcPct val="150000"/>
              </a:lnSpc>
            </a:pPr>
            <a:r>
              <a:rPr lang="zh-CN" altLang="en-US" dirty="0">
                <a:effectLst/>
                <a:highlight>
                  <a:srgbClr val="FFFF00"/>
                </a:highlight>
                <a:latin typeface="Songti SC"/>
              </a:rPr>
              <a:t>确定暗物质的本质</a:t>
            </a:r>
            <a:r>
              <a:rPr lang="zh-CN" altLang="en-US" dirty="0">
                <a:effectLst/>
                <a:latin typeface="Songti SC"/>
              </a:rPr>
              <a:t>，理解宇宙演化的动因。</a:t>
            </a:r>
            <a:endParaRPr lang="zh-CN" altLang="en-US" dirty="0"/>
          </a:p>
        </p:txBody>
      </p:sp>
      <p:sp>
        <p:nvSpPr>
          <p:cNvPr id="5" name="文本框 4">
            <a:extLst>
              <a:ext uri="{FF2B5EF4-FFF2-40B4-BE49-F238E27FC236}">
                <a16:creationId xmlns:a16="http://schemas.microsoft.com/office/drawing/2014/main" id="{C8712DC6-A44C-94F5-B298-A621D711B072}"/>
              </a:ext>
            </a:extLst>
          </p:cNvPr>
          <p:cNvSpPr txBox="1"/>
          <p:nvPr/>
        </p:nvSpPr>
        <p:spPr>
          <a:xfrm>
            <a:off x="183046" y="1387586"/>
            <a:ext cx="3341647" cy="461665"/>
          </a:xfrm>
          <a:prstGeom prst="rect">
            <a:avLst/>
          </a:prstGeom>
          <a:noFill/>
        </p:spPr>
        <p:txBody>
          <a:bodyPr wrap="square">
            <a:spAutoFit/>
          </a:bodyPr>
          <a:lstStyle/>
          <a:p>
            <a:r>
              <a:rPr lang="zh-CN" altLang="en-US" sz="2400" b="1" dirty="0"/>
              <a:t>美国粒子物理 P5 报告</a:t>
            </a:r>
          </a:p>
        </p:txBody>
      </p:sp>
      <p:sp>
        <p:nvSpPr>
          <p:cNvPr id="6" name="TextBox 2">
            <a:extLst>
              <a:ext uri="{FF2B5EF4-FFF2-40B4-BE49-F238E27FC236}">
                <a16:creationId xmlns:a16="http://schemas.microsoft.com/office/drawing/2014/main" id="{2C830F39-F99D-2D5C-5B61-6886CA9F1526}"/>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GeV</a:t>
            </a:r>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能量缪子</a:t>
            </a:r>
          </a:p>
        </p:txBody>
      </p:sp>
      <p:sp>
        <p:nvSpPr>
          <p:cNvPr id="7" name="矩形 6">
            <a:extLst>
              <a:ext uri="{FF2B5EF4-FFF2-40B4-BE49-F238E27FC236}">
                <a16:creationId xmlns:a16="http://schemas.microsoft.com/office/drawing/2014/main" id="{A203DBEF-BBF7-AD8C-8567-233C5F8F92CC}"/>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132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9DAC-C6E7-E069-9A8F-B5636D06C663}"/>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518923B2-CCA1-DE45-7336-93370DC2C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03" y="198184"/>
            <a:ext cx="5684801" cy="4085058"/>
          </a:xfrm>
          <a:prstGeom prst="rect">
            <a:avLst/>
          </a:prstGeom>
        </p:spPr>
      </p:pic>
      <p:sp>
        <p:nvSpPr>
          <p:cNvPr id="2" name="文本框 1">
            <a:extLst>
              <a:ext uri="{FF2B5EF4-FFF2-40B4-BE49-F238E27FC236}">
                <a16:creationId xmlns:a16="http://schemas.microsoft.com/office/drawing/2014/main" id="{A1F037C6-CFF6-3105-BA10-2A3E9F3028F4}"/>
              </a:ext>
            </a:extLst>
          </p:cNvPr>
          <p:cNvSpPr txBox="1"/>
          <p:nvPr/>
        </p:nvSpPr>
        <p:spPr>
          <a:xfrm>
            <a:off x="6344604" y="289281"/>
            <a:ext cx="4500229" cy="1754326"/>
          </a:xfrm>
          <a:prstGeom prst="rect">
            <a:avLst/>
          </a:prstGeom>
          <a:noFill/>
        </p:spPr>
        <p:txBody>
          <a:bodyPr wrap="square" rtlCol="0">
            <a:spAutoFit/>
          </a:bodyPr>
          <a:lstStyle/>
          <a:p>
            <a:r>
              <a:rPr lang="zh-CN" altLang="en-US" b="1" dirty="0">
                <a:solidFill>
                  <a:srgbClr val="FF0000"/>
                </a:solidFill>
              </a:rPr>
              <a:t>在束线入口处，</a:t>
            </a:r>
            <a:r>
              <a:rPr lang="en-US" altLang="zh-CN" b="1" dirty="0">
                <a:solidFill>
                  <a:srgbClr val="FF0000"/>
                </a:solidFill>
              </a:rPr>
              <a:t>Pion</a:t>
            </a:r>
            <a:r>
              <a:rPr lang="zh-CN" altLang="en-US" b="1" dirty="0">
                <a:solidFill>
                  <a:srgbClr val="FF0000"/>
                </a:solidFill>
              </a:rPr>
              <a:t>的发射度，束斑形状。</a:t>
            </a:r>
            <a:endParaRPr lang="en-US" altLang="zh-CN" dirty="0">
              <a:solidFill>
                <a:srgbClr val="FF0000"/>
              </a:solidFill>
            </a:endParaRPr>
          </a:p>
          <a:p>
            <a:r>
              <a:rPr lang="zh-CN" altLang="en-US" dirty="0"/>
              <a:t>答：</a:t>
            </a:r>
            <a:r>
              <a:rPr lang="en-US" altLang="zh-CN" dirty="0"/>
              <a:t>pion</a:t>
            </a:r>
            <a:r>
              <a:rPr lang="zh-CN" altLang="en-US" dirty="0"/>
              <a:t>在束线起始处（</a:t>
            </a:r>
            <a:r>
              <a:rPr lang="en-US" altLang="zh-CN" dirty="0"/>
              <a:t>x=0m</a:t>
            </a:r>
            <a:r>
              <a:rPr lang="zh-CN" altLang="en-US" dirty="0"/>
              <a:t>）发射，为点源，</a:t>
            </a:r>
            <a:r>
              <a:rPr lang="en-US" altLang="zh-CN" dirty="0"/>
              <a:t>x</a:t>
            </a:r>
            <a:r>
              <a:rPr lang="zh-CN" altLang="en-US" dirty="0"/>
              <a:t>，</a:t>
            </a:r>
            <a:r>
              <a:rPr lang="en-US" altLang="zh-CN" dirty="0"/>
              <a:t>y</a:t>
            </a:r>
            <a:r>
              <a:rPr lang="zh-CN" altLang="en-US" dirty="0"/>
              <a:t>两个方向的发射角度的标准差均为</a:t>
            </a:r>
            <a:r>
              <a:rPr lang="en-US" altLang="zh-CN" dirty="0"/>
              <a:t>σ=50 </a:t>
            </a:r>
            <a:r>
              <a:rPr lang="en-US" altLang="zh-CN" dirty="0" err="1"/>
              <a:t>mrad</a:t>
            </a:r>
            <a:endParaRPr lang="en-US" altLang="zh-CN" dirty="0"/>
          </a:p>
          <a:p>
            <a:endParaRPr lang="en-US" altLang="zh-CN" dirty="0"/>
          </a:p>
          <a:p>
            <a:r>
              <a:rPr lang="zh-CN" altLang="en-US" dirty="0"/>
              <a:t>束斑形状为圆形</a:t>
            </a:r>
          </a:p>
        </p:txBody>
      </p:sp>
      <p:sp>
        <p:nvSpPr>
          <p:cNvPr id="7" name="文本框 6">
            <a:extLst>
              <a:ext uri="{FF2B5EF4-FFF2-40B4-BE49-F238E27FC236}">
                <a16:creationId xmlns:a16="http://schemas.microsoft.com/office/drawing/2014/main" id="{88F8FF62-D709-A01C-027A-264BA6A91FDA}"/>
              </a:ext>
            </a:extLst>
          </p:cNvPr>
          <p:cNvSpPr txBox="1"/>
          <p:nvPr/>
        </p:nvSpPr>
        <p:spPr>
          <a:xfrm>
            <a:off x="6344604" y="3245529"/>
            <a:ext cx="4662308" cy="2585323"/>
          </a:xfrm>
          <a:prstGeom prst="rect">
            <a:avLst/>
          </a:prstGeom>
          <a:noFill/>
        </p:spPr>
        <p:txBody>
          <a:bodyPr wrap="square">
            <a:spAutoFit/>
          </a:bodyPr>
          <a:lstStyle/>
          <a:p>
            <a:r>
              <a:rPr lang="zh-CN" altLang="en-US" b="1" dirty="0">
                <a:solidFill>
                  <a:srgbClr val="FF0000"/>
                </a:solidFill>
              </a:rPr>
              <a:t>pion衰变概率随能量和衰变长度的变化关系，与这个图结合起来，会不会能体现更多信息</a:t>
            </a:r>
            <a:r>
              <a:rPr lang="zh-CN" altLang="en-US" dirty="0">
                <a:solidFill>
                  <a:srgbClr val="FF0000"/>
                </a:solidFill>
              </a:rPr>
              <a:t>？</a:t>
            </a:r>
            <a:endParaRPr lang="en-US" altLang="zh-CN" dirty="0">
              <a:solidFill>
                <a:srgbClr val="FF0000"/>
              </a:solidFill>
            </a:endParaRPr>
          </a:p>
          <a:p>
            <a:endParaRPr lang="en-US" altLang="zh-CN" dirty="0">
              <a:solidFill>
                <a:srgbClr val="FF0000"/>
              </a:solidFill>
            </a:endParaRPr>
          </a:p>
          <a:p>
            <a:r>
              <a:rPr lang="zh-CN" altLang="en-US" dirty="0"/>
              <a:t>答：</a:t>
            </a:r>
            <a:r>
              <a:rPr lang="en-US" altLang="zh-CN" dirty="0"/>
              <a:t>HFRS</a:t>
            </a:r>
            <a:r>
              <a:rPr lang="zh-CN" altLang="en-US" dirty="0"/>
              <a:t>束线长度是定死的，我们并不研究其他长度下缪子束流的</a:t>
            </a:r>
            <a:r>
              <a:rPr lang="en-US" altLang="zh-CN" dirty="0"/>
              <a:t>performance</a:t>
            </a:r>
            <a:r>
              <a:rPr lang="zh-CN" altLang="en-US" dirty="0"/>
              <a:t>，放上pion衰变概率随衰变长度的变化关系似乎并没有意义？ </a:t>
            </a:r>
            <a:endParaRPr lang="en-US" altLang="zh-CN" dirty="0"/>
          </a:p>
          <a:p>
            <a:r>
              <a:rPr lang="zh-CN" altLang="en-US" dirty="0"/>
              <a:t>pion衰变概率随能量的变化关系在图中已经有体现了，就是</a:t>
            </a:r>
            <a:r>
              <a:rPr lang="en-US" altLang="zh-CN" dirty="0"/>
              <a:t>1</a:t>
            </a:r>
            <a:r>
              <a:rPr lang="zh-CN" altLang="en-US" dirty="0"/>
              <a:t>减去红线与黑线的比值</a:t>
            </a:r>
          </a:p>
        </p:txBody>
      </p:sp>
    </p:spTree>
    <p:extLst>
      <p:ext uri="{BB962C8B-B14F-4D97-AF65-F5344CB8AC3E}">
        <p14:creationId xmlns:p14="http://schemas.microsoft.com/office/powerpoint/2010/main" val="397349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532D-C0AB-82FD-DABB-4E03C32DD068}"/>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2057572D-CB17-E3FD-D696-B3F994B5692A}"/>
              </a:ext>
            </a:extLst>
          </p:cNvPr>
          <p:cNvSpPr txBox="1"/>
          <p:nvPr/>
        </p:nvSpPr>
        <p:spPr>
          <a:xfrm>
            <a:off x="7678710" y="1951422"/>
            <a:ext cx="3698350" cy="1754326"/>
          </a:xfrm>
          <a:prstGeom prst="rect">
            <a:avLst/>
          </a:prstGeom>
          <a:noFill/>
        </p:spPr>
        <p:txBody>
          <a:bodyPr wrap="square" rtlCol="0">
            <a:spAutoFit/>
          </a:bodyPr>
          <a:lstStyle/>
          <a:p>
            <a:r>
              <a:rPr lang="en-US" altLang="zh-CN" b="1" dirty="0">
                <a:solidFill>
                  <a:srgbClr val="FF0000"/>
                </a:solidFill>
              </a:rPr>
              <a:t>Mu transport efficiency</a:t>
            </a:r>
            <a:r>
              <a:rPr lang="zh-CN" altLang="en-US" b="1" dirty="0">
                <a:solidFill>
                  <a:srgbClr val="FF0000"/>
                </a:solidFill>
              </a:rPr>
              <a:t>定义是啥？</a:t>
            </a:r>
            <a:endParaRPr lang="en-US" altLang="zh-CN" b="1" dirty="0">
              <a:solidFill>
                <a:srgbClr val="FF0000"/>
              </a:solidFill>
            </a:endParaRPr>
          </a:p>
          <a:p>
            <a:r>
              <a:rPr lang="zh-CN" altLang="en-US" dirty="0"/>
              <a:t>答：</a:t>
            </a:r>
            <a:r>
              <a:rPr lang="en-US" altLang="zh-CN" dirty="0"/>
              <a:t>mu transport efficiency </a:t>
            </a:r>
            <a:r>
              <a:rPr lang="zh-CN" altLang="en-US" dirty="0"/>
              <a:t>此处定义为束线出口处的</a:t>
            </a:r>
            <a:r>
              <a:rPr lang="en-US" altLang="zh-CN" dirty="0"/>
              <a:t>mu</a:t>
            </a:r>
            <a:r>
              <a:rPr lang="zh-CN" altLang="en-US" dirty="0"/>
              <a:t>的束流与束线入口处的</a:t>
            </a:r>
            <a:r>
              <a:rPr lang="en-US" altLang="zh-CN" dirty="0"/>
              <a:t>pi</a:t>
            </a:r>
            <a:r>
              <a:rPr lang="zh-CN" altLang="en-US" dirty="0"/>
              <a:t>的数量的比值</a:t>
            </a:r>
            <a:endParaRPr lang="en-US" altLang="zh-CN" dirty="0"/>
          </a:p>
          <a:p>
            <a:r>
              <a:rPr lang="zh-CN" altLang="en-US" dirty="0"/>
              <a:t>（图中对</a:t>
            </a:r>
            <a:r>
              <a:rPr lang="en-US" altLang="zh-CN" dirty="0"/>
              <a:t>efficiency</a:t>
            </a:r>
            <a:r>
              <a:rPr lang="zh-CN" altLang="en-US" dirty="0"/>
              <a:t>的最大值做了归一化处理）</a:t>
            </a:r>
          </a:p>
        </p:txBody>
      </p:sp>
      <p:pic>
        <p:nvPicPr>
          <p:cNvPr id="7" name="图片 6">
            <a:extLst>
              <a:ext uri="{FF2B5EF4-FFF2-40B4-BE49-F238E27FC236}">
                <a16:creationId xmlns:a16="http://schemas.microsoft.com/office/drawing/2014/main" id="{1754FFA0-FB68-8741-08AB-82C0DCF26A0F}"/>
              </a:ext>
            </a:extLst>
          </p:cNvPr>
          <p:cNvPicPr>
            <a:picLocks noChangeAspect="1"/>
          </p:cNvPicPr>
          <p:nvPr/>
        </p:nvPicPr>
        <p:blipFill>
          <a:blip r:embed="rId2"/>
          <a:stretch>
            <a:fillRect/>
          </a:stretch>
        </p:blipFill>
        <p:spPr>
          <a:xfrm>
            <a:off x="1229977" y="312820"/>
            <a:ext cx="5863842" cy="4467689"/>
          </a:xfrm>
          <a:prstGeom prst="rect">
            <a:avLst/>
          </a:prstGeom>
        </p:spPr>
      </p:pic>
    </p:spTree>
    <p:extLst>
      <p:ext uri="{BB962C8B-B14F-4D97-AF65-F5344CB8AC3E}">
        <p14:creationId xmlns:p14="http://schemas.microsoft.com/office/powerpoint/2010/main" val="293002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D73BA1D-10F6-3562-A0BF-C50D20868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8" y="638976"/>
            <a:ext cx="11353883" cy="247652"/>
          </a:xfrm>
          <a:prstGeom prst="rect">
            <a:avLst/>
          </a:prstGeom>
        </p:spPr>
      </p:pic>
      <p:sp>
        <p:nvSpPr>
          <p:cNvPr id="6" name="文本框 5">
            <a:extLst>
              <a:ext uri="{FF2B5EF4-FFF2-40B4-BE49-F238E27FC236}">
                <a16:creationId xmlns:a16="http://schemas.microsoft.com/office/drawing/2014/main" id="{DB2FEC94-2E04-1E3B-F9AF-C3D6C7FB05FB}"/>
              </a:ext>
            </a:extLst>
          </p:cNvPr>
          <p:cNvSpPr txBox="1"/>
          <p:nvPr/>
        </p:nvSpPr>
        <p:spPr>
          <a:xfrm>
            <a:off x="490889" y="1251284"/>
            <a:ext cx="5236144" cy="4524315"/>
          </a:xfrm>
          <a:prstGeom prst="rect">
            <a:avLst/>
          </a:prstGeom>
          <a:noFill/>
        </p:spPr>
        <p:txBody>
          <a:bodyPr wrap="square" rtlCol="0">
            <a:spAutoFit/>
          </a:bodyPr>
          <a:lstStyle/>
          <a:p>
            <a:r>
              <a:rPr lang="zh-CN" altLang="en-US" b="1" dirty="0">
                <a:solidFill>
                  <a:srgbClr val="FF0000"/>
                </a:solidFill>
              </a:rPr>
              <a:t>问： 如何佐证这个观点</a:t>
            </a:r>
            <a:endParaRPr lang="en-US" altLang="zh-CN" b="1" dirty="0">
              <a:solidFill>
                <a:srgbClr val="FF0000"/>
              </a:solidFill>
            </a:endParaRPr>
          </a:p>
          <a:p>
            <a:endParaRPr lang="en-US" altLang="zh-CN" dirty="0"/>
          </a:p>
          <a:p>
            <a:r>
              <a:rPr lang="zh-CN" altLang="en-US" dirty="0"/>
              <a:t>答：在实验室系中，若中微子垂直于 </a:t>
            </a:r>
            <a:r>
              <a:rPr lang="en-US" altLang="zh-CN" dirty="0"/>
              <a:t>π </a:t>
            </a:r>
            <a:r>
              <a:rPr lang="zh-CN" altLang="en-US" dirty="0"/>
              <a:t>介子运动方向出射，缪子的出射角度与</a:t>
            </a:r>
            <a:r>
              <a:rPr lang="en-US" altLang="zh-CN" dirty="0"/>
              <a:t>π </a:t>
            </a:r>
            <a:r>
              <a:rPr lang="zh-CN" altLang="en-US" dirty="0"/>
              <a:t>介子运动方向的夹角达到最大，此时缪子的出射角度满足</a:t>
            </a:r>
            <a:endParaRPr lang="en-US" altLang="zh-CN" dirty="0"/>
          </a:p>
          <a:p>
            <a:endParaRPr lang="en-US" altLang="zh-CN" dirty="0"/>
          </a:p>
          <a:p>
            <a:endParaRPr lang="en-US" altLang="zh-CN" dirty="0"/>
          </a:p>
          <a:p>
            <a:endParaRPr lang="en-US" altLang="zh-CN" dirty="0"/>
          </a:p>
          <a:p>
            <a:endParaRPr lang="en-US" altLang="zh-CN" dirty="0"/>
          </a:p>
          <a:p>
            <a:r>
              <a:rPr lang="zh-CN" altLang="en-US" dirty="0"/>
              <a:t>可计算此</a:t>
            </a:r>
            <a:r>
              <a:rPr lang="en-US" altLang="zh-CN" dirty="0"/>
              <a:t>θ</a:t>
            </a:r>
            <a:r>
              <a:rPr lang="zh-CN" altLang="en-US" dirty="0"/>
              <a:t>角与</a:t>
            </a:r>
            <a:r>
              <a:rPr lang="en-US" altLang="zh-CN" dirty="0"/>
              <a:t>pion</a:t>
            </a:r>
            <a:r>
              <a:rPr lang="zh-CN" altLang="en-US" dirty="0"/>
              <a:t>动量关系如右图：</a:t>
            </a:r>
            <a:endParaRPr lang="en-US" altLang="zh-CN" dirty="0"/>
          </a:p>
          <a:p>
            <a:endParaRPr lang="en-US" altLang="zh-CN" dirty="0"/>
          </a:p>
          <a:p>
            <a:endParaRPr lang="en-US" altLang="zh-CN" dirty="0"/>
          </a:p>
          <a:p>
            <a:r>
              <a:rPr lang="zh-CN" altLang="en-US" dirty="0"/>
              <a:t>由此可知，</a:t>
            </a:r>
            <a:r>
              <a:rPr lang="en-US" altLang="zh-CN" dirty="0"/>
              <a:t>pion</a:t>
            </a:r>
            <a:r>
              <a:rPr lang="zh-CN" altLang="en-US" dirty="0"/>
              <a:t>动量越大，则其衰变</a:t>
            </a:r>
            <a:r>
              <a:rPr lang="en-US" altLang="zh-CN" dirty="0"/>
              <a:t>muon</a:t>
            </a:r>
            <a:r>
              <a:rPr lang="zh-CN" altLang="en-US" dirty="0"/>
              <a:t>的运动方向与</a:t>
            </a:r>
            <a:r>
              <a:rPr lang="en-US" altLang="zh-CN" dirty="0"/>
              <a:t>pion</a:t>
            </a:r>
            <a:r>
              <a:rPr lang="zh-CN" altLang="en-US" dirty="0"/>
              <a:t>的运动方向夹角越小，即其运动方向与</a:t>
            </a:r>
            <a:r>
              <a:rPr lang="en-US" altLang="zh-CN" dirty="0"/>
              <a:t>pion</a:t>
            </a:r>
            <a:r>
              <a:rPr lang="zh-CN" altLang="en-US" dirty="0"/>
              <a:t>的运动方向越接近，更容易通过</a:t>
            </a:r>
            <a:r>
              <a:rPr lang="en-US" altLang="zh-CN" dirty="0"/>
              <a:t>HFRS</a:t>
            </a:r>
            <a:r>
              <a:rPr lang="zh-CN" altLang="en-US" dirty="0"/>
              <a:t>束线的传输</a:t>
            </a:r>
          </a:p>
        </p:txBody>
      </p:sp>
      <p:pic>
        <p:nvPicPr>
          <p:cNvPr id="8" name="图片 7">
            <a:extLst>
              <a:ext uri="{FF2B5EF4-FFF2-40B4-BE49-F238E27FC236}">
                <a16:creationId xmlns:a16="http://schemas.microsoft.com/office/drawing/2014/main" id="{902CAE42-A027-7740-EE68-7879D780D644}"/>
              </a:ext>
            </a:extLst>
          </p:cNvPr>
          <p:cNvPicPr>
            <a:picLocks noChangeAspect="1"/>
          </p:cNvPicPr>
          <p:nvPr/>
        </p:nvPicPr>
        <p:blipFill>
          <a:blip r:embed="rId3"/>
          <a:stretch>
            <a:fillRect/>
          </a:stretch>
        </p:blipFill>
        <p:spPr>
          <a:xfrm>
            <a:off x="794939" y="2789957"/>
            <a:ext cx="2229333" cy="606621"/>
          </a:xfrm>
          <a:prstGeom prst="rect">
            <a:avLst/>
          </a:prstGeom>
        </p:spPr>
      </p:pic>
      <p:pic>
        <p:nvPicPr>
          <p:cNvPr id="10" name="图片 9">
            <a:extLst>
              <a:ext uri="{FF2B5EF4-FFF2-40B4-BE49-F238E27FC236}">
                <a16:creationId xmlns:a16="http://schemas.microsoft.com/office/drawing/2014/main" id="{7DA44CA5-B500-92B6-5941-27BD50934BB4}"/>
              </a:ext>
            </a:extLst>
          </p:cNvPr>
          <p:cNvPicPr>
            <a:picLocks noChangeAspect="1"/>
          </p:cNvPicPr>
          <p:nvPr/>
        </p:nvPicPr>
        <p:blipFill>
          <a:blip r:embed="rId4"/>
          <a:stretch>
            <a:fillRect/>
          </a:stretch>
        </p:blipFill>
        <p:spPr>
          <a:xfrm>
            <a:off x="6095999" y="1174332"/>
            <a:ext cx="5353050" cy="4124325"/>
          </a:xfrm>
          <a:prstGeom prst="rect">
            <a:avLst/>
          </a:prstGeom>
        </p:spPr>
      </p:pic>
    </p:spTree>
    <p:extLst>
      <p:ext uri="{BB962C8B-B14F-4D97-AF65-F5344CB8AC3E}">
        <p14:creationId xmlns:p14="http://schemas.microsoft.com/office/powerpoint/2010/main" val="2519432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34204-B433-B362-14D7-FAF15D92BA6D}"/>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83ACC358-0A45-0385-BB18-1EB9684C88A1}"/>
              </a:ext>
            </a:extLst>
          </p:cNvPr>
          <p:cNvPicPr>
            <a:picLocks noChangeAspect="1"/>
          </p:cNvPicPr>
          <p:nvPr/>
        </p:nvPicPr>
        <p:blipFill>
          <a:blip r:embed="rId2"/>
          <a:stretch>
            <a:fillRect/>
          </a:stretch>
        </p:blipFill>
        <p:spPr>
          <a:xfrm>
            <a:off x="7209322" y="217650"/>
            <a:ext cx="4982678" cy="2755464"/>
          </a:xfrm>
          <a:prstGeom prst="rect">
            <a:avLst/>
          </a:prstGeom>
        </p:spPr>
      </p:pic>
      <p:sp>
        <p:nvSpPr>
          <p:cNvPr id="2" name="标题 1">
            <a:extLst>
              <a:ext uri="{FF2B5EF4-FFF2-40B4-BE49-F238E27FC236}">
                <a16:creationId xmlns:a16="http://schemas.microsoft.com/office/drawing/2014/main" id="{4BD780EA-AE2D-B1D7-7581-00B2BFF11C1F}"/>
              </a:ext>
            </a:extLst>
          </p:cNvPr>
          <p:cNvSpPr>
            <a:spLocks noGrp="1"/>
          </p:cNvSpPr>
          <p:nvPr>
            <p:ph type="title"/>
          </p:nvPr>
        </p:nvSpPr>
        <p:spPr>
          <a:xfrm>
            <a:off x="61491" y="85117"/>
            <a:ext cx="10515600" cy="1325563"/>
          </a:xfrm>
        </p:spPr>
        <p:txBody>
          <a:bodyPr>
            <a:normAutofit/>
          </a:bodyPr>
          <a:lstStyle/>
          <a:p>
            <a:r>
              <a:rPr lang="zh-CN" altLang="en-US" sz="3600" b="1" dirty="0">
                <a:solidFill>
                  <a:srgbClr val="002060"/>
                </a:solidFill>
                <a:latin typeface="华文行楷" panose="02010800040101010101" pitchFamily="2" charset="-122"/>
                <a:ea typeface="华文行楷" panose="02010800040101010101" pitchFamily="2" charset="-122"/>
              </a:rPr>
              <a:t>为什么在</a:t>
            </a:r>
            <a:r>
              <a:rPr lang="en-US" altLang="zh-CN" sz="3600" b="1" dirty="0">
                <a:solidFill>
                  <a:srgbClr val="002060"/>
                </a:solidFill>
                <a:latin typeface="+mn-ea"/>
                <a:ea typeface="+mn-ea"/>
              </a:rPr>
              <a:t>D2</a:t>
            </a:r>
            <a:r>
              <a:rPr lang="zh-CN" altLang="en-US" sz="3600" b="1" dirty="0">
                <a:solidFill>
                  <a:srgbClr val="002060"/>
                </a:solidFill>
                <a:latin typeface="华文行楷" panose="02010800040101010101" pitchFamily="2" charset="-122"/>
                <a:ea typeface="华文行楷" panose="02010800040101010101" pitchFamily="2" charset="-122"/>
              </a:rPr>
              <a:t>段改变磁钢度</a:t>
            </a:r>
          </a:p>
        </p:txBody>
      </p:sp>
      <p:sp>
        <p:nvSpPr>
          <p:cNvPr id="5" name="文本框 4">
            <a:extLst>
              <a:ext uri="{FF2B5EF4-FFF2-40B4-BE49-F238E27FC236}">
                <a16:creationId xmlns:a16="http://schemas.microsoft.com/office/drawing/2014/main" id="{B586EB94-9176-076E-5E81-47675578B81E}"/>
              </a:ext>
            </a:extLst>
          </p:cNvPr>
          <p:cNvSpPr txBox="1"/>
          <p:nvPr/>
        </p:nvSpPr>
        <p:spPr>
          <a:xfrm>
            <a:off x="61491" y="1543213"/>
            <a:ext cx="7238172" cy="4524315"/>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solidFill>
                  <a:schemeClr val="tx1"/>
                </a:solidFill>
              </a:rPr>
              <a:t>HFRS</a:t>
            </a:r>
            <a:r>
              <a:rPr lang="zh-CN" altLang="en-US" b="1" dirty="0">
                <a:solidFill>
                  <a:schemeClr val="tx1"/>
                </a:solidFill>
              </a:rPr>
              <a:t>束线分为预分离器和主分离器两段</a:t>
            </a:r>
            <a:endParaRPr lang="en-US" altLang="zh-CN" b="1" dirty="0">
              <a:solidFill>
                <a:schemeClr val="tx1"/>
              </a:solidFill>
            </a:endParaRPr>
          </a:p>
          <a:p>
            <a:pPr marL="742950" lvl="1" indent="-285750">
              <a:buFont typeface="Arial" panose="020B0604020202020204" pitchFamily="34" charset="0"/>
              <a:buChar char="•"/>
            </a:pPr>
            <a:r>
              <a:rPr lang="zh-CN" altLang="en-US" b="1" dirty="0">
                <a:solidFill>
                  <a:schemeClr val="tx1"/>
                </a:solidFill>
              </a:rPr>
              <a:t>在</a:t>
            </a:r>
            <a:r>
              <a:rPr lang="en-US" altLang="zh-CN" b="1" dirty="0">
                <a:solidFill>
                  <a:schemeClr val="tx1"/>
                </a:solidFill>
              </a:rPr>
              <a:t>D2</a:t>
            </a:r>
            <a:r>
              <a:rPr lang="zh-CN" altLang="en-US" b="1" dirty="0">
                <a:solidFill>
                  <a:schemeClr val="tx1"/>
                </a:solidFill>
              </a:rPr>
              <a:t>处改变磁钢度，改变磁钢度后筛选的粒子可以经过</a:t>
            </a:r>
            <a:r>
              <a:rPr lang="zh-CN" altLang="en-US" b="1" dirty="0">
                <a:solidFill>
                  <a:srgbClr val="00B0F0"/>
                </a:solidFill>
              </a:rPr>
              <a:t>完整的主分离器</a:t>
            </a:r>
            <a:r>
              <a:rPr lang="zh-CN" altLang="en-US" b="1" dirty="0">
                <a:solidFill>
                  <a:schemeClr val="tx1"/>
                </a:solidFill>
              </a:rPr>
              <a:t>的聚焦，</a:t>
            </a:r>
            <a:r>
              <a:rPr lang="zh-CN" altLang="en-US" b="1" dirty="0">
                <a:solidFill>
                  <a:srgbClr val="00B0F0"/>
                </a:solidFill>
              </a:rPr>
              <a:t>束斑聚集程度很好</a:t>
            </a:r>
            <a:endParaRPr lang="en-US" altLang="zh-CN" b="1" dirty="0">
              <a:solidFill>
                <a:srgbClr val="00B0F0"/>
              </a:solidFill>
            </a:endParaRPr>
          </a:p>
          <a:p>
            <a:pPr marL="742950" lvl="1" indent="-285750">
              <a:buFont typeface="Arial" panose="020B0604020202020204" pitchFamily="34" charset="0"/>
              <a:buChar char="•"/>
            </a:pPr>
            <a:r>
              <a:rPr lang="zh-CN" altLang="en-US" b="1" dirty="0"/>
              <a:t>在</a:t>
            </a:r>
            <a:r>
              <a:rPr lang="en-US" altLang="zh-CN" b="1" dirty="0"/>
              <a:t>D3</a:t>
            </a:r>
            <a:r>
              <a:rPr lang="zh-CN" altLang="en-US" b="1" dirty="0"/>
              <a:t>及之后</a:t>
            </a:r>
            <a:r>
              <a:rPr lang="zh-CN" altLang="en-US" b="1" dirty="0">
                <a:solidFill>
                  <a:schemeClr val="tx1"/>
                </a:solidFill>
              </a:rPr>
              <a:t>改变磁钢度，改变磁钢度后筛选的粒子只能经过</a:t>
            </a:r>
            <a:r>
              <a:rPr lang="zh-CN" altLang="en-US" b="1" dirty="0">
                <a:solidFill>
                  <a:srgbClr val="00B0F0"/>
                </a:solidFill>
              </a:rPr>
              <a:t>部分</a:t>
            </a:r>
            <a:r>
              <a:rPr lang="zh-CN" altLang="en-US" b="1" dirty="0">
                <a:solidFill>
                  <a:schemeClr val="tx1"/>
                </a:solidFill>
              </a:rPr>
              <a:t>的主分离器的聚焦，</a:t>
            </a:r>
            <a:r>
              <a:rPr lang="zh-CN" altLang="en-US" b="1" dirty="0">
                <a:solidFill>
                  <a:srgbClr val="00B0F0"/>
                </a:solidFill>
              </a:rPr>
              <a:t>束斑发散程度越来越大</a:t>
            </a:r>
            <a:endParaRPr lang="en-US" altLang="zh-CN" b="1" dirty="0">
              <a:solidFill>
                <a:srgbClr val="00B0F0"/>
              </a:solidFill>
            </a:endParaRPr>
          </a:p>
          <a:p>
            <a:pPr marL="285750" indent="-285750">
              <a:buFont typeface="Arial" panose="020B0604020202020204" pitchFamily="34" charset="0"/>
              <a:buChar char="•"/>
            </a:pPr>
            <a:r>
              <a:rPr lang="zh-CN" altLang="en-US" b="1" dirty="0">
                <a:solidFill>
                  <a:schemeClr val="tx1"/>
                </a:solidFill>
              </a:rPr>
              <a:t>出口处得到的缪子束流，是改变磁钢度的二级铁及之后整条束线的二级铁和四级铁的综合作用，不是单一改变磁钢度的二级铁本身的作用，单段二级铁本身筛选作用很差</a:t>
            </a:r>
            <a:endParaRPr lang="en-US" altLang="zh-CN" b="1" dirty="0">
              <a:solidFill>
                <a:schemeClr val="tx1"/>
              </a:solidFill>
            </a:endParaRPr>
          </a:p>
          <a:p>
            <a:pPr marL="742950" lvl="1" indent="-285750">
              <a:buFont typeface="Arial" panose="020B0604020202020204" pitchFamily="34" charset="0"/>
              <a:buChar char="•"/>
            </a:pPr>
            <a:r>
              <a:rPr lang="zh-CN" altLang="en-US" b="1" dirty="0">
                <a:solidFill>
                  <a:schemeClr val="tx1"/>
                </a:solidFill>
              </a:rPr>
              <a:t>在</a:t>
            </a:r>
            <a:r>
              <a:rPr lang="en-US" altLang="zh-CN" b="1" dirty="0">
                <a:solidFill>
                  <a:schemeClr val="tx1"/>
                </a:solidFill>
              </a:rPr>
              <a:t>D2</a:t>
            </a:r>
            <a:r>
              <a:rPr lang="zh-CN" altLang="en-US" b="1" dirty="0">
                <a:solidFill>
                  <a:schemeClr val="tx1"/>
                </a:solidFill>
              </a:rPr>
              <a:t>处改变磁钢度，可以有效去除初始缪子动量谱的高能和低能部分；</a:t>
            </a:r>
            <a:endParaRPr lang="en-US" altLang="zh-CN" b="1" dirty="0">
              <a:solidFill>
                <a:schemeClr val="tx1"/>
              </a:solidFill>
            </a:endParaRPr>
          </a:p>
          <a:p>
            <a:pPr marL="742950" lvl="1" indent="-285750">
              <a:buFont typeface="Arial" panose="020B0604020202020204" pitchFamily="34" charset="0"/>
              <a:buChar char="•"/>
            </a:pPr>
            <a:r>
              <a:rPr lang="zh-CN" altLang="en-US" b="1" dirty="0">
                <a:solidFill>
                  <a:schemeClr val="tx1"/>
                </a:solidFill>
              </a:rPr>
              <a:t>在</a:t>
            </a:r>
            <a:r>
              <a:rPr lang="en-US" altLang="zh-CN" b="1" dirty="0">
                <a:solidFill>
                  <a:schemeClr val="tx1"/>
                </a:solidFill>
              </a:rPr>
              <a:t>D3</a:t>
            </a:r>
            <a:r>
              <a:rPr lang="zh-CN" altLang="en-US" b="1" dirty="0">
                <a:solidFill>
                  <a:schemeClr val="tx1"/>
                </a:solidFill>
              </a:rPr>
              <a:t>、</a:t>
            </a:r>
            <a:r>
              <a:rPr lang="en-US" altLang="zh-CN" b="1" dirty="0">
                <a:solidFill>
                  <a:schemeClr val="tx1"/>
                </a:solidFill>
              </a:rPr>
              <a:t>D4</a:t>
            </a:r>
            <a:r>
              <a:rPr lang="zh-CN" altLang="en-US" b="1" dirty="0">
                <a:solidFill>
                  <a:schemeClr val="tx1"/>
                </a:solidFill>
              </a:rPr>
              <a:t>处改变磁钢度，缪子</a:t>
            </a:r>
            <a:r>
              <a:rPr lang="zh-CN" altLang="en-US" b="1" dirty="0">
                <a:solidFill>
                  <a:srgbClr val="00B0F0"/>
                </a:solidFill>
              </a:rPr>
              <a:t>流强更低</a:t>
            </a:r>
            <a:r>
              <a:rPr lang="zh-CN" altLang="en-US" b="1" dirty="0">
                <a:solidFill>
                  <a:schemeClr val="tx1"/>
                </a:solidFill>
              </a:rPr>
              <a:t>，且</a:t>
            </a:r>
            <a:r>
              <a:rPr lang="zh-CN" altLang="en-US" b="1" dirty="0">
                <a:solidFill>
                  <a:srgbClr val="00B0F0"/>
                </a:solidFill>
              </a:rPr>
              <a:t>动量展宽更大</a:t>
            </a:r>
            <a:endParaRPr lang="en-US" altLang="zh-CN" b="1" dirty="0">
              <a:solidFill>
                <a:srgbClr val="00B0F0"/>
              </a:solidFill>
            </a:endParaRPr>
          </a:p>
          <a:p>
            <a:pPr marL="742950" lvl="1" indent="-285750">
              <a:buFont typeface="Arial" panose="020B0604020202020204" pitchFamily="34" charset="0"/>
              <a:buChar char="•"/>
            </a:pPr>
            <a:r>
              <a:rPr lang="zh-CN" altLang="en-US" b="1" dirty="0"/>
              <a:t>在</a:t>
            </a:r>
            <a:r>
              <a:rPr lang="en-US" altLang="zh-CN" b="1" dirty="0"/>
              <a:t>D5</a:t>
            </a:r>
            <a:r>
              <a:rPr lang="zh-CN" altLang="en-US" b="1" dirty="0"/>
              <a:t>、</a:t>
            </a:r>
            <a:r>
              <a:rPr lang="en-US" altLang="zh-CN" b="1" dirty="0"/>
              <a:t>D6</a:t>
            </a:r>
            <a:r>
              <a:rPr lang="zh-CN" altLang="en-US" b="1" dirty="0"/>
              <a:t>处改变磁钢度，在进入</a:t>
            </a:r>
            <a:r>
              <a:rPr lang="en-US" altLang="zh-CN" b="1" dirty="0"/>
              <a:t>D6</a:t>
            </a:r>
            <a:r>
              <a:rPr lang="zh-CN" altLang="en-US" b="1" dirty="0"/>
              <a:t>段磁铁内残余的</a:t>
            </a:r>
            <a:r>
              <a:rPr lang="en-US" altLang="zh-CN" b="1" dirty="0"/>
              <a:t>pion</a:t>
            </a:r>
            <a:r>
              <a:rPr lang="zh-CN" altLang="en-US" b="1" dirty="0"/>
              <a:t>过多，导致出射的缪子的动量谱存在</a:t>
            </a:r>
            <a:r>
              <a:rPr lang="zh-CN" altLang="en-US" b="1" dirty="0">
                <a:solidFill>
                  <a:srgbClr val="00B0F0"/>
                </a:solidFill>
              </a:rPr>
              <a:t>低能尾巴</a:t>
            </a:r>
            <a:r>
              <a:rPr lang="zh-CN" altLang="en-US" b="1" dirty="0"/>
              <a:t>；此外由于二级铁的动量筛选能力的限制，动量谱的</a:t>
            </a:r>
            <a:r>
              <a:rPr lang="zh-CN" altLang="en-US" b="1" dirty="0">
                <a:solidFill>
                  <a:srgbClr val="00B0F0"/>
                </a:solidFill>
              </a:rPr>
              <a:t>高能部分占主导且不能去除，</a:t>
            </a:r>
            <a:r>
              <a:rPr lang="zh-CN" altLang="en-US" b="1" dirty="0"/>
              <a:t>表现为</a:t>
            </a:r>
            <a:r>
              <a:rPr lang="en-US" altLang="zh-CN" b="1" dirty="0"/>
              <a:t>muon</a:t>
            </a:r>
            <a:r>
              <a:rPr lang="zh-CN" altLang="en-US" b="1" dirty="0"/>
              <a:t>的动量谱的峰值</a:t>
            </a:r>
            <a:r>
              <a:rPr lang="zh-CN" altLang="en-US" b="1" dirty="0">
                <a:solidFill>
                  <a:srgbClr val="00B0F0"/>
                </a:solidFill>
              </a:rPr>
              <a:t>偏离设定</a:t>
            </a:r>
            <a:r>
              <a:rPr lang="zh-CN" altLang="en-US" b="1" dirty="0"/>
              <a:t>的筛选动量值</a:t>
            </a:r>
            <a:endParaRPr lang="en-US" altLang="zh-CN" b="1" dirty="0"/>
          </a:p>
          <a:p>
            <a:pPr marL="285750" indent="-285750">
              <a:buFont typeface="Arial" panose="020B0604020202020204" pitchFamily="34" charset="0"/>
              <a:buChar char="•"/>
            </a:pPr>
            <a:r>
              <a:rPr lang="zh-CN" altLang="en-US" b="1" dirty="0">
                <a:solidFill>
                  <a:schemeClr val="tx1"/>
                </a:solidFill>
              </a:rPr>
              <a:t>综上，以</a:t>
            </a:r>
            <a:r>
              <a:rPr lang="zh-CN" altLang="en-US" b="1" dirty="0"/>
              <a:t>在</a:t>
            </a:r>
            <a:r>
              <a:rPr lang="en-US" altLang="zh-CN" b="1" dirty="0"/>
              <a:t>D2</a:t>
            </a:r>
            <a:r>
              <a:rPr lang="zh-CN" altLang="en-US" b="1" dirty="0"/>
              <a:t>处改变磁钢度最合适</a:t>
            </a:r>
            <a:endParaRPr lang="en-US" altLang="zh-CN" b="1" dirty="0">
              <a:solidFill>
                <a:schemeClr val="tx1"/>
              </a:solidFill>
            </a:endParaRPr>
          </a:p>
        </p:txBody>
      </p:sp>
      <p:sp>
        <p:nvSpPr>
          <p:cNvPr id="7" name="矩形 6">
            <a:extLst>
              <a:ext uri="{FF2B5EF4-FFF2-40B4-BE49-F238E27FC236}">
                <a16:creationId xmlns:a16="http://schemas.microsoft.com/office/drawing/2014/main" id="{505F6645-848B-24B2-068D-812F5903F5B7}"/>
              </a:ext>
            </a:extLst>
          </p:cNvPr>
          <p:cNvSpPr/>
          <p:nvPr/>
        </p:nvSpPr>
        <p:spPr>
          <a:xfrm>
            <a:off x="7209322" y="217650"/>
            <a:ext cx="3272590" cy="13255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7F4B48C-6736-F772-EDF2-9F138BB343FA}"/>
              </a:ext>
            </a:extLst>
          </p:cNvPr>
          <p:cNvSpPr txBox="1"/>
          <p:nvPr/>
        </p:nvSpPr>
        <p:spPr>
          <a:xfrm>
            <a:off x="8131001" y="127066"/>
            <a:ext cx="1569660" cy="369332"/>
          </a:xfrm>
          <a:prstGeom prst="rect">
            <a:avLst/>
          </a:prstGeom>
          <a:noFill/>
        </p:spPr>
        <p:txBody>
          <a:bodyPr wrap="none" rtlCol="0">
            <a:spAutoFit/>
          </a:bodyPr>
          <a:lstStyle/>
          <a:p>
            <a:r>
              <a:rPr lang="zh-CN" altLang="en-US" b="1" dirty="0">
                <a:solidFill>
                  <a:srgbClr val="FF0000"/>
                </a:solidFill>
              </a:rPr>
              <a:t>预分离器聚焦</a:t>
            </a:r>
          </a:p>
        </p:txBody>
      </p:sp>
      <p:sp>
        <p:nvSpPr>
          <p:cNvPr id="12" name="任意多边形: 形状 11">
            <a:extLst>
              <a:ext uri="{FF2B5EF4-FFF2-40B4-BE49-F238E27FC236}">
                <a16:creationId xmlns:a16="http://schemas.microsoft.com/office/drawing/2014/main" id="{D3300CFC-8F67-189A-0AA3-8FCE9CEA2CEE}"/>
              </a:ext>
            </a:extLst>
          </p:cNvPr>
          <p:cNvSpPr/>
          <p:nvPr/>
        </p:nvSpPr>
        <p:spPr>
          <a:xfrm>
            <a:off x="7113006" y="100081"/>
            <a:ext cx="5062952" cy="3060834"/>
          </a:xfrm>
          <a:custGeom>
            <a:avLst/>
            <a:gdLst>
              <a:gd name="connsiteX0" fmla="*/ 3551786 w 5062952"/>
              <a:gd name="connsiteY0" fmla="*/ 19250 h 3060834"/>
              <a:gd name="connsiteX1" fmla="*/ 3503659 w 5062952"/>
              <a:gd name="connsiteY1" fmla="*/ 38501 h 3060834"/>
              <a:gd name="connsiteX2" fmla="*/ 3455533 w 5062952"/>
              <a:gd name="connsiteY2" fmla="*/ 163629 h 3060834"/>
              <a:gd name="connsiteX3" fmla="*/ 3417032 w 5062952"/>
              <a:gd name="connsiteY3" fmla="*/ 221381 h 3060834"/>
              <a:gd name="connsiteX4" fmla="*/ 3417032 w 5062952"/>
              <a:gd name="connsiteY4" fmla="*/ 500514 h 3060834"/>
              <a:gd name="connsiteX5" fmla="*/ 3455533 w 5062952"/>
              <a:gd name="connsiteY5" fmla="*/ 567890 h 3060834"/>
              <a:gd name="connsiteX6" fmla="*/ 3474783 w 5062952"/>
              <a:gd name="connsiteY6" fmla="*/ 606391 h 3060834"/>
              <a:gd name="connsiteX7" fmla="*/ 3484409 w 5062952"/>
              <a:gd name="connsiteY7" fmla="*/ 654518 h 3060834"/>
              <a:gd name="connsiteX8" fmla="*/ 3494034 w 5062952"/>
              <a:gd name="connsiteY8" fmla="*/ 693019 h 3060834"/>
              <a:gd name="connsiteX9" fmla="*/ 3484409 w 5062952"/>
              <a:gd name="connsiteY9" fmla="*/ 866274 h 3060834"/>
              <a:gd name="connsiteX10" fmla="*/ 3445908 w 5062952"/>
              <a:gd name="connsiteY10" fmla="*/ 981777 h 3060834"/>
              <a:gd name="connsiteX11" fmla="*/ 3426657 w 5062952"/>
              <a:gd name="connsiteY11" fmla="*/ 1049154 h 3060834"/>
              <a:gd name="connsiteX12" fmla="*/ 3407407 w 5062952"/>
              <a:gd name="connsiteY12" fmla="*/ 1164657 h 3060834"/>
              <a:gd name="connsiteX13" fmla="*/ 3397781 w 5062952"/>
              <a:gd name="connsiteY13" fmla="*/ 1212783 h 3060834"/>
              <a:gd name="connsiteX14" fmla="*/ 3455533 w 5062952"/>
              <a:gd name="connsiteY14" fmla="*/ 1559293 h 3060834"/>
              <a:gd name="connsiteX15" fmla="*/ 3436282 w 5062952"/>
              <a:gd name="connsiteY15" fmla="*/ 1665170 h 3060834"/>
              <a:gd name="connsiteX16" fmla="*/ 3378531 w 5062952"/>
              <a:gd name="connsiteY16" fmla="*/ 1713297 h 3060834"/>
              <a:gd name="connsiteX17" fmla="*/ 3291903 w 5062952"/>
              <a:gd name="connsiteY17" fmla="*/ 1732547 h 3060834"/>
              <a:gd name="connsiteX18" fmla="*/ 3109023 w 5062952"/>
              <a:gd name="connsiteY18" fmla="*/ 1722922 h 3060834"/>
              <a:gd name="connsiteX19" fmla="*/ 2964645 w 5062952"/>
              <a:gd name="connsiteY19" fmla="*/ 1674796 h 3060834"/>
              <a:gd name="connsiteX20" fmla="*/ 2906893 w 5062952"/>
              <a:gd name="connsiteY20" fmla="*/ 1665170 h 3060834"/>
              <a:gd name="connsiteX21" fmla="*/ 2801015 w 5062952"/>
              <a:gd name="connsiteY21" fmla="*/ 1617044 h 3060834"/>
              <a:gd name="connsiteX22" fmla="*/ 2752889 w 5062952"/>
              <a:gd name="connsiteY22" fmla="*/ 1597794 h 3060834"/>
              <a:gd name="connsiteX23" fmla="*/ 2695137 w 5062952"/>
              <a:gd name="connsiteY23" fmla="*/ 1588168 h 3060834"/>
              <a:gd name="connsiteX24" fmla="*/ 2637386 w 5062952"/>
              <a:gd name="connsiteY24" fmla="*/ 1568918 h 3060834"/>
              <a:gd name="connsiteX25" fmla="*/ 2435255 w 5062952"/>
              <a:gd name="connsiteY25" fmla="*/ 1559293 h 3060834"/>
              <a:gd name="connsiteX26" fmla="*/ 567954 w 5062952"/>
              <a:gd name="connsiteY26" fmla="*/ 1549667 h 3060834"/>
              <a:gd name="connsiteX27" fmla="*/ 211819 w 5062952"/>
              <a:gd name="connsiteY27" fmla="*/ 1568918 h 3060834"/>
              <a:gd name="connsiteX28" fmla="*/ 115567 w 5062952"/>
              <a:gd name="connsiteY28" fmla="*/ 1626669 h 3060834"/>
              <a:gd name="connsiteX29" fmla="*/ 77066 w 5062952"/>
              <a:gd name="connsiteY29" fmla="*/ 1665170 h 3060834"/>
              <a:gd name="connsiteX30" fmla="*/ 9689 w 5062952"/>
              <a:gd name="connsiteY30" fmla="*/ 1761423 h 3060834"/>
              <a:gd name="connsiteX31" fmla="*/ 63 w 5062952"/>
              <a:gd name="connsiteY31" fmla="*/ 1819175 h 3060834"/>
              <a:gd name="connsiteX32" fmla="*/ 38565 w 5062952"/>
              <a:gd name="connsiteY32" fmla="*/ 2117558 h 3060834"/>
              <a:gd name="connsiteX33" fmla="*/ 57815 w 5062952"/>
              <a:gd name="connsiteY33" fmla="*/ 2598821 h 3060834"/>
              <a:gd name="connsiteX34" fmla="*/ 96316 w 5062952"/>
              <a:gd name="connsiteY34" fmla="*/ 2695074 h 3060834"/>
              <a:gd name="connsiteX35" fmla="*/ 163693 w 5062952"/>
              <a:gd name="connsiteY35" fmla="*/ 2800951 h 3060834"/>
              <a:gd name="connsiteX36" fmla="*/ 250320 w 5062952"/>
              <a:gd name="connsiteY36" fmla="*/ 2868328 h 3060834"/>
              <a:gd name="connsiteX37" fmla="*/ 346573 w 5062952"/>
              <a:gd name="connsiteY37" fmla="*/ 2906829 h 3060834"/>
              <a:gd name="connsiteX38" fmla="*/ 433200 w 5062952"/>
              <a:gd name="connsiteY38" fmla="*/ 2954956 h 3060834"/>
              <a:gd name="connsiteX39" fmla="*/ 500577 w 5062952"/>
              <a:gd name="connsiteY39" fmla="*/ 2983831 h 3060834"/>
              <a:gd name="connsiteX40" fmla="*/ 654581 w 5062952"/>
              <a:gd name="connsiteY40" fmla="*/ 3012707 h 3060834"/>
              <a:gd name="connsiteX41" fmla="*/ 1020341 w 5062952"/>
              <a:gd name="connsiteY41" fmla="*/ 3031958 h 3060834"/>
              <a:gd name="connsiteX42" fmla="*/ 1328350 w 5062952"/>
              <a:gd name="connsiteY42" fmla="*/ 3060834 h 3060834"/>
              <a:gd name="connsiteX43" fmla="*/ 2829891 w 5062952"/>
              <a:gd name="connsiteY43" fmla="*/ 3022333 h 3060834"/>
              <a:gd name="connsiteX44" fmla="*/ 3003146 w 5062952"/>
              <a:gd name="connsiteY44" fmla="*/ 3003082 h 3060834"/>
              <a:gd name="connsiteX45" fmla="*/ 3137899 w 5062952"/>
              <a:gd name="connsiteY45" fmla="*/ 2983831 h 3060834"/>
              <a:gd name="connsiteX46" fmla="*/ 3320779 w 5062952"/>
              <a:gd name="connsiteY46" fmla="*/ 2954956 h 3060834"/>
              <a:gd name="connsiteX47" fmla="*/ 3522910 w 5062952"/>
              <a:gd name="connsiteY47" fmla="*/ 2935705 h 3060834"/>
              <a:gd name="connsiteX48" fmla="*/ 3715415 w 5062952"/>
              <a:gd name="connsiteY48" fmla="*/ 2906829 h 3060834"/>
              <a:gd name="connsiteX49" fmla="*/ 3898295 w 5062952"/>
              <a:gd name="connsiteY49" fmla="*/ 2897204 h 3060834"/>
              <a:gd name="connsiteX50" fmla="*/ 4061925 w 5062952"/>
              <a:gd name="connsiteY50" fmla="*/ 2887579 h 3060834"/>
              <a:gd name="connsiteX51" fmla="*/ 4119676 w 5062952"/>
              <a:gd name="connsiteY51" fmla="*/ 2877954 h 3060834"/>
              <a:gd name="connsiteX52" fmla="*/ 4697192 w 5062952"/>
              <a:gd name="connsiteY52" fmla="*/ 2877954 h 3060834"/>
              <a:gd name="connsiteX53" fmla="*/ 4966699 w 5062952"/>
              <a:gd name="connsiteY53" fmla="*/ 2858703 h 3060834"/>
              <a:gd name="connsiteX54" fmla="*/ 4985950 w 5062952"/>
              <a:gd name="connsiteY54" fmla="*/ 2800951 h 3060834"/>
              <a:gd name="connsiteX55" fmla="*/ 5024451 w 5062952"/>
              <a:gd name="connsiteY55" fmla="*/ 2675823 h 3060834"/>
              <a:gd name="connsiteX56" fmla="*/ 5034076 w 5062952"/>
              <a:gd name="connsiteY56" fmla="*/ 2560320 h 3060834"/>
              <a:gd name="connsiteX57" fmla="*/ 5043701 w 5062952"/>
              <a:gd name="connsiteY57" fmla="*/ 2473693 h 3060834"/>
              <a:gd name="connsiteX58" fmla="*/ 5062952 w 5062952"/>
              <a:gd name="connsiteY58" fmla="*/ 2059806 h 3060834"/>
              <a:gd name="connsiteX59" fmla="*/ 5034076 w 5062952"/>
              <a:gd name="connsiteY59" fmla="*/ 1742173 h 3060834"/>
              <a:gd name="connsiteX60" fmla="*/ 5005200 w 5062952"/>
              <a:gd name="connsiteY60" fmla="*/ 1694046 h 3060834"/>
              <a:gd name="connsiteX61" fmla="*/ 4985950 w 5062952"/>
              <a:gd name="connsiteY61" fmla="*/ 1588168 h 3060834"/>
              <a:gd name="connsiteX62" fmla="*/ 4957074 w 5062952"/>
              <a:gd name="connsiteY62" fmla="*/ 1463040 h 3060834"/>
              <a:gd name="connsiteX63" fmla="*/ 4976325 w 5062952"/>
              <a:gd name="connsiteY63" fmla="*/ 1183907 h 3060834"/>
              <a:gd name="connsiteX64" fmla="*/ 4995575 w 5062952"/>
              <a:gd name="connsiteY64" fmla="*/ 1097280 h 3060834"/>
              <a:gd name="connsiteX65" fmla="*/ 5005200 w 5062952"/>
              <a:gd name="connsiteY65" fmla="*/ 1029903 h 3060834"/>
              <a:gd name="connsiteX66" fmla="*/ 4985950 w 5062952"/>
              <a:gd name="connsiteY66" fmla="*/ 606391 h 3060834"/>
              <a:gd name="connsiteX67" fmla="*/ 4976325 w 5062952"/>
              <a:gd name="connsiteY67" fmla="*/ 548640 h 3060834"/>
              <a:gd name="connsiteX68" fmla="*/ 4928198 w 5062952"/>
              <a:gd name="connsiteY68" fmla="*/ 433137 h 3060834"/>
              <a:gd name="connsiteX69" fmla="*/ 4889697 w 5062952"/>
              <a:gd name="connsiteY69" fmla="*/ 356135 h 3060834"/>
              <a:gd name="connsiteX70" fmla="*/ 4860821 w 5062952"/>
              <a:gd name="connsiteY70" fmla="*/ 269507 h 3060834"/>
              <a:gd name="connsiteX71" fmla="*/ 4822320 w 5062952"/>
              <a:gd name="connsiteY71" fmla="*/ 231006 h 3060834"/>
              <a:gd name="connsiteX72" fmla="*/ 4803070 w 5062952"/>
              <a:gd name="connsiteY72" fmla="*/ 202130 h 3060834"/>
              <a:gd name="connsiteX73" fmla="*/ 4764569 w 5062952"/>
              <a:gd name="connsiteY73" fmla="*/ 182880 h 3060834"/>
              <a:gd name="connsiteX74" fmla="*/ 4591314 w 5062952"/>
              <a:gd name="connsiteY74" fmla="*/ 134754 h 3060834"/>
              <a:gd name="connsiteX75" fmla="*/ 4485436 w 5062952"/>
              <a:gd name="connsiteY75" fmla="*/ 125128 h 3060834"/>
              <a:gd name="connsiteX76" fmla="*/ 4158177 w 5062952"/>
              <a:gd name="connsiteY76" fmla="*/ 77002 h 3060834"/>
              <a:gd name="connsiteX77" fmla="*/ 4004173 w 5062952"/>
              <a:gd name="connsiteY77" fmla="*/ 38501 h 3060834"/>
              <a:gd name="connsiteX78" fmla="*/ 3927171 w 5062952"/>
              <a:gd name="connsiteY78" fmla="*/ 9625 h 3060834"/>
              <a:gd name="connsiteX79" fmla="*/ 3811668 w 5062952"/>
              <a:gd name="connsiteY79" fmla="*/ 0 h 3060834"/>
              <a:gd name="connsiteX80" fmla="*/ 3561411 w 5062952"/>
              <a:gd name="connsiteY80" fmla="*/ 19250 h 3060834"/>
              <a:gd name="connsiteX81" fmla="*/ 3551786 w 5062952"/>
              <a:gd name="connsiteY81" fmla="*/ 19250 h 30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2952" h="3060834">
                <a:moveTo>
                  <a:pt x="3551786" y="19250"/>
                </a:moveTo>
                <a:cubicBezTo>
                  <a:pt x="3542161" y="22458"/>
                  <a:pt x="3515876" y="26284"/>
                  <a:pt x="3503659" y="38501"/>
                </a:cubicBezTo>
                <a:cubicBezTo>
                  <a:pt x="3471542" y="70618"/>
                  <a:pt x="3472877" y="126050"/>
                  <a:pt x="3455533" y="163629"/>
                </a:cubicBezTo>
                <a:cubicBezTo>
                  <a:pt x="3445838" y="184636"/>
                  <a:pt x="3429866" y="202130"/>
                  <a:pt x="3417032" y="221381"/>
                </a:cubicBezTo>
                <a:cubicBezTo>
                  <a:pt x="3396437" y="365546"/>
                  <a:pt x="3385875" y="352519"/>
                  <a:pt x="3417032" y="500514"/>
                </a:cubicBezTo>
                <a:cubicBezTo>
                  <a:pt x="3421881" y="523547"/>
                  <a:pt x="3444104" y="547889"/>
                  <a:pt x="3455533" y="567890"/>
                </a:cubicBezTo>
                <a:cubicBezTo>
                  <a:pt x="3462652" y="580348"/>
                  <a:pt x="3468366" y="593557"/>
                  <a:pt x="3474783" y="606391"/>
                </a:cubicBezTo>
                <a:cubicBezTo>
                  <a:pt x="3477992" y="622433"/>
                  <a:pt x="3480860" y="638548"/>
                  <a:pt x="3484409" y="654518"/>
                </a:cubicBezTo>
                <a:cubicBezTo>
                  <a:pt x="3487279" y="667432"/>
                  <a:pt x="3494034" y="679790"/>
                  <a:pt x="3494034" y="693019"/>
                </a:cubicBezTo>
                <a:cubicBezTo>
                  <a:pt x="3494034" y="750860"/>
                  <a:pt x="3493918" y="809220"/>
                  <a:pt x="3484409" y="866274"/>
                </a:cubicBezTo>
                <a:cubicBezTo>
                  <a:pt x="3477737" y="906305"/>
                  <a:pt x="3457057" y="942755"/>
                  <a:pt x="3445908" y="981777"/>
                </a:cubicBezTo>
                <a:cubicBezTo>
                  <a:pt x="3439491" y="1004236"/>
                  <a:pt x="3431469" y="1026297"/>
                  <a:pt x="3426657" y="1049154"/>
                </a:cubicBezTo>
                <a:cubicBezTo>
                  <a:pt x="3418616" y="1087349"/>
                  <a:pt x="3415062" y="1126383"/>
                  <a:pt x="3407407" y="1164657"/>
                </a:cubicBezTo>
                <a:lnTo>
                  <a:pt x="3397781" y="1212783"/>
                </a:lnTo>
                <a:cubicBezTo>
                  <a:pt x="3438964" y="1521655"/>
                  <a:pt x="3405574" y="1409420"/>
                  <a:pt x="3455533" y="1559293"/>
                </a:cubicBezTo>
                <a:cubicBezTo>
                  <a:pt x="3449116" y="1594585"/>
                  <a:pt x="3447625" y="1631140"/>
                  <a:pt x="3436282" y="1665170"/>
                </a:cubicBezTo>
                <a:cubicBezTo>
                  <a:pt x="3424622" y="1700151"/>
                  <a:pt x="3407888" y="1705958"/>
                  <a:pt x="3378531" y="1713297"/>
                </a:cubicBezTo>
                <a:cubicBezTo>
                  <a:pt x="3349834" y="1720471"/>
                  <a:pt x="3320779" y="1726130"/>
                  <a:pt x="3291903" y="1732547"/>
                </a:cubicBezTo>
                <a:cubicBezTo>
                  <a:pt x="3230943" y="1729339"/>
                  <a:pt x="3169665" y="1729919"/>
                  <a:pt x="3109023" y="1722922"/>
                </a:cubicBezTo>
                <a:cubicBezTo>
                  <a:pt x="3064872" y="1717828"/>
                  <a:pt x="3005326" y="1686419"/>
                  <a:pt x="2964645" y="1674796"/>
                </a:cubicBezTo>
                <a:cubicBezTo>
                  <a:pt x="2945880" y="1669434"/>
                  <a:pt x="2926144" y="1668379"/>
                  <a:pt x="2906893" y="1665170"/>
                </a:cubicBezTo>
                <a:cubicBezTo>
                  <a:pt x="2832444" y="1620502"/>
                  <a:pt x="2886193" y="1648018"/>
                  <a:pt x="2801015" y="1617044"/>
                </a:cubicBezTo>
                <a:cubicBezTo>
                  <a:pt x="2784778" y="1611139"/>
                  <a:pt x="2769558" y="1602340"/>
                  <a:pt x="2752889" y="1597794"/>
                </a:cubicBezTo>
                <a:cubicBezTo>
                  <a:pt x="2734060" y="1592659"/>
                  <a:pt x="2714071" y="1592901"/>
                  <a:pt x="2695137" y="1588168"/>
                </a:cubicBezTo>
                <a:cubicBezTo>
                  <a:pt x="2675451" y="1583247"/>
                  <a:pt x="2657553" y="1571159"/>
                  <a:pt x="2637386" y="1568918"/>
                </a:cubicBezTo>
                <a:cubicBezTo>
                  <a:pt x="2570345" y="1561469"/>
                  <a:pt x="2502705" y="1559920"/>
                  <a:pt x="2435255" y="1559293"/>
                </a:cubicBezTo>
                <a:lnTo>
                  <a:pt x="567954" y="1549667"/>
                </a:lnTo>
                <a:cubicBezTo>
                  <a:pt x="449242" y="1556084"/>
                  <a:pt x="329018" y="1548969"/>
                  <a:pt x="211819" y="1568918"/>
                </a:cubicBezTo>
                <a:cubicBezTo>
                  <a:pt x="174933" y="1575196"/>
                  <a:pt x="146014" y="1604921"/>
                  <a:pt x="115567" y="1626669"/>
                </a:cubicBezTo>
                <a:cubicBezTo>
                  <a:pt x="100798" y="1637218"/>
                  <a:pt x="89124" y="1651605"/>
                  <a:pt x="77066" y="1665170"/>
                </a:cubicBezTo>
                <a:cubicBezTo>
                  <a:pt x="38462" y="1708600"/>
                  <a:pt x="38587" y="1713261"/>
                  <a:pt x="9689" y="1761423"/>
                </a:cubicBezTo>
                <a:cubicBezTo>
                  <a:pt x="6480" y="1780674"/>
                  <a:pt x="-749" y="1799676"/>
                  <a:pt x="63" y="1819175"/>
                </a:cubicBezTo>
                <a:cubicBezTo>
                  <a:pt x="3479" y="1901151"/>
                  <a:pt x="25363" y="2031750"/>
                  <a:pt x="38565" y="2117558"/>
                </a:cubicBezTo>
                <a:cubicBezTo>
                  <a:pt x="44982" y="2277979"/>
                  <a:pt x="41840" y="2439068"/>
                  <a:pt x="57815" y="2598821"/>
                </a:cubicBezTo>
                <a:cubicBezTo>
                  <a:pt x="61253" y="2633205"/>
                  <a:pt x="81602" y="2663807"/>
                  <a:pt x="96316" y="2695074"/>
                </a:cubicBezTo>
                <a:cubicBezTo>
                  <a:pt x="103673" y="2710707"/>
                  <a:pt x="143548" y="2782485"/>
                  <a:pt x="163693" y="2800951"/>
                </a:cubicBezTo>
                <a:cubicBezTo>
                  <a:pt x="190659" y="2825670"/>
                  <a:pt x="216355" y="2854742"/>
                  <a:pt x="250320" y="2868328"/>
                </a:cubicBezTo>
                <a:cubicBezTo>
                  <a:pt x="282404" y="2881162"/>
                  <a:pt x="317821" y="2887661"/>
                  <a:pt x="346573" y="2906829"/>
                </a:cubicBezTo>
                <a:cubicBezTo>
                  <a:pt x="386492" y="2933442"/>
                  <a:pt x="377873" y="2929421"/>
                  <a:pt x="433200" y="2954956"/>
                </a:cubicBezTo>
                <a:cubicBezTo>
                  <a:pt x="455386" y="2965195"/>
                  <a:pt x="476934" y="2977663"/>
                  <a:pt x="500577" y="2983831"/>
                </a:cubicBezTo>
                <a:cubicBezTo>
                  <a:pt x="551115" y="2997015"/>
                  <a:pt x="602574" y="3007891"/>
                  <a:pt x="654581" y="3012707"/>
                </a:cubicBezTo>
                <a:cubicBezTo>
                  <a:pt x="776150" y="3023964"/>
                  <a:pt x="898563" y="3023259"/>
                  <a:pt x="1020341" y="3031958"/>
                </a:cubicBezTo>
                <a:cubicBezTo>
                  <a:pt x="1123199" y="3039305"/>
                  <a:pt x="1225680" y="3051209"/>
                  <a:pt x="1328350" y="3060834"/>
                </a:cubicBezTo>
                <a:lnTo>
                  <a:pt x="2829891" y="3022333"/>
                </a:lnTo>
                <a:cubicBezTo>
                  <a:pt x="2887964" y="3020330"/>
                  <a:pt x="2945488" y="3010289"/>
                  <a:pt x="3003146" y="3003082"/>
                </a:cubicBezTo>
                <a:cubicBezTo>
                  <a:pt x="3048169" y="2997454"/>
                  <a:pt x="3093037" y="2990628"/>
                  <a:pt x="3137899" y="2983831"/>
                </a:cubicBezTo>
                <a:cubicBezTo>
                  <a:pt x="3198918" y="2974586"/>
                  <a:pt x="3259540" y="2962611"/>
                  <a:pt x="3320779" y="2954956"/>
                </a:cubicBezTo>
                <a:cubicBezTo>
                  <a:pt x="3387938" y="2946561"/>
                  <a:pt x="3455726" y="2943898"/>
                  <a:pt x="3522910" y="2935705"/>
                </a:cubicBezTo>
                <a:cubicBezTo>
                  <a:pt x="3587319" y="2927850"/>
                  <a:pt x="3650867" y="2913449"/>
                  <a:pt x="3715415" y="2906829"/>
                </a:cubicBezTo>
                <a:cubicBezTo>
                  <a:pt x="3776141" y="2900601"/>
                  <a:pt x="3837345" y="2900590"/>
                  <a:pt x="3898295" y="2897204"/>
                </a:cubicBezTo>
                <a:lnTo>
                  <a:pt x="4061925" y="2887579"/>
                </a:lnTo>
                <a:cubicBezTo>
                  <a:pt x="4081175" y="2884371"/>
                  <a:pt x="4100234" y="2879645"/>
                  <a:pt x="4119676" y="2877954"/>
                </a:cubicBezTo>
                <a:cubicBezTo>
                  <a:pt x="4344142" y="2858435"/>
                  <a:pt x="4422974" y="2871576"/>
                  <a:pt x="4697192" y="2877954"/>
                </a:cubicBezTo>
                <a:cubicBezTo>
                  <a:pt x="4787028" y="2871537"/>
                  <a:pt x="4879676" y="2881910"/>
                  <a:pt x="4966699" y="2858703"/>
                </a:cubicBezTo>
                <a:cubicBezTo>
                  <a:pt x="4986306" y="2853474"/>
                  <a:pt x="4979982" y="2820346"/>
                  <a:pt x="4985950" y="2800951"/>
                </a:cubicBezTo>
                <a:cubicBezTo>
                  <a:pt x="5035600" y="2639587"/>
                  <a:pt x="4976246" y="2820436"/>
                  <a:pt x="5024451" y="2675823"/>
                </a:cubicBezTo>
                <a:cubicBezTo>
                  <a:pt x="5027659" y="2637322"/>
                  <a:pt x="5030413" y="2598780"/>
                  <a:pt x="5034076" y="2560320"/>
                </a:cubicBezTo>
                <a:cubicBezTo>
                  <a:pt x="5036830" y="2531398"/>
                  <a:pt x="5042250" y="2502710"/>
                  <a:pt x="5043701" y="2473693"/>
                </a:cubicBezTo>
                <a:cubicBezTo>
                  <a:pt x="5069520" y="1957319"/>
                  <a:pt x="5039260" y="2344118"/>
                  <a:pt x="5062952" y="2059806"/>
                </a:cubicBezTo>
                <a:cubicBezTo>
                  <a:pt x="5059610" y="1979596"/>
                  <a:pt x="5067162" y="1834812"/>
                  <a:pt x="5034076" y="1742173"/>
                </a:cubicBezTo>
                <a:cubicBezTo>
                  <a:pt x="5027784" y="1724555"/>
                  <a:pt x="5014825" y="1710088"/>
                  <a:pt x="5005200" y="1694046"/>
                </a:cubicBezTo>
                <a:cubicBezTo>
                  <a:pt x="4998236" y="1652263"/>
                  <a:pt x="4994917" y="1628518"/>
                  <a:pt x="4985950" y="1588168"/>
                </a:cubicBezTo>
                <a:cubicBezTo>
                  <a:pt x="4976664" y="1546382"/>
                  <a:pt x="4966699" y="1504749"/>
                  <a:pt x="4957074" y="1463040"/>
                </a:cubicBezTo>
                <a:cubicBezTo>
                  <a:pt x="4963491" y="1369996"/>
                  <a:pt x="4966562" y="1276660"/>
                  <a:pt x="4976325" y="1183907"/>
                </a:cubicBezTo>
                <a:cubicBezTo>
                  <a:pt x="4979422" y="1154490"/>
                  <a:pt x="4990124" y="1126353"/>
                  <a:pt x="4995575" y="1097280"/>
                </a:cubicBezTo>
                <a:cubicBezTo>
                  <a:pt x="4999756" y="1074982"/>
                  <a:pt x="5001992" y="1052362"/>
                  <a:pt x="5005200" y="1029903"/>
                </a:cubicBezTo>
                <a:cubicBezTo>
                  <a:pt x="4998783" y="888732"/>
                  <a:pt x="4994414" y="747454"/>
                  <a:pt x="4985950" y="606391"/>
                </a:cubicBezTo>
                <a:cubicBezTo>
                  <a:pt x="4984781" y="586910"/>
                  <a:pt x="4980713" y="567656"/>
                  <a:pt x="4976325" y="548640"/>
                </a:cubicBezTo>
                <a:cubicBezTo>
                  <a:pt x="4956215" y="461499"/>
                  <a:pt x="4965663" y="502714"/>
                  <a:pt x="4928198" y="433137"/>
                </a:cubicBezTo>
                <a:cubicBezTo>
                  <a:pt x="4914593" y="407870"/>
                  <a:pt x="4889697" y="356135"/>
                  <a:pt x="4889697" y="356135"/>
                </a:cubicBezTo>
                <a:cubicBezTo>
                  <a:pt x="4882765" y="321474"/>
                  <a:pt x="4882559" y="298490"/>
                  <a:pt x="4860821" y="269507"/>
                </a:cubicBezTo>
                <a:cubicBezTo>
                  <a:pt x="4849931" y="254987"/>
                  <a:pt x="4834131" y="244786"/>
                  <a:pt x="4822320" y="231006"/>
                </a:cubicBezTo>
                <a:cubicBezTo>
                  <a:pt x="4814792" y="222223"/>
                  <a:pt x="4811957" y="209536"/>
                  <a:pt x="4803070" y="202130"/>
                </a:cubicBezTo>
                <a:cubicBezTo>
                  <a:pt x="4792047" y="192944"/>
                  <a:pt x="4777814" y="188399"/>
                  <a:pt x="4764569" y="182880"/>
                </a:cubicBezTo>
                <a:cubicBezTo>
                  <a:pt x="4694835" y="153825"/>
                  <a:pt x="4669204" y="145881"/>
                  <a:pt x="4591314" y="134754"/>
                </a:cubicBezTo>
                <a:cubicBezTo>
                  <a:pt x="4556232" y="129742"/>
                  <a:pt x="4520497" y="130284"/>
                  <a:pt x="4485436" y="125128"/>
                </a:cubicBezTo>
                <a:cubicBezTo>
                  <a:pt x="4106585" y="69414"/>
                  <a:pt x="4396634" y="98679"/>
                  <a:pt x="4158177" y="77002"/>
                </a:cubicBezTo>
                <a:cubicBezTo>
                  <a:pt x="4106842" y="64168"/>
                  <a:pt x="4053718" y="57081"/>
                  <a:pt x="4004173" y="38501"/>
                </a:cubicBezTo>
                <a:cubicBezTo>
                  <a:pt x="3978506" y="28876"/>
                  <a:pt x="3954051" y="15001"/>
                  <a:pt x="3927171" y="9625"/>
                </a:cubicBezTo>
                <a:cubicBezTo>
                  <a:pt x="3889287" y="2048"/>
                  <a:pt x="3850169" y="3208"/>
                  <a:pt x="3811668" y="0"/>
                </a:cubicBezTo>
                <a:cubicBezTo>
                  <a:pt x="3728249" y="6417"/>
                  <a:pt x="3644632" y="10641"/>
                  <a:pt x="3561411" y="19250"/>
                </a:cubicBezTo>
                <a:cubicBezTo>
                  <a:pt x="3551319" y="20294"/>
                  <a:pt x="3561411" y="16042"/>
                  <a:pt x="3551786" y="19250"/>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A15AD2D-F2CE-20D5-10C1-16C229161DF4}"/>
              </a:ext>
            </a:extLst>
          </p:cNvPr>
          <p:cNvSpPr txBox="1"/>
          <p:nvPr/>
        </p:nvSpPr>
        <p:spPr>
          <a:xfrm>
            <a:off x="10601380" y="1543213"/>
            <a:ext cx="1569660" cy="369332"/>
          </a:xfrm>
          <a:prstGeom prst="rect">
            <a:avLst/>
          </a:prstGeom>
          <a:noFill/>
        </p:spPr>
        <p:txBody>
          <a:bodyPr wrap="none" rtlCol="0">
            <a:spAutoFit/>
          </a:bodyPr>
          <a:lstStyle/>
          <a:p>
            <a:r>
              <a:rPr lang="zh-CN" altLang="en-US" b="1" dirty="0">
                <a:solidFill>
                  <a:srgbClr val="FF0000"/>
                </a:solidFill>
              </a:rPr>
              <a:t>主分离器聚焦</a:t>
            </a:r>
          </a:p>
        </p:txBody>
      </p:sp>
      <p:pic>
        <p:nvPicPr>
          <p:cNvPr id="14" name="图片 13">
            <a:extLst>
              <a:ext uri="{FF2B5EF4-FFF2-40B4-BE49-F238E27FC236}">
                <a16:creationId xmlns:a16="http://schemas.microsoft.com/office/drawing/2014/main" id="{79A23278-E595-CA99-5B5B-2C67B96370B5}"/>
              </a:ext>
            </a:extLst>
          </p:cNvPr>
          <p:cNvPicPr>
            <a:picLocks noChangeAspect="1"/>
          </p:cNvPicPr>
          <p:nvPr/>
        </p:nvPicPr>
        <p:blipFill>
          <a:blip r:embed="rId3"/>
          <a:stretch>
            <a:fillRect/>
          </a:stretch>
        </p:blipFill>
        <p:spPr>
          <a:xfrm>
            <a:off x="7812330" y="3509500"/>
            <a:ext cx="4137409" cy="2973113"/>
          </a:xfrm>
          <a:prstGeom prst="rect">
            <a:avLst/>
          </a:prstGeom>
        </p:spPr>
      </p:pic>
    </p:spTree>
    <p:extLst>
      <p:ext uri="{BB962C8B-B14F-4D97-AF65-F5344CB8AC3E}">
        <p14:creationId xmlns:p14="http://schemas.microsoft.com/office/powerpoint/2010/main" val="417334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D41D7B-0150-663D-5040-710FD857E59C}"/>
              </a:ext>
            </a:extLst>
          </p:cNvPr>
          <p:cNvSpPr>
            <a:spLocks noGrp="1"/>
          </p:cNvSpPr>
          <p:nvPr>
            <p:ph type="title"/>
          </p:nvPr>
        </p:nvSpPr>
        <p:spPr>
          <a:xfrm>
            <a:off x="61491" y="85117"/>
            <a:ext cx="10515600" cy="1325563"/>
          </a:xfrm>
        </p:spPr>
        <p:txBody>
          <a:bodyPr>
            <a:normAutofit/>
          </a:bodyPr>
          <a:lstStyle/>
          <a:p>
            <a:r>
              <a:rPr lang="zh-CN" altLang="en-US" sz="3600" dirty="0"/>
              <a:t>选择在第几段二级铁转变磁钢度</a:t>
            </a:r>
          </a:p>
        </p:txBody>
      </p:sp>
      <p:pic>
        <p:nvPicPr>
          <p:cNvPr id="6" name="图片 5">
            <a:extLst>
              <a:ext uri="{FF2B5EF4-FFF2-40B4-BE49-F238E27FC236}">
                <a16:creationId xmlns:a16="http://schemas.microsoft.com/office/drawing/2014/main" id="{A23C4731-580C-503D-B054-588F85F54FB0}"/>
              </a:ext>
            </a:extLst>
          </p:cNvPr>
          <p:cNvPicPr>
            <a:picLocks noChangeAspect="1"/>
          </p:cNvPicPr>
          <p:nvPr/>
        </p:nvPicPr>
        <p:blipFill>
          <a:blip r:embed="rId2"/>
          <a:stretch>
            <a:fillRect/>
          </a:stretch>
        </p:blipFill>
        <p:spPr>
          <a:xfrm>
            <a:off x="618531" y="1594140"/>
            <a:ext cx="6354062" cy="1657581"/>
          </a:xfrm>
          <a:prstGeom prst="rect">
            <a:avLst/>
          </a:prstGeom>
        </p:spPr>
      </p:pic>
      <p:sp>
        <p:nvSpPr>
          <p:cNvPr id="7" name="文本框 6">
            <a:extLst>
              <a:ext uri="{FF2B5EF4-FFF2-40B4-BE49-F238E27FC236}">
                <a16:creationId xmlns:a16="http://schemas.microsoft.com/office/drawing/2014/main" id="{65B49F64-5099-8C64-C032-E25EC1A592BE}"/>
              </a:ext>
            </a:extLst>
          </p:cNvPr>
          <p:cNvSpPr txBox="1"/>
          <p:nvPr/>
        </p:nvSpPr>
        <p:spPr>
          <a:xfrm>
            <a:off x="659126" y="5621541"/>
            <a:ext cx="6797054" cy="646331"/>
          </a:xfrm>
          <a:prstGeom prst="rect">
            <a:avLst/>
          </a:prstGeom>
          <a:noFill/>
        </p:spPr>
        <p:txBody>
          <a:bodyPr wrap="none" rtlCol="0">
            <a:spAutoFit/>
          </a:bodyPr>
          <a:lstStyle/>
          <a:p>
            <a:pPr marL="285750" indent="-285750">
              <a:buFont typeface="Arial" panose="020B0604020202020204" pitchFamily="34" charset="0"/>
              <a:buChar char="•"/>
            </a:pPr>
            <a:r>
              <a:rPr lang="zh-CN" altLang="en-US" b="1" dirty="0">
                <a:solidFill>
                  <a:srgbClr val="7030A0"/>
                </a:solidFill>
              </a:rPr>
              <a:t>模拟在不同位置转变磁钢度所得到的</a:t>
            </a:r>
            <a:r>
              <a:rPr lang="en-US" altLang="zh-CN" b="1" dirty="0">
                <a:solidFill>
                  <a:srgbClr val="7030A0"/>
                </a:solidFill>
              </a:rPr>
              <a:t>muon</a:t>
            </a:r>
            <a:r>
              <a:rPr lang="zh-CN" altLang="en-US" b="1" dirty="0">
                <a:solidFill>
                  <a:srgbClr val="7030A0"/>
                </a:solidFill>
              </a:rPr>
              <a:t>数量</a:t>
            </a:r>
            <a:endParaRPr lang="en-US" altLang="zh-CN" b="1" dirty="0">
              <a:solidFill>
                <a:srgbClr val="7030A0"/>
              </a:solidFill>
            </a:endParaRPr>
          </a:p>
          <a:p>
            <a:pPr marL="285750" indent="-285750">
              <a:buFont typeface="Arial" panose="020B0604020202020204" pitchFamily="34" charset="0"/>
              <a:buChar char="•"/>
            </a:pPr>
            <a:r>
              <a:rPr lang="en-US" altLang="zh-CN" b="1" dirty="0">
                <a:solidFill>
                  <a:srgbClr val="7030A0"/>
                </a:solidFill>
              </a:rPr>
              <a:t>D6 </a:t>
            </a:r>
            <a:r>
              <a:rPr lang="zh-CN" altLang="en-US" b="1" dirty="0">
                <a:solidFill>
                  <a:srgbClr val="7030A0"/>
                </a:solidFill>
              </a:rPr>
              <a:t>转变留下的</a:t>
            </a:r>
            <a:r>
              <a:rPr lang="en-US" altLang="zh-CN" b="1" dirty="0">
                <a:solidFill>
                  <a:srgbClr val="7030A0"/>
                </a:solidFill>
              </a:rPr>
              <a:t>muon</a:t>
            </a:r>
            <a:r>
              <a:rPr lang="zh-CN" altLang="en-US" b="1" dirty="0">
                <a:solidFill>
                  <a:srgbClr val="7030A0"/>
                </a:solidFill>
              </a:rPr>
              <a:t>最多，</a:t>
            </a:r>
            <a:r>
              <a:rPr lang="en-US" altLang="zh-CN" b="1" dirty="0">
                <a:solidFill>
                  <a:srgbClr val="7030A0"/>
                </a:solidFill>
              </a:rPr>
              <a:t>D5</a:t>
            </a:r>
            <a:r>
              <a:rPr lang="zh-CN" altLang="en-US" b="1" dirty="0">
                <a:solidFill>
                  <a:srgbClr val="7030A0"/>
                </a:solidFill>
              </a:rPr>
              <a:t>、</a:t>
            </a:r>
            <a:r>
              <a:rPr lang="en-US" altLang="zh-CN" b="1" dirty="0">
                <a:solidFill>
                  <a:srgbClr val="7030A0"/>
                </a:solidFill>
              </a:rPr>
              <a:t>D2</a:t>
            </a:r>
            <a:r>
              <a:rPr lang="zh-CN" altLang="en-US" b="1" dirty="0">
                <a:solidFill>
                  <a:srgbClr val="7030A0"/>
                </a:solidFill>
              </a:rPr>
              <a:t>转变留下的</a:t>
            </a:r>
            <a:r>
              <a:rPr lang="en-US" altLang="zh-CN" b="1" dirty="0">
                <a:solidFill>
                  <a:srgbClr val="7030A0"/>
                </a:solidFill>
              </a:rPr>
              <a:t>muon</a:t>
            </a:r>
            <a:r>
              <a:rPr lang="zh-CN" altLang="en-US" b="1" dirty="0">
                <a:solidFill>
                  <a:srgbClr val="7030A0"/>
                </a:solidFill>
              </a:rPr>
              <a:t>数量其次</a:t>
            </a:r>
            <a:endParaRPr lang="en-US" altLang="zh-CN" b="1" dirty="0">
              <a:solidFill>
                <a:srgbClr val="7030A0"/>
              </a:solidFill>
            </a:endParaRPr>
          </a:p>
        </p:txBody>
      </p:sp>
      <p:pic>
        <p:nvPicPr>
          <p:cNvPr id="9" name="图片 8">
            <a:extLst>
              <a:ext uri="{FF2B5EF4-FFF2-40B4-BE49-F238E27FC236}">
                <a16:creationId xmlns:a16="http://schemas.microsoft.com/office/drawing/2014/main" id="{0EA912A2-CAC0-B62B-BCCA-1574F57AFDC5}"/>
              </a:ext>
            </a:extLst>
          </p:cNvPr>
          <p:cNvPicPr>
            <a:picLocks noChangeAspect="1"/>
          </p:cNvPicPr>
          <p:nvPr/>
        </p:nvPicPr>
        <p:blipFill>
          <a:blip r:embed="rId3"/>
          <a:stretch>
            <a:fillRect/>
          </a:stretch>
        </p:blipFill>
        <p:spPr>
          <a:xfrm>
            <a:off x="6989530" y="58519"/>
            <a:ext cx="5202470" cy="3738458"/>
          </a:xfrm>
          <a:prstGeom prst="rect">
            <a:avLst/>
          </a:prstGeom>
        </p:spPr>
      </p:pic>
      <p:graphicFrame>
        <p:nvGraphicFramePr>
          <p:cNvPr id="10" name="表格 9">
            <a:extLst>
              <a:ext uri="{FF2B5EF4-FFF2-40B4-BE49-F238E27FC236}">
                <a16:creationId xmlns:a16="http://schemas.microsoft.com/office/drawing/2014/main" id="{3EEE81FE-1BD0-3447-4160-9FEC17949C22}"/>
              </a:ext>
            </a:extLst>
          </p:cNvPr>
          <p:cNvGraphicFramePr>
            <a:graphicFrameLocks noGrp="1"/>
          </p:cNvGraphicFramePr>
          <p:nvPr/>
        </p:nvGraphicFramePr>
        <p:xfrm>
          <a:off x="113056" y="3690101"/>
          <a:ext cx="8238156" cy="1752600"/>
        </p:xfrm>
        <a:graphic>
          <a:graphicData uri="http://schemas.openxmlformats.org/drawingml/2006/table">
            <a:tbl>
              <a:tblPr firstRow="1" bandRow="1">
                <a:tableStyleId>{5C22544A-7EE6-4342-B048-85BDC9FD1C3A}</a:tableStyleId>
              </a:tblPr>
              <a:tblGrid>
                <a:gridCol w="1251200">
                  <a:extLst>
                    <a:ext uri="{9D8B030D-6E8A-4147-A177-3AD203B41FA5}">
                      <a16:colId xmlns:a16="http://schemas.microsoft.com/office/drawing/2014/main" val="3905090895"/>
                    </a:ext>
                  </a:extLst>
                </a:gridCol>
                <a:gridCol w="1494852">
                  <a:extLst>
                    <a:ext uri="{9D8B030D-6E8A-4147-A177-3AD203B41FA5}">
                      <a16:colId xmlns:a16="http://schemas.microsoft.com/office/drawing/2014/main" val="2251167713"/>
                    </a:ext>
                  </a:extLst>
                </a:gridCol>
                <a:gridCol w="1373026">
                  <a:extLst>
                    <a:ext uri="{9D8B030D-6E8A-4147-A177-3AD203B41FA5}">
                      <a16:colId xmlns:a16="http://schemas.microsoft.com/office/drawing/2014/main" val="1236240401"/>
                    </a:ext>
                  </a:extLst>
                </a:gridCol>
                <a:gridCol w="1373026">
                  <a:extLst>
                    <a:ext uri="{9D8B030D-6E8A-4147-A177-3AD203B41FA5}">
                      <a16:colId xmlns:a16="http://schemas.microsoft.com/office/drawing/2014/main" val="3164458439"/>
                    </a:ext>
                  </a:extLst>
                </a:gridCol>
                <a:gridCol w="1373026">
                  <a:extLst>
                    <a:ext uri="{9D8B030D-6E8A-4147-A177-3AD203B41FA5}">
                      <a16:colId xmlns:a16="http://schemas.microsoft.com/office/drawing/2014/main" val="4050013058"/>
                    </a:ext>
                  </a:extLst>
                </a:gridCol>
                <a:gridCol w="1373026">
                  <a:extLst>
                    <a:ext uri="{9D8B030D-6E8A-4147-A177-3AD203B41FA5}">
                      <a16:colId xmlns:a16="http://schemas.microsoft.com/office/drawing/2014/main" val="1451845077"/>
                    </a:ext>
                  </a:extLst>
                </a:gridCol>
              </a:tblGrid>
              <a:tr h="370840">
                <a:tc>
                  <a:txBody>
                    <a:bodyPr/>
                    <a:lstStyle/>
                    <a:p>
                      <a:r>
                        <a:rPr lang="en-US" altLang="zh-CN" dirty="0"/>
                        <a:t>Change at </a:t>
                      </a:r>
                      <a:endParaRPr lang="zh-CN" altLang="en-US" dirty="0"/>
                    </a:p>
                  </a:txBody>
                  <a:tcPr/>
                </a:tc>
                <a:tc>
                  <a:txBody>
                    <a:bodyPr/>
                    <a:lstStyle/>
                    <a:p>
                      <a:r>
                        <a:rPr lang="en-US" altLang="zh-CN" dirty="0"/>
                        <a:t>D2</a:t>
                      </a:r>
                      <a:endParaRPr lang="zh-CN" altLang="en-US" dirty="0"/>
                    </a:p>
                  </a:txBody>
                  <a:tcPr/>
                </a:tc>
                <a:tc>
                  <a:txBody>
                    <a:bodyPr/>
                    <a:lstStyle/>
                    <a:p>
                      <a:r>
                        <a:rPr lang="en-US" altLang="zh-CN" dirty="0"/>
                        <a:t>D3</a:t>
                      </a:r>
                      <a:endParaRPr lang="zh-CN" altLang="en-US" dirty="0"/>
                    </a:p>
                  </a:txBody>
                  <a:tcPr/>
                </a:tc>
                <a:tc>
                  <a:txBody>
                    <a:bodyPr/>
                    <a:lstStyle/>
                    <a:p>
                      <a:r>
                        <a:rPr lang="en-US" altLang="zh-CN" dirty="0"/>
                        <a:t>D4</a:t>
                      </a:r>
                      <a:endParaRPr lang="zh-CN" altLang="en-US" dirty="0"/>
                    </a:p>
                  </a:txBody>
                  <a:tcPr/>
                </a:tc>
                <a:tc>
                  <a:txBody>
                    <a:bodyPr/>
                    <a:lstStyle/>
                    <a:p>
                      <a:r>
                        <a:rPr lang="en-US" altLang="zh-CN" dirty="0"/>
                        <a:t>D5</a:t>
                      </a:r>
                      <a:endParaRPr lang="zh-CN" altLang="en-US" dirty="0"/>
                    </a:p>
                  </a:txBody>
                  <a:tcPr/>
                </a:tc>
                <a:tc>
                  <a:txBody>
                    <a:bodyPr/>
                    <a:lstStyle/>
                    <a:p>
                      <a:r>
                        <a:rPr lang="en-US" altLang="zh-CN" dirty="0"/>
                        <a:t>D6</a:t>
                      </a:r>
                      <a:endParaRPr lang="zh-CN" altLang="en-US" dirty="0"/>
                    </a:p>
                  </a:txBody>
                  <a:tcPr/>
                </a:tc>
                <a:extLst>
                  <a:ext uri="{0D108BD9-81ED-4DB2-BD59-A6C34878D82A}">
                    <a16:rowId xmlns:a16="http://schemas.microsoft.com/office/drawing/2014/main" val="1939444451"/>
                  </a:ext>
                </a:extLst>
              </a:tr>
              <a:tr h="370840">
                <a:tc>
                  <a:txBody>
                    <a:bodyPr/>
                    <a:lstStyle/>
                    <a:p>
                      <a:r>
                        <a:rPr lang="en-US" altLang="zh-CN" dirty="0"/>
                        <a:t>P at D1 [MeV/c]</a:t>
                      </a:r>
                      <a:endParaRPr lang="zh-CN" altLang="en-US" dirty="0"/>
                    </a:p>
                  </a:txBody>
                  <a:tcPr/>
                </a:tc>
                <a:tc>
                  <a:txBody>
                    <a:bodyPr/>
                    <a:lstStyle/>
                    <a:p>
                      <a:r>
                        <a:rPr lang="en-US" altLang="zh-CN" dirty="0"/>
                        <a:t>1540</a:t>
                      </a:r>
                      <a:endParaRPr lang="zh-CN" altLang="en-US" dirty="0"/>
                    </a:p>
                  </a:txBody>
                  <a:tcPr/>
                </a:tc>
                <a:tc>
                  <a:txBody>
                    <a:bodyPr/>
                    <a:lstStyle/>
                    <a:p>
                      <a:r>
                        <a:rPr lang="en-US" altLang="zh-CN" dirty="0"/>
                        <a:t>1570</a:t>
                      </a:r>
                      <a:endParaRPr lang="zh-CN" altLang="en-US" dirty="0"/>
                    </a:p>
                  </a:txBody>
                  <a:tcPr/>
                </a:tc>
                <a:tc>
                  <a:txBody>
                    <a:bodyPr/>
                    <a:lstStyle/>
                    <a:p>
                      <a:r>
                        <a:rPr lang="en-US" altLang="zh-CN" dirty="0"/>
                        <a:t>1600</a:t>
                      </a:r>
                      <a:endParaRPr lang="zh-CN" altLang="en-US" dirty="0"/>
                    </a:p>
                  </a:txBody>
                  <a:tcPr/>
                </a:tc>
                <a:tc>
                  <a:txBody>
                    <a:bodyPr/>
                    <a:lstStyle/>
                    <a:p>
                      <a:r>
                        <a:rPr lang="en-US" altLang="zh-CN" dirty="0"/>
                        <a:t>1570</a:t>
                      </a:r>
                      <a:endParaRPr lang="zh-CN" altLang="en-US" dirty="0"/>
                    </a:p>
                  </a:txBody>
                  <a:tcPr/>
                </a:tc>
                <a:tc>
                  <a:txBody>
                    <a:bodyPr/>
                    <a:lstStyle/>
                    <a:p>
                      <a:r>
                        <a:rPr lang="en-US" altLang="zh-CN" dirty="0"/>
                        <a:t>1630</a:t>
                      </a:r>
                      <a:endParaRPr lang="zh-CN" altLang="en-US" dirty="0"/>
                    </a:p>
                  </a:txBody>
                  <a:tcPr/>
                </a:tc>
                <a:extLst>
                  <a:ext uri="{0D108BD9-81ED-4DB2-BD59-A6C34878D82A}">
                    <a16:rowId xmlns:a16="http://schemas.microsoft.com/office/drawing/2014/main" val="2127697826"/>
                  </a:ext>
                </a:extLst>
              </a:tr>
              <a:tr h="370840">
                <a:tc>
                  <a:txBody>
                    <a:bodyPr/>
                    <a:lstStyle/>
                    <a:p>
                      <a:r>
                        <a:rPr lang="en-US" altLang="zh-CN" dirty="0"/>
                        <a:t>N</a:t>
                      </a:r>
                      <a:endParaRPr lang="zh-CN" altLang="en-US" dirty="0"/>
                    </a:p>
                  </a:txBody>
                  <a:tcPr/>
                </a:tc>
                <a:tc>
                  <a:txBody>
                    <a:bodyPr/>
                    <a:lstStyle/>
                    <a:p>
                      <a:r>
                        <a:rPr lang="en-US" altLang="zh-CN" dirty="0"/>
                        <a:t>9342</a:t>
                      </a:r>
                      <a:endParaRPr lang="zh-CN" altLang="en-US" dirty="0"/>
                    </a:p>
                  </a:txBody>
                  <a:tcPr/>
                </a:tc>
                <a:tc>
                  <a:txBody>
                    <a:bodyPr/>
                    <a:lstStyle/>
                    <a:p>
                      <a:r>
                        <a:rPr lang="en-US" altLang="zh-CN" dirty="0"/>
                        <a:t>6988</a:t>
                      </a:r>
                      <a:endParaRPr lang="zh-CN" altLang="en-US" dirty="0"/>
                    </a:p>
                  </a:txBody>
                  <a:tcPr/>
                </a:tc>
                <a:tc>
                  <a:txBody>
                    <a:bodyPr/>
                    <a:lstStyle/>
                    <a:p>
                      <a:r>
                        <a:rPr lang="en-US" altLang="zh-CN" dirty="0"/>
                        <a:t>4584</a:t>
                      </a:r>
                      <a:endParaRPr lang="zh-CN" altLang="en-US" dirty="0"/>
                    </a:p>
                  </a:txBody>
                  <a:tcPr/>
                </a:tc>
                <a:tc>
                  <a:txBody>
                    <a:bodyPr/>
                    <a:lstStyle/>
                    <a:p>
                      <a:r>
                        <a:rPr lang="en-US" altLang="zh-CN" dirty="0"/>
                        <a:t>11639</a:t>
                      </a:r>
                      <a:endParaRPr lang="zh-CN" altLang="en-US" dirty="0"/>
                    </a:p>
                  </a:txBody>
                  <a:tcPr/>
                </a:tc>
                <a:tc>
                  <a:txBody>
                    <a:bodyPr/>
                    <a:lstStyle/>
                    <a:p>
                      <a:r>
                        <a:rPr lang="en-US" altLang="zh-CN" dirty="0"/>
                        <a:t>16191</a:t>
                      </a:r>
                      <a:endParaRPr lang="zh-CN" altLang="en-US" dirty="0"/>
                    </a:p>
                  </a:txBody>
                  <a:tcPr/>
                </a:tc>
                <a:extLst>
                  <a:ext uri="{0D108BD9-81ED-4DB2-BD59-A6C34878D82A}">
                    <a16:rowId xmlns:a16="http://schemas.microsoft.com/office/drawing/2014/main" val="3668434910"/>
                  </a:ext>
                </a:extLst>
              </a:tr>
              <a:tr h="370840">
                <a:tc>
                  <a:txBody>
                    <a:bodyPr/>
                    <a:lstStyle/>
                    <a:p>
                      <a:r>
                        <a:rPr lang="en-US" altLang="zh-CN" dirty="0"/>
                        <a:t>Purity [%]</a:t>
                      </a:r>
                      <a:endParaRPr lang="zh-CN" altLang="en-US" dirty="0"/>
                    </a:p>
                  </a:txBody>
                  <a:tcPr/>
                </a:tc>
                <a:tc>
                  <a:txBody>
                    <a:bodyPr/>
                    <a:lstStyle/>
                    <a:p>
                      <a:r>
                        <a:rPr lang="en-US" altLang="zh-CN" dirty="0"/>
                        <a:t>99.7</a:t>
                      </a:r>
                      <a:endParaRPr lang="zh-CN" altLang="en-US" dirty="0"/>
                    </a:p>
                  </a:txBody>
                  <a:tcPr/>
                </a:tc>
                <a:tc>
                  <a:txBody>
                    <a:bodyPr/>
                    <a:lstStyle/>
                    <a:p>
                      <a:r>
                        <a:rPr lang="en-US" altLang="zh-CN" dirty="0"/>
                        <a:t>99.8</a:t>
                      </a:r>
                      <a:endParaRPr lang="zh-CN" altLang="en-US" dirty="0"/>
                    </a:p>
                  </a:txBody>
                  <a:tcPr/>
                </a:tc>
                <a:tc>
                  <a:txBody>
                    <a:bodyPr/>
                    <a:lstStyle/>
                    <a:p>
                      <a:r>
                        <a:rPr lang="en-US" altLang="zh-CN" dirty="0"/>
                        <a:t>99.7</a:t>
                      </a:r>
                      <a:endParaRPr lang="zh-CN" altLang="en-US" dirty="0"/>
                    </a:p>
                  </a:txBody>
                  <a:tcPr/>
                </a:tc>
                <a:tc>
                  <a:txBody>
                    <a:bodyPr/>
                    <a:lstStyle/>
                    <a:p>
                      <a:r>
                        <a:rPr lang="en-US" altLang="zh-CN" dirty="0"/>
                        <a:t>99.4</a:t>
                      </a:r>
                      <a:endParaRPr lang="zh-CN" altLang="en-US" dirty="0"/>
                    </a:p>
                  </a:txBody>
                  <a:tcPr/>
                </a:tc>
                <a:tc>
                  <a:txBody>
                    <a:bodyPr/>
                    <a:lstStyle/>
                    <a:p>
                      <a:r>
                        <a:rPr lang="en-US" altLang="zh-CN" dirty="0"/>
                        <a:t>99.9</a:t>
                      </a:r>
                      <a:endParaRPr lang="zh-CN" altLang="en-US" dirty="0"/>
                    </a:p>
                  </a:txBody>
                  <a:tcPr/>
                </a:tc>
                <a:extLst>
                  <a:ext uri="{0D108BD9-81ED-4DB2-BD59-A6C34878D82A}">
                    <a16:rowId xmlns:a16="http://schemas.microsoft.com/office/drawing/2014/main" val="2702256344"/>
                  </a:ext>
                </a:extLst>
              </a:tr>
            </a:tbl>
          </a:graphicData>
        </a:graphic>
      </p:graphicFrame>
      <p:sp>
        <p:nvSpPr>
          <p:cNvPr id="5" name="文本框 4">
            <a:extLst>
              <a:ext uri="{FF2B5EF4-FFF2-40B4-BE49-F238E27FC236}">
                <a16:creationId xmlns:a16="http://schemas.microsoft.com/office/drawing/2014/main" id="{889CD166-97E2-8287-4554-1F279CFF285C}"/>
              </a:ext>
            </a:extLst>
          </p:cNvPr>
          <p:cNvSpPr txBox="1"/>
          <p:nvPr/>
        </p:nvSpPr>
        <p:spPr>
          <a:xfrm>
            <a:off x="7959867" y="4154658"/>
            <a:ext cx="4128654" cy="2585323"/>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solidFill>
                  <a:srgbClr val="0070C0"/>
                </a:solidFill>
              </a:rPr>
              <a:t>D6</a:t>
            </a:r>
            <a:r>
              <a:rPr lang="zh-CN" altLang="en-US" b="1" dirty="0">
                <a:solidFill>
                  <a:srgbClr val="0070C0"/>
                </a:solidFill>
              </a:rPr>
              <a:t>处</a:t>
            </a:r>
            <a:r>
              <a:rPr lang="en-US" altLang="zh-CN" b="1" dirty="0">
                <a:solidFill>
                  <a:srgbClr val="0070C0"/>
                </a:solidFill>
              </a:rPr>
              <a:t>muon</a:t>
            </a:r>
            <a:r>
              <a:rPr lang="zh-CN" altLang="en-US" b="1" dirty="0">
                <a:solidFill>
                  <a:srgbClr val="0070C0"/>
                </a:solidFill>
              </a:rPr>
              <a:t>谱型：</a:t>
            </a:r>
            <a:r>
              <a:rPr lang="en-US" altLang="zh-CN" b="1" dirty="0">
                <a:solidFill>
                  <a:srgbClr val="0070C0"/>
                </a:solidFill>
              </a:rPr>
              <a:t> </a:t>
            </a:r>
            <a:r>
              <a:rPr lang="en-US" altLang="zh-CN" b="1" dirty="0">
                <a:solidFill>
                  <a:srgbClr val="FFC000"/>
                </a:solidFill>
              </a:rPr>
              <a:t>D2</a:t>
            </a:r>
            <a:r>
              <a:rPr lang="zh-CN" altLang="en-US" b="1" dirty="0">
                <a:solidFill>
                  <a:srgbClr val="0070C0"/>
                </a:solidFill>
              </a:rPr>
              <a:t>处改变磁钢度谱型最好，其他</a:t>
            </a:r>
            <a:r>
              <a:rPr lang="zh-CN" altLang="en-US" b="1" dirty="0">
                <a:solidFill>
                  <a:srgbClr val="FFC000"/>
                </a:solidFill>
              </a:rPr>
              <a:t>均有较长的尾巴</a:t>
            </a:r>
            <a:endParaRPr lang="en-US" altLang="zh-CN" b="1" dirty="0">
              <a:solidFill>
                <a:srgbClr val="FFC000"/>
              </a:solidFill>
            </a:endParaRPr>
          </a:p>
          <a:p>
            <a:pPr marL="285750" indent="-285750">
              <a:buFont typeface="Arial" panose="020B0604020202020204" pitchFamily="34" charset="0"/>
              <a:buChar char="•"/>
            </a:pPr>
            <a:endParaRPr lang="en-US" altLang="zh-CN" b="1" dirty="0">
              <a:solidFill>
                <a:srgbClr val="FFC000"/>
              </a:solidFill>
            </a:endParaRPr>
          </a:p>
          <a:p>
            <a:pPr marL="285750" indent="-285750">
              <a:buFont typeface="Arial" panose="020B0604020202020204" pitchFamily="34" charset="0"/>
              <a:buChar char="•"/>
            </a:pPr>
            <a:r>
              <a:rPr lang="en-US" altLang="zh-CN" b="1" dirty="0">
                <a:solidFill>
                  <a:srgbClr val="0070C0"/>
                </a:solidFill>
              </a:rPr>
              <a:t>D6</a:t>
            </a:r>
            <a:r>
              <a:rPr lang="zh-CN" altLang="en-US" b="1" dirty="0">
                <a:solidFill>
                  <a:srgbClr val="0070C0"/>
                </a:solidFill>
              </a:rPr>
              <a:t>处</a:t>
            </a:r>
            <a:r>
              <a:rPr lang="en-US" altLang="zh-CN" b="1" dirty="0">
                <a:solidFill>
                  <a:srgbClr val="0070C0"/>
                </a:solidFill>
              </a:rPr>
              <a:t>muon</a:t>
            </a:r>
            <a:r>
              <a:rPr lang="zh-CN" altLang="en-US" b="1" dirty="0">
                <a:solidFill>
                  <a:srgbClr val="0070C0"/>
                </a:solidFill>
              </a:rPr>
              <a:t>动量：</a:t>
            </a:r>
            <a:r>
              <a:rPr lang="en-US" altLang="zh-CN" b="1" dirty="0">
                <a:solidFill>
                  <a:srgbClr val="0070C0"/>
                </a:solidFill>
              </a:rPr>
              <a:t> </a:t>
            </a:r>
            <a:r>
              <a:rPr lang="en-US" altLang="zh-CN" b="1" dirty="0">
                <a:solidFill>
                  <a:srgbClr val="FFC000"/>
                </a:solidFill>
              </a:rPr>
              <a:t>D2</a:t>
            </a:r>
            <a:r>
              <a:rPr lang="zh-CN" altLang="en-US" b="1" dirty="0">
                <a:solidFill>
                  <a:srgbClr val="0070C0"/>
                </a:solidFill>
              </a:rPr>
              <a:t>处改变磁钢度谱型得到的</a:t>
            </a:r>
            <a:r>
              <a:rPr lang="en-US" altLang="zh-CN" b="1" dirty="0">
                <a:solidFill>
                  <a:srgbClr val="0070C0"/>
                </a:solidFill>
              </a:rPr>
              <a:t>muon</a:t>
            </a:r>
            <a:r>
              <a:rPr lang="zh-CN" altLang="en-US" b="1" dirty="0">
                <a:solidFill>
                  <a:srgbClr val="0070C0"/>
                </a:solidFill>
              </a:rPr>
              <a:t>束流动量中心值可以控制在</a:t>
            </a:r>
            <a:r>
              <a:rPr lang="en-US" altLang="zh-CN" b="1" dirty="0">
                <a:solidFill>
                  <a:srgbClr val="0070C0"/>
                </a:solidFill>
              </a:rPr>
              <a:t>1500MeV/c</a:t>
            </a:r>
            <a:r>
              <a:rPr lang="zh-CN" altLang="en-US" b="1" dirty="0">
                <a:solidFill>
                  <a:srgbClr val="0070C0"/>
                </a:solidFill>
              </a:rPr>
              <a:t>，其他</a:t>
            </a:r>
            <a:r>
              <a:rPr lang="zh-CN" altLang="en-US" b="1" dirty="0">
                <a:solidFill>
                  <a:srgbClr val="FFC000"/>
                </a:solidFill>
              </a:rPr>
              <a:t>均有所偏离</a:t>
            </a:r>
            <a:endParaRPr lang="en-US" altLang="zh-CN" b="1" dirty="0">
              <a:solidFill>
                <a:srgbClr val="FFC000"/>
              </a:solidFill>
            </a:endParaRPr>
          </a:p>
          <a:p>
            <a:pPr marL="285750" indent="-285750">
              <a:buFont typeface="Arial" panose="020B0604020202020204" pitchFamily="34" charset="0"/>
              <a:buChar char="•"/>
            </a:pPr>
            <a:endParaRPr lang="en-US" altLang="zh-CN" b="1" dirty="0">
              <a:solidFill>
                <a:srgbClr val="FFC000"/>
              </a:solidFill>
            </a:endParaRPr>
          </a:p>
          <a:p>
            <a:endParaRPr lang="zh-CN" altLang="en-US" dirty="0"/>
          </a:p>
        </p:txBody>
      </p:sp>
      <p:sp>
        <p:nvSpPr>
          <p:cNvPr id="11" name="文本框 10">
            <a:extLst>
              <a:ext uri="{FF2B5EF4-FFF2-40B4-BE49-F238E27FC236}">
                <a16:creationId xmlns:a16="http://schemas.microsoft.com/office/drawing/2014/main" id="{4A53D491-E05D-A619-8E1A-DFD1BBA1A610}"/>
              </a:ext>
            </a:extLst>
          </p:cNvPr>
          <p:cNvSpPr txBox="1"/>
          <p:nvPr/>
        </p:nvSpPr>
        <p:spPr>
          <a:xfrm>
            <a:off x="4626477" y="58519"/>
            <a:ext cx="5397717" cy="369332"/>
          </a:xfrm>
          <a:prstGeom prst="rect">
            <a:avLst/>
          </a:prstGeom>
          <a:noFill/>
        </p:spPr>
        <p:txBody>
          <a:bodyPr wrap="square" rtlCol="0">
            <a:spAutoFit/>
          </a:bodyPr>
          <a:lstStyle/>
          <a:p>
            <a:r>
              <a:rPr lang="en-US" altLang="zh-CN" b="1" dirty="0"/>
              <a:t>D6</a:t>
            </a:r>
            <a:r>
              <a:rPr lang="zh-CN" altLang="en-US" b="1" dirty="0"/>
              <a:t>筛选动量设置为 </a:t>
            </a:r>
            <a:r>
              <a:rPr lang="en-US" altLang="zh-CN" b="1" dirty="0"/>
              <a:t>1500 MeV/c</a:t>
            </a:r>
            <a:endParaRPr lang="zh-CN" altLang="en-US" b="1" dirty="0"/>
          </a:p>
        </p:txBody>
      </p:sp>
    </p:spTree>
    <p:extLst>
      <p:ext uri="{BB962C8B-B14F-4D97-AF65-F5344CB8AC3E}">
        <p14:creationId xmlns:p14="http://schemas.microsoft.com/office/powerpoint/2010/main" val="163791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4C9205C-E7D0-F097-5F57-DDBD10C9994F}"/>
              </a:ext>
            </a:extLst>
          </p:cNvPr>
          <p:cNvPicPr>
            <a:picLocks noChangeAspect="1"/>
          </p:cNvPicPr>
          <p:nvPr/>
        </p:nvPicPr>
        <p:blipFill>
          <a:blip r:embed="rId2"/>
          <a:stretch>
            <a:fillRect/>
          </a:stretch>
        </p:blipFill>
        <p:spPr>
          <a:xfrm>
            <a:off x="21038" y="464623"/>
            <a:ext cx="5872432" cy="4219888"/>
          </a:xfrm>
          <a:prstGeom prst="rect">
            <a:avLst/>
          </a:prstGeom>
        </p:spPr>
      </p:pic>
      <p:sp>
        <p:nvSpPr>
          <p:cNvPr id="6" name="文本框 5">
            <a:extLst>
              <a:ext uri="{FF2B5EF4-FFF2-40B4-BE49-F238E27FC236}">
                <a16:creationId xmlns:a16="http://schemas.microsoft.com/office/drawing/2014/main" id="{6BCDFF26-CCDF-58EC-3FC8-17778DAE4131}"/>
              </a:ext>
            </a:extLst>
          </p:cNvPr>
          <p:cNvSpPr txBox="1"/>
          <p:nvPr/>
        </p:nvSpPr>
        <p:spPr>
          <a:xfrm>
            <a:off x="2104381" y="577499"/>
            <a:ext cx="2210862" cy="338554"/>
          </a:xfrm>
          <a:prstGeom prst="rect">
            <a:avLst/>
          </a:prstGeom>
          <a:noFill/>
        </p:spPr>
        <p:txBody>
          <a:bodyPr wrap="none" rtlCol="0">
            <a:spAutoFit/>
          </a:bodyPr>
          <a:lstStyle/>
          <a:p>
            <a:r>
              <a:rPr lang="en-US" altLang="zh-CN" sz="1600" b="1" dirty="0"/>
              <a:t>P spectrum before D1</a:t>
            </a:r>
            <a:endParaRPr lang="zh-CN" altLang="en-US" sz="1600" b="1" dirty="0"/>
          </a:p>
        </p:txBody>
      </p:sp>
      <p:sp>
        <p:nvSpPr>
          <p:cNvPr id="7" name="文本框 6">
            <a:extLst>
              <a:ext uri="{FF2B5EF4-FFF2-40B4-BE49-F238E27FC236}">
                <a16:creationId xmlns:a16="http://schemas.microsoft.com/office/drawing/2014/main" id="{46FA24B2-B233-6DDD-17AF-07E07BF37064}"/>
              </a:ext>
            </a:extLst>
          </p:cNvPr>
          <p:cNvSpPr txBox="1"/>
          <p:nvPr/>
        </p:nvSpPr>
        <p:spPr>
          <a:xfrm>
            <a:off x="2077214" y="2066736"/>
            <a:ext cx="2037737" cy="338554"/>
          </a:xfrm>
          <a:prstGeom prst="rect">
            <a:avLst/>
          </a:prstGeom>
          <a:noFill/>
        </p:spPr>
        <p:txBody>
          <a:bodyPr wrap="none" rtlCol="0">
            <a:spAutoFit/>
          </a:bodyPr>
          <a:lstStyle/>
          <a:p>
            <a:r>
              <a:rPr lang="en-US" altLang="zh-CN" sz="1600" b="1" dirty="0"/>
              <a:t>P spectrum after D1</a:t>
            </a:r>
            <a:endParaRPr lang="zh-CN" altLang="en-US" sz="1600" b="1" dirty="0"/>
          </a:p>
        </p:txBody>
      </p:sp>
      <p:cxnSp>
        <p:nvCxnSpPr>
          <p:cNvPr id="9" name="直接箭头连接符 8">
            <a:extLst>
              <a:ext uri="{FF2B5EF4-FFF2-40B4-BE49-F238E27FC236}">
                <a16:creationId xmlns:a16="http://schemas.microsoft.com/office/drawing/2014/main" id="{641239A7-ED41-C16A-165F-0DB79D6C2C12}"/>
              </a:ext>
            </a:extLst>
          </p:cNvPr>
          <p:cNvCxnSpPr/>
          <p:nvPr/>
        </p:nvCxnSpPr>
        <p:spPr>
          <a:xfrm flipH="1">
            <a:off x="2957254" y="798757"/>
            <a:ext cx="277658" cy="4603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图片 13">
            <a:extLst>
              <a:ext uri="{FF2B5EF4-FFF2-40B4-BE49-F238E27FC236}">
                <a16:creationId xmlns:a16="http://schemas.microsoft.com/office/drawing/2014/main" id="{4DD92508-48B6-6209-469A-D62DDEC8B424}"/>
              </a:ext>
            </a:extLst>
          </p:cNvPr>
          <p:cNvPicPr>
            <a:picLocks noChangeAspect="1"/>
          </p:cNvPicPr>
          <p:nvPr/>
        </p:nvPicPr>
        <p:blipFill>
          <a:blip r:embed="rId3"/>
          <a:stretch>
            <a:fillRect/>
          </a:stretch>
        </p:blipFill>
        <p:spPr>
          <a:xfrm>
            <a:off x="5959176" y="269799"/>
            <a:ext cx="5571746" cy="4003818"/>
          </a:xfrm>
          <a:prstGeom prst="rect">
            <a:avLst/>
          </a:prstGeom>
        </p:spPr>
      </p:pic>
      <p:sp>
        <p:nvSpPr>
          <p:cNvPr id="15" name="文本框 14">
            <a:extLst>
              <a:ext uri="{FF2B5EF4-FFF2-40B4-BE49-F238E27FC236}">
                <a16:creationId xmlns:a16="http://schemas.microsoft.com/office/drawing/2014/main" id="{263108A4-38AD-B75E-DC4F-1CFAA4BB50F8}"/>
              </a:ext>
            </a:extLst>
          </p:cNvPr>
          <p:cNvSpPr txBox="1"/>
          <p:nvPr/>
        </p:nvSpPr>
        <p:spPr>
          <a:xfrm>
            <a:off x="471638" y="4684511"/>
            <a:ext cx="4971233" cy="923330"/>
          </a:xfrm>
          <a:prstGeom prst="rect">
            <a:avLst/>
          </a:prstGeom>
          <a:noFill/>
        </p:spPr>
        <p:txBody>
          <a:bodyPr wrap="none" rtlCol="0">
            <a:spAutoFit/>
          </a:bodyPr>
          <a:lstStyle/>
          <a:p>
            <a:pPr marL="285750" indent="-285750">
              <a:buFont typeface="Arial" panose="020B0604020202020204" pitchFamily="34" charset="0"/>
              <a:buChar char="•"/>
            </a:pPr>
            <a:r>
              <a:rPr lang="zh-CN" altLang="en-US" b="1" dirty="0">
                <a:solidFill>
                  <a:srgbClr val="7030A0"/>
                </a:solidFill>
              </a:rPr>
              <a:t>第一段二级铁筛选动量：</a:t>
            </a:r>
            <a:r>
              <a:rPr lang="en-US" altLang="zh-CN" b="1" dirty="0">
                <a:solidFill>
                  <a:srgbClr val="7030A0"/>
                </a:solidFill>
              </a:rPr>
              <a:t>1540 MeV/c</a:t>
            </a:r>
          </a:p>
          <a:p>
            <a:pPr marL="285750" indent="-285750">
              <a:buFont typeface="Arial" panose="020B0604020202020204" pitchFamily="34" charset="0"/>
              <a:buChar char="•"/>
            </a:pPr>
            <a:endParaRPr lang="en-US" altLang="zh-CN" b="1" dirty="0">
              <a:solidFill>
                <a:srgbClr val="7030A0"/>
              </a:solidFill>
            </a:endParaRPr>
          </a:p>
          <a:p>
            <a:pPr marL="285750" indent="-285750">
              <a:buFont typeface="Arial" panose="020B0604020202020204" pitchFamily="34" charset="0"/>
              <a:buChar char="•"/>
            </a:pPr>
            <a:r>
              <a:rPr lang="zh-CN" altLang="en-US" b="1" dirty="0">
                <a:solidFill>
                  <a:srgbClr val="7030A0"/>
                </a:solidFill>
              </a:rPr>
              <a:t>第二段及之后二级铁筛选动量：</a:t>
            </a:r>
            <a:r>
              <a:rPr lang="en-US" altLang="zh-CN" b="1" dirty="0">
                <a:solidFill>
                  <a:srgbClr val="7030A0"/>
                </a:solidFill>
              </a:rPr>
              <a:t>1500 MeV/c</a:t>
            </a:r>
          </a:p>
        </p:txBody>
      </p:sp>
      <p:sp>
        <p:nvSpPr>
          <p:cNvPr id="16" name="文本框 15">
            <a:extLst>
              <a:ext uri="{FF2B5EF4-FFF2-40B4-BE49-F238E27FC236}">
                <a16:creationId xmlns:a16="http://schemas.microsoft.com/office/drawing/2014/main" id="{B8D040DF-28CF-3D4B-BA5F-00CED69A6DF3}"/>
              </a:ext>
            </a:extLst>
          </p:cNvPr>
          <p:cNvSpPr txBox="1"/>
          <p:nvPr/>
        </p:nvSpPr>
        <p:spPr>
          <a:xfrm>
            <a:off x="6096000" y="4442275"/>
            <a:ext cx="5571746"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rgbClr val="7030A0"/>
                </a:solidFill>
              </a:rPr>
              <a:t>束流粒子动量的修正主要来自于二级铁及狭缝，四级铁的影响较</a:t>
            </a:r>
            <a:endParaRPr lang="en-US" altLang="zh-CN" b="1" dirty="0">
              <a:solidFill>
                <a:srgbClr val="7030A0"/>
              </a:solidFill>
            </a:endParaRPr>
          </a:p>
          <a:p>
            <a:pPr marL="285750" indent="-285750">
              <a:buFont typeface="Arial" panose="020B0604020202020204" pitchFamily="34" charset="0"/>
              <a:buChar char="•"/>
            </a:pPr>
            <a:endParaRPr lang="en-US" altLang="zh-CN" b="1" dirty="0">
              <a:solidFill>
                <a:srgbClr val="7030A0"/>
              </a:solidFill>
            </a:endParaRPr>
          </a:p>
          <a:p>
            <a:pPr marL="285750" indent="-285750">
              <a:buFont typeface="Arial" panose="020B0604020202020204" pitchFamily="34" charset="0"/>
              <a:buChar char="•"/>
            </a:pPr>
            <a:r>
              <a:rPr lang="zh-CN" altLang="en-US" b="1" dirty="0">
                <a:solidFill>
                  <a:srgbClr val="7030A0"/>
                </a:solidFill>
              </a:rPr>
              <a:t>动量谱右端突出的部分来自于未被第一段二级铁卡掉的高能</a:t>
            </a:r>
            <a:r>
              <a:rPr lang="en-US" altLang="zh-CN" b="1" dirty="0">
                <a:solidFill>
                  <a:srgbClr val="7030A0"/>
                </a:solidFill>
              </a:rPr>
              <a:t>muon</a:t>
            </a:r>
          </a:p>
          <a:p>
            <a:pPr marL="285750" indent="-285750">
              <a:buFont typeface="Arial" panose="020B0604020202020204" pitchFamily="34" charset="0"/>
              <a:buChar char="•"/>
            </a:pPr>
            <a:endParaRPr lang="en-US" altLang="zh-CN" b="1" dirty="0">
              <a:solidFill>
                <a:srgbClr val="7030A0"/>
              </a:solidFill>
            </a:endParaRPr>
          </a:p>
          <a:p>
            <a:pPr marL="285750" indent="-285750">
              <a:buFont typeface="Arial" panose="020B0604020202020204" pitchFamily="34" charset="0"/>
              <a:buChar char="•"/>
            </a:pPr>
            <a:r>
              <a:rPr lang="zh-CN" altLang="en-US" b="1" dirty="0">
                <a:solidFill>
                  <a:srgbClr val="7030A0"/>
                </a:solidFill>
              </a:rPr>
              <a:t>四级铁及狭缝对高能尾端的</a:t>
            </a:r>
            <a:r>
              <a:rPr lang="en-US" altLang="zh-CN" b="1" dirty="0">
                <a:solidFill>
                  <a:srgbClr val="7030A0"/>
                </a:solidFill>
              </a:rPr>
              <a:t>muon</a:t>
            </a:r>
            <a:r>
              <a:rPr lang="zh-CN" altLang="en-US" b="1" dirty="0">
                <a:solidFill>
                  <a:srgbClr val="7030A0"/>
                </a:solidFill>
              </a:rPr>
              <a:t>的</a:t>
            </a:r>
            <a:r>
              <a:rPr lang="en-US" altLang="zh-CN" b="1" dirty="0">
                <a:solidFill>
                  <a:srgbClr val="7030A0"/>
                </a:solidFill>
              </a:rPr>
              <a:t>veto</a:t>
            </a:r>
            <a:r>
              <a:rPr lang="zh-CN" altLang="en-US" b="1" dirty="0">
                <a:solidFill>
                  <a:srgbClr val="7030A0"/>
                </a:solidFill>
              </a:rPr>
              <a:t>作用不大</a:t>
            </a:r>
            <a:endParaRPr lang="en-US" altLang="zh-CN" b="1" dirty="0">
              <a:solidFill>
                <a:srgbClr val="7030A0"/>
              </a:solidFill>
            </a:endParaRPr>
          </a:p>
        </p:txBody>
      </p:sp>
      <p:sp>
        <p:nvSpPr>
          <p:cNvPr id="17" name="椭圆 16">
            <a:extLst>
              <a:ext uri="{FF2B5EF4-FFF2-40B4-BE49-F238E27FC236}">
                <a16:creationId xmlns:a16="http://schemas.microsoft.com/office/drawing/2014/main" id="{B6BA8651-31E8-D119-1912-F9F177E01A61}"/>
              </a:ext>
            </a:extLst>
          </p:cNvPr>
          <p:cNvSpPr/>
          <p:nvPr/>
        </p:nvSpPr>
        <p:spPr>
          <a:xfrm>
            <a:off x="9702265" y="3429000"/>
            <a:ext cx="1511167" cy="5943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a:extLst>
              <a:ext uri="{FF2B5EF4-FFF2-40B4-BE49-F238E27FC236}">
                <a16:creationId xmlns:a16="http://schemas.microsoft.com/office/drawing/2014/main" id="{048CB432-BA31-15EA-1B98-299D59221731}"/>
              </a:ext>
            </a:extLst>
          </p:cNvPr>
          <p:cNvCxnSpPr/>
          <p:nvPr/>
        </p:nvCxnSpPr>
        <p:spPr>
          <a:xfrm flipH="1">
            <a:off x="10279781" y="4119613"/>
            <a:ext cx="317634" cy="12705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文本框 7">
            <a:extLst>
              <a:ext uri="{FF2B5EF4-FFF2-40B4-BE49-F238E27FC236}">
                <a16:creationId xmlns:a16="http://schemas.microsoft.com/office/drawing/2014/main" id="{4A98D6CB-402D-7464-DD60-7CD93799F2B7}"/>
              </a:ext>
            </a:extLst>
          </p:cNvPr>
          <p:cNvSpPr txBox="1"/>
          <p:nvPr/>
        </p:nvSpPr>
        <p:spPr>
          <a:xfrm>
            <a:off x="4955642" y="157179"/>
            <a:ext cx="1561646" cy="369332"/>
          </a:xfrm>
          <a:prstGeom prst="rect">
            <a:avLst/>
          </a:prstGeom>
          <a:noFill/>
        </p:spPr>
        <p:txBody>
          <a:bodyPr wrap="none" rtlCol="0">
            <a:spAutoFit/>
          </a:bodyPr>
          <a:lstStyle/>
          <a:p>
            <a:r>
              <a:rPr lang="en-US" altLang="zh-CN" b="1" dirty="0">
                <a:solidFill>
                  <a:srgbClr val="002060"/>
                </a:solidFill>
              </a:rPr>
              <a:t>Muon </a:t>
            </a:r>
            <a:r>
              <a:rPr lang="zh-CN" altLang="en-US" b="1" dirty="0">
                <a:solidFill>
                  <a:srgbClr val="002060"/>
                </a:solidFill>
              </a:rPr>
              <a:t>动量谱</a:t>
            </a:r>
          </a:p>
        </p:txBody>
      </p:sp>
    </p:spTree>
    <p:extLst>
      <p:ext uri="{BB962C8B-B14F-4D97-AF65-F5344CB8AC3E}">
        <p14:creationId xmlns:p14="http://schemas.microsoft.com/office/powerpoint/2010/main" val="271685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0E37DC-5C87-37D2-BC4B-94C078A42619}"/>
              </a:ext>
            </a:extLst>
          </p:cNvPr>
          <p:cNvSpPr>
            <a:spLocks noGrp="1"/>
          </p:cNvSpPr>
          <p:nvPr>
            <p:ph type="title"/>
          </p:nvPr>
        </p:nvSpPr>
        <p:spPr>
          <a:xfrm>
            <a:off x="1097280" y="286604"/>
            <a:ext cx="10058400" cy="589296"/>
          </a:xfrm>
        </p:spPr>
        <p:txBody>
          <a:bodyPr>
            <a:normAutofit fontScale="90000"/>
          </a:bodyPr>
          <a:lstStyle/>
          <a:p>
            <a:r>
              <a:rPr lang="zh-CN" altLang="en-US" dirty="0"/>
              <a:t>质子打</a:t>
            </a:r>
            <a:r>
              <a:rPr lang="en-US" altLang="zh-CN" dirty="0"/>
              <a:t>Be</a:t>
            </a:r>
            <a:r>
              <a:rPr lang="zh-CN" altLang="en-US" dirty="0"/>
              <a:t>靶</a:t>
            </a:r>
          </a:p>
        </p:txBody>
      </p:sp>
      <p:pic>
        <p:nvPicPr>
          <p:cNvPr id="5" name="图片 4">
            <a:extLst>
              <a:ext uri="{FF2B5EF4-FFF2-40B4-BE49-F238E27FC236}">
                <a16:creationId xmlns:a16="http://schemas.microsoft.com/office/drawing/2014/main" id="{F1C132B5-D06B-5A40-555B-7FEE268FFD13}"/>
              </a:ext>
            </a:extLst>
          </p:cNvPr>
          <p:cNvPicPr>
            <a:picLocks noChangeAspect="1"/>
          </p:cNvPicPr>
          <p:nvPr/>
        </p:nvPicPr>
        <p:blipFill>
          <a:blip r:embed="rId2"/>
          <a:stretch>
            <a:fillRect/>
          </a:stretch>
        </p:blipFill>
        <p:spPr>
          <a:xfrm>
            <a:off x="725414" y="950265"/>
            <a:ext cx="3999036" cy="2673513"/>
          </a:xfrm>
          <a:prstGeom prst="rect">
            <a:avLst/>
          </a:prstGeom>
        </p:spPr>
      </p:pic>
      <p:pic>
        <p:nvPicPr>
          <p:cNvPr id="7" name="图片 6">
            <a:extLst>
              <a:ext uri="{FF2B5EF4-FFF2-40B4-BE49-F238E27FC236}">
                <a16:creationId xmlns:a16="http://schemas.microsoft.com/office/drawing/2014/main" id="{A7EB0F56-5725-C835-3411-009D8EFDDEC6}"/>
              </a:ext>
            </a:extLst>
          </p:cNvPr>
          <p:cNvPicPr>
            <a:picLocks noChangeAspect="1"/>
          </p:cNvPicPr>
          <p:nvPr/>
        </p:nvPicPr>
        <p:blipFill>
          <a:blip r:embed="rId3"/>
          <a:stretch>
            <a:fillRect/>
          </a:stretch>
        </p:blipFill>
        <p:spPr>
          <a:xfrm>
            <a:off x="492934" y="3663653"/>
            <a:ext cx="4194650" cy="2673513"/>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B6BD505-666B-E4B1-1FDA-557436725416}"/>
                  </a:ext>
                </a:extLst>
              </p:cNvPr>
              <p:cNvSpPr txBox="1"/>
              <p:nvPr/>
            </p:nvSpPr>
            <p:spPr>
              <a:xfrm>
                <a:off x="3320716" y="1617044"/>
                <a:ext cx="527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m:oMathPara>
                </a14:m>
                <a:endParaRPr lang="zh-CN" altLang="en-US" b="1" dirty="0"/>
              </a:p>
            </p:txBody>
          </p:sp>
        </mc:Choice>
        <mc:Fallback xmlns="">
          <p:sp>
            <p:nvSpPr>
              <p:cNvPr id="8" name="文本框 7">
                <a:extLst>
                  <a:ext uri="{FF2B5EF4-FFF2-40B4-BE49-F238E27FC236}">
                    <a16:creationId xmlns:a16="http://schemas.microsoft.com/office/drawing/2014/main" id="{4B6BD505-666B-E4B1-1FDA-557436725416}"/>
                  </a:ext>
                </a:extLst>
              </p:cNvPr>
              <p:cNvSpPr txBox="1">
                <a:spLocks noRot="1" noChangeAspect="1" noMove="1" noResize="1" noEditPoints="1" noAdjustHandles="1" noChangeArrowheads="1" noChangeShapeType="1" noTextEdit="1"/>
              </p:cNvSpPr>
              <p:nvPr/>
            </p:nvSpPr>
            <p:spPr>
              <a:xfrm>
                <a:off x="3320716" y="1617044"/>
                <a:ext cx="527644"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8FF2921-175C-2335-447D-960F11B5CF9C}"/>
                  </a:ext>
                </a:extLst>
              </p:cNvPr>
              <p:cNvSpPr txBox="1"/>
              <p:nvPr/>
            </p:nvSpPr>
            <p:spPr>
              <a:xfrm>
                <a:off x="3415364" y="4290333"/>
                <a:ext cx="527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m:oMathPara>
                </a14:m>
                <a:endParaRPr lang="zh-CN" altLang="en-US" b="1" dirty="0"/>
              </a:p>
            </p:txBody>
          </p:sp>
        </mc:Choice>
        <mc:Fallback xmlns="">
          <p:sp>
            <p:nvSpPr>
              <p:cNvPr id="9" name="文本框 8">
                <a:extLst>
                  <a:ext uri="{FF2B5EF4-FFF2-40B4-BE49-F238E27FC236}">
                    <a16:creationId xmlns:a16="http://schemas.microsoft.com/office/drawing/2014/main" id="{48FF2921-175C-2335-447D-960F11B5CF9C}"/>
                  </a:ext>
                </a:extLst>
              </p:cNvPr>
              <p:cNvSpPr txBox="1">
                <a:spLocks noRot="1" noChangeAspect="1" noMove="1" noResize="1" noEditPoints="1" noAdjustHandles="1" noChangeArrowheads="1" noChangeShapeType="1" noTextEdit="1"/>
              </p:cNvSpPr>
              <p:nvPr/>
            </p:nvSpPr>
            <p:spPr>
              <a:xfrm>
                <a:off x="3415364" y="4290333"/>
                <a:ext cx="527644" cy="369332"/>
              </a:xfrm>
              <a:prstGeom prst="rect">
                <a:avLst/>
              </a:prstGeom>
              <a:blipFill>
                <a:blip r:embed="rId5"/>
                <a:stretch>
                  <a:fillRect/>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856C53B9-A08B-79DB-A6AA-6C0E7030C796}"/>
              </a:ext>
            </a:extLst>
          </p:cNvPr>
          <p:cNvPicPr>
            <a:picLocks noChangeAspect="1"/>
          </p:cNvPicPr>
          <p:nvPr/>
        </p:nvPicPr>
        <p:blipFill>
          <a:blip r:embed="rId6"/>
          <a:stretch>
            <a:fillRect/>
          </a:stretch>
        </p:blipFill>
        <p:spPr>
          <a:xfrm>
            <a:off x="5796767" y="1095056"/>
            <a:ext cx="3741869" cy="2383932"/>
          </a:xfrm>
          <a:prstGeom prst="rect">
            <a:avLst/>
          </a:prstGeom>
        </p:spPr>
      </p:pic>
      <p:pic>
        <p:nvPicPr>
          <p:cNvPr id="13" name="图片 12">
            <a:extLst>
              <a:ext uri="{FF2B5EF4-FFF2-40B4-BE49-F238E27FC236}">
                <a16:creationId xmlns:a16="http://schemas.microsoft.com/office/drawing/2014/main" id="{7EAABC7E-C11B-AD77-11C9-9E65B0B2B241}"/>
              </a:ext>
            </a:extLst>
          </p:cNvPr>
          <p:cNvPicPr>
            <a:picLocks noChangeAspect="1"/>
          </p:cNvPicPr>
          <p:nvPr/>
        </p:nvPicPr>
        <p:blipFill>
          <a:blip r:embed="rId7"/>
          <a:stretch>
            <a:fillRect/>
          </a:stretch>
        </p:blipFill>
        <p:spPr>
          <a:xfrm>
            <a:off x="5587288" y="3663653"/>
            <a:ext cx="4045451" cy="2594366"/>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0DA39AE-BC67-3FBB-FC8C-7708A145FC73}"/>
                  </a:ext>
                </a:extLst>
              </p:cNvPr>
              <p:cNvSpPr txBox="1"/>
              <p:nvPr/>
            </p:nvSpPr>
            <p:spPr>
              <a:xfrm>
                <a:off x="8641882" y="1301567"/>
                <a:ext cx="527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m:oMathPara>
                </a14:m>
                <a:endParaRPr lang="zh-CN" altLang="en-US" b="1" dirty="0"/>
              </a:p>
            </p:txBody>
          </p:sp>
        </mc:Choice>
        <mc:Fallback xmlns="">
          <p:sp>
            <p:nvSpPr>
              <p:cNvPr id="14" name="文本框 13">
                <a:extLst>
                  <a:ext uri="{FF2B5EF4-FFF2-40B4-BE49-F238E27FC236}">
                    <a16:creationId xmlns:a16="http://schemas.microsoft.com/office/drawing/2014/main" id="{10DA39AE-BC67-3FBB-FC8C-7708A145FC73}"/>
                  </a:ext>
                </a:extLst>
              </p:cNvPr>
              <p:cNvSpPr txBox="1">
                <a:spLocks noRot="1" noChangeAspect="1" noMove="1" noResize="1" noEditPoints="1" noAdjustHandles="1" noChangeArrowheads="1" noChangeShapeType="1" noTextEdit="1"/>
              </p:cNvSpPr>
              <p:nvPr/>
            </p:nvSpPr>
            <p:spPr>
              <a:xfrm>
                <a:off x="8641882" y="1301567"/>
                <a:ext cx="527644"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0B596D8-CA25-9F8E-8F94-F8E25AA97657}"/>
                  </a:ext>
                </a:extLst>
              </p:cNvPr>
              <p:cNvSpPr txBox="1"/>
              <p:nvPr/>
            </p:nvSpPr>
            <p:spPr>
              <a:xfrm>
                <a:off x="8641882" y="4328354"/>
                <a:ext cx="5276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𝝅</m:t>
                          </m:r>
                        </m:e>
                        <m:sup>
                          <m:r>
                            <a:rPr lang="en-US" altLang="zh-CN" b="1" i="1" smtClean="0">
                              <a:solidFill>
                                <a:srgbClr val="FF0000"/>
                              </a:solidFill>
                              <a:latin typeface="Cambria Math" panose="02040503050406030204" pitchFamily="18" charset="0"/>
                            </a:rPr>
                            <m:t>−</m:t>
                          </m:r>
                        </m:sup>
                      </m:sSup>
                    </m:oMath>
                  </m:oMathPara>
                </a14:m>
                <a:endParaRPr lang="zh-CN" altLang="en-US" b="1" dirty="0"/>
              </a:p>
            </p:txBody>
          </p:sp>
        </mc:Choice>
        <mc:Fallback xmlns="">
          <p:sp>
            <p:nvSpPr>
              <p:cNvPr id="15" name="文本框 14">
                <a:extLst>
                  <a:ext uri="{FF2B5EF4-FFF2-40B4-BE49-F238E27FC236}">
                    <a16:creationId xmlns:a16="http://schemas.microsoft.com/office/drawing/2014/main" id="{40B596D8-CA25-9F8E-8F94-F8E25AA97657}"/>
                  </a:ext>
                </a:extLst>
              </p:cNvPr>
              <p:cNvSpPr txBox="1">
                <a:spLocks noRot="1" noChangeAspect="1" noMove="1" noResize="1" noEditPoints="1" noAdjustHandles="1" noChangeArrowheads="1" noChangeShapeType="1" noTextEdit="1"/>
              </p:cNvSpPr>
              <p:nvPr/>
            </p:nvSpPr>
            <p:spPr>
              <a:xfrm>
                <a:off x="8641882" y="4328354"/>
                <a:ext cx="527644" cy="369332"/>
              </a:xfrm>
              <a:prstGeom prst="rect">
                <a:avLst/>
              </a:prstGeom>
              <a:blipFill>
                <a:blip r:embed="rId9"/>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006E6871-993B-B873-74A7-B3D78A1FCB86}"/>
              </a:ext>
            </a:extLst>
          </p:cNvPr>
          <p:cNvSpPr txBox="1"/>
          <p:nvPr/>
        </p:nvSpPr>
        <p:spPr>
          <a:xfrm>
            <a:off x="2289209" y="910390"/>
            <a:ext cx="1110753" cy="369332"/>
          </a:xfrm>
          <a:prstGeom prst="rect">
            <a:avLst/>
          </a:prstGeom>
          <a:noFill/>
        </p:spPr>
        <p:txBody>
          <a:bodyPr wrap="none" rtlCol="0">
            <a:spAutoFit/>
          </a:bodyPr>
          <a:lstStyle/>
          <a:p>
            <a:r>
              <a:rPr lang="en-US" altLang="zh-CN" b="1" dirty="0"/>
              <a:t>6.4 GeV/c</a:t>
            </a:r>
            <a:endParaRPr lang="zh-CN" altLang="en-US" b="1" dirty="0"/>
          </a:p>
        </p:txBody>
      </p:sp>
      <p:sp>
        <p:nvSpPr>
          <p:cNvPr id="17" name="文本框 16">
            <a:extLst>
              <a:ext uri="{FF2B5EF4-FFF2-40B4-BE49-F238E27FC236}">
                <a16:creationId xmlns:a16="http://schemas.microsoft.com/office/drawing/2014/main" id="{38DB2373-45A5-C028-123E-DDA0D41A462F}"/>
              </a:ext>
            </a:extLst>
          </p:cNvPr>
          <p:cNvSpPr txBox="1"/>
          <p:nvPr/>
        </p:nvSpPr>
        <p:spPr>
          <a:xfrm>
            <a:off x="7112324" y="755948"/>
            <a:ext cx="1227772" cy="369332"/>
          </a:xfrm>
          <a:prstGeom prst="rect">
            <a:avLst/>
          </a:prstGeom>
          <a:noFill/>
        </p:spPr>
        <p:txBody>
          <a:bodyPr wrap="none" rtlCol="0">
            <a:spAutoFit/>
          </a:bodyPr>
          <a:lstStyle/>
          <a:p>
            <a:r>
              <a:rPr lang="en-US" altLang="zh-CN" b="1" dirty="0"/>
              <a:t>12.3 GeV/c</a:t>
            </a:r>
            <a:endParaRPr lang="zh-CN" altLang="en-US" b="1" dirty="0"/>
          </a:p>
        </p:txBody>
      </p:sp>
      <p:sp>
        <p:nvSpPr>
          <p:cNvPr id="18" name="文本框 17">
            <a:extLst>
              <a:ext uri="{FF2B5EF4-FFF2-40B4-BE49-F238E27FC236}">
                <a16:creationId xmlns:a16="http://schemas.microsoft.com/office/drawing/2014/main" id="{5EFAD455-ABC1-EDFE-063B-8E67B36C9659}"/>
              </a:ext>
            </a:extLst>
          </p:cNvPr>
          <p:cNvSpPr txBox="1"/>
          <p:nvPr/>
        </p:nvSpPr>
        <p:spPr>
          <a:xfrm>
            <a:off x="1097280" y="6410425"/>
            <a:ext cx="5082139" cy="369332"/>
          </a:xfrm>
          <a:prstGeom prst="rect">
            <a:avLst/>
          </a:prstGeom>
          <a:noFill/>
        </p:spPr>
        <p:txBody>
          <a:bodyPr wrap="square" rtlCol="0">
            <a:spAutoFit/>
          </a:bodyPr>
          <a:lstStyle/>
          <a:p>
            <a:pPr algn="l"/>
            <a:r>
              <a:rPr lang="en-US" altLang="zh-CN" sz="1800" b="1" i="0" u="none" strike="noStrike" baseline="0" dirty="0">
                <a:solidFill>
                  <a:srgbClr val="FFFF00"/>
                </a:solidFill>
                <a:latin typeface="CMR9"/>
              </a:rPr>
              <a:t>Phys. Rev. C </a:t>
            </a:r>
            <a:r>
              <a:rPr lang="en-US" altLang="zh-CN" sz="1800" b="1" i="0" u="none" strike="noStrike" baseline="0" dirty="0">
                <a:solidFill>
                  <a:srgbClr val="FFFF00"/>
                </a:solidFill>
                <a:latin typeface="CMBX9"/>
              </a:rPr>
              <a:t>77</a:t>
            </a:r>
            <a:r>
              <a:rPr lang="en-US" altLang="zh-CN" sz="1800" b="1" i="0" u="none" strike="noStrike" baseline="0" dirty="0">
                <a:solidFill>
                  <a:srgbClr val="FFFF00"/>
                </a:solidFill>
                <a:latin typeface="CMR9"/>
              </a:rPr>
              <a:t>, </a:t>
            </a:r>
            <a:r>
              <a:rPr lang="en-US" altLang="zh-CN" sz="1800" b="1" i="0" u="none" strike="noStrike" baseline="0" dirty="0">
                <a:solidFill>
                  <a:srgbClr val="FFFF00"/>
                </a:solidFill>
                <a:latin typeface="CMSS8"/>
              </a:rPr>
              <a:t>737 </a:t>
            </a:r>
            <a:r>
              <a:rPr lang="en-US" altLang="zh-CN" sz="1800" b="1" i="0" u="none" strike="noStrike" baseline="0" dirty="0">
                <a:solidFill>
                  <a:srgbClr val="FFFF00"/>
                </a:solidFill>
                <a:latin typeface="CMR9"/>
              </a:rPr>
              <a:t>015209 (2008)</a:t>
            </a:r>
            <a:endParaRPr lang="zh-CN" altLang="en-US"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F304523-0290-691A-910C-56F7C9F9F79C}"/>
                  </a:ext>
                </a:extLst>
              </p:cNvPr>
              <p:cNvSpPr txBox="1"/>
              <p:nvPr/>
            </p:nvSpPr>
            <p:spPr>
              <a:xfrm>
                <a:off x="9632739" y="1301567"/>
                <a:ext cx="2130583" cy="369332"/>
              </a:xfrm>
              <a:prstGeom prst="rect">
                <a:avLst/>
              </a:prstGeom>
              <a:noFill/>
            </p:spPr>
            <p:txBody>
              <a:bodyPr wrap="non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oMath>
                </a14:m>
                <a:r>
                  <a:rPr lang="zh-CN" altLang="en-US" dirty="0"/>
                  <a:t>反应截面大于</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𝜋</m:t>
                        </m:r>
                      </m:e>
                      <m:sup>
                        <m:r>
                          <a:rPr lang="en-US" altLang="zh-CN" b="0" i="1" smtClean="0">
                            <a:latin typeface="Cambria Math" panose="02040503050406030204" pitchFamily="18" charset="0"/>
                          </a:rPr>
                          <m:t>−</m:t>
                        </m:r>
                      </m:sup>
                    </m:sSup>
                  </m:oMath>
                </a14:m>
                <a:endParaRPr lang="zh-CN" altLang="en-US" dirty="0"/>
              </a:p>
            </p:txBody>
          </p:sp>
        </mc:Choice>
        <mc:Fallback xmlns="">
          <p:sp>
            <p:nvSpPr>
              <p:cNvPr id="19" name="文本框 18">
                <a:extLst>
                  <a:ext uri="{FF2B5EF4-FFF2-40B4-BE49-F238E27FC236}">
                    <a16:creationId xmlns:a16="http://schemas.microsoft.com/office/drawing/2014/main" id="{7F304523-0290-691A-910C-56F7C9F9F79C}"/>
                  </a:ext>
                </a:extLst>
              </p:cNvPr>
              <p:cNvSpPr txBox="1">
                <a:spLocks noRot="1" noChangeAspect="1" noMove="1" noResize="1" noEditPoints="1" noAdjustHandles="1" noChangeArrowheads="1" noChangeShapeType="1" noTextEdit="1"/>
              </p:cNvSpPr>
              <p:nvPr/>
            </p:nvSpPr>
            <p:spPr>
              <a:xfrm>
                <a:off x="9632739" y="1301567"/>
                <a:ext cx="2130583" cy="369332"/>
              </a:xfrm>
              <a:prstGeom prst="rect">
                <a:avLst/>
              </a:prstGeom>
              <a:blipFill>
                <a:blip r:embed="rId10"/>
                <a:stretch>
                  <a:fillRect t="-15000" b="-21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0410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2A5B9F-0585-7DEF-D2F2-EC16A729E8A7}"/>
              </a:ext>
            </a:extLst>
          </p:cNvPr>
          <p:cNvSpPr>
            <a:spLocks noGrp="1"/>
          </p:cNvSpPr>
          <p:nvPr>
            <p:ph type="title"/>
          </p:nvPr>
        </p:nvSpPr>
        <p:spPr>
          <a:xfrm>
            <a:off x="1097280" y="286603"/>
            <a:ext cx="10058400" cy="781801"/>
          </a:xfrm>
        </p:spPr>
        <p:txBody>
          <a:bodyPr/>
          <a:lstStyle/>
          <a:p>
            <a:r>
              <a:rPr lang="zh-CN" altLang="en-US" dirty="0"/>
              <a:t>重离子打铅靶</a:t>
            </a:r>
          </a:p>
        </p:txBody>
      </p:sp>
      <p:pic>
        <p:nvPicPr>
          <p:cNvPr id="5" name="图片 4">
            <a:extLst>
              <a:ext uri="{FF2B5EF4-FFF2-40B4-BE49-F238E27FC236}">
                <a16:creationId xmlns:a16="http://schemas.microsoft.com/office/drawing/2014/main" id="{DF1E32F8-7430-DE8A-A14B-300D3F19B2D6}"/>
              </a:ext>
            </a:extLst>
          </p:cNvPr>
          <p:cNvPicPr>
            <a:picLocks noChangeAspect="1"/>
          </p:cNvPicPr>
          <p:nvPr/>
        </p:nvPicPr>
        <p:blipFill>
          <a:blip r:embed="rId2"/>
          <a:stretch>
            <a:fillRect/>
          </a:stretch>
        </p:blipFill>
        <p:spPr>
          <a:xfrm>
            <a:off x="590688" y="3888496"/>
            <a:ext cx="3772426" cy="2295845"/>
          </a:xfrm>
          <a:prstGeom prst="rect">
            <a:avLst/>
          </a:prstGeom>
        </p:spPr>
      </p:pic>
      <p:pic>
        <p:nvPicPr>
          <p:cNvPr id="7" name="图片 6">
            <a:extLst>
              <a:ext uri="{FF2B5EF4-FFF2-40B4-BE49-F238E27FC236}">
                <a16:creationId xmlns:a16="http://schemas.microsoft.com/office/drawing/2014/main" id="{1EB94DA2-1FC0-136D-824E-5E3F95B500C6}"/>
              </a:ext>
            </a:extLst>
          </p:cNvPr>
          <p:cNvPicPr>
            <a:picLocks noChangeAspect="1"/>
          </p:cNvPicPr>
          <p:nvPr/>
        </p:nvPicPr>
        <p:blipFill>
          <a:blip r:embed="rId3"/>
          <a:stretch>
            <a:fillRect/>
          </a:stretch>
        </p:blipFill>
        <p:spPr>
          <a:xfrm>
            <a:off x="788054" y="1501431"/>
            <a:ext cx="3781953" cy="2295845"/>
          </a:xfrm>
          <a:prstGeom prst="rect">
            <a:avLst/>
          </a:prstGeom>
        </p:spPr>
      </p:pic>
      <p:pic>
        <p:nvPicPr>
          <p:cNvPr id="9" name="图片 8">
            <a:extLst>
              <a:ext uri="{FF2B5EF4-FFF2-40B4-BE49-F238E27FC236}">
                <a16:creationId xmlns:a16="http://schemas.microsoft.com/office/drawing/2014/main" id="{81E045E3-9F37-244C-2DBC-1E0F4884B92F}"/>
              </a:ext>
            </a:extLst>
          </p:cNvPr>
          <p:cNvPicPr>
            <a:picLocks noChangeAspect="1"/>
          </p:cNvPicPr>
          <p:nvPr/>
        </p:nvPicPr>
        <p:blipFill>
          <a:blip r:embed="rId4"/>
          <a:stretch>
            <a:fillRect/>
          </a:stretch>
        </p:blipFill>
        <p:spPr>
          <a:xfrm>
            <a:off x="4661481" y="1501431"/>
            <a:ext cx="3639058" cy="2305372"/>
          </a:xfrm>
          <a:prstGeom prst="rect">
            <a:avLst/>
          </a:prstGeom>
        </p:spPr>
      </p:pic>
      <p:pic>
        <p:nvPicPr>
          <p:cNvPr id="11" name="图片 10">
            <a:extLst>
              <a:ext uri="{FF2B5EF4-FFF2-40B4-BE49-F238E27FC236}">
                <a16:creationId xmlns:a16="http://schemas.microsoft.com/office/drawing/2014/main" id="{98060D0C-1CF9-680E-ACD5-AF5A725035F7}"/>
              </a:ext>
            </a:extLst>
          </p:cNvPr>
          <p:cNvPicPr>
            <a:picLocks noChangeAspect="1"/>
          </p:cNvPicPr>
          <p:nvPr/>
        </p:nvPicPr>
        <p:blipFill>
          <a:blip r:embed="rId5"/>
          <a:stretch>
            <a:fillRect/>
          </a:stretch>
        </p:blipFill>
        <p:spPr>
          <a:xfrm>
            <a:off x="4661481" y="3888496"/>
            <a:ext cx="3905795" cy="236253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E9483CF-C6D1-9824-F023-5CA6A1C08141}"/>
                  </a:ext>
                </a:extLst>
              </p:cNvPr>
              <p:cNvSpPr txBox="1"/>
              <p:nvPr/>
            </p:nvSpPr>
            <p:spPr>
              <a:xfrm>
                <a:off x="8679838" y="2552851"/>
                <a:ext cx="2130583" cy="369332"/>
              </a:xfrm>
              <a:prstGeom prst="rect">
                <a:avLst/>
              </a:prstGeom>
              <a:noFill/>
            </p:spPr>
            <p:txBody>
              <a:bodyPr wrap="non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m:t>
                        </m:r>
                      </m:sup>
                    </m:sSup>
                  </m:oMath>
                </a14:m>
                <a:r>
                  <a:rPr lang="zh-CN" altLang="en-US" dirty="0"/>
                  <a:t>反应截面小于</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𝜋</m:t>
                        </m:r>
                      </m:e>
                      <m:sup>
                        <m:r>
                          <a:rPr lang="en-US" altLang="zh-CN" b="0" i="1" smtClean="0">
                            <a:latin typeface="Cambria Math" panose="02040503050406030204" pitchFamily="18" charset="0"/>
                          </a:rPr>
                          <m:t>−</m:t>
                        </m:r>
                      </m:sup>
                    </m:sSup>
                  </m:oMath>
                </a14:m>
                <a:endParaRPr lang="zh-CN" altLang="en-US" dirty="0"/>
              </a:p>
            </p:txBody>
          </p:sp>
        </mc:Choice>
        <mc:Fallback xmlns="">
          <p:sp>
            <p:nvSpPr>
              <p:cNvPr id="12" name="文本框 11">
                <a:extLst>
                  <a:ext uri="{FF2B5EF4-FFF2-40B4-BE49-F238E27FC236}">
                    <a16:creationId xmlns:a16="http://schemas.microsoft.com/office/drawing/2014/main" id="{5E9483CF-C6D1-9824-F023-5CA6A1C08141}"/>
                  </a:ext>
                </a:extLst>
              </p:cNvPr>
              <p:cNvSpPr txBox="1">
                <a:spLocks noRot="1" noChangeAspect="1" noMove="1" noResize="1" noEditPoints="1" noAdjustHandles="1" noChangeArrowheads="1" noChangeShapeType="1" noTextEdit="1"/>
              </p:cNvSpPr>
              <p:nvPr/>
            </p:nvSpPr>
            <p:spPr>
              <a:xfrm>
                <a:off x="8679838" y="2552851"/>
                <a:ext cx="2130583" cy="369332"/>
              </a:xfrm>
              <a:prstGeom prst="rect">
                <a:avLst/>
              </a:prstGeom>
              <a:blipFill>
                <a:blip r:embed="rId6"/>
                <a:stretch>
                  <a:fillRect t="-15000" b="-21667"/>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0797266-CD91-657C-7A9A-27827491BE26}"/>
              </a:ext>
            </a:extLst>
          </p:cNvPr>
          <p:cNvSpPr txBox="1"/>
          <p:nvPr/>
        </p:nvSpPr>
        <p:spPr>
          <a:xfrm>
            <a:off x="1097280" y="6410425"/>
            <a:ext cx="5082139" cy="369332"/>
          </a:xfrm>
          <a:prstGeom prst="rect">
            <a:avLst/>
          </a:prstGeom>
          <a:noFill/>
        </p:spPr>
        <p:txBody>
          <a:bodyPr wrap="square" rtlCol="0">
            <a:spAutoFit/>
          </a:bodyPr>
          <a:lstStyle/>
          <a:p>
            <a:pPr algn="l"/>
            <a:r>
              <a:rPr lang="en-US" altLang="zh-CN" sz="1800" b="1" i="0" u="none" strike="noStrike" baseline="0" dirty="0" err="1">
                <a:solidFill>
                  <a:srgbClr val="FFFF00"/>
                </a:solidFill>
                <a:latin typeface="CMR9"/>
              </a:rPr>
              <a:t>Nucl</a:t>
            </a:r>
            <a:r>
              <a:rPr lang="en-US" altLang="zh-CN" sz="1800" b="1" i="0" u="none" strike="noStrike" baseline="0" dirty="0">
                <a:solidFill>
                  <a:srgbClr val="FFFF00"/>
                </a:solidFill>
                <a:latin typeface="CMR9"/>
              </a:rPr>
              <a:t>. </a:t>
            </a:r>
            <a:r>
              <a:rPr lang="en-US" altLang="zh-CN" sz="1800" b="1" i="0" u="none" strike="noStrike" baseline="0" dirty="0" err="1">
                <a:solidFill>
                  <a:srgbClr val="FFFF00"/>
                </a:solidFill>
                <a:latin typeface="CMR9"/>
              </a:rPr>
              <a:t>Instrum</a:t>
            </a:r>
            <a:r>
              <a:rPr lang="en-US" altLang="zh-CN" sz="1800" b="1" i="0" u="none" strike="noStrike" baseline="0" dirty="0">
                <a:solidFill>
                  <a:srgbClr val="FFFF00"/>
                </a:solidFill>
                <a:latin typeface="CMR9"/>
              </a:rPr>
              <a:t>. Meth. B 254, 187 (2007)</a:t>
            </a:r>
            <a:endParaRPr lang="zh-CN" altLang="en-US" dirty="0"/>
          </a:p>
        </p:txBody>
      </p:sp>
    </p:spTree>
    <p:extLst>
      <p:ext uri="{BB962C8B-B14F-4D97-AF65-F5344CB8AC3E}">
        <p14:creationId xmlns:p14="http://schemas.microsoft.com/office/powerpoint/2010/main" val="3255910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2DEAE9-D23B-42D6-72F1-DAA61C86E05B}"/>
              </a:ext>
            </a:extLst>
          </p:cNvPr>
          <p:cNvSpPr>
            <a:spLocks noGrp="1"/>
          </p:cNvSpPr>
          <p:nvPr>
            <p:ph type="title"/>
          </p:nvPr>
        </p:nvSpPr>
        <p:spPr/>
        <p:txBody>
          <a:bodyPr/>
          <a:lstStyle/>
          <a:p>
            <a:r>
              <a:rPr lang="zh-CN" altLang="en-US" dirty="0"/>
              <a:t>原理</a:t>
            </a:r>
          </a:p>
        </p:txBody>
      </p:sp>
      <p:sp>
        <p:nvSpPr>
          <p:cNvPr id="3" name="内容占位符 2">
            <a:extLst>
              <a:ext uri="{FF2B5EF4-FFF2-40B4-BE49-F238E27FC236}">
                <a16:creationId xmlns:a16="http://schemas.microsoft.com/office/drawing/2014/main" id="{0F88B6DD-2B04-DC05-5D88-03516AD41C25}"/>
              </a:ext>
            </a:extLst>
          </p:cNvPr>
          <p:cNvSpPr>
            <a:spLocks noGrp="1"/>
          </p:cNvSpPr>
          <p:nvPr>
            <p:ph idx="1"/>
          </p:nvPr>
        </p:nvSpPr>
        <p:spPr>
          <a:xfrm>
            <a:off x="3984858" y="1845734"/>
            <a:ext cx="7170821" cy="4023360"/>
          </a:xfrm>
        </p:spPr>
        <p:txBody>
          <a:bodyPr/>
          <a:lstStyle/>
          <a:p>
            <a:r>
              <a:rPr lang="en-US" altLang="zh-CN" dirty="0"/>
              <a:t>pp</a:t>
            </a:r>
            <a:r>
              <a:rPr lang="zh-CN" altLang="en-US" dirty="0"/>
              <a:t>打靶产生</a:t>
            </a:r>
            <a:r>
              <a:rPr lang="en-US" altLang="zh-CN" dirty="0"/>
              <a:t>pi+</a:t>
            </a:r>
            <a:r>
              <a:rPr lang="zh-CN" altLang="en-US" dirty="0"/>
              <a:t>更多；</a:t>
            </a:r>
            <a:endParaRPr lang="en-US" altLang="zh-CN" dirty="0"/>
          </a:p>
          <a:p>
            <a:r>
              <a:rPr lang="en-US" altLang="zh-CN" dirty="0" err="1"/>
              <a:t>nn</a:t>
            </a:r>
            <a:r>
              <a:rPr lang="zh-CN" altLang="en-US" dirty="0"/>
              <a:t>打靶产生</a:t>
            </a:r>
            <a:r>
              <a:rPr lang="en-US" altLang="zh-CN" dirty="0"/>
              <a:t>pi-</a:t>
            </a:r>
            <a:r>
              <a:rPr lang="zh-CN" altLang="en-US" dirty="0"/>
              <a:t>更多；</a:t>
            </a:r>
            <a:endParaRPr lang="en-US" altLang="zh-CN" dirty="0"/>
          </a:p>
          <a:p>
            <a:r>
              <a:rPr lang="en-US" altLang="zh-CN" dirty="0" err="1"/>
              <a:t>pn</a:t>
            </a:r>
            <a:r>
              <a:rPr lang="zh-CN" altLang="en-US" dirty="0"/>
              <a:t>打靶产生</a:t>
            </a:r>
            <a:r>
              <a:rPr lang="en-US" altLang="zh-CN" dirty="0"/>
              <a:t>pi+</a:t>
            </a:r>
            <a:r>
              <a:rPr lang="zh-CN" altLang="en-US" dirty="0"/>
              <a:t>与</a:t>
            </a:r>
            <a:r>
              <a:rPr lang="en-US" altLang="zh-CN" dirty="0"/>
              <a:t>pi-</a:t>
            </a:r>
            <a:r>
              <a:rPr lang="zh-CN" altLang="en-US" dirty="0"/>
              <a:t>相当；</a:t>
            </a:r>
            <a:endParaRPr lang="en-US" altLang="zh-CN" dirty="0"/>
          </a:p>
          <a:p>
            <a:endParaRPr lang="en-US" altLang="zh-CN" dirty="0"/>
          </a:p>
          <a:p>
            <a:r>
              <a:rPr lang="zh-CN" altLang="en-US" dirty="0"/>
              <a:t>质子打靶只有</a:t>
            </a:r>
            <a:r>
              <a:rPr lang="en-US" altLang="zh-CN" dirty="0"/>
              <a:t>pp</a:t>
            </a:r>
            <a:r>
              <a:rPr lang="zh-CN" altLang="en-US" dirty="0"/>
              <a:t>和</a:t>
            </a:r>
            <a:r>
              <a:rPr lang="en-US" altLang="zh-CN" dirty="0" err="1"/>
              <a:t>pn</a:t>
            </a:r>
            <a:r>
              <a:rPr lang="zh-CN" altLang="en-US" dirty="0"/>
              <a:t>，因此</a:t>
            </a:r>
            <a:r>
              <a:rPr lang="en-US" altLang="zh-CN" dirty="0"/>
              <a:t>pi+</a:t>
            </a:r>
            <a:r>
              <a:rPr lang="zh-CN" altLang="en-US" dirty="0"/>
              <a:t>更多</a:t>
            </a:r>
            <a:endParaRPr lang="en-US" altLang="zh-CN" dirty="0"/>
          </a:p>
          <a:p>
            <a:r>
              <a:rPr lang="zh-CN" altLang="en-US" dirty="0"/>
              <a:t>重离子打靶同时有</a:t>
            </a:r>
            <a:r>
              <a:rPr lang="en-US" altLang="zh-CN" dirty="0"/>
              <a:t>pp</a:t>
            </a:r>
            <a:r>
              <a:rPr lang="zh-CN" altLang="en-US" dirty="0"/>
              <a:t>和</a:t>
            </a:r>
            <a:r>
              <a:rPr lang="en-US" altLang="zh-CN" dirty="0" err="1"/>
              <a:t>nn</a:t>
            </a:r>
            <a:r>
              <a:rPr lang="zh-CN" altLang="en-US" dirty="0"/>
              <a:t>，且核中</a:t>
            </a:r>
            <a:r>
              <a:rPr lang="en-US" altLang="zh-CN" dirty="0"/>
              <a:t>n</a:t>
            </a:r>
            <a:r>
              <a:rPr lang="zh-CN" altLang="en-US" dirty="0"/>
              <a:t>的数量更多，因此</a:t>
            </a:r>
            <a:r>
              <a:rPr lang="en-US" altLang="zh-CN" dirty="0" err="1"/>
              <a:t>nn</a:t>
            </a:r>
            <a:r>
              <a:rPr lang="zh-CN" altLang="en-US" dirty="0"/>
              <a:t>多于</a:t>
            </a:r>
            <a:r>
              <a:rPr lang="en-US" altLang="zh-CN" dirty="0"/>
              <a:t>pp</a:t>
            </a:r>
            <a:r>
              <a:rPr lang="zh-CN" altLang="en-US" dirty="0"/>
              <a:t>，总结果是</a:t>
            </a:r>
            <a:r>
              <a:rPr lang="en-US" altLang="zh-CN" dirty="0"/>
              <a:t>pi-</a:t>
            </a:r>
            <a:r>
              <a:rPr lang="zh-CN" altLang="en-US"/>
              <a:t>略多</a:t>
            </a:r>
            <a:endParaRPr lang="zh-CN" altLang="en-US" dirty="0"/>
          </a:p>
        </p:txBody>
      </p:sp>
      <p:pic>
        <p:nvPicPr>
          <p:cNvPr id="5" name="图片 4">
            <a:extLst>
              <a:ext uri="{FF2B5EF4-FFF2-40B4-BE49-F238E27FC236}">
                <a16:creationId xmlns:a16="http://schemas.microsoft.com/office/drawing/2014/main" id="{0C5177F2-6C67-37EC-904B-66001620FB82}"/>
              </a:ext>
            </a:extLst>
          </p:cNvPr>
          <p:cNvPicPr>
            <a:picLocks noChangeAspect="1"/>
          </p:cNvPicPr>
          <p:nvPr/>
        </p:nvPicPr>
        <p:blipFill>
          <a:blip r:embed="rId2"/>
          <a:stretch>
            <a:fillRect/>
          </a:stretch>
        </p:blipFill>
        <p:spPr>
          <a:xfrm>
            <a:off x="499213" y="2057208"/>
            <a:ext cx="2838846" cy="2743583"/>
          </a:xfrm>
          <a:prstGeom prst="rect">
            <a:avLst/>
          </a:prstGeom>
        </p:spPr>
      </p:pic>
      <p:sp>
        <p:nvSpPr>
          <p:cNvPr id="6" name="文本框 5">
            <a:extLst>
              <a:ext uri="{FF2B5EF4-FFF2-40B4-BE49-F238E27FC236}">
                <a16:creationId xmlns:a16="http://schemas.microsoft.com/office/drawing/2014/main" id="{48BAD7A2-80DE-BE44-E967-20E03B9589D3}"/>
              </a:ext>
            </a:extLst>
          </p:cNvPr>
          <p:cNvSpPr txBox="1"/>
          <p:nvPr/>
        </p:nvSpPr>
        <p:spPr>
          <a:xfrm>
            <a:off x="423511" y="4909165"/>
            <a:ext cx="5082139" cy="369332"/>
          </a:xfrm>
          <a:prstGeom prst="rect">
            <a:avLst/>
          </a:prstGeom>
          <a:noFill/>
        </p:spPr>
        <p:txBody>
          <a:bodyPr wrap="square" rtlCol="0">
            <a:spAutoFit/>
          </a:bodyPr>
          <a:lstStyle/>
          <a:p>
            <a:pPr algn="l"/>
            <a:r>
              <a:rPr lang="en-US" altLang="zh-CN" sz="1800" b="1" i="0" u="none" strike="noStrike" baseline="0" dirty="0">
                <a:solidFill>
                  <a:srgbClr val="7030A0"/>
                </a:solidFill>
                <a:latin typeface="CMR9"/>
              </a:rPr>
              <a:t>Phys. Rev. C </a:t>
            </a:r>
            <a:r>
              <a:rPr lang="en-US" altLang="zh-CN" sz="1800" b="1" i="0" u="none" strike="noStrike" baseline="0" dirty="0">
                <a:solidFill>
                  <a:srgbClr val="7030A0"/>
                </a:solidFill>
                <a:latin typeface="CMBX9"/>
              </a:rPr>
              <a:t>77</a:t>
            </a:r>
            <a:r>
              <a:rPr lang="en-US" altLang="zh-CN" sz="1800" b="1" i="0" u="none" strike="noStrike" baseline="0" dirty="0">
                <a:solidFill>
                  <a:srgbClr val="7030A0"/>
                </a:solidFill>
                <a:latin typeface="CMR9"/>
              </a:rPr>
              <a:t>, </a:t>
            </a:r>
            <a:r>
              <a:rPr lang="en-US" altLang="zh-CN" sz="1800" b="1" i="0" u="none" strike="noStrike" baseline="0" dirty="0">
                <a:solidFill>
                  <a:srgbClr val="7030A0"/>
                </a:solidFill>
                <a:latin typeface="CMSS8"/>
              </a:rPr>
              <a:t>737 </a:t>
            </a:r>
            <a:r>
              <a:rPr lang="en-US" altLang="zh-CN" sz="1800" b="1" i="0" u="none" strike="noStrike" baseline="0" dirty="0">
                <a:solidFill>
                  <a:srgbClr val="7030A0"/>
                </a:solidFill>
                <a:latin typeface="CMR9"/>
              </a:rPr>
              <a:t>015209 (2008)</a:t>
            </a:r>
            <a:endParaRPr lang="zh-CN" altLang="en-US" dirty="0">
              <a:solidFill>
                <a:srgbClr val="7030A0"/>
              </a:solidFill>
            </a:endParaRPr>
          </a:p>
        </p:txBody>
      </p:sp>
    </p:spTree>
    <p:extLst>
      <p:ext uri="{BB962C8B-B14F-4D97-AF65-F5344CB8AC3E}">
        <p14:creationId xmlns:p14="http://schemas.microsoft.com/office/powerpoint/2010/main" val="278428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B0B6-F57E-A70B-DFAA-B17AF3188724}"/>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B8902A6A-8D5B-36BA-9EB6-EF68521DEBC1}"/>
              </a:ext>
            </a:extLst>
          </p:cNvPr>
          <p:cNvPicPr>
            <a:picLocks noChangeAspect="1"/>
          </p:cNvPicPr>
          <p:nvPr/>
        </p:nvPicPr>
        <p:blipFill>
          <a:blip r:embed="rId3"/>
          <a:stretch>
            <a:fillRect/>
          </a:stretch>
        </p:blipFill>
        <p:spPr>
          <a:xfrm>
            <a:off x="3810675" y="1630846"/>
            <a:ext cx="8204541" cy="4106363"/>
          </a:xfrm>
          <a:prstGeom prst="rect">
            <a:avLst/>
          </a:prstGeom>
        </p:spPr>
      </p:pic>
      <p:sp>
        <p:nvSpPr>
          <p:cNvPr id="10" name="椭圆 9">
            <a:extLst>
              <a:ext uri="{FF2B5EF4-FFF2-40B4-BE49-F238E27FC236}">
                <a16:creationId xmlns:a16="http://schemas.microsoft.com/office/drawing/2014/main" id="{5DB20D92-EE25-9FD8-ACAD-4F0BD65B844C}"/>
              </a:ext>
            </a:extLst>
          </p:cNvPr>
          <p:cNvSpPr/>
          <p:nvPr/>
        </p:nvSpPr>
        <p:spPr>
          <a:xfrm>
            <a:off x="5019286" y="2500929"/>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CFBEA4A-3FBB-B9B9-961A-F79D8E780DE2}"/>
              </a:ext>
            </a:extLst>
          </p:cNvPr>
          <p:cNvSpPr txBox="1"/>
          <p:nvPr/>
        </p:nvSpPr>
        <p:spPr>
          <a:xfrm>
            <a:off x="5663867" y="1265960"/>
            <a:ext cx="1187612" cy="369332"/>
          </a:xfrm>
          <a:prstGeom prst="rect">
            <a:avLst/>
          </a:prstGeom>
          <a:noFill/>
        </p:spPr>
        <p:txBody>
          <a:bodyPr wrap="square" rtlCol="0">
            <a:spAutoFit/>
          </a:bodyPr>
          <a:lstStyle/>
          <a:p>
            <a:r>
              <a:rPr lang="en-US" altLang="zh-CN" b="1" dirty="0">
                <a:solidFill>
                  <a:srgbClr val="FF0000"/>
                </a:solidFill>
              </a:rPr>
              <a:t>Fermilab</a:t>
            </a:r>
            <a:endParaRPr lang="zh-CN" altLang="en-US" b="1" dirty="0">
              <a:solidFill>
                <a:srgbClr val="FF0000"/>
              </a:solidFill>
            </a:endParaRPr>
          </a:p>
        </p:txBody>
      </p:sp>
      <p:sp>
        <p:nvSpPr>
          <p:cNvPr id="12" name="椭圆 11">
            <a:extLst>
              <a:ext uri="{FF2B5EF4-FFF2-40B4-BE49-F238E27FC236}">
                <a16:creationId xmlns:a16="http://schemas.microsoft.com/office/drawing/2014/main" id="{FA689BDF-41D5-AF30-A88A-D5D950E7D4CA}"/>
              </a:ext>
            </a:extLst>
          </p:cNvPr>
          <p:cNvSpPr/>
          <p:nvPr/>
        </p:nvSpPr>
        <p:spPr>
          <a:xfrm>
            <a:off x="5954882" y="2744872"/>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DB2B1B9-CD0D-5A93-804D-7975CD0A8B2E}"/>
              </a:ext>
            </a:extLst>
          </p:cNvPr>
          <p:cNvSpPr txBox="1"/>
          <p:nvPr/>
        </p:nvSpPr>
        <p:spPr>
          <a:xfrm>
            <a:off x="3953271" y="2657720"/>
            <a:ext cx="1187612" cy="369332"/>
          </a:xfrm>
          <a:prstGeom prst="rect">
            <a:avLst/>
          </a:prstGeom>
          <a:noFill/>
        </p:spPr>
        <p:txBody>
          <a:bodyPr wrap="square" rtlCol="0">
            <a:spAutoFit/>
          </a:bodyPr>
          <a:lstStyle/>
          <a:p>
            <a:r>
              <a:rPr lang="en-US" altLang="zh-CN" b="1" dirty="0">
                <a:solidFill>
                  <a:schemeClr val="accent1">
                    <a:lumMod val="75000"/>
                  </a:schemeClr>
                </a:solidFill>
              </a:rPr>
              <a:t>TRUIMF</a:t>
            </a:r>
            <a:endParaRPr lang="zh-CN" altLang="en-US" b="1" dirty="0">
              <a:solidFill>
                <a:schemeClr val="accent1">
                  <a:lumMod val="75000"/>
                </a:schemeClr>
              </a:solidFill>
            </a:endParaRPr>
          </a:p>
        </p:txBody>
      </p:sp>
      <p:sp>
        <p:nvSpPr>
          <p:cNvPr id="14" name="椭圆 13">
            <a:extLst>
              <a:ext uri="{FF2B5EF4-FFF2-40B4-BE49-F238E27FC236}">
                <a16:creationId xmlns:a16="http://schemas.microsoft.com/office/drawing/2014/main" id="{7E9DA8F3-35C2-3E31-8470-29DC9E2B3804}"/>
              </a:ext>
            </a:extLst>
          </p:cNvPr>
          <p:cNvSpPr/>
          <p:nvPr/>
        </p:nvSpPr>
        <p:spPr>
          <a:xfrm>
            <a:off x="7745885" y="2391543"/>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241200AB-047F-12BD-760C-0E3D78A0541F}"/>
              </a:ext>
            </a:extLst>
          </p:cNvPr>
          <p:cNvSpPr/>
          <p:nvPr/>
        </p:nvSpPr>
        <p:spPr>
          <a:xfrm>
            <a:off x="4712619" y="3616921"/>
            <a:ext cx="601186" cy="369332"/>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847BB845-AA2D-01EA-E765-46C0C3B2FA71}"/>
              </a:ext>
            </a:extLst>
          </p:cNvPr>
          <p:cNvSpPr txBox="1"/>
          <p:nvPr/>
        </p:nvSpPr>
        <p:spPr>
          <a:xfrm>
            <a:off x="7210612" y="1261514"/>
            <a:ext cx="1187612" cy="369332"/>
          </a:xfrm>
          <a:prstGeom prst="rect">
            <a:avLst/>
          </a:prstGeom>
          <a:noFill/>
        </p:spPr>
        <p:txBody>
          <a:bodyPr wrap="square" rtlCol="0">
            <a:spAutoFit/>
          </a:bodyPr>
          <a:lstStyle/>
          <a:p>
            <a:r>
              <a:rPr lang="en-US" altLang="zh-CN" b="1" dirty="0">
                <a:solidFill>
                  <a:srgbClr val="FF0000"/>
                </a:solidFill>
              </a:rPr>
              <a:t>RAL</a:t>
            </a:r>
            <a:endParaRPr lang="zh-CN" altLang="en-US" b="1" dirty="0">
              <a:solidFill>
                <a:srgbClr val="FF0000"/>
              </a:solidFill>
            </a:endParaRPr>
          </a:p>
        </p:txBody>
      </p:sp>
      <p:sp>
        <p:nvSpPr>
          <p:cNvPr id="18" name="文本框 17">
            <a:extLst>
              <a:ext uri="{FF2B5EF4-FFF2-40B4-BE49-F238E27FC236}">
                <a16:creationId xmlns:a16="http://schemas.microsoft.com/office/drawing/2014/main" id="{10FA4733-C59C-7A22-24B7-6FEC2ADC96B3}"/>
              </a:ext>
            </a:extLst>
          </p:cNvPr>
          <p:cNvSpPr txBox="1"/>
          <p:nvPr/>
        </p:nvSpPr>
        <p:spPr>
          <a:xfrm>
            <a:off x="8398224" y="1198367"/>
            <a:ext cx="1187612" cy="369332"/>
          </a:xfrm>
          <a:prstGeom prst="rect">
            <a:avLst/>
          </a:prstGeom>
          <a:noFill/>
        </p:spPr>
        <p:txBody>
          <a:bodyPr wrap="square" rtlCol="0">
            <a:spAutoFit/>
          </a:bodyPr>
          <a:lstStyle/>
          <a:p>
            <a:r>
              <a:rPr lang="en-US" altLang="zh-CN" b="1" dirty="0">
                <a:solidFill>
                  <a:schemeClr val="accent1">
                    <a:lumMod val="75000"/>
                  </a:schemeClr>
                </a:solidFill>
              </a:rPr>
              <a:t>PSI</a:t>
            </a:r>
            <a:endParaRPr lang="zh-CN" altLang="en-US" b="1" dirty="0">
              <a:solidFill>
                <a:schemeClr val="accent1">
                  <a:lumMod val="75000"/>
                </a:schemeClr>
              </a:solidFill>
            </a:endParaRPr>
          </a:p>
        </p:txBody>
      </p:sp>
      <p:sp>
        <p:nvSpPr>
          <p:cNvPr id="19" name="椭圆 18">
            <a:extLst>
              <a:ext uri="{FF2B5EF4-FFF2-40B4-BE49-F238E27FC236}">
                <a16:creationId xmlns:a16="http://schemas.microsoft.com/office/drawing/2014/main" id="{EB54469B-F4BE-802B-F609-393B74C9448A}"/>
              </a:ext>
            </a:extLst>
          </p:cNvPr>
          <p:cNvSpPr/>
          <p:nvPr/>
        </p:nvSpPr>
        <p:spPr>
          <a:xfrm>
            <a:off x="7954087" y="2532220"/>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a:extLst>
              <a:ext uri="{FF2B5EF4-FFF2-40B4-BE49-F238E27FC236}">
                <a16:creationId xmlns:a16="http://schemas.microsoft.com/office/drawing/2014/main" id="{A4B35690-78AC-2AB2-D944-BDE35998075D}"/>
              </a:ext>
            </a:extLst>
          </p:cNvPr>
          <p:cNvCxnSpPr>
            <a:cxnSpLocks/>
          </p:cNvCxnSpPr>
          <p:nvPr/>
        </p:nvCxnSpPr>
        <p:spPr>
          <a:xfrm flipH="1">
            <a:off x="8080931" y="1630846"/>
            <a:ext cx="486102" cy="83822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9C334518-B3FF-8C58-C669-3CDD4F173370}"/>
              </a:ext>
            </a:extLst>
          </p:cNvPr>
          <p:cNvCxnSpPr>
            <a:cxnSpLocks/>
          </p:cNvCxnSpPr>
          <p:nvPr/>
        </p:nvCxnSpPr>
        <p:spPr>
          <a:xfrm>
            <a:off x="7558314" y="1659506"/>
            <a:ext cx="211531" cy="6835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53DC9351-545C-D39B-0B82-28D51EAFBE97}"/>
              </a:ext>
            </a:extLst>
          </p:cNvPr>
          <p:cNvCxnSpPr>
            <a:cxnSpLocks/>
          </p:cNvCxnSpPr>
          <p:nvPr/>
        </p:nvCxnSpPr>
        <p:spPr>
          <a:xfrm>
            <a:off x="5915503" y="1619568"/>
            <a:ext cx="78338" cy="91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AF7CD6D2-E65B-F14B-A265-882EBCA63A0A}"/>
              </a:ext>
            </a:extLst>
          </p:cNvPr>
          <p:cNvSpPr/>
          <p:nvPr/>
        </p:nvSpPr>
        <p:spPr>
          <a:xfrm>
            <a:off x="6047004" y="6206454"/>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B4629E92-022A-C8A0-094F-97C99E7D3B74}"/>
              </a:ext>
            </a:extLst>
          </p:cNvPr>
          <p:cNvSpPr/>
          <p:nvPr/>
        </p:nvSpPr>
        <p:spPr>
          <a:xfrm>
            <a:off x="6047004" y="5824987"/>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0CF30C1-8623-0CE4-47A4-C3486917D429}"/>
              </a:ext>
            </a:extLst>
          </p:cNvPr>
          <p:cNvSpPr/>
          <p:nvPr/>
        </p:nvSpPr>
        <p:spPr>
          <a:xfrm>
            <a:off x="10385985" y="3048881"/>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110930EF-40BC-8DCF-51F6-813D5047FF0F}"/>
              </a:ext>
            </a:extLst>
          </p:cNvPr>
          <p:cNvSpPr/>
          <p:nvPr/>
        </p:nvSpPr>
        <p:spPr>
          <a:xfrm>
            <a:off x="10845397" y="2842386"/>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98F2AFB3-7996-A9E4-9CE9-206FC236304F}"/>
              </a:ext>
            </a:extLst>
          </p:cNvPr>
          <p:cNvSpPr/>
          <p:nvPr/>
        </p:nvSpPr>
        <p:spPr>
          <a:xfrm>
            <a:off x="10987041" y="2723538"/>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077E0438-F372-C086-4BB4-33CFC3688F50}"/>
              </a:ext>
            </a:extLst>
          </p:cNvPr>
          <p:cNvSpPr txBox="1"/>
          <p:nvPr/>
        </p:nvSpPr>
        <p:spPr>
          <a:xfrm>
            <a:off x="11207526" y="4700502"/>
            <a:ext cx="866856" cy="369332"/>
          </a:xfrm>
          <a:prstGeom prst="rect">
            <a:avLst/>
          </a:prstGeom>
          <a:noFill/>
        </p:spPr>
        <p:txBody>
          <a:bodyPr wrap="square" rtlCol="0">
            <a:spAutoFit/>
          </a:bodyPr>
          <a:lstStyle/>
          <a:p>
            <a:r>
              <a:rPr lang="en-US" altLang="zh-CN" b="1" dirty="0">
                <a:solidFill>
                  <a:schemeClr val="accent1">
                    <a:lumMod val="75000"/>
                  </a:schemeClr>
                </a:solidFill>
              </a:rPr>
              <a:t>RCNP</a:t>
            </a:r>
            <a:endParaRPr lang="zh-CN" altLang="en-US" b="1" dirty="0">
              <a:solidFill>
                <a:schemeClr val="accent1">
                  <a:lumMod val="75000"/>
                </a:schemeClr>
              </a:solidFill>
            </a:endParaRPr>
          </a:p>
        </p:txBody>
      </p:sp>
      <p:cxnSp>
        <p:nvCxnSpPr>
          <p:cNvPr id="43" name="直接箭头连接符 42">
            <a:extLst>
              <a:ext uri="{FF2B5EF4-FFF2-40B4-BE49-F238E27FC236}">
                <a16:creationId xmlns:a16="http://schemas.microsoft.com/office/drawing/2014/main" id="{B071AAB0-6C44-B537-4421-6D58DE6FABFF}"/>
              </a:ext>
            </a:extLst>
          </p:cNvPr>
          <p:cNvCxnSpPr>
            <a:cxnSpLocks/>
          </p:cNvCxnSpPr>
          <p:nvPr/>
        </p:nvCxnSpPr>
        <p:spPr>
          <a:xfrm flipH="1" flipV="1">
            <a:off x="10914871" y="3057477"/>
            <a:ext cx="514479" cy="167168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2D195947-A01B-7DCD-EFBF-EDCF712F1747}"/>
              </a:ext>
            </a:extLst>
          </p:cNvPr>
          <p:cNvSpPr txBox="1"/>
          <p:nvPr/>
        </p:nvSpPr>
        <p:spPr>
          <a:xfrm>
            <a:off x="11141402" y="2711321"/>
            <a:ext cx="1054300" cy="369332"/>
          </a:xfrm>
          <a:prstGeom prst="rect">
            <a:avLst/>
          </a:prstGeom>
          <a:noFill/>
        </p:spPr>
        <p:txBody>
          <a:bodyPr wrap="square" rtlCol="0">
            <a:spAutoFit/>
          </a:bodyPr>
          <a:lstStyle/>
          <a:p>
            <a:r>
              <a:rPr lang="en-US" altLang="zh-CN" b="1" dirty="0">
                <a:solidFill>
                  <a:srgbClr val="FF0000"/>
                </a:solidFill>
              </a:rPr>
              <a:t>J-PARC</a:t>
            </a:r>
            <a:endParaRPr lang="zh-CN" altLang="en-US" b="1" dirty="0">
              <a:solidFill>
                <a:srgbClr val="FF0000"/>
              </a:solidFill>
            </a:endParaRPr>
          </a:p>
        </p:txBody>
      </p:sp>
      <p:sp>
        <p:nvSpPr>
          <p:cNvPr id="49" name="椭圆 48">
            <a:extLst>
              <a:ext uri="{FF2B5EF4-FFF2-40B4-BE49-F238E27FC236}">
                <a16:creationId xmlns:a16="http://schemas.microsoft.com/office/drawing/2014/main" id="{62E9BB88-2554-0FDA-049A-0DAB37A79294}"/>
              </a:ext>
            </a:extLst>
          </p:cNvPr>
          <p:cNvSpPr/>
          <p:nvPr/>
        </p:nvSpPr>
        <p:spPr>
          <a:xfrm>
            <a:off x="10638769" y="2675029"/>
            <a:ext cx="145366" cy="140677"/>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箭头连接符 49">
            <a:extLst>
              <a:ext uri="{FF2B5EF4-FFF2-40B4-BE49-F238E27FC236}">
                <a16:creationId xmlns:a16="http://schemas.microsoft.com/office/drawing/2014/main" id="{BDC7B641-9614-9E2C-5CC5-544F42D144B2}"/>
              </a:ext>
            </a:extLst>
          </p:cNvPr>
          <p:cNvCxnSpPr>
            <a:cxnSpLocks/>
          </p:cNvCxnSpPr>
          <p:nvPr/>
        </p:nvCxnSpPr>
        <p:spPr>
          <a:xfrm flipH="1">
            <a:off x="10769727" y="1698044"/>
            <a:ext cx="659623" cy="90996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30C740ED-4BC7-0D07-FFD1-0C3F597EFF46}"/>
              </a:ext>
            </a:extLst>
          </p:cNvPr>
          <p:cNvSpPr txBox="1"/>
          <p:nvPr/>
        </p:nvSpPr>
        <p:spPr>
          <a:xfrm>
            <a:off x="11145063" y="1290174"/>
            <a:ext cx="866856" cy="369332"/>
          </a:xfrm>
          <a:prstGeom prst="rect">
            <a:avLst/>
          </a:prstGeom>
          <a:noFill/>
        </p:spPr>
        <p:txBody>
          <a:bodyPr wrap="square" rtlCol="0">
            <a:spAutoFit/>
          </a:bodyPr>
          <a:lstStyle/>
          <a:p>
            <a:r>
              <a:rPr lang="en-US" altLang="zh-CN" b="1" dirty="0">
                <a:solidFill>
                  <a:schemeClr val="accent1">
                    <a:lumMod val="75000"/>
                  </a:schemeClr>
                </a:solidFill>
              </a:rPr>
              <a:t>RAON</a:t>
            </a:r>
            <a:endParaRPr lang="zh-CN" altLang="en-US" b="1" dirty="0">
              <a:solidFill>
                <a:schemeClr val="accent1">
                  <a:lumMod val="75000"/>
                </a:schemeClr>
              </a:solidFill>
            </a:endParaRPr>
          </a:p>
        </p:txBody>
      </p:sp>
      <p:sp>
        <p:nvSpPr>
          <p:cNvPr id="54" name="矩形 53">
            <a:extLst>
              <a:ext uri="{FF2B5EF4-FFF2-40B4-BE49-F238E27FC236}">
                <a16:creationId xmlns:a16="http://schemas.microsoft.com/office/drawing/2014/main" id="{9504B9BD-38BA-CA85-A8A8-F3838A7A9DAB}"/>
              </a:ext>
            </a:extLst>
          </p:cNvPr>
          <p:cNvSpPr/>
          <p:nvPr/>
        </p:nvSpPr>
        <p:spPr>
          <a:xfrm>
            <a:off x="11152135" y="1265960"/>
            <a:ext cx="859784" cy="383576"/>
          </a:xfrm>
          <a:prstGeom prst="rect">
            <a:avLst/>
          </a:prstGeom>
          <a:noFill/>
          <a:ln w="5080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7100B66-2EE8-0B57-8EAF-247D7FA641EE}"/>
              </a:ext>
            </a:extLst>
          </p:cNvPr>
          <p:cNvSpPr/>
          <p:nvPr/>
        </p:nvSpPr>
        <p:spPr>
          <a:xfrm>
            <a:off x="10229309" y="3057477"/>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D8E07075-30ED-D695-4F85-62ADAAE6D210}"/>
              </a:ext>
            </a:extLst>
          </p:cNvPr>
          <p:cNvSpPr txBox="1"/>
          <p:nvPr/>
        </p:nvSpPr>
        <p:spPr>
          <a:xfrm>
            <a:off x="7962162" y="4481349"/>
            <a:ext cx="1187612" cy="369332"/>
          </a:xfrm>
          <a:prstGeom prst="rect">
            <a:avLst/>
          </a:prstGeom>
          <a:noFill/>
        </p:spPr>
        <p:txBody>
          <a:bodyPr wrap="square" rtlCol="0">
            <a:spAutoFit/>
          </a:bodyPr>
          <a:lstStyle/>
          <a:p>
            <a:r>
              <a:rPr lang="en-US" altLang="zh-CN" b="1" dirty="0">
                <a:solidFill>
                  <a:srgbClr val="FF0000"/>
                </a:solidFill>
              </a:rPr>
              <a:t>CSNS</a:t>
            </a:r>
            <a:endParaRPr lang="zh-CN" altLang="en-US" b="1" dirty="0">
              <a:solidFill>
                <a:srgbClr val="FF0000"/>
              </a:solidFill>
            </a:endParaRPr>
          </a:p>
        </p:txBody>
      </p:sp>
      <p:sp>
        <p:nvSpPr>
          <p:cNvPr id="57" name="矩形 56">
            <a:extLst>
              <a:ext uri="{FF2B5EF4-FFF2-40B4-BE49-F238E27FC236}">
                <a16:creationId xmlns:a16="http://schemas.microsoft.com/office/drawing/2014/main" id="{FC031F78-F913-342D-410A-AB7AFAA0C8B1}"/>
              </a:ext>
            </a:extLst>
          </p:cNvPr>
          <p:cNvSpPr/>
          <p:nvPr/>
        </p:nvSpPr>
        <p:spPr>
          <a:xfrm>
            <a:off x="7993844" y="4489725"/>
            <a:ext cx="747225" cy="369332"/>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箭头连接符 57">
            <a:extLst>
              <a:ext uri="{FF2B5EF4-FFF2-40B4-BE49-F238E27FC236}">
                <a16:creationId xmlns:a16="http://schemas.microsoft.com/office/drawing/2014/main" id="{829E6F33-51AE-D90F-E3A6-7C3554A5709A}"/>
              </a:ext>
            </a:extLst>
          </p:cNvPr>
          <p:cNvCxnSpPr>
            <a:cxnSpLocks/>
          </p:cNvCxnSpPr>
          <p:nvPr/>
        </p:nvCxnSpPr>
        <p:spPr>
          <a:xfrm flipV="1">
            <a:off x="8865903" y="3189558"/>
            <a:ext cx="1363406" cy="12177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9BE77591-7C81-F2F5-7575-9BEC6082DC73}"/>
              </a:ext>
            </a:extLst>
          </p:cNvPr>
          <p:cNvSpPr txBox="1"/>
          <p:nvPr/>
        </p:nvSpPr>
        <p:spPr>
          <a:xfrm>
            <a:off x="9552480" y="4492023"/>
            <a:ext cx="1512265" cy="369332"/>
          </a:xfrm>
          <a:prstGeom prst="rect">
            <a:avLst/>
          </a:prstGeom>
          <a:noFill/>
        </p:spPr>
        <p:txBody>
          <a:bodyPr wrap="square" rtlCol="0">
            <a:spAutoFit/>
          </a:bodyPr>
          <a:lstStyle/>
          <a:p>
            <a:r>
              <a:rPr lang="en-US" altLang="zh-CN" b="1" dirty="0">
                <a:solidFill>
                  <a:schemeClr val="accent1">
                    <a:lumMod val="75000"/>
                  </a:schemeClr>
                </a:solidFill>
              </a:rPr>
              <a:t>HIAF/</a:t>
            </a:r>
            <a:r>
              <a:rPr lang="en-US" altLang="zh-CN" b="1" dirty="0" err="1">
                <a:solidFill>
                  <a:schemeClr val="accent1">
                    <a:lumMod val="75000"/>
                  </a:schemeClr>
                </a:solidFill>
              </a:rPr>
              <a:t>CiADS</a:t>
            </a:r>
            <a:endParaRPr lang="zh-CN" altLang="en-US" b="1" dirty="0">
              <a:solidFill>
                <a:schemeClr val="accent1">
                  <a:lumMod val="75000"/>
                </a:schemeClr>
              </a:solidFill>
            </a:endParaRPr>
          </a:p>
        </p:txBody>
      </p:sp>
      <p:sp>
        <p:nvSpPr>
          <p:cNvPr id="62" name="矩形 61">
            <a:extLst>
              <a:ext uri="{FF2B5EF4-FFF2-40B4-BE49-F238E27FC236}">
                <a16:creationId xmlns:a16="http://schemas.microsoft.com/office/drawing/2014/main" id="{A038C85E-F229-ED76-C0A8-92284C713D1A}"/>
              </a:ext>
            </a:extLst>
          </p:cNvPr>
          <p:cNvSpPr/>
          <p:nvPr/>
        </p:nvSpPr>
        <p:spPr>
          <a:xfrm>
            <a:off x="9541962" y="4475481"/>
            <a:ext cx="1512265" cy="383576"/>
          </a:xfrm>
          <a:prstGeom prst="rect">
            <a:avLst/>
          </a:prstGeom>
          <a:noFill/>
          <a:ln w="50800">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箭头连接符 62">
            <a:extLst>
              <a:ext uri="{FF2B5EF4-FFF2-40B4-BE49-F238E27FC236}">
                <a16:creationId xmlns:a16="http://schemas.microsoft.com/office/drawing/2014/main" id="{DAFEE0D8-192C-00E2-355D-5CB75D007451}"/>
              </a:ext>
            </a:extLst>
          </p:cNvPr>
          <p:cNvCxnSpPr>
            <a:cxnSpLocks/>
          </p:cNvCxnSpPr>
          <p:nvPr/>
        </p:nvCxnSpPr>
        <p:spPr>
          <a:xfrm flipV="1">
            <a:off x="10183521" y="3188083"/>
            <a:ext cx="236943" cy="121925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36521F13-74B7-CC52-C563-058E90E48F9A}"/>
              </a:ext>
            </a:extLst>
          </p:cNvPr>
          <p:cNvSpPr/>
          <p:nvPr/>
        </p:nvSpPr>
        <p:spPr>
          <a:xfrm>
            <a:off x="10511143" y="2881548"/>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92E6E59F-581B-9983-2F70-151FBB89498E}"/>
              </a:ext>
            </a:extLst>
          </p:cNvPr>
          <p:cNvSpPr/>
          <p:nvPr/>
        </p:nvSpPr>
        <p:spPr>
          <a:xfrm>
            <a:off x="9700805" y="1211314"/>
            <a:ext cx="925671" cy="392876"/>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a:extLst>
              <a:ext uri="{FF2B5EF4-FFF2-40B4-BE49-F238E27FC236}">
                <a16:creationId xmlns:a16="http://schemas.microsoft.com/office/drawing/2014/main" id="{22E13269-05E5-7D2D-AE22-98951F6E8433}"/>
              </a:ext>
            </a:extLst>
          </p:cNvPr>
          <p:cNvSpPr txBox="1"/>
          <p:nvPr/>
        </p:nvSpPr>
        <p:spPr>
          <a:xfrm>
            <a:off x="9730837" y="1216515"/>
            <a:ext cx="925672" cy="369332"/>
          </a:xfrm>
          <a:prstGeom prst="rect">
            <a:avLst/>
          </a:prstGeom>
          <a:noFill/>
        </p:spPr>
        <p:txBody>
          <a:bodyPr wrap="square">
            <a:spAutoFit/>
          </a:bodyPr>
          <a:lstStyle/>
          <a:p>
            <a:r>
              <a:rPr lang="en-US" altLang="zh-CN" b="1" dirty="0">
                <a:solidFill>
                  <a:srgbClr val="FF0000"/>
                </a:solidFill>
              </a:rPr>
              <a:t>SHINE</a:t>
            </a:r>
            <a:endParaRPr lang="zh-CN" altLang="en-US" b="1" dirty="0">
              <a:solidFill>
                <a:srgbClr val="FF0000"/>
              </a:solidFill>
            </a:endParaRPr>
          </a:p>
        </p:txBody>
      </p:sp>
      <p:cxnSp>
        <p:nvCxnSpPr>
          <p:cNvPr id="73" name="直接箭头连接符 72">
            <a:extLst>
              <a:ext uri="{FF2B5EF4-FFF2-40B4-BE49-F238E27FC236}">
                <a16:creationId xmlns:a16="http://schemas.microsoft.com/office/drawing/2014/main" id="{D12300AF-BE59-AA36-3B13-8A68998F2D00}"/>
              </a:ext>
            </a:extLst>
          </p:cNvPr>
          <p:cNvCxnSpPr>
            <a:cxnSpLocks/>
          </p:cNvCxnSpPr>
          <p:nvPr/>
        </p:nvCxnSpPr>
        <p:spPr>
          <a:xfrm>
            <a:off x="10334353" y="1677549"/>
            <a:ext cx="176790" cy="11684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82FBA269-87A2-BD1D-9F42-BFD7AE3D69A2}"/>
              </a:ext>
            </a:extLst>
          </p:cNvPr>
          <p:cNvSpPr txBox="1"/>
          <p:nvPr/>
        </p:nvSpPr>
        <p:spPr>
          <a:xfrm>
            <a:off x="6427864" y="6077881"/>
            <a:ext cx="1896118" cy="369332"/>
          </a:xfrm>
          <a:prstGeom prst="rect">
            <a:avLst/>
          </a:prstGeom>
          <a:noFill/>
        </p:spPr>
        <p:txBody>
          <a:bodyPr wrap="square" rtlCol="0">
            <a:spAutoFit/>
          </a:bodyPr>
          <a:lstStyle/>
          <a:p>
            <a:r>
              <a:rPr lang="en-US" altLang="zh-CN" dirty="0">
                <a:solidFill>
                  <a:srgbClr val="FF0000"/>
                </a:solidFill>
              </a:rPr>
              <a:t>Pulsed</a:t>
            </a:r>
            <a:r>
              <a:rPr lang="zh-CN" altLang="en-US" dirty="0">
                <a:solidFill>
                  <a:srgbClr val="FF0000"/>
                </a:solidFill>
              </a:rPr>
              <a:t> </a:t>
            </a:r>
            <a:r>
              <a:rPr lang="en-US" altLang="zh-CN" dirty="0">
                <a:solidFill>
                  <a:srgbClr val="FF0000"/>
                </a:solidFill>
              </a:rPr>
              <a:t>muon</a:t>
            </a:r>
            <a:r>
              <a:rPr lang="zh-CN" altLang="en-US" dirty="0">
                <a:solidFill>
                  <a:srgbClr val="FF0000"/>
                </a:solidFill>
              </a:rPr>
              <a:t> </a:t>
            </a:r>
          </a:p>
        </p:txBody>
      </p:sp>
      <p:sp>
        <p:nvSpPr>
          <p:cNvPr id="76" name="文本框 75">
            <a:extLst>
              <a:ext uri="{FF2B5EF4-FFF2-40B4-BE49-F238E27FC236}">
                <a16:creationId xmlns:a16="http://schemas.microsoft.com/office/drawing/2014/main" id="{DC2B3999-D4EC-7BC0-A1C9-6E741C03C646}"/>
              </a:ext>
            </a:extLst>
          </p:cNvPr>
          <p:cNvSpPr txBox="1"/>
          <p:nvPr/>
        </p:nvSpPr>
        <p:spPr>
          <a:xfrm>
            <a:off x="6425364" y="5732763"/>
            <a:ext cx="1896118" cy="369332"/>
          </a:xfrm>
          <a:prstGeom prst="rect">
            <a:avLst/>
          </a:prstGeom>
          <a:noFill/>
        </p:spPr>
        <p:txBody>
          <a:bodyPr wrap="square" rtlCol="0">
            <a:spAutoFit/>
          </a:bodyPr>
          <a:lstStyle/>
          <a:p>
            <a:r>
              <a:rPr lang="en-US" altLang="zh-CN" dirty="0">
                <a:solidFill>
                  <a:schemeClr val="accent1">
                    <a:lumMod val="75000"/>
                  </a:schemeClr>
                </a:solidFill>
              </a:rPr>
              <a:t>DC muon</a:t>
            </a:r>
            <a:endParaRPr lang="zh-CN" altLang="en-US" dirty="0">
              <a:solidFill>
                <a:schemeClr val="accent1">
                  <a:lumMod val="75000"/>
                </a:schemeClr>
              </a:solidFill>
            </a:endParaRPr>
          </a:p>
        </p:txBody>
      </p:sp>
      <p:sp>
        <p:nvSpPr>
          <p:cNvPr id="20" name="文本框 19">
            <a:extLst>
              <a:ext uri="{FF2B5EF4-FFF2-40B4-BE49-F238E27FC236}">
                <a16:creationId xmlns:a16="http://schemas.microsoft.com/office/drawing/2014/main" id="{E77E7FF6-26B2-16F9-77AD-771B4CEFE69A}"/>
              </a:ext>
            </a:extLst>
          </p:cNvPr>
          <p:cNvSpPr txBox="1"/>
          <p:nvPr/>
        </p:nvSpPr>
        <p:spPr>
          <a:xfrm>
            <a:off x="488494" y="789514"/>
            <a:ext cx="3752245" cy="46166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rPr>
              <a:t>Accelerator generation</a:t>
            </a:r>
            <a:r>
              <a:rPr lang="zh-CN" altLang="en-US" sz="2400" b="1" dirty="0">
                <a:latin typeface="黑体" panose="02010609060101010101" pitchFamily="49" charset="-122"/>
                <a:ea typeface="黑体" panose="02010609060101010101" pitchFamily="49" charset="-122"/>
              </a:rPr>
              <a:t>：</a:t>
            </a:r>
          </a:p>
        </p:txBody>
      </p:sp>
      <p:pic>
        <p:nvPicPr>
          <p:cNvPr id="21" name="图片 6">
            <a:extLst>
              <a:ext uri="{FF2B5EF4-FFF2-40B4-BE49-F238E27FC236}">
                <a16:creationId xmlns:a16="http://schemas.microsoft.com/office/drawing/2014/main" id="{86203A1B-2F9F-947D-0981-437296F988C1}"/>
              </a:ext>
            </a:extLst>
          </p:cNvPr>
          <p:cNvPicPr>
            <a:picLocks noChangeAspect="1"/>
          </p:cNvPicPr>
          <p:nvPr/>
        </p:nvPicPr>
        <p:blipFill>
          <a:blip r:embed="rId4" cstate="print">
            <a:extLst>
              <a:ext uri="{28A0092B-C50C-407E-A947-70E740481C1C}">
                <a14:useLocalDpi xmlns:a14="http://schemas.microsoft.com/office/drawing/2010/main" val="0"/>
              </a:ext>
            </a:extLst>
          </a:blip>
          <a:srcRect b="11588"/>
          <a:stretch>
            <a:fillRect/>
          </a:stretch>
        </p:blipFill>
        <p:spPr bwMode="auto">
          <a:xfrm>
            <a:off x="740092" y="1344525"/>
            <a:ext cx="2785472" cy="252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926D6B7-E778-B5E6-6B00-E845B03246D8}"/>
              </a:ext>
            </a:extLst>
          </p:cNvPr>
          <p:cNvSpPr/>
          <p:nvPr/>
        </p:nvSpPr>
        <p:spPr>
          <a:xfrm>
            <a:off x="1086688" y="1434755"/>
            <a:ext cx="635635" cy="526804"/>
          </a:xfrm>
          <a:prstGeom prst="rect">
            <a:avLst/>
          </a:prstGeom>
          <a:solidFill>
            <a:srgbClr val="0032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126582F-C7B7-A807-8084-804AD2CB6E71}"/>
              </a:ext>
            </a:extLst>
          </p:cNvPr>
          <p:cNvSpPr txBox="1"/>
          <p:nvPr/>
        </p:nvSpPr>
        <p:spPr>
          <a:xfrm>
            <a:off x="925172" y="1478190"/>
            <a:ext cx="886909" cy="430887"/>
          </a:xfrm>
          <a:prstGeom prst="rect">
            <a:avLst/>
          </a:prstGeom>
          <a:noFill/>
        </p:spPr>
        <p:txBody>
          <a:bodyPr wrap="square" rtlCol="0">
            <a:spAutoFit/>
          </a:bodyPr>
          <a:lstStyle/>
          <a:p>
            <a:r>
              <a:rPr lang="en-US" altLang="zh-CN" sz="1100" dirty="0">
                <a:solidFill>
                  <a:srgbClr val="FFFF00"/>
                </a:solidFill>
              </a:rPr>
              <a:t>High energy projectile</a:t>
            </a:r>
            <a:endParaRPr lang="zh-CN" altLang="en-US" sz="1100" dirty="0">
              <a:solidFill>
                <a:srgbClr val="FFFF00"/>
              </a:solidFill>
            </a:endParaRPr>
          </a:p>
        </p:txBody>
      </p:sp>
      <p:sp>
        <p:nvSpPr>
          <p:cNvPr id="9" name="椭圆 8">
            <a:extLst>
              <a:ext uri="{FF2B5EF4-FFF2-40B4-BE49-F238E27FC236}">
                <a16:creationId xmlns:a16="http://schemas.microsoft.com/office/drawing/2014/main" id="{CFD66514-2D4F-D6BF-4218-5EF1A877EC69}"/>
              </a:ext>
            </a:extLst>
          </p:cNvPr>
          <p:cNvSpPr/>
          <p:nvPr/>
        </p:nvSpPr>
        <p:spPr>
          <a:xfrm>
            <a:off x="5894630" y="2588928"/>
            <a:ext cx="145366" cy="1406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3394378F-727A-1EEC-635D-DED60AC70A9D}"/>
              </a:ext>
            </a:extLst>
          </p:cNvPr>
          <p:cNvSpPr txBox="1"/>
          <p:nvPr/>
        </p:nvSpPr>
        <p:spPr>
          <a:xfrm>
            <a:off x="4716431" y="3600887"/>
            <a:ext cx="627830" cy="369332"/>
          </a:xfrm>
          <a:prstGeom prst="rect">
            <a:avLst/>
          </a:prstGeom>
          <a:noFill/>
        </p:spPr>
        <p:txBody>
          <a:bodyPr wrap="square" rtlCol="0">
            <a:spAutoFit/>
          </a:bodyPr>
          <a:lstStyle/>
          <a:p>
            <a:r>
              <a:rPr lang="en-US" altLang="zh-CN" b="1" dirty="0">
                <a:solidFill>
                  <a:srgbClr val="FF0000"/>
                </a:solidFill>
              </a:rPr>
              <a:t>SNS</a:t>
            </a:r>
            <a:endParaRPr lang="zh-CN" altLang="en-US" b="1" dirty="0">
              <a:solidFill>
                <a:srgbClr val="FF0000"/>
              </a:solidFill>
            </a:endParaRPr>
          </a:p>
        </p:txBody>
      </p:sp>
      <p:cxnSp>
        <p:nvCxnSpPr>
          <p:cNvPr id="23" name="直接箭头连接符 22">
            <a:extLst>
              <a:ext uri="{FF2B5EF4-FFF2-40B4-BE49-F238E27FC236}">
                <a16:creationId xmlns:a16="http://schemas.microsoft.com/office/drawing/2014/main" id="{AD290D6C-EDA1-5BA7-5641-AEE3E901D43F}"/>
              </a:ext>
            </a:extLst>
          </p:cNvPr>
          <p:cNvCxnSpPr>
            <a:cxnSpLocks/>
            <a:stCxn id="22" idx="0"/>
          </p:cNvCxnSpPr>
          <p:nvPr/>
        </p:nvCxnSpPr>
        <p:spPr>
          <a:xfrm flipV="1">
            <a:off x="5030346" y="2940519"/>
            <a:ext cx="864284" cy="6603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图片 33">
            <a:extLst>
              <a:ext uri="{FF2B5EF4-FFF2-40B4-BE49-F238E27FC236}">
                <a16:creationId xmlns:a16="http://schemas.microsoft.com/office/drawing/2014/main" id="{498B71C0-8D6B-E541-8C1C-31FFFA3B44DC}"/>
              </a:ext>
            </a:extLst>
          </p:cNvPr>
          <p:cNvPicPr>
            <a:picLocks noChangeAspect="1"/>
          </p:cNvPicPr>
          <p:nvPr/>
        </p:nvPicPr>
        <p:blipFill>
          <a:blip r:embed="rId5"/>
          <a:stretch>
            <a:fillRect/>
          </a:stretch>
        </p:blipFill>
        <p:spPr>
          <a:xfrm>
            <a:off x="246349" y="4530624"/>
            <a:ext cx="3577135" cy="1335607"/>
          </a:xfrm>
          <a:prstGeom prst="rect">
            <a:avLst/>
          </a:prstGeom>
        </p:spPr>
      </p:pic>
      <p:sp>
        <p:nvSpPr>
          <p:cNvPr id="39" name="文本框 38">
            <a:extLst>
              <a:ext uri="{FF2B5EF4-FFF2-40B4-BE49-F238E27FC236}">
                <a16:creationId xmlns:a16="http://schemas.microsoft.com/office/drawing/2014/main" id="{3634F017-CB0A-F8B8-B9B4-EC382D19FAC3}"/>
              </a:ext>
            </a:extLst>
          </p:cNvPr>
          <p:cNvSpPr txBox="1"/>
          <p:nvPr/>
        </p:nvSpPr>
        <p:spPr>
          <a:xfrm>
            <a:off x="883950" y="3941098"/>
            <a:ext cx="2815838" cy="369332"/>
          </a:xfrm>
          <a:prstGeom prst="rect">
            <a:avLst/>
          </a:prstGeom>
          <a:noFill/>
        </p:spPr>
        <p:txBody>
          <a:bodyPr wrap="square">
            <a:spAutoFit/>
          </a:bodyPr>
          <a:lstStyle/>
          <a:p>
            <a:r>
              <a:rPr lang="en-US" altLang="zh-CN" dirty="0">
                <a:solidFill>
                  <a:srgbClr val="231F20"/>
                </a:solidFill>
                <a:latin typeface="AdvP6F00"/>
              </a:rPr>
              <a:t>Muon f</a:t>
            </a:r>
            <a:r>
              <a:rPr lang="en-US" altLang="zh-CN" sz="1800" b="0" i="0" dirty="0">
                <a:solidFill>
                  <a:srgbClr val="231F20"/>
                </a:solidFill>
                <a:effectLst/>
                <a:latin typeface="AdvP6F00"/>
              </a:rPr>
              <a:t>rom pion decay</a:t>
            </a:r>
            <a:endParaRPr lang="zh-CN" altLang="en-US" dirty="0"/>
          </a:p>
        </p:txBody>
      </p:sp>
      <p:sp>
        <p:nvSpPr>
          <p:cNvPr id="44" name="文本框 43">
            <a:extLst>
              <a:ext uri="{FF2B5EF4-FFF2-40B4-BE49-F238E27FC236}">
                <a16:creationId xmlns:a16="http://schemas.microsoft.com/office/drawing/2014/main" id="{B45BDA14-43DB-ECB9-1D42-3FB8659C54FC}"/>
              </a:ext>
            </a:extLst>
          </p:cNvPr>
          <p:cNvSpPr txBox="1"/>
          <p:nvPr/>
        </p:nvSpPr>
        <p:spPr>
          <a:xfrm>
            <a:off x="1034659" y="5977799"/>
            <a:ext cx="2815838" cy="369332"/>
          </a:xfrm>
          <a:prstGeom prst="rect">
            <a:avLst/>
          </a:prstGeom>
          <a:noFill/>
        </p:spPr>
        <p:txBody>
          <a:bodyPr wrap="square">
            <a:spAutoFit/>
          </a:bodyPr>
          <a:lstStyle/>
          <a:p>
            <a:r>
              <a:rPr lang="en-US" altLang="zh-CN" sz="1800" b="0" i="0" dirty="0">
                <a:solidFill>
                  <a:srgbClr val="231F20"/>
                </a:solidFill>
                <a:effectLst/>
                <a:latin typeface="AdvP6F00"/>
              </a:rPr>
              <a:t>Bethe-Heitler process</a:t>
            </a:r>
            <a:endParaRPr lang="zh-CN" altLang="en-US" dirty="0"/>
          </a:p>
        </p:txBody>
      </p:sp>
      <p:cxnSp>
        <p:nvCxnSpPr>
          <p:cNvPr id="45" name="直接箭头连接符 44">
            <a:extLst>
              <a:ext uri="{FF2B5EF4-FFF2-40B4-BE49-F238E27FC236}">
                <a16:creationId xmlns:a16="http://schemas.microsoft.com/office/drawing/2014/main" id="{7FB5CD6E-1EAE-B377-FD4E-51701DFA243D}"/>
              </a:ext>
            </a:extLst>
          </p:cNvPr>
          <p:cNvCxnSpPr>
            <a:cxnSpLocks/>
          </p:cNvCxnSpPr>
          <p:nvPr/>
        </p:nvCxnSpPr>
        <p:spPr>
          <a:xfrm>
            <a:off x="4874373" y="1772933"/>
            <a:ext cx="981589" cy="82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BA69FEA5-7852-4F5A-0CE9-CF29BBF53DFB}"/>
              </a:ext>
            </a:extLst>
          </p:cNvPr>
          <p:cNvSpPr txBox="1"/>
          <p:nvPr/>
        </p:nvSpPr>
        <p:spPr>
          <a:xfrm>
            <a:off x="4363324" y="1384700"/>
            <a:ext cx="1187612" cy="369332"/>
          </a:xfrm>
          <a:prstGeom prst="rect">
            <a:avLst/>
          </a:prstGeom>
          <a:noFill/>
        </p:spPr>
        <p:txBody>
          <a:bodyPr wrap="square" rtlCol="0">
            <a:spAutoFit/>
          </a:bodyPr>
          <a:lstStyle/>
          <a:p>
            <a:r>
              <a:rPr lang="en-US" altLang="zh-CN" b="1" dirty="0">
                <a:solidFill>
                  <a:srgbClr val="FF0000"/>
                </a:solidFill>
              </a:rPr>
              <a:t>AMF</a:t>
            </a:r>
            <a:endParaRPr lang="zh-CN" altLang="en-US" b="1" dirty="0">
              <a:solidFill>
                <a:srgbClr val="FF0000"/>
              </a:solidFill>
            </a:endParaRPr>
          </a:p>
        </p:txBody>
      </p:sp>
      <p:sp>
        <p:nvSpPr>
          <p:cNvPr id="52" name="矩形 51">
            <a:extLst>
              <a:ext uri="{FF2B5EF4-FFF2-40B4-BE49-F238E27FC236}">
                <a16:creationId xmlns:a16="http://schemas.microsoft.com/office/drawing/2014/main" id="{3C51BA0C-DC89-953C-6F24-01CEABE38D0F}"/>
              </a:ext>
            </a:extLst>
          </p:cNvPr>
          <p:cNvSpPr/>
          <p:nvPr/>
        </p:nvSpPr>
        <p:spPr>
          <a:xfrm>
            <a:off x="4220965" y="1363716"/>
            <a:ext cx="925671" cy="392876"/>
          </a:xfrm>
          <a:prstGeom prst="rect">
            <a:avLst/>
          </a:prstGeom>
          <a:noFill/>
          <a:ln w="508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84D9CD4-2DC9-16BE-2DC4-60F6A897E0F5}"/>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TextBox 2">
            <a:extLst>
              <a:ext uri="{FF2B5EF4-FFF2-40B4-BE49-F238E27FC236}">
                <a16:creationId xmlns:a16="http://schemas.microsoft.com/office/drawing/2014/main" id="{C2DBFA6D-B596-6B25-AF28-63162297967D}"/>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世界上的缪子源</a:t>
            </a:r>
          </a:p>
        </p:txBody>
      </p:sp>
      <p:sp>
        <p:nvSpPr>
          <p:cNvPr id="5" name="矩形 4">
            <a:extLst>
              <a:ext uri="{FF2B5EF4-FFF2-40B4-BE49-F238E27FC236}">
                <a16:creationId xmlns:a16="http://schemas.microsoft.com/office/drawing/2014/main" id="{16468305-A1E4-0072-2B6D-77EEB8C34D45}"/>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descr="C:\Users\Administrator\Desktop\logo.JPG">
            <a:extLst>
              <a:ext uri="{FF2B5EF4-FFF2-40B4-BE49-F238E27FC236}">
                <a16:creationId xmlns:a16="http://schemas.microsoft.com/office/drawing/2014/main" id="{A8DCF41B-6856-80FE-03B0-E54836BD05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5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Outline</a:t>
            </a:r>
            <a:endPar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8383663-2729-D389-6F54-032E1A7ECF53}"/>
              </a:ext>
            </a:extLst>
          </p:cNvPr>
          <p:cNvSpPr txBox="1"/>
          <p:nvPr/>
        </p:nvSpPr>
        <p:spPr>
          <a:xfrm>
            <a:off x="616017" y="1328286"/>
            <a:ext cx="4267515" cy="4387676"/>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zh-CN" altLang="en-US" sz="3200" b="1" dirty="0">
                <a:solidFill>
                  <a:schemeClr val="accent5">
                    <a:lumMod val="20000"/>
                    <a:lumOff val="80000"/>
                  </a:schemeClr>
                </a:solidFill>
              </a:rPr>
              <a:t>物理背景</a:t>
            </a:r>
            <a:endParaRPr lang="en-US" altLang="zh-CN" sz="3200" b="1" dirty="0">
              <a:solidFill>
                <a:schemeClr val="accent5">
                  <a:lumMod val="20000"/>
                  <a:lumOff val="80000"/>
                </a:schemeClr>
              </a:solidFill>
            </a:endParaRPr>
          </a:p>
          <a:p>
            <a:pPr marL="342900" indent="-342900">
              <a:lnSpc>
                <a:spcPct val="200000"/>
              </a:lnSpc>
              <a:buFont typeface="Arial" panose="020B0604020202020204" pitchFamily="34" charset="0"/>
              <a:buChar char="•"/>
            </a:pPr>
            <a:r>
              <a:rPr lang="en-US" altLang="zh-CN" sz="3200" b="1" dirty="0">
                <a:solidFill>
                  <a:srgbClr val="0070C0"/>
                </a:solidFill>
              </a:rPr>
              <a:t>HIAF-HFRS</a:t>
            </a:r>
            <a:r>
              <a:rPr lang="zh-CN" altLang="en-US" sz="3200" b="1" dirty="0">
                <a:solidFill>
                  <a:srgbClr val="0070C0"/>
                </a:solidFill>
              </a:rPr>
              <a:t>缪子束线</a:t>
            </a:r>
            <a:endParaRPr lang="en-US" altLang="zh-CN" sz="3200" b="1" dirty="0">
              <a:solidFill>
                <a:srgbClr val="0070C0"/>
              </a:solidFill>
            </a:endParaRPr>
          </a:p>
          <a:p>
            <a:pPr marL="800100" lvl="1" indent="-342900">
              <a:buFont typeface="Arial" panose="020B0604020202020204" pitchFamily="34" charset="0"/>
              <a:buChar char="•"/>
            </a:pPr>
            <a:r>
              <a:rPr lang="zh-CN" altLang="en-US" sz="2400" b="1" dirty="0">
                <a:solidFill>
                  <a:srgbClr val="0070C0"/>
                </a:solidFill>
              </a:rPr>
              <a:t>束线简介</a:t>
            </a:r>
            <a:endParaRPr lang="en-US" altLang="zh-CN" sz="2400" b="1" dirty="0">
              <a:solidFill>
                <a:srgbClr val="0070C0"/>
              </a:solidFill>
            </a:endParaRPr>
          </a:p>
          <a:p>
            <a:pPr marL="800100" lvl="1" indent="-342900">
              <a:buFont typeface="Arial" panose="020B0604020202020204" pitchFamily="34" charset="0"/>
              <a:buChar char="•"/>
            </a:pPr>
            <a:r>
              <a:rPr lang="zh-CN" altLang="en-US" sz="2400" b="1" dirty="0">
                <a:solidFill>
                  <a:srgbClr val="0070C0"/>
                </a:solidFill>
              </a:rPr>
              <a:t>缪子的产生</a:t>
            </a:r>
            <a:endParaRPr lang="en-US" altLang="zh-CN" sz="2400" b="1" dirty="0">
              <a:solidFill>
                <a:srgbClr val="0070C0"/>
              </a:solidFill>
            </a:endParaRPr>
          </a:p>
          <a:p>
            <a:pPr marL="800100" lvl="1" indent="-342900">
              <a:buFont typeface="Arial" panose="020B0604020202020204" pitchFamily="34" charset="0"/>
              <a:buChar char="•"/>
            </a:pPr>
            <a:r>
              <a:rPr lang="zh-CN" altLang="en-US" sz="2400" b="1" dirty="0">
                <a:solidFill>
                  <a:srgbClr val="0070C0"/>
                </a:solidFill>
              </a:rPr>
              <a:t>缪子的收集</a:t>
            </a:r>
            <a:endParaRPr lang="en-US" altLang="zh-CN" sz="2400" b="1" dirty="0">
              <a:solidFill>
                <a:srgbClr val="0070C0"/>
              </a:solidFill>
            </a:endParaRPr>
          </a:p>
          <a:p>
            <a:pPr marL="800100" lvl="1" indent="-342900">
              <a:buFont typeface="Arial" panose="020B0604020202020204" pitchFamily="34" charset="0"/>
              <a:buChar char="•"/>
            </a:pPr>
            <a:r>
              <a:rPr lang="zh-CN" altLang="en-US" sz="2400" b="1" dirty="0">
                <a:solidFill>
                  <a:srgbClr val="0070C0"/>
                </a:solidFill>
              </a:rPr>
              <a:t>缪子的纯化</a:t>
            </a:r>
            <a:endParaRPr lang="en-US" altLang="zh-CN" sz="2400" b="1" dirty="0">
              <a:solidFill>
                <a:srgbClr val="0070C0"/>
              </a:solidFill>
            </a:endParaRPr>
          </a:p>
          <a:p>
            <a:pPr marL="342900" indent="-342900">
              <a:lnSpc>
                <a:spcPct val="200000"/>
              </a:lnSpc>
              <a:buFont typeface="Arial" panose="020B0604020202020204" pitchFamily="34" charset="0"/>
              <a:buChar char="•"/>
            </a:pPr>
            <a:r>
              <a:rPr lang="zh-CN" altLang="en-US" sz="3200" b="1" dirty="0">
                <a:solidFill>
                  <a:schemeClr val="accent5">
                    <a:lumMod val="20000"/>
                    <a:lumOff val="80000"/>
                  </a:schemeClr>
                </a:solidFill>
              </a:rPr>
              <a:t>总结和展望</a:t>
            </a:r>
          </a:p>
        </p:txBody>
      </p:sp>
    </p:spTree>
    <p:extLst>
      <p:ext uri="{BB962C8B-B14F-4D97-AF65-F5344CB8AC3E}">
        <p14:creationId xmlns:p14="http://schemas.microsoft.com/office/powerpoint/2010/main" val="1264340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D69ECCE-5D42-2C8A-F623-61359FA9F998}"/>
              </a:ext>
            </a:extLst>
          </p:cNvPr>
          <p:cNvPicPr>
            <a:picLocks noChangeAspect="1"/>
          </p:cNvPicPr>
          <p:nvPr/>
        </p:nvPicPr>
        <p:blipFill>
          <a:blip r:embed="rId2"/>
          <a:stretch>
            <a:fillRect/>
          </a:stretch>
        </p:blipFill>
        <p:spPr>
          <a:xfrm>
            <a:off x="4052236" y="1974300"/>
            <a:ext cx="8138835" cy="4543498"/>
          </a:xfrm>
          <a:prstGeom prst="rect">
            <a:avLst/>
          </a:prstGeom>
        </p:spPr>
      </p:pic>
      <p:sp>
        <p:nvSpPr>
          <p:cNvPr id="7" name="矩形 6">
            <a:extLst>
              <a:ext uri="{FF2B5EF4-FFF2-40B4-BE49-F238E27FC236}">
                <a16:creationId xmlns:a16="http://schemas.microsoft.com/office/drawing/2014/main" id="{5037119C-1F54-6776-77D9-D75D3D32FCC2}"/>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TextBox 2">
            <a:extLst>
              <a:ext uri="{FF2B5EF4-FFF2-40B4-BE49-F238E27FC236}">
                <a16:creationId xmlns:a16="http://schemas.microsoft.com/office/drawing/2014/main" id="{D96A8094-A71F-D065-ED76-934E81BD6D7F}"/>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HIAF</a:t>
            </a:r>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简介</a:t>
            </a:r>
          </a:p>
        </p:txBody>
      </p:sp>
      <p:sp>
        <p:nvSpPr>
          <p:cNvPr id="9" name="矩形 8">
            <a:extLst>
              <a:ext uri="{FF2B5EF4-FFF2-40B4-BE49-F238E27FC236}">
                <a16:creationId xmlns:a16="http://schemas.microsoft.com/office/drawing/2014/main" id="{3E43F0CA-47F1-0707-AD5B-5DC244E9D479}"/>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descr="C:\Users\Administrator\Desktop\logo.JPG">
            <a:extLst>
              <a:ext uri="{FF2B5EF4-FFF2-40B4-BE49-F238E27FC236}">
                <a16:creationId xmlns:a16="http://schemas.microsoft.com/office/drawing/2014/main" id="{9F473984-4399-42D4-307E-0A6C270F27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11">
            <a:extLst>
              <a:ext uri="{FF2B5EF4-FFF2-40B4-BE49-F238E27FC236}">
                <a16:creationId xmlns:a16="http://schemas.microsoft.com/office/drawing/2014/main" id="{EBCB420E-93DA-F59B-48C5-B1E2296A4053}"/>
              </a:ext>
            </a:extLst>
          </p:cNvPr>
          <p:cNvSpPr txBox="1">
            <a:spLocks noChangeArrowheads="1"/>
          </p:cNvSpPr>
          <p:nvPr/>
        </p:nvSpPr>
        <p:spPr bwMode="auto">
          <a:xfrm>
            <a:off x="4428094" y="5084843"/>
            <a:ext cx="2020831" cy="830997"/>
          </a:xfrm>
          <a:prstGeom prst="rect">
            <a:avLst/>
          </a:prstGeom>
          <a:solidFill>
            <a:srgbClr val="92D050">
              <a:alpha val="50000"/>
            </a:srgbClr>
          </a:solidFill>
          <a:ln w="3175">
            <a:noFill/>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lvl="0"/>
            <a:r>
              <a:rPr lang="en-US" altLang="zh-CN" sz="1600" dirty="0">
                <a:solidFill>
                  <a:srgbClr val="006600"/>
                </a:solidFill>
                <a:latin typeface="Times New Roman" pitchFamily="18" charset="0"/>
                <a:ea typeface="宋体" charset="-122"/>
                <a:cs typeface="Times New Roman" pitchFamily="18" charset="0"/>
              </a:rPr>
              <a:t>B</a:t>
            </a:r>
            <a:r>
              <a:rPr lang="el-GR" altLang="zh-CN" sz="1600" dirty="0">
                <a:solidFill>
                  <a:srgbClr val="006600"/>
                </a:solidFill>
                <a:latin typeface="Times New Roman" pitchFamily="18" charset="0"/>
                <a:ea typeface="宋体" charset="-122"/>
                <a:cs typeface="Times New Roman" pitchFamily="18" charset="0"/>
              </a:rPr>
              <a:t>ρ</a:t>
            </a:r>
            <a:r>
              <a:rPr lang="en-US" altLang="zh-CN" sz="1600" baseline="-25000" dirty="0">
                <a:solidFill>
                  <a:srgbClr val="006600"/>
                </a:solidFill>
                <a:latin typeface="Times New Roman" pitchFamily="18" charset="0"/>
                <a:ea typeface="宋体" charset="-122"/>
                <a:cs typeface="Times New Roman" pitchFamily="18" charset="0"/>
              </a:rPr>
              <a:t>max</a:t>
            </a:r>
            <a:r>
              <a:rPr lang="en-US" altLang="zh-CN" sz="1600" dirty="0">
                <a:solidFill>
                  <a:srgbClr val="006600"/>
                </a:solidFill>
                <a:latin typeface="Times New Roman" pitchFamily="18" charset="0"/>
                <a:ea typeface="宋体" charset="-122"/>
                <a:cs typeface="Times New Roman" pitchFamily="18" charset="0"/>
              </a:rPr>
              <a:t>: 34 Tm</a:t>
            </a:r>
          </a:p>
          <a:p>
            <a:pPr lvl="0"/>
            <a:r>
              <a:rPr lang="zh-CN" altLang="en-US" sz="1600" dirty="0">
                <a:solidFill>
                  <a:srgbClr val="006600"/>
                </a:solidFill>
                <a:latin typeface="Times New Roman" pitchFamily="18" charset="0"/>
                <a:ea typeface="宋体" charset="-122"/>
                <a:cs typeface="Times New Roman" pitchFamily="18" charset="0"/>
              </a:rPr>
              <a:t>频率：</a:t>
            </a:r>
            <a:r>
              <a:rPr lang="en-US" altLang="zh-CN" sz="1600" dirty="0">
                <a:solidFill>
                  <a:srgbClr val="006600"/>
                </a:solidFill>
                <a:latin typeface="Times New Roman" pitchFamily="18" charset="0"/>
                <a:ea typeface="宋体" charset="-122"/>
                <a:cs typeface="Times New Roman" pitchFamily="18" charset="0"/>
              </a:rPr>
              <a:t>3Hz</a:t>
            </a:r>
          </a:p>
          <a:p>
            <a:pPr lvl="0"/>
            <a:r>
              <a:rPr lang="en-US" altLang="zh-CN" sz="1600" dirty="0">
                <a:solidFill>
                  <a:srgbClr val="006600"/>
                </a:solidFill>
                <a:latin typeface="Times New Roman" pitchFamily="18" charset="0"/>
                <a:ea typeface="宋体" charset="-122"/>
                <a:cs typeface="Times New Roman" pitchFamily="18" charset="0"/>
              </a:rPr>
              <a:t>bunch length </a:t>
            </a:r>
            <a:r>
              <a:rPr lang="zh-CN" altLang="en-US" sz="1600" dirty="0">
                <a:solidFill>
                  <a:srgbClr val="006600"/>
                </a:solidFill>
                <a:latin typeface="Times New Roman" pitchFamily="18" charset="0"/>
                <a:ea typeface="宋体" charset="-122"/>
                <a:cs typeface="Times New Roman" pitchFamily="18" charset="0"/>
              </a:rPr>
              <a:t>：</a:t>
            </a:r>
            <a:r>
              <a:rPr lang="en-US" altLang="zh-CN" sz="1600" dirty="0">
                <a:solidFill>
                  <a:srgbClr val="006600"/>
                </a:solidFill>
                <a:latin typeface="Times New Roman" pitchFamily="18" charset="0"/>
                <a:ea typeface="宋体" charset="-122"/>
                <a:cs typeface="Times New Roman" pitchFamily="18" charset="0"/>
              </a:rPr>
              <a:t>400ns</a:t>
            </a:r>
          </a:p>
        </p:txBody>
      </p:sp>
      <p:sp>
        <p:nvSpPr>
          <p:cNvPr id="12" name="矩形 11">
            <a:extLst>
              <a:ext uri="{FF2B5EF4-FFF2-40B4-BE49-F238E27FC236}">
                <a16:creationId xmlns:a16="http://schemas.microsoft.com/office/drawing/2014/main" id="{FF3B623D-2002-BA87-6C84-280441712709}"/>
              </a:ext>
            </a:extLst>
          </p:cNvPr>
          <p:cNvSpPr/>
          <p:nvPr/>
        </p:nvSpPr>
        <p:spPr>
          <a:xfrm>
            <a:off x="1" y="1017345"/>
            <a:ext cx="3965607" cy="1477328"/>
          </a:xfrm>
          <a:prstGeom prst="rect">
            <a:avLst/>
          </a:prstGeom>
        </p:spPr>
        <p:txBody>
          <a:bodyPr wrap="square">
            <a:spAutoFit/>
          </a:bodyPr>
          <a:lstStyle/>
          <a:p>
            <a:r>
              <a:rPr lang="zh-CN" altLang="en-US" b="1" dirty="0">
                <a:solidFill>
                  <a:srgbClr val="0070C0"/>
                </a:solidFill>
              </a:rPr>
              <a:t>两种运行模式：</a:t>
            </a:r>
            <a:endParaRPr lang="en-US" altLang="zh-CN" b="1" dirty="0">
              <a:solidFill>
                <a:srgbClr val="0070C0"/>
              </a:solidFill>
            </a:endParaRPr>
          </a:p>
          <a:p>
            <a:pPr marL="285750" indent="-285750">
              <a:buFont typeface="Arial" panose="020B0604020202020204" pitchFamily="34" charset="0"/>
              <a:buChar char="•"/>
            </a:pPr>
            <a:r>
              <a:rPr lang="zh-CN" altLang="en-US" b="1" dirty="0">
                <a:solidFill>
                  <a:srgbClr val="0070C0"/>
                </a:solidFill>
              </a:rPr>
              <a:t>快引出</a:t>
            </a:r>
            <a:r>
              <a:rPr lang="en-US" altLang="zh-CN" b="1" dirty="0">
                <a:solidFill>
                  <a:srgbClr val="0070C0"/>
                </a:solidFill>
              </a:rPr>
              <a:t>: 3Hz</a:t>
            </a:r>
            <a:r>
              <a:rPr lang="zh-CN" altLang="en-US" b="1" dirty="0">
                <a:solidFill>
                  <a:srgbClr val="0070C0"/>
                </a:solidFill>
              </a:rPr>
              <a:t>，每个</a:t>
            </a:r>
            <a:r>
              <a:rPr lang="en-US" altLang="zh-CN" b="1" dirty="0">
                <a:solidFill>
                  <a:srgbClr val="0070C0"/>
                </a:solidFill>
              </a:rPr>
              <a:t>bunch</a:t>
            </a:r>
            <a:r>
              <a:rPr lang="zh-CN" altLang="en-US" b="1" dirty="0">
                <a:solidFill>
                  <a:srgbClr val="0070C0"/>
                </a:solidFill>
              </a:rPr>
              <a:t>展宽</a:t>
            </a:r>
            <a:r>
              <a:rPr lang="en-US" altLang="zh-CN" b="1" dirty="0">
                <a:solidFill>
                  <a:srgbClr val="0070C0"/>
                </a:solidFill>
              </a:rPr>
              <a:t>400 ns</a:t>
            </a:r>
          </a:p>
          <a:p>
            <a:pPr marL="285750" indent="-285750">
              <a:buFont typeface="Arial" panose="020B0604020202020204" pitchFamily="34" charset="0"/>
              <a:buChar char="•"/>
            </a:pPr>
            <a:r>
              <a:rPr lang="zh-CN" altLang="en-US" b="1" dirty="0">
                <a:solidFill>
                  <a:srgbClr val="0070C0"/>
                </a:solidFill>
              </a:rPr>
              <a:t>慢引出</a:t>
            </a:r>
            <a:r>
              <a:rPr lang="en-US" altLang="zh-CN" b="1" dirty="0">
                <a:solidFill>
                  <a:srgbClr val="0070C0"/>
                </a:solidFill>
              </a:rPr>
              <a:t>: </a:t>
            </a:r>
            <a:r>
              <a:rPr lang="zh-CN" altLang="en-US" b="1" dirty="0">
                <a:solidFill>
                  <a:srgbClr val="0070C0"/>
                </a:solidFill>
              </a:rPr>
              <a:t>将每个</a:t>
            </a:r>
            <a:r>
              <a:rPr lang="en-US" altLang="zh-CN" b="1" dirty="0">
                <a:solidFill>
                  <a:srgbClr val="0070C0"/>
                </a:solidFill>
              </a:rPr>
              <a:t>bunch</a:t>
            </a:r>
            <a:r>
              <a:rPr lang="zh-CN" altLang="en-US" b="1" dirty="0">
                <a:solidFill>
                  <a:srgbClr val="0070C0"/>
                </a:solidFill>
              </a:rPr>
              <a:t>展宽到</a:t>
            </a:r>
            <a:r>
              <a:rPr lang="en-US" altLang="zh-CN" b="1" dirty="0">
                <a:solidFill>
                  <a:srgbClr val="0070C0"/>
                </a:solidFill>
              </a:rPr>
              <a:t>3 s </a:t>
            </a:r>
            <a:r>
              <a:rPr lang="zh-CN" altLang="en-US" b="1" dirty="0">
                <a:solidFill>
                  <a:srgbClr val="0070C0"/>
                </a:solidFill>
              </a:rPr>
              <a:t>内均匀输出</a:t>
            </a:r>
            <a:endParaRPr lang="en-US" altLang="zh-CN" b="1" dirty="0">
              <a:solidFill>
                <a:srgbClr val="0070C0"/>
              </a:solidFill>
            </a:endParaRPr>
          </a:p>
        </p:txBody>
      </p:sp>
      <p:pic>
        <p:nvPicPr>
          <p:cNvPr id="2" name="图片 1">
            <a:extLst>
              <a:ext uri="{FF2B5EF4-FFF2-40B4-BE49-F238E27FC236}">
                <a16:creationId xmlns:a16="http://schemas.microsoft.com/office/drawing/2014/main" id="{4FE0844C-DE15-BC78-F0C0-2B0BB6E977D6}"/>
              </a:ext>
            </a:extLst>
          </p:cNvPr>
          <p:cNvPicPr>
            <a:picLocks noChangeAspect="1"/>
          </p:cNvPicPr>
          <p:nvPr/>
        </p:nvPicPr>
        <p:blipFill>
          <a:blip r:embed="rId4"/>
          <a:stretch>
            <a:fillRect/>
          </a:stretch>
        </p:blipFill>
        <p:spPr>
          <a:xfrm>
            <a:off x="3807228" y="809748"/>
            <a:ext cx="3053687" cy="1618913"/>
          </a:xfrm>
          <a:prstGeom prst="rect">
            <a:avLst/>
          </a:prstGeom>
        </p:spPr>
      </p:pic>
      <p:graphicFrame>
        <p:nvGraphicFramePr>
          <p:cNvPr id="4" name="表格 12">
            <a:extLst>
              <a:ext uri="{FF2B5EF4-FFF2-40B4-BE49-F238E27FC236}">
                <a16:creationId xmlns:a16="http://schemas.microsoft.com/office/drawing/2014/main" id="{99D5F6A8-7926-DEEB-87F1-C6EF263580B2}"/>
              </a:ext>
            </a:extLst>
          </p:cNvPr>
          <p:cNvGraphicFramePr>
            <a:graphicFrameLocks noGrp="1"/>
          </p:cNvGraphicFramePr>
          <p:nvPr>
            <p:extLst>
              <p:ext uri="{D42A27DB-BD31-4B8C-83A1-F6EECF244321}">
                <p14:modId xmlns:p14="http://schemas.microsoft.com/office/powerpoint/2010/main" val="800098626"/>
              </p:ext>
            </p:extLst>
          </p:nvPr>
        </p:nvGraphicFramePr>
        <p:xfrm>
          <a:off x="201694" y="3278858"/>
          <a:ext cx="3807228" cy="2918990"/>
        </p:xfrm>
        <a:graphic>
          <a:graphicData uri="http://schemas.openxmlformats.org/drawingml/2006/table">
            <a:tbl>
              <a:tblPr firstRow="1" firstCol="1" bandRow="1" bandCol="1">
                <a:tableStyleId>{5C22544A-7EE6-4342-B048-85BDC9FD1C3A}</a:tableStyleId>
              </a:tblPr>
              <a:tblGrid>
                <a:gridCol w="1331211">
                  <a:extLst>
                    <a:ext uri="{9D8B030D-6E8A-4147-A177-3AD203B41FA5}">
                      <a16:colId xmlns:a16="http://schemas.microsoft.com/office/drawing/2014/main" val="20000"/>
                    </a:ext>
                  </a:extLst>
                </a:gridCol>
                <a:gridCol w="1218073">
                  <a:extLst>
                    <a:ext uri="{9D8B030D-6E8A-4147-A177-3AD203B41FA5}">
                      <a16:colId xmlns:a16="http://schemas.microsoft.com/office/drawing/2014/main" val="20001"/>
                    </a:ext>
                  </a:extLst>
                </a:gridCol>
                <a:gridCol w="1257944">
                  <a:extLst>
                    <a:ext uri="{9D8B030D-6E8A-4147-A177-3AD203B41FA5}">
                      <a16:colId xmlns:a16="http://schemas.microsoft.com/office/drawing/2014/main" val="20002"/>
                    </a:ext>
                  </a:extLst>
                </a:gridCol>
              </a:tblGrid>
              <a:tr h="399115">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磁钢度</a:t>
                      </a:r>
                    </a:p>
                  </a:txBody>
                  <a:tcPr marL="68580" marR="68580" marT="0" marB="0" anchor="ctr"/>
                </a:tc>
                <a:tc gridSpan="2">
                  <a:txBody>
                    <a:bodyPr/>
                    <a:lstStyle/>
                    <a:p>
                      <a:pPr indent="127000" algn="ctr" fontAlgn="ctr">
                        <a:lnSpc>
                          <a:spcPts val="2400"/>
                        </a:lnSpc>
                        <a:spcAft>
                          <a:spcPts val="0"/>
                        </a:spcAft>
                      </a:pPr>
                      <a:r>
                        <a:rPr lang="en-US" sz="1600" kern="100" dirty="0">
                          <a:effectLst/>
                          <a:latin typeface="Times New Roman" panose="02020603050405020304" pitchFamily="18" charset="0"/>
                          <a:ea typeface="黑体" panose="02010609060101010101" charset="-122"/>
                          <a:cs typeface="Times New Roman" panose="02020603050405020304" pitchFamily="18" charset="0"/>
                        </a:rPr>
                        <a:t>34Tm</a:t>
                      </a:r>
                      <a:r>
                        <a:rPr lang="zh-CN" altLang="en-US" sz="1600" kern="100" dirty="0">
                          <a:effectLst/>
                          <a:latin typeface="Times New Roman" panose="02020603050405020304" pitchFamily="18" charset="0"/>
                          <a:ea typeface="黑体" panose="02010609060101010101" charset="-122"/>
                          <a:cs typeface="Times New Roman" panose="02020603050405020304" pitchFamily="18" charset="0"/>
                        </a:rPr>
                        <a:t>，重复频率 </a:t>
                      </a:r>
                      <a:r>
                        <a:rPr lang="en-US" altLang="zh-CN" sz="1600" kern="100" baseline="0" dirty="0">
                          <a:effectLst/>
                          <a:latin typeface="Times New Roman" panose="02020603050405020304" pitchFamily="18" charset="0"/>
                          <a:ea typeface="黑体" panose="02010609060101010101" charset="-122"/>
                          <a:cs typeface="Times New Roman" panose="02020603050405020304" pitchFamily="18" charset="0"/>
                        </a:rPr>
                        <a:t>3Hz</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hMerge="1">
                  <a:txBody>
                    <a:bodyPr/>
                    <a:lstStyle/>
                    <a:p>
                      <a:endParaRPr lang="zh-CN"/>
                    </a:p>
                  </a:txBody>
                  <a:tcPr/>
                </a:tc>
                <a:extLst>
                  <a:ext uri="{0D108BD9-81ED-4DB2-BD59-A6C34878D82A}">
                    <a16:rowId xmlns:a16="http://schemas.microsoft.com/office/drawing/2014/main" val="10000"/>
                  </a:ext>
                </a:extLst>
              </a:tr>
              <a:tr h="538372">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a:t>
                      </a: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离子数</a:t>
                      </a:r>
                      <a:r>
                        <a:rPr lang="en-US" sz="1600" kern="100" dirty="0" err="1">
                          <a:effectLst/>
                          <a:latin typeface="Times New Roman" panose="02020603050405020304" pitchFamily="18" charset="0"/>
                          <a:ea typeface="黑体" panose="02010609060101010101" charset="-122"/>
                          <a:cs typeface="Times New Roman" panose="02020603050405020304" pitchFamily="18" charset="0"/>
                        </a:rPr>
                        <a:t>ppp</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能量</a:t>
                      </a: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(G</a:t>
                      </a:r>
                      <a:r>
                        <a:rPr lang="en-US" sz="1600" kern="100" dirty="0">
                          <a:effectLst/>
                          <a:latin typeface="Times New Roman" panose="02020603050405020304" pitchFamily="18" charset="0"/>
                          <a:ea typeface="黑体" panose="02010609060101010101" charset="-122"/>
                          <a:cs typeface="Times New Roman" panose="02020603050405020304" pitchFamily="18" charset="0"/>
                        </a:rPr>
                        <a:t>eV/u)</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2055">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238</a:t>
                      </a:r>
                      <a:r>
                        <a:rPr lang="en-US" sz="1600" kern="100">
                          <a:effectLst/>
                          <a:latin typeface="Times New Roman" panose="02020603050405020304" pitchFamily="18" charset="0"/>
                          <a:ea typeface="黑体" panose="02010609060101010101" charset="-122"/>
                          <a:cs typeface="Times New Roman" panose="02020603050405020304" pitchFamily="18" charset="0"/>
                        </a:rPr>
                        <a:t>U</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35+</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1.0</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0.84</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2055">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209</a:t>
                      </a:r>
                      <a:r>
                        <a:rPr lang="en-US" sz="1600" kern="100" dirty="0">
                          <a:effectLst/>
                          <a:latin typeface="Times New Roman" panose="02020603050405020304" pitchFamily="18" charset="0"/>
                          <a:ea typeface="黑体" panose="02010609060101010101" charset="-122"/>
                          <a:cs typeface="Times New Roman" panose="02020603050405020304" pitchFamily="18" charset="0"/>
                        </a:rPr>
                        <a:t>Bi</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27+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1.2</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0.85</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2055">
                <a:tc>
                  <a:txBody>
                    <a:bodyPr/>
                    <a:lstStyle/>
                    <a:p>
                      <a:pPr indent="127000" algn="ctr" fontAlgn="ctr">
                        <a:lnSpc>
                          <a:spcPts val="2400"/>
                        </a:lnSpc>
                        <a:spcAft>
                          <a:spcPts val="0"/>
                        </a:spcAft>
                      </a:pP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78</a:t>
                      </a:r>
                      <a:r>
                        <a:rPr lang="en-US" sz="1600" kern="100">
                          <a:effectLst/>
                          <a:latin typeface="Times New Roman" panose="02020603050405020304" pitchFamily="18" charset="0"/>
                          <a:ea typeface="黑体" panose="02010609060101010101" charset="-122"/>
                          <a:cs typeface="Times New Roman" panose="02020603050405020304" pitchFamily="18" charset="0"/>
                        </a:rPr>
                        <a:t>Kr</a:t>
                      </a:r>
                      <a:r>
                        <a:rPr lang="en-US" sz="1600" kern="100" baseline="30000">
                          <a:effectLst/>
                          <a:latin typeface="Times New Roman" panose="02020603050405020304" pitchFamily="18" charset="0"/>
                          <a:ea typeface="黑体" panose="02010609060101010101" charset="-122"/>
                          <a:cs typeface="Times New Roman" panose="02020603050405020304" pitchFamily="18" charset="0"/>
                        </a:rPr>
                        <a:t>19+</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3.0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1.7</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82055">
                <a:tc>
                  <a:txBody>
                    <a:bodyPr/>
                    <a:lstStyle/>
                    <a:p>
                      <a:pPr indent="127000" algn="ctr" fontAlgn="ctr">
                        <a:lnSpc>
                          <a:spcPts val="2400"/>
                        </a:lnSpc>
                        <a:spcAft>
                          <a:spcPts val="0"/>
                        </a:spcAft>
                      </a:pP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18</a:t>
                      </a:r>
                      <a:r>
                        <a:rPr lang="en-US" sz="1600" kern="100" dirty="0">
                          <a:effectLst/>
                          <a:latin typeface="Times New Roman" panose="02020603050405020304" pitchFamily="18" charset="0"/>
                          <a:ea typeface="黑体" panose="02010609060101010101" charset="-122"/>
                          <a:cs typeface="Times New Roman" panose="02020603050405020304" pitchFamily="18" charset="0"/>
                        </a:rPr>
                        <a:t>O</a:t>
                      </a:r>
                      <a:r>
                        <a:rPr lang="en-US" sz="1600" kern="100" baseline="30000" dirty="0">
                          <a:effectLst/>
                          <a:latin typeface="Times New Roman" panose="02020603050405020304" pitchFamily="18" charset="0"/>
                          <a:ea typeface="黑体" panose="02010609060101010101" charset="-122"/>
                          <a:cs typeface="Times New Roman" panose="02020603050405020304" pitchFamily="18" charset="0"/>
                        </a:rPr>
                        <a:t>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kern="0" dirty="0">
                          <a:effectLst/>
                          <a:latin typeface="Times New Roman" panose="02020603050405020304" pitchFamily="18" charset="0"/>
                          <a:ea typeface="黑体" panose="02010609060101010101" charset="-122"/>
                          <a:cs typeface="Times New Roman" panose="02020603050405020304" pitchFamily="18" charset="0"/>
                        </a:rPr>
                        <a:t>6.0</a:t>
                      </a:r>
                      <a:r>
                        <a:rPr lang="en-US" sz="1600" kern="0" dirty="0">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kern="0" dirty="0">
                          <a:effectLst/>
                          <a:latin typeface="Times New Roman" panose="02020603050405020304" pitchFamily="18" charset="0"/>
                          <a:ea typeface="黑体" panose="02010609060101010101" charset="-122"/>
                          <a:cs typeface="Times New Roman" panose="02020603050405020304" pitchFamily="18" charset="0"/>
                        </a:rPr>
                        <a:t>10</a:t>
                      </a:r>
                      <a:r>
                        <a:rPr lang="en-US" sz="1600" kern="0" baseline="30000" dirty="0">
                          <a:effectLst/>
                          <a:latin typeface="Times New Roman" panose="02020603050405020304" pitchFamily="18" charset="0"/>
                          <a:ea typeface="黑体" panose="02010609060101010101" charset="-122"/>
                          <a:cs typeface="Times New Roman" panose="02020603050405020304" pitchFamily="18" charset="0"/>
                        </a:rPr>
                        <a:t>11</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altLang="zh-CN" sz="1600" kern="100" dirty="0">
                          <a:effectLst/>
                          <a:latin typeface="Times New Roman" panose="02020603050405020304" pitchFamily="18" charset="0"/>
                          <a:ea typeface="黑体" panose="02010609060101010101" charset="-122"/>
                          <a:cs typeface="Times New Roman" panose="02020603050405020304" pitchFamily="18" charset="0"/>
                        </a:rPr>
                        <a:t>2.6</a:t>
                      </a:r>
                      <a:endParaRPr lang="zh-CN" sz="1600" kern="100" dirty="0">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2055">
                <a:tc>
                  <a:txBody>
                    <a:bodyPr/>
                    <a:lstStyle/>
                    <a:p>
                      <a:pPr indent="127000" algn="ctr" fontAlgn="ctr">
                        <a:lnSpc>
                          <a:spcPts val="24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P</a:t>
                      </a:r>
                      <a:r>
                        <a:rPr lang="en-US" alt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roton</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2.0</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sym typeface="Symbol" panose="05050102010706020507" pitchFamily="18" charset="2"/>
                        </a:rPr>
                        <a:t></a:t>
                      </a:r>
                      <a:r>
                        <a:rPr lang="en-US" sz="1600" b="1" kern="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10</a:t>
                      </a:r>
                      <a:r>
                        <a:rPr lang="en-US" sz="1600" b="1" kern="0" baseline="300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12</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tc>
                  <a:txBody>
                    <a:bodyPr/>
                    <a:lstStyle/>
                    <a:p>
                      <a:pPr indent="127000" algn="ctr" fontAlgn="ctr">
                        <a:lnSpc>
                          <a:spcPts val="2400"/>
                        </a:lnSpc>
                        <a:spcAft>
                          <a:spcPts val="0"/>
                        </a:spcAft>
                      </a:pPr>
                      <a:r>
                        <a:rPr lang="en-US"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rPr>
                        <a:t>9.3</a:t>
                      </a:r>
                      <a:endParaRPr lang="zh-CN" sz="1600" b="1" kern="100" dirty="0">
                        <a:solidFill>
                          <a:schemeClr val="tx1"/>
                        </a:solidFill>
                        <a:effectLst/>
                        <a:latin typeface="Times New Roman" panose="02020603050405020304" pitchFamily="18" charset="0"/>
                        <a:ea typeface="黑体" panose="02010609060101010101"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261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缪子束线：放射性次级束分离器（</a:t>
            </a:r>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HIRIBL</a:t>
            </a:r>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a:t>
            </a: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7C7392AA-9270-C77F-72FC-A010486D759B}"/>
              </a:ext>
            </a:extLst>
          </p:cNvPr>
          <p:cNvPicPr>
            <a:picLocks noChangeAspect="1"/>
          </p:cNvPicPr>
          <p:nvPr/>
        </p:nvPicPr>
        <p:blipFill>
          <a:blip r:embed="rId3"/>
          <a:stretch>
            <a:fillRect/>
          </a:stretch>
        </p:blipFill>
        <p:spPr>
          <a:xfrm>
            <a:off x="5584944" y="1024733"/>
            <a:ext cx="6430272" cy="2248214"/>
          </a:xfrm>
          <a:prstGeom prst="rect">
            <a:avLst/>
          </a:prstGeom>
        </p:spPr>
      </p:pic>
      <p:pic>
        <p:nvPicPr>
          <p:cNvPr id="8" name="Picture 4" descr="C:\Users\zhengyj\Desktop\2021-02-07_150731.jpg">
            <a:extLst>
              <a:ext uri="{FF2B5EF4-FFF2-40B4-BE49-F238E27FC236}">
                <a16:creationId xmlns:a16="http://schemas.microsoft.com/office/drawing/2014/main" id="{510B9B16-49F7-FF50-49EE-A51772F1BE9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84944" y="3094100"/>
            <a:ext cx="5940965" cy="33173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719D9685-4D55-6BD5-20E5-F32C7387165B}"/>
              </a:ext>
            </a:extLst>
          </p:cNvPr>
          <p:cNvSpPr/>
          <p:nvPr/>
        </p:nvSpPr>
        <p:spPr>
          <a:xfrm>
            <a:off x="5871411" y="3773103"/>
            <a:ext cx="2579570" cy="8566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C928F8A1-971F-6115-3421-2770BDAA4ABF}"/>
              </a:ext>
            </a:extLst>
          </p:cNvPr>
          <p:cNvCxnSpPr/>
          <p:nvPr/>
        </p:nvCxnSpPr>
        <p:spPr>
          <a:xfrm flipH="1" flipV="1">
            <a:off x="5438274" y="2233061"/>
            <a:ext cx="404261" cy="1597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接连接符 12">
            <a:extLst>
              <a:ext uri="{FF2B5EF4-FFF2-40B4-BE49-F238E27FC236}">
                <a16:creationId xmlns:a16="http://schemas.microsoft.com/office/drawing/2014/main" id="{E003C34C-C188-5150-919E-BFB3CFBF235D}"/>
              </a:ext>
            </a:extLst>
          </p:cNvPr>
          <p:cNvCxnSpPr>
            <a:cxnSpLocks/>
          </p:cNvCxnSpPr>
          <p:nvPr/>
        </p:nvCxnSpPr>
        <p:spPr>
          <a:xfrm flipV="1">
            <a:off x="8444700" y="1864684"/>
            <a:ext cx="3442500" cy="1944679"/>
          </a:xfrm>
          <a:prstGeom prst="line">
            <a:avLst/>
          </a:prstGeom>
        </p:spPr>
        <p:style>
          <a:lnRef idx="2">
            <a:schemeClr val="accent1"/>
          </a:lnRef>
          <a:fillRef idx="0">
            <a:schemeClr val="accent1"/>
          </a:fillRef>
          <a:effectRef idx="1">
            <a:schemeClr val="accent1"/>
          </a:effectRef>
          <a:fontRef idx="minor">
            <a:schemeClr val="tx1"/>
          </a:fontRef>
        </p:style>
      </p:cxnSp>
      <p:sp>
        <p:nvSpPr>
          <p:cNvPr id="16" name="文本框 15">
            <a:extLst>
              <a:ext uri="{FF2B5EF4-FFF2-40B4-BE49-F238E27FC236}">
                <a16:creationId xmlns:a16="http://schemas.microsoft.com/office/drawing/2014/main" id="{5E6C5A90-4918-33A2-5241-8CA1D6169301}"/>
              </a:ext>
            </a:extLst>
          </p:cNvPr>
          <p:cNvSpPr txBox="1"/>
          <p:nvPr/>
        </p:nvSpPr>
        <p:spPr>
          <a:xfrm>
            <a:off x="5871411" y="3119784"/>
            <a:ext cx="4292867" cy="400110"/>
          </a:xfrm>
          <a:prstGeom prst="rect">
            <a:avLst/>
          </a:prstGeom>
          <a:noFill/>
        </p:spPr>
        <p:txBody>
          <a:bodyPr wrap="square">
            <a:spAutoFit/>
          </a:bodyPr>
          <a:lstStyle/>
          <a:p>
            <a:r>
              <a:rPr lang="zh-CN" altLang="en-US" sz="2000" b="1" i="0" u="none" strike="noStrike" baseline="0" dirty="0">
                <a:solidFill>
                  <a:srgbClr val="0070C0"/>
                </a:solidFill>
                <a:latin typeface="Times New Roman" panose="02020603050405020304" pitchFamily="18" charset="0"/>
              </a:rPr>
              <a:t>磁钢度最高的放射性束线：</a:t>
            </a:r>
            <a:r>
              <a:rPr lang="en-US" altLang="zh-CN" sz="2000" b="1" i="0" u="none" strike="noStrike" baseline="0" dirty="0">
                <a:solidFill>
                  <a:srgbClr val="FF0000"/>
                </a:solidFill>
                <a:latin typeface="微软雅黑" panose="020B0503020204020204" pitchFamily="34" charset="-122"/>
                <a:ea typeface="微软雅黑" panose="020B0503020204020204" pitchFamily="34" charset="-122"/>
              </a:rPr>
              <a:t>25 Tm</a:t>
            </a:r>
            <a:endParaRPr lang="zh-CN" altLang="en-US" sz="2000" b="1" dirty="0">
              <a:solidFill>
                <a:srgbClr val="FF0000"/>
              </a:solidFill>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42389DFB-0198-0CEB-84AA-6B367A280398}"/>
                  </a:ext>
                </a:extLst>
              </p:cNvPr>
              <p:cNvSpPr txBox="1"/>
              <p:nvPr/>
            </p:nvSpPr>
            <p:spPr>
              <a:xfrm>
                <a:off x="77644" y="1688623"/>
                <a:ext cx="5232614" cy="3693319"/>
              </a:xfrm>
              <a:prstGeom prst="rect">
                <a:avLst/>
              </a:prstGeom>
              <a:noFill/>
            </p:spPr>
            <p:txBody>
              <a:bodyPr wrap="square">
                <a:spAutoFit/>
              </a:bodyPr>
              <a:lstStyle/>
              <a:p>
                <a:pPr marL="285750" indent="-285750">
                  <a:buFont typeface="Arial" panose="020B0604020202020204" pitchFamily="34" charset="0"/>
                  <a:buChar char="•"/>
                </a:pPr>
                <a:r>
                  <a:rPr lang="zh-CN" altLang="en-US" sz="2400" b="1" i="0" dirty="0">
                    <a:solidFill>
                      <a:srgbClr val="0070C0"/>
                    </a:solidFill>
                    <a:effectLst/>
                    <a:latin typeface="宋体" panose="02010600030101010101" pitchFamily="2" charset="-122"/>
                    <a:ea typeface="宋体" panose="02010600030101010101" pitchFamily="2" charset="-122"/>
                  </a:rPr>
                  <a:t>弹核碎裂型放射性次级束流分离器</a:t>
                </a:r>
                <a:endParaRPr lang="en-US" altLang="zh-CN" sz="2400" b="1" i="0" dirty="0">
                  <a:solidFill>
                    <a:srgbClr val="0070C0"/>
                  </a:solidFill>
                  <a:effectLst/>
                  <a:latin typeface="宋体" panose="02010600030101010101" pitchFamily="2" charset="-122"/>
                  <a:ea typeface="宋体" panose="02010600030101010101" pitchFamily="2" charset="-122"/>
                </a:endParaRPr>
              </a:p>
              <a:p>
                <a:pPr marL="742950" lvl="1" indent="-285750">
                  <a:buFont typeface="Arial" panose="020B0604020202020204" pitchFamily="34" charset="0"/>
                  <a:buChar char="•"/>
                </a:pPr>
                <a:r>
                  <a:rPr lang="en-US" altLang="zh-CN" sz="2400" b="1" dirty="0">
                    <a:solidFill>
                      <a:srgbClr val="0070C0"/>
                    </a:solidFill>
                    <a:latin typeface="宋体" panose="02010600030101010101" pitchFamily="2" charset="-122"/>
                    <a:ea typeface="宋体" panose="02010600030101010101" pitchFamily="2" charset="-122"/>
                  </a:rPr>
                  <a:t>25Tm</a:t>
                </a:r>
              </a:p>
              <a:p>
                <a:pPr marL="285750" indent="-285750">
                  <a:buFont typeface="Arial" panose="020B0604020202020204" pitchFamily="34" charset="0"/>
                  <a:buChar char="•"/>
                </a:pPr>
                <a:endParaRPr lang="en-US" altLang="zh-CN" sz="2400" b="1" i="0" dirty="0">
                  <a:solidFill>
                    <a:srgbClr val="0070C0"/>
                  </a:solidFill>
                  <a:effectLst/>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sz="2400" b="1" dirty="0">
                    <a:solidFill>
                      <a:srgbClr val="0070C0"/>
                    </a:solidFill>
                    <a:latin typeface="宋体" panose="02010600030101010101" pitchFamily="2" charset="-122"/>
                    <a:ea typeface="宋体" panose="02010600030101010101" pitchFamily="2" charset="-122"/>
                  </a:rPr>
                  <a:t>用于</a:t>
                </a:r>
                <a:r>
                  <a:rPr lang="zh-CN" altLang="en-US" sz="2400" b="1" i="0" dirty="0">
                    <a:solidFill>
                      <a:srgbClr val="0070C0"/>
                    </a:solidFill>
                    <a:effectLst/>
                    <a:latin typeface="宋体" panose="02010600030101010101" pitchFamily="2" charset="-122"/>
                    <a:ea typeface="宋体" panose="02010600030101010101" pitchFamily="2" charset="-122"/>
                  </a:rPr>
                  <a:t>放射性束核物理前沿研究</a:t>
                </a:r>
                <a:endParaRPr lang="en-US" altLang="zh-CN" sz="2400" b="1" i="0" dirty="0">
                  <a:solidFill>
                    <a:srgbClr val="0070C0"/>
                  </a:solidFill>
                  <a:effectLst/>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en-US" altLang="zh-CN" sz="2400" b="1" dirty="0">
                  <a:solidFill>
                    <a:srgbClr val="0070C0"/>
                  </a:solidFill>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sz="2400" b="1" dirty="0">
                    <a:solidFill>
                      <a:srgbClr val="0070C0"/>
                    </a:solidFill>
                  </a:rPr>
                  <a:t>可以分离及纯化弹核碎裂反应和裂变反应产生的奇异粒子</a:t>
                </a:r>
                <a:endParaRPr lang="en-US" altLang="zh-CN" sz="2400" b="1" dirty="0">
                  <a:solidFill>
                    <a:srgbClr val="0070C0"/>
                  </a:solidFill>
                </a:endParaRPr>
              </a:p>
              <a:p>
                <a:pPr marL="742950" lvl="1" indent="-285750">
                  <a:buFont typeface="Arial" panose="020B0604020202020204" pitchFamily="34" charset="0"/>
                  <a:buChar char="•"/>
                </a:pPr>
                <a:r>
                  <a:rPr lang="zh-CN" altLang="en-US" sz="2400" b="1" dirty="0">
                    <a:solidFill>
                      <a:srgbClr val="0070C0"/>
                    </a:solidFill>
                  </a:rPr>
                  <a:t>可以分离及纯化弹核反应产生的</a:t>
                </a:r>
                <a14:m>
                  <m:oMath xmlns:m="http://schemas.openxmlformats.org/officeDocument/2006/math">
                    <m:r>
                      <a:rPr lang="en-US" altLang="zh-CN" sz="2400" b="1" i="1" smtClean="0">
                        <a:solidFill>
                          <a:srgbClr val="0070C0"/>
                        </a:solidFill>
                        <a:latin typeface="Cambria Math" panose="02040503050406030204" pitchFamily="18" charset="0"/>
                      </a:rPr>
                      <m:t>𝝅</m:t>
                    </m:r>
                  </m:oMath>
                </a14:m>
                <a:r>
                  <a:rPr lang="zh-CN" altLang="en-US" sz="2400" b="1" dirty="0">
                    <a:solidFill>
                      <a:srgbClr val="0070C0"/>
                    </a:solidFill>
                  </a:rPr>
                  <a:t>介子及其衰变产生的</a:t>
                </a:r>
                <a14:m>
                  <m:oMath xmlns:m="http://schemas.openxmlformats.org/officeDocument/2006/math">
                    <m:r>
                      <a:rPr lang="en-US" altLang="zh-CN" sz="2400" b="1" i="1" smtClean="0">
                        <a:solidFill>
                          <a:srgbClr val="0070C0"/>
                        </a:solidFill>
                        <a:latin typeface="Cambria Math" panose="02040503050406030204" pitchFamily="18" charset="0"/>
                      </a:rPr>
                      <m:t>𝝁</m:t>
                    </m:r>
                    <m:r>
                      <a:rPr lang="zh-CN" altLang="en-US" sz="2400" b="1" i="1" smtClean="0">
                        <a:solidFill>
                          <a:srgbClr val="0070C0"/>
                        </a:solidFill>
                        <a:latin typeface="Cambria Math" panose="02040503050406030204" pitchFamily="18" charset="0"/>
                      </a:rPr>
                      <m:t>子</m:t>
                    </m:r>
                  </m:oMath>
                </a14:m>
                <a:endParaRPr lang="en-US" altLang="zh-CN" sz="2400" b="1" dirty="0">
                  <a:solidFill>
                    <a:srgbClr val="0070C0"/>
                  </a:solidFill>
                </a:endParaRPr>
              </a:p>
              <a:p>
                <a:endParaRPr lang="zh-CN" altLang="en-US" b="1" dirty="0">
                  <a:solidFill>
                    <a:srgbClr val="002060"/>
                  </a:solidFill>
                </a:endParaRPr>
              </a:p>
            </p:txBody>
          </p:sp>
        </mc:Choice>
        <mc:Fallback xmlns="">
          <p:sp>
            <p:nvSpPr>
              <p:cNvPr id="19" name="文本框 18">
                <a:extLst>
                  <a:ext uri="{FF2B5EF4-FFF2-40B4-BE49-F238E27FC236}">
                    <a16:creationId xmlns:a16="http://schemas.microsoft.com/office/drawing/2014/main" id="{42389DFB-0198-0CEB-84AA-6B367A280398}"/>
                  </a:ext>
                </a:extLst>
              </p:cNvPr>
              <p:cNvSpPr txBox="1">
                <a:spLocks noRot="1" noChangeAspect="1" noMove="1" noResize="1" noEditPoints="1" noAdjustHandles="1" noChangeArrowheads="1" noChangeShapeType="1" noTextEdit="1"/>
              </p:cNvSpPr>
              <p:nvPr/>
            </p:nvSpPr>
            <p:spPr>
              <a:xfrm>
                <a:off x="77644" y="1688623"/>
                <a:ext cx="5232614" cy="3693319"/>
              </a:xfrm>
              <a:prstGeom prst="rect">
                <a:avLst/>
              </a:prstGeom>
              <a:blipFill>
                <a:blip r:embed="rId6"/>
                <a:stretch>
                  <a:fillRect l="-1632" t="-1320" r="-10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072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5A4BDDCA-2076-5096-5960-D4DB96B8E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95" y="663893"/>
            <a:ext cx="10857211" cy="256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a:extLst>
              <a:ext uri="{FF2B5EF4-FFF2-40B4-BE49-F238E27FC236}">
                <a16:creationId xmlns:a16="http://schemas.microsoft.com/office/drawing/2014/main" id="{6D213FAA-E581-C0FE-A9D1-588E662AB5DA}"/>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TextBox 2">
            <a:extLst>
              <a:ext uri="{FF2B5EF4-FFF2-40B4-BE49-F238E27FC236}">
                <a16:creationId xmlns:a16="http://schemas.microsoft.com/office/drawing/2014/main" id="{5C6B056B-664A-171A-4D53-0085604FBD2B}"/>
              </a:ext>
            </a:extLst>
          </p:cNvPr>
          <p:cNvSpPr txBox="1"/>
          <p:nvPr/>
        </p:nvSpPr>
        <p:spPr>
          <a:xfrm>
            <a:off x="139959" y="130453"/>
            <a:ext cx="8102611" cy="584775"/>
          </a:xfrm>
          <a:prstGeom prst="rect">
            <a:avLst/>
          </a:prstGeom>
          <a:noFill/>
        </p:spPr>
        <p:txBody>
          <a:bodyPr wrap="square" rtlCol="0">
            <a:spAutoFit/>
          </a:bodyPr>
          <a:lstStyle/>
          <a:p>
            <a:r>
              <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rPr>
              <a:t>HFRS </a:t>
            </a:r>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基本参数</a:t>
            </a:r>
          </a:p>
        </p:txBody>
      </p:sp>
      <p:sp>
        <p:nvSpPr>
          <p:cNvPr id="6" name="矩形 5">
            <a:extLst>
              <a:ext uri="{FF2B5EF4-FFF2-40B4-BE49-F238E27FC236}">
                <a16:creationId xmlns:a16="http://schemas.microsoft.com/office/drawing/2014/main" id="{83E7B774-8F92-5532-2358-543E2185C431}"/>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C:\Users\Administrator\Desktop\logo.JPG">
            <a:extLst>
              <a:ext uri="{FF2B5EF4-FFF2-40B4-BE49-F238E27FC236}">
                <a16:creationId xmlns:a16="http://schemas.microsoft.com/office/drawing/2014/main" id="{DACBFFDA-D415-6281-62F7-BA21DD2E40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表格 21">
            <a:extLst>
              <a:ext uri="{FF2B5EF4-FFF2-40B4-BE49-F238E27FC236}">
                <a16:creationId xmlns:a16="http://schemas.microsoft.com/office/drawing/2014/main" id="{A62F77F4-0B2E-CE07-6884-C16DBBD8B6CA}"/>
              </a:ext>
            </a:extLst>
          </p:cNvPr>
          <p:cNvGraphicFramePr>
            <a:graphicFrameLocks noGrp="1"/>
          </p:cNvGraphicFramePr>
          <p:nvPr>
            <p:extLst>
              <p:ext uri="{D42A27DB-BD31-4B8C-83A1-F6EECF244321}">
                <p14:modId xmlns:p14="http://schemas.microsoft.com/office/powerpoint/2010/main" val="1158359746"/>
              </p:ext>
            </p:extLst>
          </p:nvPr>
        </p:nvGraphicFramePr>
        <p:xfrm>
          <a:off x="652195" y="3681611"/>
          <a:ext cx="10775453" cy="2809240"/>
        </p:xfrm>
        <a:graphic>
          <a:graphicData uri="http://schemas.openxmlformats.org/drawingml/2006/table">
            <a:tbl>
              <a:tblPr firstRow="1" bandRow="1">
                <a:tableStyleId>{9D7B26C5-4107-4FEC-AEDC-1716B250A1EF}</a:tableStyleId>
              </a:tblPr>
              <a:tblGrid>
                <a:gridCol w="1920232">
                  <a:extLst>
                    <a:ext uri="{9D8B030D-6E8A-4147-A177-3AD203B41FA5}">
                      <a16:colId xmlns:a16="http://schemas.microsoft.com/office/drawing/2014/main" val="20000"/>
                    </a:ext>
                  </a:extLst>
                </a:gridCol>
                <a:gridCol w="1044843">
                  <a:extLst>
                    <a:ext uri="{9D8B030D-6E8A-4147-A177-3AD203B41FA5}">
                      <a16:colId xmlns:a16="http://schemas.microsoft.com/office/drawing/2014/main" val="20001"/>
                    </a:ext>
                  </a:extLst>
                </a:gridCol>
                <a:gridCol w="1741406">
                  <a:extLst>
                    <a:ext uri="{9D8B030D-6E8A-4147-A177-3AD203B41FA5}">
                      <a16:colId xmlns:a16="http://schemas.microsoft.com/office/drawing/2014/main" val="20002"/>
                    </a:ext>
                  </a:extLst>
                </a:gridCol>
                <a:gridCol w="1915545">
                  <a:extLst>
                    <a:ext uri="{9D8B030D-6E8A-4147-A177-3AD203B41FA5}">
                      <a16:colId xmlns:a16="http://schemas.microsoft.com/office/drawing/2014/main" val="20003"/>
                    </a:ext>
                  </a:extLst>
                </a:gridCol>
                <a:gridCol w="1624253">
                  <a:extLst>
                    <a:ext uri="{9D8B030D-6E8A-4147-A177-3AD203B41FA5}">
                      <a16:colId xmlns:a16="http://schemas.microsoft.com/office/drawing/2014/main" val="20004"/>
                    </a:ext>
                  </a:extLst>
                </a:gridCol>
                <a:gridCol w="1597347">
                  <a:extLst>
                    <a:ext uri="{9D8B030D-6E8A-4147-A177-3AD203B41FA5}">
                      <a16:colId xmlns:a16="http://schemas.microsoft.com/office/drawing/2014/main" val="20005"/>
                    </a:ext>
                  </a:extLst>
                </a:gridCol>
                <a:gridCol w="931827">
                  <a:extLst>
                    <a:ext uri="{9D8B030D-6E8A-4147-A177-3AD203B41FA5}">
                      <a16:colId xmlns:a16="http://schemas.microsoft.com/office/drawing/2014/main" val="20006"/>
                    </a:ext>
                  </a:extLst>
                </a:gridCol>
              </a:tblGrid>
              <a:tr h="591280">
                <a:tc>
                  <a:txBody>
                    <a:bodyPr/>
                    <a:lstStyle/>
                    <a:p>
                      <a:pPr algn="ct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Length</a:t>
                      </a:r>
                      <a:r>
                        <a:rPr lang="en-US" altLang="zh-CN" sz="1700" baseline="0" dirty="0"/>
                        <a:t> </a:t>
                      </a:r>
                      <a:r>
                        <a:rPr lang="en-US" altLang="zh-CN" sz="1700" dirty="0"/>
                        <a:t>(m)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Beam</a:t>
                      </a:r>
                      <a:r>
                        <a:rPr lang="en-US" altLang="zh-CN" sz="1700" baseline="0" dirty="0"/>
                        <a:t> size at target (mm)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Angular</a:t>
                      </a:r>
                      <a:r>
                        <a:rPr lang="en-US" altLang="zh-CN" sz="1700" baseline="0" dirty="0"/>
                        <a:t> acceptance</a:t>
                      </a:r>
                      <a:r>
                        <a:rPr lang="en-US" altLang="zh-CN" sz="1700" dirty="0"/>
                        <a:t>(</a:t>
                      </a:r>
                      <a:r>
                        <a:rPr lang="en-US" altLang="zh-CN" sz="1700" dirty="0" err="1"/>
                        <a:t>mrad</a:t>
                      </a:r>
                      <a:r>
                        <a:rPr lang="en-US" altLang="zh-CN" sz="1700" dirty="0"/>
                        <a:t>)</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Momentum</a:t>
                      </a:r>
                      <a:r>
                        <a:rPr lang="en-US" altLang="zh-CN" sz="1700" baseline="0" dirty="0"/>
                        <a:t> acceptance </a:t>
                      </a:r>
                      <a:r>
                        <a:rPr lang="en-US" altLang="zh-CN" sz="1700" dirty="0"/>
                        <a:t>(%)</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Resolving</a:t>
                      </a:r>
                      <a:r>
                        <a:rPr lang="en-US" altLang="zh-CN" sz="1700" baseline="0" dirty="0"/>
                        <a:t> power</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Max.</a:t>
                      </a:r>
                      <a:r>
                        <a:rPr lang="en-US" altLang="zh-CN" sz="1700" baseline="0" dirty="0"/>
                        <a:t> B</a:t>
                      </a:r>
                      <a:r>
                        <a:rPr lang="el-GR" altLang="zh-CN" sz="1700" baseline="0" dirty="0"/>
                        <a:t>ρ</a:t>
                      </a:r>
                      <a:r>
                        <a:rPr lang="en-US" altLang="zh-CN" sz="1700" baseline="0" dirty="0"/>
                        <a:t> </a:t>
                      </a:r>
                      <a:r>
                        <a:rPr lang="en-US" altLang="zh-CN" sz="1700" dirty="0"/>
                        <a:t>(Tm)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extLst>
                  <a:ext uri="{0D108BD9-81ED-4DB2-BD59-A6C34878D82A}">
                    <a16:rowId xmlns:a16="http://schemas.microsoft.com/office/drawing/2014/main" val="10000"/>
                  </a:ext>
                </a:extLst>
              </a:tr>
              <a:tr h="449807">
                <a:tc>
                  <a:txBody>
                    <a:bodyPr/>
                    <a:lstStyle/>
                    <a:p>
                      <a:pPr algn="ctr"/>
                      <a:r>
                        <a:rPr lang="en-US" altLang="zh-CN" sz="1700" dirty="0"/>
                        <a:t>HIRIBL</a:t>
                      </a:r>
                    </a:p>
                    <a:p>
                      <a:pPr algn="ctr"/>
                      <a:r>
                        <a:rPr lang="en-US" altLang="zh-CN" sz="1100" dirty="0"/>
                        <a:t>NIM.B 547(2024),165214</a:t>
                      </a:r>
                      <a:endParaRPr lang="zh-CN" altLang="en-US" sz="11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191.38</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±1/±1.5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±30 (X); ±25 (Y)</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±2.0</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850/1100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a:t>
                      </a:r>
                      <a:r>
                        <a:rPr lang="el-GR" altLang="zh-CN" sz="1700" dirty="0"/>
                        <a:t>Δ</a:t>
                      </a:r>
                      <a:r>
                        <a:rPr lang="en-US" altLang="zh-CN" sz="1700" dirty="0"/>
                        <a:t>X=±1mm)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25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extLst>
                  <a:ext uri="{0D108BD9-81ED-4DB2-BD59-A6C34878D82A}">
                    <a16:rowId xmlns:a16="http://schemas.microsoft.com/office/drawing/2014/main" val="10001"/>
                  </a:ext>
                </a:extLst>
              </a:tr>
              <a:tr h="449807">
                <a:tc>
                  <a:txBody>
                    <a:bodyPr/>
                    <a:lstStyle/>
                    <a:p>
                      <a:pPr algn="ctr"/>
                      <a:r>
                        <a:rPr lang="en-US" altLang="zh-CN" sz="1700" dirty="0" err="1"/>
                        <a:t>SuperFRS</a:t>
                      </a:r>
                      <a:endParaRPr lang="en-US" altLang="zh-CN" sz="1700" dirty="0"/>
                    </a:p>
                    <a:p>
                      <a:pPr algn="ctr"/>
                      <a:r>
                        <a:rPr lang="en-US" altLang="zh-CN" sz="1100" dirty="0"/>
                        <a:t>NIM.B 204(2003),71</a:t>
                      </a:r>
                      <a:endParaRPr lang="en-US" altLang="zh-CN" sz="11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182.2</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±1/±2</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±40 (X); ±20 (Y)</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±2.5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750/1500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a:t>
                      </a:r>
                      <a:r>
                        <a:rPr lang="el-GR" altLang="zh-CN" sz="1700" dirty="0"/>
                        <a:t>Δ</a:t>
                      </a:r>
                      <a:r>
                        <a:rPr lang="en-US" altLang="zh-CN" sz="1700" dirty="0"/>
                        <a:t>X=±1mm)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20</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extLst>
                  <a:ext uri="{0D108BD9-81ED-4DB2-BD59-A6C34878D82A}">
                    <a16:rowId xmlns:a16="http://schemas.microsoft.com/office/drawing/2014/main" val="10002"/>
                  </a:ext>
                </a:extLst>
              </a:tr>
              <a:tr h="513820">
                <a:tc>
                  <a:txBody>
                    <a:bodyPr/>
                    <a:lstStyle/>
                    <a:p>
                      <a:pPr algn="ctr"/>
                      <a:r>
                        <a:rPr lang="en-US" altLang="zh-CN" sz="1700" dirty="0" err="1"/>
                        <a:t>BigRIPS</a:t>
                      </a:r>
                      <a:endParaRPr lang="en-US" altLang="zh-CN" sz="17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Prog.Theor.EXP.Phys.2012,03C003</a:t>
                      </a:r>
                      <a:endParaRPr lang="zh-CN" altLang="en-US" sz="11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78.2</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±0.5/±0.5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±40 (X); ±50 (Y)</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±3</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1260/3420</a:t>
                      </a:r>
                    </a:p>
                    <a:p>
                      <a:pPr algn="ctr"/>
                      <a:r>
                        <a:rPr lang="en-US" altLang="zh-CN" sz="1700" dirty="0"/>
                        <a:t>(</a:t>
                      </a:r>
                      <a:r>
                        <a:rPr lang="el-GR" altLang="zh-CN" sz="1700" dirty="0"/>
                        <a:t>Δ</a:t>
                      </a:r>
                      <a:r>
                        <a:rPr lang="en-US" altLang="zh-CN" sz="1700" dirty="0"/>
                        <a:t>X=±0.5mm)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9.5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extLst>
                  <a:ext uri="{0D108BD9-81ED-4DB2-BD59-A6C34878D82A}">
                    <a16:rowId xmlns:a16="http://schemas.microsoft.com/office/drawing/2014/main" val="10003"/>
                  </a:ext>
                </a:extLst>
              </a:tr>
              <a:tr h="449807">
                <a:tc>
                  <a:txBody>
                    <a:bodyPr/>
                    <a:lstStyle/>
                    <a:p>
                      <a:pPr algn="ctr"/>
                      <a:r>
                        <a:rPr lang="en-US" altLang="zh-CN" sz="1700" dirty="0"/>
                        <a:t>ARIS</a:t>
                      </a:r>
                    </a:p>
                    <a:p>
                      <a:pPr algn="ctr"/>
                      <a:r>
                        <a:rPr lang="en-US" altLang="zh-CN" sz="1100" dirty="0"/>
                        <a:t>NIM.B 317(</a:t>
                      </a:r>
                      <a:r>
                        <a:rPr lang="en-US" altLang="zh-CN" sz="1100" baseline="0" dirty="0"/>
                        <a:t>2013), 349</a:t>
                      </a:r>
                      <a:endParaRPr lang="zh-CN" altLang="en-US" sz="11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86.8</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±0.5/±0.5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±40 (X); ±40 (Y)</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±5</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1720/3000</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a:t>(</a:t>
                      </a:r>
                      <a:r>
                        <a:rPr lang="el-GR" altLang="zh-CN" sz="1700" dirty="0"/>
                        <a:t>Δ</a:t>
                      </a:r>
                      <a:r>
                        <a:rPr lang="en-US" altLang="zh-CN" sz="1700" dirty="0"/>
                        <a:t>X=±0.5mm)</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tc>
                  <a:txBody>
                    <a:bodyPr/>
                    <a:lstStyle/>
                    <a:p>
                      <a:pPr algn="ctr"/>
                      <a:r>
                        <a:rPr lang="en-US" altLang="zh-CN" sz="1700" dirty="0"/>
                        <a:t>8</a:t>
                      </a:r>
                      <a:endParaRPr lang="zh-CN" altLang="en-US" sz="1700" dirty="0">
                        <a:latin typeface="Times New Roman" pitchFamily="18" charset="0"/>
                        <a:ea typeface="黑体" pitchFamily="49" charset="-122"/>
                        <a:cs typeface="Times New Roman" pitchFamily="18" charset="0"/>
                      </a:endParaRPr>
                    </a:p>
                  </a:txBody>
                  <a:tcPr marL="109728" marR="109728" marT="8640" marB="8640" anchor="ctr" anchorCtr="1"/>
                </a:tc>
                <a:extLst>
                  <a:ext uri="{0D108BD9-81ED-4DB2-BD59-A6C34878D82A}">
                    <a16:rowId xmlns:a16="http://schemas.microsoft.com/office/drawing/2014/main" val="10004"/>
                  </a:ext>
                </a:extLst>
              </a:tr>
            </a:tbl>
          </a:graphicData>
        </a:graphic>
      </p:graphicFrame>
      <p:sp>
        <p:nvSpPr>
          <p:cNvPr id="25" name="矩形 24">
            <a:extLst>
              <a:ext uri="{FF2B5EF4-FFF2-40B4-BE49-F238E27FC236}">
                <a16:creationId xmlns:a16="http://schemas.microsoft.com/office/drawing/2014/main" id="{9F24A54A-C3D6-0CD5-DB16-EA380FF29804}"/>
              </a:ext>
            </a:extLst>
          </p:cNvPr>
          <p:cNvSpPr/>
          <p:nvPr/>
        </p:nvSpPr>
        <p:spPr>
          <a:xfrm>
            <a:off x="3733939" y="3286859"/>
            <a:ext cx="5692584" cy="424732"/>
          </a:xfrm>
          <a:prstGeom prst="rect">
            <a:avLst/>
          </a:prstGeom>
        </p:spPr>
        <p:txBody>
          <a:bodyPr wrap="none">
            <a:spAutoFit/>
          </a:bodyPr>
          <a:lstStyle/>
          <a:p>
            <a:r>
              <a:rPr lang="en-US" altLang="zh-CN" sz="2160" b="1" dirty="0"/>
              <a:t>Parameters of HIRIBL compared with others</a:t>
            </a:r>
            <a:endParaRPr lang="zh-CN" altLang="en-US" sz="2160" b="1" dirty="0"/>
          </a:p>
        </p:txBody>
      </p:sp>
      <p:sp>
        <p:nvSpPr>
          <p:cNvPr id="29" name="矩形 28">
            <a:extLst>
              <a:ext uri="{FF2B5EF4-FFF2-40B4-BE49-F238E27FC236}">
                <a16:creationId xmlns:a16="http://schemas.microsoft.com/office/drawing/2014/main" id="{B1E7C907-C59D-AF60-9BC2-B23A3FBE7A18}"/>
              </a:ext>
            </a:extLst>
          </p:cNvPr>
          <p:cNvSpPr/>
          <p:nvPr/>
        </p:nvSpPr>
        <p:spPr>
          <a:xfrm rot="3891042">
            <a:off x="3337162" y="1686820"/>
            <a:ext cx="201839" cy="548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30" name="矩形 29">
            <a:extLst>
              <a:ext uri="{FF2B5EF4-FFF2-40B4-BE49-F238E27FC236}">
                <a16:creationId xmlns:a16="http://schemas.microsoft.com/office/drawing/2014/main" id="{68D09367-1A41-AA75-DBD1-4DC8550CBCD2}"/>
              </a:ext>
            </a:extLst>
          </p:cNvPr>
          <p:cNvSpPr/>
          <p:nvPr/>
        </p:nvSpPr>
        <p:spPr>
          <a:xfrm rot="4664076">
            <a:off x="3584774" y="1623303"/>
            <a:ext cx="201839" cy="548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31" name="矩形 30">
            <a:extLst>
              <a:ext uri="{FF2B5EF4-FFF2-40B4-BE49-F238E27FC236}">
                <a16:creationId xmlns:a16="http://schemas.microsoft.com/office/drawing/2014/main" id="{5D77D68A-5C19-BF01-6709-BB8F43876361}"/>
              </a:ext>
            </a:extLst>
          </p:cNvPr>
          <p:cNvSpPr/>
          <p:nvPr/>
        </p:nvSpPr>
        <p:spPr>
          <a:xfrm rot="5016934">
            <a:off x="3832198" y="1589215"/>
            <a:ext cx="201839" cy="548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Tree>
    <p:extLst>
      <p:ext uri="{BB962C8B-B14F-4D97-AF65-F5344CB8AC3E}">
        <p14:creationId xmlns:p14="http://schemas.microsoft.com/office/powerpoint/2010/main" val="99155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2E217-5E17-241D-6F9E-32B4BD832DE0}"/>
            </a:ext>
          </a:extLst>
        </p:cNvPr>
        <p:cNvGrpSpPr/>
        <p:nvPr/>
      </p:nvGrpSpPr>
      <p:grpSpPr>
        <a:xfrm>
          <a:off x="0" y="0"/>
          <a:ext cx="0" cy="0"/>
          <a:chOff x="0" y="0"/>
          <a:chExt cx="0" cy="0"/>
        </a:xfrm>
      </p:grpSpPr>
      <p:pic>
        <p:nvPicPr>
          <p:cNvPr id="30" name="图片 29">
            <a:extLst>
              <a:ext uri="{FF2B5EF4-FFF2-40B4-BE49-F238E27FC236}">
                <a16:creationId xmlns:a16="http://schemas.microsoft.com/office/drawing/2014/main" id="{83BD7DB0-D6B4-AEBF-5312-0E18ED562EDE}"/>
              </a:ext>
            </a:extLst>
          </p:cNvPr>
          <p:cNvPicPr>
            <a:picLocks noChangeAspect="1"/>
          </p:cNvPicPr>
          <p:nvPr/>
        </p:nvPicPr>
        <p:blipFill>
          <a:blip r:embed="rId3"/>
          <a:stretch>
            <a:fillRect/>
          </a:stretch>
        </p:blipFill>
        <p:spPr>
          <a:xfrm>
            <a:off x="6395569" y="2283577"/>
            <a:ext cx="5461469" cy="3924573"/>
          </a:xfrm>
          <a:prstGeom prst="rect">
            <a:avLst/>
          </a:prstGeom>
        </p:spPr>
      </p:pic>
      <p:pic>
        <p:nvPicPr>
          <p:cNvPr id="20" name="Picture 2">
            <a:extLst>
              <a:ext uri="{FF2B5EF4-FFF2-40B4-BE49-F238E27FC236}">
                <a16:creationId xmlns:a16="http://schemas.microsoft.com/office/drawing/2014/main" id="{FEC589CD-3A1A-C6D4-D3D1-08B10B543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457" y="649850"/>
            <a:ext cx="5618584" cy="13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extLst>
              <a:ext uri="{FF2B5EF4-FFF2-40B4-BE49-F238E27FC236}">
                <a16:creationId xmlns:a16="http://schemas.microsoft.com/office/drawing/2014/main" id="{B12149A5-A931-09FD-B3F4-71AF73EBFE8F}"/>
              </a:ext>
            </a:extLst>
          </p:cNvPr>
          <p:cNvSpPr/>
          <p:nvPr/>
        </p:nvSpPr>
        <p:spPr>
          <a:xfrm>
            <a:off x="0" y="739775"/>
            <a:ext cx="12192000" cy="46038"/>
          </a:xfrm>
          <a:prstGeom prst="rect">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27A2AA-DCD7-4F24-F2E1-B3270295987B}"/>
                  </a:ext>
                </a:extLst>
              </p:cNvPr>
              <p:cNvSpPr txBox="1"/>
              <p:nvPr/>
            </p:nvSpPr>
            <p:spPr>
              <a:xfrm>
                <a:off x="139959" y="130453"/>
                <a:ext cx="8102611" cy="584775"/>
              </a:xfrm>
              <a:prstGeom prst="rect">
                <a:avLst/>
              </a:prstGeom>
              <a:noFill/>
            </p:spPr>
            <p:txBody>
              <a:bodyPr wrap="square" rtlCol="0">
                <a:spAutoFit/>
              </a:bodyPr>
              <a:lstStyle/>
              <a:p>
                <a14:m>
                  <m:oMath xmlns:m="http://schemas.openxmlformats.org/officeDocument/2006/math">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𝝅</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m:t>
                    </m:r>
                    <m:r>
                      <a:rPr lang="en-US" altLang="zh-CN" sz="3200" b="1" i="1" smtClean="0">
                        <a:solidFill>
                          <a:schemeClr val="accent1"/>
                        </a:solidFill>
                        <a:latin typeface="Cambria Math" panose="02040503050406030204" pitchFamily="18" charset="0"/>
                        <a:ea typeface="微软雅黑" pitchFamily="34" charset="-122"/>
                        <a:cs typeface="Times New Roman" panose="02020603050405020304" pitchFamily="18" charset="0"/>
                      </a:rPr>
                      <m:t>𝝁</m:t>
                    </m:r>
                  </m:oMath>
                </a14:m>
                <a:r>
                  <a:rPr lang="zh-CN" altLang="en-US" sz="3200" b="1" dirty="0">
                    <a:solidFill>
                      <a:schemeClr val="accent1"/>
                    </a:solidFill>
                    <a:latin typeface="Times New Roman" panose="02020603050405020304" pitchFamily="18" charset="0"/>
                    <a:ea typeface="微软雅黑" pitchFamily="34" charset="-122"/>
                    <a:cs typeface="Times New Roman" panose="02020603050405020304" pitchFamily="18" charset="0"/>
                  </a:rPr>
                  <a:t>束流产生</a:t>
                </a:r>
                <a:endParaRPr lang="en-US" altLang="zh-CN" sz="3200" b="1" dirty="0">
                  <a:solidFill>
                    <a:schemeClr val="accent1"/>
                  </a:solidFill>
                  <a:latin typeface="Times New Roman" panose="02020603050405020304" pitchFamily="18" charset="0"/>
                  <a:ea typeface="微软雅黑" pitchFamily="34"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027A2AA-DCD7-4F24-F2E1-B3270295987B}"/>
                  </a:ext>
                </a:extLst>
              </p:cNvPr>
              <p:cNvSpPr txBox="1">
                <a:spLocks noRot="1" noChangeAspect="1" noMove="1" noResize="1" noEditPoints="1" noAdjustHandles="1" noChangeArrowheads="1" noChangeShapeType="1" noTextEdit="1"/>
              </p:cNvSpPr>
              <p:nvPr/>
            </p:nvSpPr>
            <p:spPr>
              <a:xfrm>
                <a:off x="139959" y="130453"/>
                <a:ext cx="8102611" cy="584775"/>
              </a:xfrm>
              <a:prstGeom prst="rect">
                <a:avLst/>
              </a:prstGeom>
              <a:blipFill>
                <a:blip r:embed="rId5"/>
                <a:stretch>
                  <a:fillRect t="-13542" b="-33333"/>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7E2E62DA-9C93-D215-B2A6-C987062CC2C0}"/>
              </a:ext>
            </a:extLst>
          </p:cNvPr>
          <p:cNvSpPr/>
          <p:nvPr/>
        </p:nvSpPr>
        <p:spPr>
          <a:xfrm>
            <a:off x="-9329" y="6517798"/>
            <a:ext cx="12200400" cy="3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C:\Users\Administrator\Desktop\logo.JPG">
            <a:extLst>
              <a:ext uri="{FF2B5EF4-FFF2-40B4-BE49-F238E27FC236}">
                <a16:creationId xmlns:a16="http://schemas.microsoft.com/office/drawing/2014/main" id="{3B0F1753-AE4C-FCBD-FD2D-1C0BE9C255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3871" y="0"/>
            <a:ext cx="2371345" cy="725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0EC45DA-C29F-5DD6-6524-972498A1396B}"/>
                  </a:ext>
                </a:extLst>
              </p:cNvPr>
              <p:cNvSpPr txBox="1"/>
              <p:nvPr/>
            </p:nvSpPr>
            <p:spPr>
              <a:xfrm>
                <a:off x="206324" y="1805146"/>
                <a:ext cx="6208814" cy="3477875"/>
              </a:xfrm>
              <a:prstGeom prst="rect">
                <a:avLst/>
              </a:prstGeom>
              <a:noFill/>
            </p:spPr>
            <p:txBody>
              <a:bodyPr wrap="square" rtlCol="0">
                <a:spAutoFit/>
              </a:bodyPr>
              <a:lstStyle/>
              <a:p>
                <a:pPr marL="342900" indent="-342900">
                  <a:buFont typeface="Arial" panose="020B0604020202020204" pitchFamily="34" charset="0"/>
                  <a:buChar char="•"/>
                </a:pPr>
                <a:r>
                  <a:rPr lang="zh-CN" altLang="en-US" sz="2000" b="1" dirty="0">
                    <a:solidFill>
                      <a:schemeClr val="tx1"/>
                    </a:solidFill>
                  </a:rPr>
                  <a:t>质子</a:t>
                </a:r>
                <a:r>
                  <a:rPr lang="en-US" altLang="zh-CN" sz="2000" b="1" dirty="0">
                    <a:solidFill>
                      <a:schemeClr val="tx1"/>
                    </a:solidFill>
                  </a:rPr>
                  <a:t>/</a:t>
                </a:r>
                <a:r>
                  <a:rPr lang="zh-CN" altLang="en-US" sz="2000" b="1" dirty="0">
                    <a:solidFill>
                      <a:schemeClr val="tx1"/>
                    </a:solidFill>
                  </a:rPr>
                  <a:t>重离子打靶产生</a:t>
                </a:r>
                <a14:m>
                  <m:oMath xmlns:m="http://schemas.openxmlformats.org/officeDocument/2006/math">
                    <m:r>
                      <a:rPr lang="en-US" altLang="zh-CN" sz="2000" b="1" i="1" smtClean="0">
                        <a:solidFill>
                          <a:schemeClr val="tx1"/>
                        </a:solidFill>
                        <a:latin typeface="Cambria Math" panose="02040503050406030204" pitchFamily="18" charset="0"/>
                      </a:rPr>
                      <m:t>𝝅</m:t>
                    </m:r>
                    <m:r>
                      <a:rPr lang="en-US" altLang="zh-CN" sz="2000" b="1"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𝝁</m:t>
                    </m:r>
                  </m:oMath>
                </a14:m>
                <a:r>
                  <a:rPr lang="zh-CN" altLang="en-US" sz="2000" b="1" dirty="0">
                    <a:solidFill>
                      <a:schemeClr val="tx1"/>
                    </a:solidFill>
                  </a:rPr>
                  <a:t>等粒子和次级束粒子</a:t>
                </a:r>
                <a:endParaRPr lang="en-US" altLang="zh-CN" sz="2000" b="1" dirty="0">
                  <a:solidFill>
                    <a:schemeClr val="tx1"/>
                  </a:solidFill>
                </a:endParaRPr>
              </a:p>
              <a:p>
                <a:pPr marL="800100" lvl="1" indent="-342900">
                  <a:buFont typeface="Arial" panose="020B0604020202020204" pitchFamily="34" charset="0"/>
                  <a:buChar char="•"/>
                </a:pPr>
                <a:r>
                  <a:rPr lang="zh-CN" altLang="en-US" sz="2000" b="1" dirty="0"/>
                  <a:t>石墨靶，直径</a:t>
                </a:r>
                <a:r>
                  <a:rPr lang="en-US" altLang="zh-CN" sz="2000" b="1" dirty="0"/>
                  <a:t>100mm</a:t>
                </a:r>
                <a:r>
                  <a:rPr lang="zh-CN" altLang="en-US" sz="2000" b="1" dirty="0"/>
                  <a:t>， 长</a:t>
                </a:r>
                <a:r>
                  <a:rPr lang="en-US" altLang="zh-CN" sz="2000" b="1" dirty="0"/>
                  <a:t>100mm</a:t>
                </a:r>
              </a:p>
              <a:p>
                <a:pPr marL="800100" lvl="1" indent="-342900">
                  <a:buFont typeface="Arial" panose="020B0604020202020204" pitchFamily="34" charset="0"/>
                  <a:buChar char="•"/>
                </a:pPr>
                <a:r>
                  <a:rPr lang="en-US" altLang="zh-CN" sz="2000" b="1" kern="100" baseline="30000" dirty="0">
                    <a:effectLst/>
                    <a:latin typeface="Times New Roman" panose="02020603050405020304" pitchFamily="18" charset="0"/>
                    <a:ea typeface="黑体" panose="02010609060101010101" charset="-122"/>
                    <a:cs typeface="Times New Roman" panose="02020603050405020304" pitchFamily="18" charset="0"/>
                  </a:rPr>
                  <a:t>18</a:t>
                </a:r>
                <a:r>
                  <a:rPr lang="en-US" altLang="zh-CN" sz="2000" b="1" kern="100" dirty="0">
                    <a:effectLst/>
                    <a:latin typeface="Times New Roman" panose="02020603050405020304" pitchFamily="18" charset="0"/>
                    <a:ea typeface="黑体" panose="02010609060101010101" charset="-122"/>
                    <a:cs typeface="Times New Roman" panose="02020603050405020304" pitchFamily="18" charset="0"/>
                  </a:rPr>
                  <a:t>O</a:t>
                </a:r>
                <a:r>
                  <a:rPr lang="en-US" altLang="zh-CN" sz="2000" b="1" kern="100" baseline="30000" dirty="0">
                    <a:effectLst/>
                    <a:latin typeface="Times New Roman" panose="02020603050405020304" pitchFamily="18" charset="0"/>
                    <a:ea typeface="黑体" panose="02010609060101010101" charset="-122"/>
                    <a:cs typeface="Times New Roman" panose="02020603050405020304" pitchFamily="18" charset="0"/>
                  </a:rPr>
                  <a:t>6+</a:t>
                </a:r>
                <a:r>
                  <a:rPr lang="en-US" altLang="zh-CN" sz="2000" b="1" dirty="0"/>
                  <a:t> </a:t>
                </a:r>
                <a:r>
                  <a:rPr lang="en-US" altLang="zh-CN" sz="2000" b="1" dirty="0">
                    <a:solidFill>
                      <a:schemeClr val="tx1"/>
                    </a:solidFill>
                  </a:rPr>
                  <a:t>@2.6GeV</a:t>
                </a:r>
              </a:p>
              <a:p>
                <a:pPr marL="342900" indent="-342900">
                  <a:buFont typeface="Arial" panose="020B0604020202020204" pitchFamily="34" charset="0"/>
                  <a:buChar char="•"/>
                </a:pPr>
                <a14:m>
                  <m:oMath xmlns:m="http://schemas.openxmlformats.org/officeDocument/2006/math">
                    <m:r>
                      <a:rPr lang="en-US" altLang="zh-CN" sz="2000" b="1" i="1" smtClean="0">
                        <a:solidFill>
                          <a:schemeClr val="tx1"/>
                        </a:solidFill>
                        <a:latin typeface="Cambria Math" panose="02040503050406030204" pitchFamily="18" charset="0"/>
                      </a:rPr>
                      <m:t>𝝅</m:t>
                    </m:r>
                    <m:r>
                      <a:rPr lang="en-US" altLang="zh-CN" sz="2000" b="1"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𝝁</m:t>
                    </m:r>
                  </m:oMath>
                </a14:m>
                <a:r>
                  <a:rPr lang="zh-CN" altLang="en-US" sz="2000" b="1" dirty="0">
                    <a:solidFill>
                      <a:schemeClr val="tx1"/>
                    </a:solidFill>
                  </a:rPr>
                  <a:t>等粒子和次级束粒子具有不同的磁钢度</a:t>
                </a:r>
                <a:endParaRPr lang="en-US" altLang="zh-CN" sz="2000" b="1" dirty="0">
                  <a:solidFill>
                    <a:schemeClr val="tx1"/>
                  </a:solidFill>
                </a:endParaRPr>
              </a:p>
              <a:p>
                <a:pPr marL="342900" indent="-342900">
                  <a:buFont typeface="Arial" panose="020B0604020202020204" pitchFamily="34" charset="0"/>
                  <a:buChar char="•"/>
                </a:pPr>
                <a:r>
                  <a:rPr lang="zh-CN" altLang="en-US" sz="2000" b="1" dirty="0">
                    <a:solidFill>
                      <a:schemeClr val="tx1"/>
                    </a:solidFill>
                  </a:rPr>
                  <a:t>通过设置束线的磁场参数，可以筛选出不同磁钢度的粒子</a:t>
                </a:r>
                <a:endParaRPr lang="en-US" altLang="zh-CN" sz="2000" b="1" dirty="0">
                  <a:solidFill>
                    <a:schemeClr val="tx1"/>
                  </a:solidFill>
                </a:endParaRPr>
              </a:p>
              <a:p>
                <a:pPr marL="800100" lvl="1" indent="-342900">
                  <a:buFont typeface="Arial" panose="020B0604020202020204" pitchFamily="34" charset="0"/>
                  <a:buChar char="•"/>
                </a:pPr>
                <a:r>
                  <a:rPr lang="zh-CN" altLang="en-US" sz="2000" b="1" dirty="0">
                    <a:solidFill>
                      <a:schemeClr val="tx1"/>
                    </a:solidFill>
                  </a:rPr>
                  <a:t>低磁钢度：</a:t>
                </a:r>
                <a:r>
                  <a:rPr lang="en-US" altLang="zh-CN" sz="2000" b="1" dirty="0">
                    <a:solidFill>
                      <a:schemeClr val="tx1"/>
                    </a:solidFill>
                  </a:rPr>
                  <a:t> </a:t>
                </a:r>
                <a14:m>
                  <m:oMath xmlns:m="http://schemas.openxmlformats.org/officeDocument/2006/math">
                    <m:r>
                      <a:rPr lang="en-US" altLang="zh-CN" sz="2000" b="1" i="1" smtClean="0">
                        <a:solidFill>
                          <a:schemeClr val="tx1"/>
                        </a:solidFill>
                        <a:latin typeface="Cambria Math" panose="02040503050406030204" pitchFamily="18" charset="0"/>
                      </a:rPr>
                      <m:t>𝝅</m:t>
                    </m:r>
                    <m:r>
                      <a:rPr lang="en-US" altLang="zh-CN" sz="2000" b="1" i="1" smtClean="0">
                        <a:solidFill>
                          <a:schemeClr val="tx1"/>
                        </a:solidFill>
                        <a:latin typeface="Cambria Math" panose="02040503050406030204" pitchFamily="18" charset="0"/>
                      </a:rPr>
                      <m:t>/</m:t>
                    </m:r>
                    <m:r>
                      <a:rPr lang="en-US" altLang="zh-CN" sz="2000" b="1" i="1" smtClean="0">
                        <a:solidFill>
                          <a:schemeClr val="tx1"/>
                        </a:solidFill>
                        <a:latin typeface="Cambria Math" panose="02040503050406030204" pitchFamily="18" charset="0"/>
                      </a:rPr>
                      <m:t>𝝁</m:t>
                    </m:r>
                  </m:oMath>
                </a14:m>
                <a:r>
                  <a:rPr lang="zh-CN" altLang="en-US" sz="2000" b="1" dirty="0"/>
                  <a:t>束流</a:t>
                </a:r>
                <a:endParaRPr lang="en-US" altLang="zh-CN" sz="2000" b="1" dirty="0">
                  <a:solidFill>
                    <a:schemeClr val="tx1"/>
                  </a:solidFill>
                </a:endParaRPr>
              </a:p>
              <a:p>
                <a:pPr marL="800100" lvl="1" indent="-342900">
                  <a:buFont typeface="Arial" panose="020B0604020202020204" pitchFamily="34" charset="0"/>
                  <a:buChar char="•"/>
                </a:pPr>
                <a:r>
                  <a:rPr lang="zh-CN" altLang="en-US" sz="2000" b="1" dirty="0">
                    <a:solidFill>
                      <a:schemeClr val="tx1"/>
                    </a:solidFill>
                  </a:rPr>
                  <a:t>高磁钢度：次级束束流</a:t>
                </a:r>
                <a:endParaRPr lang="en-US" altLang="zh-CN" sz="2000" b="1" dirty="0">
                  <a:solidFill>
                    <a:schemeClr val="tx1"/>
                  </a:solidFill>
                </a:endParaRPr>
              </a:p>
              <a:p>
                <a:pPr marL="342900" indent="-342900">
                  <a:buFont typeface="Arial" panose="020B0604020202020204" pitchFamily="34" charset="0"/>
                  <a:buChar char="•"/>
                </a:pPr>
                <a:endParaRPr lang="en-US" altLang="zh-CN" sz="2000" b="1" dirty="0">
                  <a:solidFill>
                    <a:schemeClr val="tx1"/>
                  </a:solidFill>
                </a:endParaRPr>
              </a:p>
              <a:p>
                <a:pPr marL="342900" indent="-342900">
                  <a:buFont typeface="Arial" panose="020B0604020202020204" pitchFamily="34" charset="0"/>
                  <a:buChar char="•"/>
                </a:pPr>
                <a:r>
                  <a:rPr lang="zh-CN" altLang="en-US" sz="2000" b="1" dirty="0">
                    <a:solidFill>
                      <a:schemeClr val="tx1"/>
                    </a:solidFill>
                  </a:rPr>
                  <a:t>在</a:t>
                </a:r>
                <a:r>
                  <a:rPr lang="en-US" altLang="zh-CN" sz="2000" b="1" dirty="0">
                    <a:solidFill>
                      <a:schemeClr val="tx1"/>
                    </a:solidFill>
                  </a:rPr>
                  <a:t>HIRIBL</a:t>
                </a:r>
                <a:r>
                  <a:rPr lang="zh-CN" altLang="en-US" sz="2000" b="1" dirty="0">
                    <a:solidFill>
                      <a:schemeClr val="tx1"/>
                    </a:solidFill>
                  </a:rPr>
                  <a:t>束线基础上，</a:t>
                </a:r>
                <a:r>
                  <a:rPr lang="zh-CN" altLang="en-US" sz="2000" b="1" dirty="0">
                    <a:solidFill>
                      <a:srgbClr val="0070C0"/>
                    </a:solidFill>
                  </a:rPr>
                  <a:t>无需建设额外束线</a:t>
                </a:r>
                <a:r>
                  <a:rPr lang="zh-CN" altLang="en-US" sz="2000" b="1" dirty="0"/>
                  <a:t>，</a:t>
                </a:r>
                <a:r>
                  <a:rPr lang="zh-CN" altLang="en-US" sz="2000" b="1" dirty="0">
                    <a:solidFill>
                      <a:schemeClr val="tx1"/>
                    </a:solidFill>
                  </a:rPr>
                  <a:t>只需要调整束线磁钢度，即可得到缪子束流</a:t>
                </a:r>
                <a:endParaRPr lang="en-US" altLang="zh-CN" sz="2000" b="1" dirty="0">
                  <a:solidFill>
                    <a:schemeClr val="tx1"/>
                  </a:solidFill>
                </a:endParaRPr>
              </a:p>
            </p:txBody>
          </p:sp>
        </mc:Choice>
        <mc:Fallback xmlns="">
          <p:sp>
            <p:nvSpPr>
              <p:cNvPr id="19" name="文本框 18">
                <a:extLst>
                  <a:ext uri="{FF2B5EF4-FFF2-40B4-BE49-F238E27FC236}">
                    <a16:creationId xmlns:a16="http://schemas.microsoft.com/office/drawing/2014/main" id="{F0EC45DA-C29F-5DD6-6524-972498A1396B}"/>
                  </a:ext>
                </a:extLst>
              </p:cNvPr>
              <p:cNvSpPr txBox="1">
                <a:spLocks noRot="1" noChangeAspect="1" noMove="1" noResize="1" noEditPoints="1" noAdjustHandles="1" noChangeArrowheads="1" noChangeShapeType="1" noTextEdit="1"/>
              </p:cNvSpPr>
              <p:nvPr/>
            </p:nvSpPr>
            <p:spPr>
              <a:xfrm>
                <a:off x="206324" y="1805146"/>
                <a:ext cx="6208814" cy="3477875"/>
              </a:xfrm>
              <a:prstGeom prst="rect">
                <a:avLst/>
              </a:prstGeom>
              <a:blipFill>
                <a:blip r:embed="rId7"/>
                <a:stretch>
                  <a:fillRect l="-884" t="-876" b="-2102"/>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3040CF3C-CB52-418D-A573-E2CBD8C84CF5}"/>
              </a:ext>
            </a:extLst>
          </p:cNvPr>
          <p:cNvSpPr/>
          <p:nvPr/>
        </p:nvSpPr>
        <p:spPr>
          <a:xfrm>
            <a:off x="6968691" y="2675823"/>
            <a:ext cx="1665170" cy="3253339"/>
          </a:xfrm>
          <a:prstGeom prst="rect">
            <a:avLst/>
          </a:prstGeom>
          <a:solidFill>
            <a:srgbClr val="FFFF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E6FCEAAF-6744-2641-38EC-8E322490D566}"/>
              </a:ext>
            </a:extLst>
          </p:cNvPr>
          <p:cNvSpPr/>
          <p:nvPr/>
        </p:nvSpPr>
        <p:spPr>
          <a:xfrm>
            <a:off x="9894771" y="2675823"/>
            <a:ext cx="1414270" cy="3253339"/>
          </a:xfrm>
          <a:prstGeom prst="rect">
            <a:avLst/>
          </a:prstGeom>
          <a:solidFill>
            <a:srgbClr val="FFFF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A8FA72D-BFD4-FED4-D899-CC097FCA7489}"/>
                  </a:ext>
                </a:extLst>
              </p:cNvPr>
              <p:cNvSpPr txBox="1"/>
              <p:nvPr/>
            </p:nvSpPr>
            <p:spPr>
              <a:xfrm>
                <a:off x="7176252" y="5407967"/>
                <a:ext cx="1066318" cy="369332"/>
              </a:xfrm>
              <a:prstGeom prst="rect">
                <a:avLst/>
              </a:prstGeom>
              <a:noFill/>
            </p:spPr>
            <p:txBody>
              <a:bodyPr wrap="none" rtlCol="0">
                <a:spAutoFit/>
              </a:bodyPr>
              <a:lstStyle/>
              <a:p>
                <a14:m>
                  <m:oMath xmlns:m="http://schemas.openxmlformats.org/officeDocument/2006/math">
                    <m:r>
                      <a:rPr lang="en-US" altLang="zh-CN" b="1" i="1" smtClean="0">
                        <a:solidFill>
                          <a:srgbClr val="0070C0"/>
                        </a:solidFill>
                        <a:latin typeface="Cambria Math" panose="02040503050406030204" pitchFamily="18" charset="0"/>
                      </a:rPr>
                      <m:t>𝝅</m:t>
                    </m:r>
                    <m:r>
                      <a:rPr lang="en-US" altLang="zh-CN" b="1" i="1" smtClean="0">
                        <a:solidFill>
                          <a:srgbClr val="0070C0"/>
                        </a:solidFill>
                        <a:latin typeface="Cambria Math" panose="02040503050406030204" pitchFamily="18" charset="0"/>
                      </a:rPr>
                      <m:t>/</m:t>
                    </m:r>
                    <m:r>
                      <a:rPr lang="en-US" altLang="zh-CN" b="1" i="1" smtClean="0">
                        <a:solidFill>
                          <a:srgbClr val="0070C0"/>
                        </a:solidFill>
                        <a:latin typeface="Cambria Math" panose="02040503050406030204" pitchFamily="18" charset="0"/>
                      </a:rPr>
                      <m:t>𝝁</m:t>
                    </m:r>
                  </m:oMath>
                </a14:m>
                <a:r>
                  <a:rPr lang="zh-CN" altLang="en-US" b="1" dirty="0">
                    <a:solidFill>
                      <a:srgbClr val="0070C0"/>
                    </a:solidFill>
                  </a:rPr>
                  <a:t>束流</a:t>
                </a:r>
              </a:p>
            </p:txBody>
          </p:sp>
        </mc:Choice>
        <mc:Fallback xmlns="">
          <p:sp>
            <p:nvSpPr>
              <p:cNvPr id="10" name="文本框 9">
                <a:extLst>
                  <a:ext uri="{FF2B5EF4-FFF2-40B4-BE49-F238E27FC236}">
                    <a16:creationId xmlns:a16="http://schemas.microsoft.com/office/drawing/2014/main" id="{FA8FA72D-BFD4-FED4-D899-CC097FCA7489}"/>
                  </a:ext>
                </a:extLst>
              </p:cNvPr>
              <p:cNvSpPr txBox="1">
                <a:spLocks noRot="1" noChangeAspect="1" noMove="1" noResize="1" noEditPoints="1" noAdjustHandles="1" noChangeArrowheads="1" noChangeShapeType="1" noTextEdit="1"/>
              </p:cNvSpPr>
              <p:nvPr/>
            </p:nvSpPr>
            <p:spPr>
              <a:xfrm>
                <a:off x="7176252" y="5407967"/>
                <a:ext cx="1066318" cy="369332"/>
              </a:xfrm>
              <a:prstGeom prst="rect">
                <a:avLst/>
              </a:prstGeom>
              <a:blipFill>
                <a:blip r:embed="rId8"/>
                <a:stretch>
                  <a:fillRect t="-8197" r="-4571" b="-24590"/>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46A2E412-2254-94AA-210D-52896853EC7B}"/>
              </a:ext>
            </a:extLst>
          </p:cNvPr>
          <p:cNvSpPr txBox="1"/>
          <p:nvPr/>
        </p:nvSpPr>
        <p:spPr>
          <a:xfrm>
            <a:off x="9874457" y="5407967"/>
            <a:ext cx="1338828" cy="369332"/>
          </a:xfrm>
          <a:prstGeom prst="rect">
            <a:avLst/>
          </a:prstGeom>
          <a:noFill/>
        </p:spPr>
        <p:txBody>
          <a:bodyPr wrap="none" rtlCol="0">
            <a:spAutoFit/>
          </a:bodyPr>
          <a:lstStyle/>
          <a:p>
            <a:r>
              <a:rPr lang="zh-CN" altLang="en-US" b="1" dirty="0">
                <a:solidFill>
                  <a:srgbClr val="0070C0"/>
                </a:solidFill>
              </a:rPr>
              <a:t>次级束束流</a:t>
            </a:r>
          </a:p>
        </p:txBody>
      </p:sp>
      <p:sp>
        <p:nvSpPr>
          <p:cNvPr id="14" name="文本框 13">
            <a:extLst>
              <a:ext uri="{FF2B5EF4-FFF2-40B4-BE49-F238E27FC236}">
                <a16:creationId xmlns:a16="http://schemas.microsoft.com/office/drawing/2014/main" id="{E5DC6FE6-534B-6D60-7C3A-5F9A46508B38}"/>
              </a:ext>
            </a:extLst>
          </p:cNvPr>
          <p:cNvSpPr txBox="1"/>
          <p:nvPr/>
        </p:nvSpPr>
        <p:spPr>
          <a:xfrm>
            <a:off x="8110923" y="2228577"/>
            <a:ext cx="3262432" cy="369332"/>
          </a:xfrm>
          <a:prstGeom prst="rect">
            <a:avLst/>
          </a:prstGeom>
          <a:noFill/>
        </p:spPr>
        <p:txBody>
          <a:bodyPr wrap="none" rtlCol="0">
            <a:spAutoFit/>
          </a:bodyPr>
          <a:lstStyle/>
          <a:p>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18</a:t>
            </a:r>
            <a:r>
              <a:rPr lang="en-US" altLang="zh-CN" sz="1800" b="1" kern="1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O</a:t>
            </a:r>
            <a:r>
              <a:rPr lang="en-US" altLang="zh-CN" sz="1800" b="1" kern="100" baseline="30000" dirty="0">
                <a:solidFill>
                  <a:srgbClr val="FF0000"/>
                </a:solidFill>
                <a:effectLst/>
                <a:latin typeface="Times New Roman" panose="02020603050405020304" pitchFamily="18" charset="0"/>
                <a:ea typeface="黑体" panose="02010609060101010101" charset="-122"/>
                <a:cs typeface="Times New Roman" panose="02020603050405020304" pitchFamily="18" charset="0"/>
              </a:rPr>
              <a:t>6+</a:t>
            </a:r>
            <a:r>
              <a:rPr lang="en-US" altLang="zh-CN" b="1" dirty="0">
                <a:solidFill>
                  <a:srgbClr val="FF0000"/>
                </a:solidFill>
              </a:rPr>
              <a:t>@2.6GeV</a:t>
            </a:r>
            <a:r>
              <a:rPr lang="zh-CN" altLang="en-US" b="1" dirty="0">
                <a:solidFill>
                  <a:srgbClr val="FF0000"/>
                </a:solidFill>
              </a:rPr>
              <a:t>，粒子电荷为正</a:t>
            </a:r>
          </a:p>
        </p:txBody>
      </p:sp>
      <p:sp>
        <p:nvSpPr>
          <p:cNvPr id="23" name="文本框 22">
            <a:extLst>
              <a:ext uri="{FF2B5EF4-FFF2-40B4-BE49-F238E27FC236}">
                <a16:creationId xmlns:a16="http://schemas.microsoft.com/office/drawing/2014/main" id="{A0003FB2-9A33-9516-5A69-C31A639F92FA}"/>
              </a:ext>
            </a:extLst>
          </p:cNvPr>
          <p:cNvSpPr txBox="1"/>
          <p:nvPr/>
        </p:nvSpPr>
        <p:spPr>
          <a:xfrm>
            <a:off x="10375248" y="2986855"/>
            <a:ext cx="954107" cy="276999"/>
          </a:xfrm>
          <a:prstGeom prst="rect">
            <a:avLst/>
          </a:prstGeom>
          <a:noFill/>
        </p:spPr>
        <p:txBody>
          <a:bodyPr wrap="none" rtlCol="0">
            <a:spAutoFit/>
          </a:bodyPr>
          <a:lstStyle/>
          <a:p>
            <a:r>
              <a:rPr lang="zh-CN" altLang="en-US" sz="1200" b="1" dirty="0">
                <a:solidFill>
                  <a:srgbClr val="FF0000"/>
                </a:solidFill>
              </a:rPr>
              <a:t>次级束粒子</a:t>
            </a:r>
          </a:p>
        </p:txBody>
      </p:sp>
      <p:sp>
        <p:nvSpPr>
          <p:cNvPr id="24" name="文本框 23">
            <a:extLst>
              <a:ext uri="{FF2B5EF4-FFF2-40B4-BE49-F238E27FC236}">
                <a16:creationId xmlns:a16="http://schemas.microsoft.com/office/drawing/2014/main" id="{7C346BC1-BF7D-2055-72F9-35090CB0D35B}"/>
              </a:ext>
            </a:extLst>
          </p:cNvPr>
          <p:cNvSpPr txBox="1"/>
          <p:nvPr/>
        </p:nvSpPr>
        <p:spPr>
          <a:xfrm>
            <a:off x="8633861" y="2999554"/>
            <a:ext cx="492443" cy="276999"/>
          </a:xfrm>
          <a:prstGeom prst="rect">
            <a:avLst/>
          </a:prstGeom>
          <a:noFill/>
        </p:spPr>
        <p:txBody>
          <a:bodyPr wrap="none" rtlCol="0">
            <a:spAutoFit/>
          </a:bodyPr>
          <a:lstStyle/>
          <a:p>
            <a:r>
              <a:rPr lang="zh-CN" altLang="en-US" sz="1200" b="1" dirty="0">
                <a:solidFill>
                  <a:srgbClr val="FF0000"/>
                </a:solidFill>
              </a:rPr>
              <a:t>质子</a:t>
            </a:r>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3C55B8F-F494-A38F-540D-CC7A8444E237}"/>
                  </a:ext>
                </a:extLst>
              </p:cNvPr>
              <p:cNvSpPr txBox="1"/>
              <p:nvPr/>
            </p:nvSpPr>
            <p:spPr>
              <a:xfrm>
                <a:off x="7944231" y="3697280"/>
                <a:ext cx="42030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𝝅</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5" name="文本框 24">
                <a:extLst>
                  <a:ext uri="{FF2B5EF4-FFF2-40B4-BE49-F238E27FC236}">
                    <a16:creationId xmlns:a16="http://schemas.microsoft.com/office/drawing/2014/main" id="{F3C55B8F-F494-A38F-540D-CC7A8444E237}"/>
                  </a:ext>
                </a:extLst>
              </p:cNvPr>
              <p:cNvSpPr txBox="1">
                <a:spLocks noRot="1" noChangeAspect="1" noMove="1" noResize="1" noEditPoints="1" noAdjustHandles="1" noChangeArrowheads="1" noChangeShapeType="1" noTextEdit="1"/>
              </p:cNvSpPr>
              <p:nvPr/>
            </p:nvSpPr>
            <p:spPr>
              <a:xfrm>
                <a:off x="7944231" y="3697280"/>
                <a:ext cx="420308" cy="27699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9FCAF6EF-C49A-140F-8437-3B5CE58A43CC}"/>
                  </a:ext>
                </a:extLst>
              </p:cNvPr>
              <p:cNvSpPr txBox="1"/>
              <p:nvPr/>
            </p:nvSpPr>
            <p:spPr>
              <a:xfrm>
                <a:off x="7256727" y="3871893"/>
                <a:ext cx="399468"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𝒆</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6" name="文本框 25">
                <a:extLst>
                  <a:ext uri="{FF2B5EF4-FFF2-40B4-BE49-F238E27FC236}">
                    <a16:creationId xmlns:a16="http://schemas.microsoft.com/office/drawing/2014/main" id="{9FCAF6EF-C49A-140F-8437-3B5CE58A43CC}"/>
                  </a:ext>
                </a:extLst>
              </p:cNvPr>
              <p:cNvSpPr txBox="1">
                <a:spLocks noRot="1" noChangeAspect="1" noMove="1" noResize="1" noEditPoints="1" noAdjustHandles="1" noChangeArrowheads="1" noChangeShapeType="1" noTextEdit="1"/>
              </p:cNvSpPr>
              <p:nvPr/>
            </p:nvSpPr>
            <p:spPr>
              <a:xfrm>
                <a:off x="7256727" y="3871893"/>
                <a:ext cx="399468" cy="27699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47BA62D7-3ED6-110C-5DCE-915486C109C5}"/>
                  </a:ext>
                </a:extLst>
              </p:cNvPr>
              <p:cNvSpPr txBox="1"/>
              <p:nvPr/>
            </p:nvSpPr>
            <p:spPr>
              <a:xfrm>
                <a:off x="6905726" y="4335765"/>
                <a:ext cx="4122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𝝁</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7" name="文本框 26">
                <a:extLst>
                  <a:ext uri="{FF2B5EF4-FFF2-40B4-BE49-F238E27FC236}">
                    <a16:creationId xmlns:a16="http://schemas.microsoft.com/office/drawing/2014/main" id="{47BA62D7-3ED6-110C-5DCE-915486C109C5}"/>
                  </a:ext>
                </a:extLst>
              </p:cNvPr>
              <p:cNvSpPr txBox="1">
                <a:spLocks noRot="1" noChangeAspect="1" noMove="1" noResize="1" noEditPoints="1" noAdjustHandles="1" noChangeArrowheads="1" noChangeShapeType="1" noTextEdit="1"/>
              </p:cNvSpPr>
              <p:nvPr/>
            </p:nvSpPr>
            <p:spPr>
              <a:xfrm>
                <a:off x="6905726" y="4335765"/>
                <a:ext cx="412292" cy="276999"/>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2766290-C7C1-F913-5FFF-C074A0FD694C}"/>
                  </a:ext>
                </a:extLst>
              </p:cNvPr>
              <p:cNvSpPr txBox="1"/>
              <p:nvPr/>
            </p:nvSpPr>
            <p:spPr>
              <a:xfrm>
                <a:off x="7176252" y="4891752"/>
                <a:ext cx="43313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200" b="1" i="1" smtClean="0">
                              <a:solidFill>
                                <a:srgbClr val="FF0000"/>
                              </a:solidFill>
                              <a:latin typeface="Cambria Math" panose="02040503050406030204" pitchFamily="18" charset="0"/>
                            </a:rPr>
                          </m:ctrlPr>
                        </m:sSupPr>
                        <m:e>
                          <m:r>
                            <a:rPr lang="en-US" altLang="zh-CN" sz="1200" b="1" i="1" smtClean="0">
                              <a:solidFill>
                                <a:srgbClr val="FF0000"/>
                              </a:solidFill>
                              <a:latin typeface="Cambria Math" panose="02040503050406030204" pitchFamily="18" charset="0"/>
                            </a:rPr>
                            <m:t>𝑲</m:t>
                          </m:r>
                        </m:e>
                        <m:sup>
                          <m:r>
                            <a:rPr lang="en-US" altLang="zh-CN" sz="1200" b="1" i="1" smtClean="0">
                              <a:solidFill>
                                <a:srgbClr val="FF0000"/>
                              </a:solidFill>
                              <a:latin typeface="Cambria Math" panose="02040503050406030204" pitchFamily="18" charset="0"/>
                            </a:rPr>
                            <m:t>+</m:t>
                          </m:r>
                        </m:sup>
                      </m:sSup>
                    </m:oMath>
                  </m:oMathPara>
                </a14:m>
                <a:endParaRPr lang="zh-CN" altLang="en-US" sz="1200" b="1" dirty="0">
                  <a:solidFill>
                    <a:srgbClr val="FF0000"/>
                  </a:solidFill>
                </a:endParaRPr>
              </a:p>
            </p:txBody>
          </p:sp>
        </mc:Choice>
        <mc:Fallback xmlns="">
          <p:sp>
            <p:nvSpPr>
              <p:cNvPr id="28" name="文本框 27">
                <a:extLst>
                  <a:ext uri="{FF2B5EF4-FFF2-40B4-BE49-F238E27FC236}">
                    <a16:creationId xmlns:a16="http://schemas.microsoft.com/office/drawing/2014/main" id="{92766290-C7C1-F913-5FFF-C074A0FD694C}"/>
                  </a:ext>
                </a:extLst>
              </p:cNvPr>
              <p:cNvSpPr txBox="1">
                <a:spLocks noRot="1" noChangeAspect="1" noMove="1" noResize="1" noEditPoints="1" noAdjustHandles="1" noChangeArrowheads="1" noChangeShapeType="1" noTextEdit="1"/>
              </p:cNvSpPr>
              <p:nvPr/>
            </p:nvSpPr>
            <p:spPr>
              <a:xfrm>
                <a:off x="7176252" y="4891752"/>
                <a:ext cx="433131" cy="276999"/>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71951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20007</TotalTime>
  <Words>2821</Words>
  <Application>Microsoft Office PowerPoint</Application>
  <PresentationFormat>宽屏</PresentationFormat>
  <Paragraphs>531</Paragraphs>
  <Slides>38</Slides>
  <Notes>16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AdvP6F00</vt:lpstr>
      <vt:lpstr>CMBX9</vt:lpstr>
      <vt:lpstr>CMR9</vt:lpstr>
      <vt:lpstr>CMSS8</vt:lpstr>
      <vt:lpstr>Songti SC</vt:lpstr>
      <vt:lpstr>等线</vt:lpstr>
      <vt:lpstr>等线 Light</vt:lpstr>
      <vt:lpstr>黑体</vt:lpstr>
      <vt:lpstr>华文行楷</vt:lpstr>
      <vt:lpstr>宋体</vt:lpstr>
      <vt:lpstr>微软雅黑</vt:lpstr>
      <vt:lpstr>Arial</vt:lpstr>
      <vt:lpstr>Cambria Math</vt:lpstr>
      <vt:lpstr>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为什么在D2段改变磁钢度</vt:lpstr>
      <vt:lpstr>选择在第几段二级铁转变磁钢度</vt:lpstr>
      <vt:lpstr>PowerPoint 演示文稿</vt:lpstr>
      <vt:lpstr>质子打Be靶</vt:lpstr>
      <vt:lpstr>重离子打铅靶</vt:lpstr>
      <vt:lpstr>原理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 xu</dc:creator>
  <cp:lastModifiedBy>yu xu</cp:lastModifiedBy>
  <cp:revision>84</cp:revision>
  <dcterms:created xsi:type="dcterms:W3CDTF">2024-09-30T09:46:56Z</dcterms:created>
  <dcterms:modified xsi:type="dcterms:W3CDTF">2025-04-25T03:22:43Z</dcterms:modified>
</cp:coreProperties>
</file>