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4" r:id="rId3"/>
    <p:sldId id="266" r:id="rId4"/>
    <p:sldId id="285" r:id="rId5"/>
    <p:sldId id="286" r:id="rId6"/>
    <p:sldId id="28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69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6138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906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84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DAQ Status and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zh-CN" altLang="en-US" dirty="0"/>
              <a:t> </a:t>
            </a:r>
            <a:r>
              <a:rPr lang="en-US" altLang="zh-CN" dirty="0"/>
              <a:t>Zeng</a:t>
            </a:r>
          </a:p>
          <a:p>
            <a:r>
              <a:rPr lang="en-US" altLang="zh-CN" dirty="0"/>
              <a:t>2025-03-11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E12FC1C5-A57F-4301-9B55-9C6C2B983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664" y="65988"/>
            <a:ext cx="91475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54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6BA027-CB6F-4381-AB64-C37A6946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550" y="205133"/>
            <a:ext cx="9495542" cy="55870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More Event number check results</a:t>
            </a:r>
            <a:endParaRPr lang="zh-CN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E82BFFC4-3115-4362-A4D2-315B15F6E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499603"/>
              </p:ext>
            </p:extLst>
          </p:nvPr>
        </p:nvGraphicFramePr>
        <p:xfrm>
          <a:off x="395927" y="882085"/>
          <a:ext cx="11663995" cy="5069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963">
                  <a:extLst>
                    <a:ext uri="{9D8B030D-6E8A-4147-A177-3AD203B41FA5}">
                      <a16:colId xmlns:a16="http://schemas.microsoft.com/office/drawing/2014/main" val="901812352"/>
                    </a:ext>
                  </a:extLst>
                </a:gridCol>
                <a:gridCol w="741373">
                  <a:extLst>
                    <a:ext uri="{9D8B030D-6E8A-4147-A177-3AD203B41FA5}">
                      <a16:colId xmlns:a16="http://schemas.microsoft.com/office/drawing/2014/main" val="3275057180"/>
                    </a:ext>
                  </a:extLst>
                </a:gridCol>
                <a:gridCol w="801863">
                  <a:extLst>
                    <a:ext uri="{9D8B030D-6E8A-4147-A177-3AD203B41FA5}">
                      <a16:colId xmlns:a16="http://schemas.microsoft.com/office/drawing/2014/main" val="3320101222"/>
                    </a:ext>
                  </a:extLst>
                </a:gridCol>
                <a:gridCol w="1220165">
                  <a:extLst>
                    <a:ext uri="{9D8B030D-6E8A-4147-A177-3AD203B41FA5}">
                      <a16:colId xmlns:a16="http://schemas.microsoft.com/office/drawing/2014/main" val="1170756811"/>
                    </a:ext>
                  </a:extLst>
                </a:gridCol>
                <a:gridCol w="1220165">
                  <a:extLst>
                    <a:ext uri="{9D8B030D-6E8A-4147-A177-3AD203B41FA5}">
                      <a16:colId xmlns:a16="http://schemas.microsoft.com/office/drawing/2014/main" val="2334371944"/>
                    </a:ext>
                  </a:extLst>
                </a:gridCol>
                <a:gridCol w="929310">
                  <a:extLst>
                    <a:ext uri="{9D8B030D-6E8A-4147-A177-3AD203B41FA5}">
                      <a16:colId xmlns:a16="http://schemas.microsoft.com/office/drawing/2014/main" val="322871241"/>
                    </a:ext>
                  </a:extLst>
                </a:gridCol>
                <a:gridCol w="1207056">
                  <a:extLst>
                    <a:ext uri="{9D8B030D-6E8A-4147-A177-3AD203B41FA5}">
                      <a16:colId xmlns:a16="http://schemas.microsoft.com/office/drawing/2014/main" val="4080340744"/>
                    </a:ext>
                  </a:extLst>
                </a:gridCol>
                <a:gridCol w="1080735">
                  <a:extLst>
                    <a:ext uri="{9D8B030D-6E8A-4147-A177-3AD203B41FA5}">
                      <a16:colId xmlns:a16="http://schemas.microsoft.com/office/drawing/2014/main" val="3191773867"/>
                    </a:ext>
                  </a:extLst>
                </a:gridCol>
                <a:gridCol w="1080735">
                  <a:extLst>
                    <a:ext uri="{9D8B030D-6E8A-4147-A177-3AD203B41FA5}">
                      <a16:colId xmlns:a16="http://schemas.microsoft.com/office/drawing/2014/main" val="2461211847"/>
                    </a:ext>
                  </a:extLst>
                </a:gridCol>
                <a:gridCol w="1242976">
                  <a:extLst>
                    <a:ext uri="{9D8B030D-6E8A-4147-A177-3AD203B41FA5}">
                      <a16:colId xmlns:a16="http://schemas.microsoft.com/office/drawing/2014/main" val="2719004364"/>
                    </a:ext>
                  </a:extLst>
                </a:gridCol>
                <a:gridCol w="1150654">
                  <a:extLst>
                    <a:ext uri="{9D8B030D-6E8A-4147-A177-3AD203B41FA5}">
                      <a16:colId xmlns:a16="http://schemas.microsoft.com/office/drawing/2014/main" val="2307298076"/>
                    </a:ext>
                  </a:extLst>
                </a:gridCol>
              </a:tblGrid>
              <a:tr h="851551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Run number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Event rate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Dead</a:t>
                      </a:r>
                    </a:p>
                    <a:p>
                      <a:r>
                        <a:rPr lang="en-US" altLang="zh-CN" sz="1400" dirty="0"/>
                        <a:t> Time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BES3 histogram Trigger Entries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BES3 event number in data file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CGEM</a:t>
                      </a:r>
                    </a:p>
                    <a:p>
                      <a:r>
                        <a:rPr lang="en-US" altLang="zh-CN" sz="1400" dirty="0"/>
                        <a:t>Trigger</a:t>
                      </a:r>
                    </a:p>
                    <a:p>
                      <a:r>
                        <a:rPr lang="en-US" altLang="zh-CN" sz="1400" dirty="0"/>
                        <a:t>number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 Is CGEM trigger number  consistent with BES3 ?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Is trigger number of each GEMROC the same?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solidFill>
                            <a:srgbClr val="FF0000"/>
                          </a:solidFill>
                        </a:rPr>
                        <a:t>Is last trigger number of all GEMROCs the same? 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Is this run have check bit error?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remarks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07052"/>
                  </a:ext>
                </a:extLst>
              </a:tr>
              <a:tr h="576857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84560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1.3Hz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271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522532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522532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522531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(522531)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Mdc</a:t>
                      </a:r>
                      <a:r>
                        <a:rPr lang="en-US" altLang="zh-CN" sz="1600" dirty="0"/>
                        <a:t> </a:t>
                      </a:r>
                      <a:r>
                        <a:rPr lang="en-US" altLang="zh-CN" sz="1600" dirty="0" err="1"/>
                        <a:t>thre</a:t>
                      </a:r>
                      <a:r>
                        <a:rPr lang="en-US" altLang="zh-CN" sz="1600" dirty="0"/>
                        <a:t> 90/115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761148"/>
                  </a:ext>
                </a:extLst>
              </a:tr>
              <a:tr h="824082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84562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0~4</a:t>
                      </a:r>
                    </a:p>
                    <a:p>
                      <a:r>
                        <a:rPr lang="en-US" altLang="zh-CN" sz="1600" dirty="0" err="1"/>
                        <a:t>KHz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41660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512078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512078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437538-452891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Yes (512334)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err="1"/>
                        <a:t>Mdc</a:t>
                      </a:r>
                      <a:r>
                        <a:rPr lang="en-US" altLang="zh-CN" sz="1600" dirty="0"/>
                        <a:t> </a:t>
                      </a:r>
                      <a:r>
                        <a:rPr lang="en-US" altLang="zh-CN" sz="1600" dirty="0" err="1"/>
                        <a:t>thre</a:t>
                      </a:r>
                      <a:r>
                        <a:rPr lang="en-US" altLang="zh-CN" sz="1600" dirty="0"/>
                        <a:t> 90/120</a:t>
                      </a:r>
                      <a:endParaRPr lang="zh-CN" altLang="en-US" sz="1600" dirty="0"/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224198"/>
                  </a:ext>
                </a:extLst>
              </a:tr>
              <a:tr h="1071306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84563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1.8</a:t>
                      </a:r>
                    </a:p>
                    <a:p>
                      <a:r>
                        <a:rPr lang="en-US" altLang="zh-CN" sz="1600" dirty="0" err="1"/>
                        <a:t>KHz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490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1575068</a:t>
                      </a:r>
                    </a:p>
                    <a:p>
                      <a:pPr algn="ctr"/>
                      <a:r>
                        <a:rPr lang="en-US" altLang="zh-CN" sz="1600" dirty="0"/>
                        <a:t>(has a </a:t>
                      </a:r>
                      <a:r>
                        <a:rPr lang="en-US" altLang="zh-CN" sz="1600" dirty="0" err="1"/>
                        <a:t>overfow</a:t>
                      </a:r>
                      <a:r>
                        <a:rPr lang="en-US" altLang="zh-CN" sz="1600" dirty="0"/>
                        <a:t>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1578977</a:t>
                      </a:r>
                      <a:endParaRPr lang="zh-CN" altLang="en-US" sz="1600" dirty="0"/>
                    </a:p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1578971-1578977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(1578977)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err="1"/>
                        <a:t>Mdc</a:t>
                      </a:r>
                      <a:r>
                        <a:rPr lang="en-US" altLang="zh-CN" sz="1600" dirty="0"/>
                        <a:t> </a:t>
                      </a:r>
                      <a:r>
                        <a:rPr lang="en-US" altLang="zh-CN" sz="1600" dirty="0" err="1"/>
                        <a:t>thre</a:t>
                      </a:r>
                      <a:r>
                        <a:rPr lang="en-US" altLang="zh-CN" sz="1600" dirty="0"/>
                        <a:t> 120/150</a:t>
                      </a:r>
                      <a:endParaRPr lang="zh-CN" alt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79999"/>
                  </a:ext>
                </a:extLst>
              </a:tr>
              <a:tr h="576857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84565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3.6</a:t>
                      </a:r>
                    </a:p>
                    <a:p>
                      <a:r>
                        <a:rPr lang="en-US" altLang="zh-CN" sz="1600" dirty="0" err="1"/>
                        <a:t>KHz</a:t>
                      </a:r>
                      <a:r>
                        <a:rPr lang="en-US" altLang="zh-CN" sz="1600" dirty="0"/>
                        <a:t> 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1111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CGEM NO data 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673401"/>
                  </a:ext>
                </a:extLst>
              </a:tr>
              <a:tr h="1071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84567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2.1~4KHz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2030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2131498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2131498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2131400-2131498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(2131498)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Mdc</a:t>
                      </a:r>
                      <a:r>
                        <a:rPr lang="en-US" altLang="zh-CN" sz="1600" dirty="0"/>
                        <a:t> </a:t>
                      </a:r>
                      <a:r>
                        <a:rPr lang="en-US" altLang="zh-CN" sz="1600" dirty="0" err="1"/>
                        <a:t>thre</a:t>
                      </a:r>
                      <a:r>
                        <a:rPr lang="en-US" altLang="zh-CN" sz="1600" dirty="0"/>
                        <a:t> 150/175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531714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EB75A5AF-24DD-4C83-B823-122C63288856}"/>
              </a:ext>
            </a:extLst>
          </p:cNvPr>
          <p:cNvSpPr txBox="1"/>
          <p:nvPr/>
        </p:nvSpPr>
        <p:spPr>
          <a:xfrm>
            <a:off x="395927" y="5975915"/>
            <a:ext cx="1112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Note: Full cable connected</a:t>
            </a:r>
            <a:r>
              <a:rPr lang="zh-CN" altLang="en-US" dirty="0"/>
              <a:t>， </a:t>
            </a:r>
            <a:r>
              <a:rPr lang="en-US" altLang="zh-CN" dirty="0"/>
              <a:t>noise trigger.  </a:t>
            </a:r>
            <a:r>
              <a:rPr lang="en-US" altLang="zh-CN"/>
              <a:t>Alberto updated </a:t>
            </a:r>
            <a:r>
              <a:rPr lang="en-US" altLang="zh-CN" dirty="0"/>
              <a:t>firmware yesterday night.</a:t>
            </a:r>
          </a:p>
          <a:p>
            <a:r>
              <a:rPr lang="en-US" altLang="zh-CN" dirty="0"/>
              <a:t>Last Trigger number is same with all GEMROCs,  also same with BES3 in 3 runs.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382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9C0431-221C-4A74-A823-E0ADA33BC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120" y="80599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Run 84563 BES3 histogram has a overflow,</a:t>
            </a:r>
            <a:br>
              <a:rPr lang="en-US" altLang="zh-CN" dirty="0"/>
            </a:br>
            <a:r>
              <a:rPr lang="en-US" altLang="zh-CN" dirty="0"/>
              <a:t>event number is actually 1578977 in data file.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CF26903-0E1B-4E3B-B5BC-3741993150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34" y="2611768"/>
            <a:ext cx="5151566" cy="3368332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EEBA030-3998-439C-B744-D020F43182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2325" y="4897755"/>
            <a:ext cx="8829675" cy="78105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B84E54B1-4D6D-4E32-A8DE-07CDCBBDBE4A}"/>
              </a:ext>
            </a:extLst>
          </p:cNvPr>
          <p:cNvSpPr/>
          <p:nvPr/>
        </p:nvSpPr>
        <p:spPr>
          <a:xfrm>
            <a:off x="5669280" y="4612640"/>
            <a:ext cx="944880" cy="117856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791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249520-E5E9-42EE-9760-0CBB8455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Udp</a:t>
            </a:r>
            <a:r>
              <a:rPr lang="en-US" altLang="zh-CN" dirty="0"/>
              <a:t> sequence count recovers increasing sequentially.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8DAE8-0C17-4F12-9DAD-1DA10E8F0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D602030-B8D7-496F-AF3D-4C34E4EC4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50" y="1841124"/>
            <a:ext cx="10749699" cy="432034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24D6C7D7-FE17-4821-9DA5-1E87A2B288CA}"/>
              </a:ext>
            </a:extLst>
          </p:cNvPr>
          <p:cNvSpPr/>
          <p:nvPr/>
        </p:nvSpPr>
        <p:spPr>
          <a:xfrm>
            <a:off x="6404571" y="1536849"/>
            <a:ext cx="1391395" cy="475955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807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249520-E5E9-42EE-9760-0CBB8455D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66" y="-232754"/>
            <a:ext cx="10350631" cy="1825624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When GEMROC L1 count jumps, the </a:t>
            </a:r>
            <a:r>
              <a:rPr lang="en-US" altLang="zh-CN" sz="3200" dirty="0" err="1"/>
              <a:t>udp</a:t>
            </a:r>
            <a:r>
              <a:rPr lang="en-US" altLang="zh-CN" sz="3200" dirty="0"/>
              <a:t> sequence count jumps with same number.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8DAE8-0C17-4F12-9DAD-1DA10E8F0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000A5C5-6644-4F27-B043-F91A993D9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633" y="1181005"/>
            <a:ext cx="9754952" cy="5497885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F30D8BC3-F790-45A8-A020-2327FCE57388}"/>
              </a:ext>
            </a:extLst>
          </p:cNvPr>
          <p:cNvSpPr/>
          <p:nvPr/>
        </p:nvSpPr>
        <p:spPr>
          <a:xfrm>
            <a:off x="3501114" y="1222082"/>
            <a:ext cx="2786563" cy="24849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1D2C3BE-9BE5-4E14-B643-7AEE7B2B8F53}"/>
              </a:ext>
            </a:extLst>
          </p:cNvPr>
          <p:cNvSpPr/>
          <p:nvPr/>
        </p:nvSpPr>
        <p:spPr>
          <a:xfrm>
            <a:off x="4894395" y="1449898"/>
            <a:ext cx="2786563" cy="24849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74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5026</TotalTime>
  <Words>231</Words>
  <Application>Microsoft Office PowerPoint</Application>
  <PresentationFormat>宽屏</PresentationFormat>
  <Paragraphs>89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CGEM DAQ Status and Plan</vt:lpstr>
      <vt:lpstr>PowerPoint 演示文稿</vt:lpstr>
      <vt:lpstr>More Event number check results</vt:lpstr>
      <vt:lpstr>Run 84563 BES3 histogram has a overflow, event number is actually 1578977 in data file.</vt:lpstr>
      <vt:lpstr>Udp sequence count recovers increasing sequentially.</vt:lpstr>
      <vt:lpstr>When GEMROC L1 count jumps, the udp sequence count jumps with same number.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zengtx</cp:lastModifiedBy>
  <cp:revision>181</cp:revision>
  <dcterms:created xsi:type="dcterms:W3CDTF">2025-02-21T15:15:20Z</dcterms:created>
  <dcterms:modified xsi:type="dcterms:W3CDTF">2025-03-12T11:02:55Z</dcterms:modified>
</cp:coreProperties>
</file>