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82" r:id="rId3"/>
    <p:sldId id="283" r:id="rId4"/>
    <p:sldId id="284" r:id="rId5"/>
  </p:sldIdLst>
  <p:sldSz cx="9906000" cy="6858000" type="A4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6"/>
    <p:restoredTop sz="94819"/>
  </p:normalViewPr>
  <p:slideViewPr>
    <p:cSldViewPr snapToGrid="0">
      <p:cViewPr varScale="1">
        <p:scale>
          <a:sx n="104" d="100"/>
          <a:sy n="104" d="100"/>
        </p:scale>
        <p:origin x="21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CN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77702CA-0A00-41FD-8EB8-432F68ED823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1143000"/>
            <a:ext cx="4433888" cy="3068638"/>
          </a:xfrm>
          <a:prstGeom prst="rect">
            <a:avLst/>
          </a:prstGeom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68760" cy="358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3884760" y="8685360"/>
            <a:ext cx="2954160" cy="44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C7D4274-FCE8-4BAC-9030-647AC818E1F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C0DF6-65F8-0835-3811-3ACC222D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021441-A53B-D6DF-8E0C-9827AD7A9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912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9EDC8F-7904-973D-7222-2AB4CC6C9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20C04-DC55-DD7B-E1E2-D94C3165D910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77702CA-0A00-41FD-8EB8-432F68ED823F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118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8BB4B-6FB9-CB77-AFE7-9EBB4927E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4332CC-BB7F-5A21-4BB2-D00002A5A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912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4089C0-B9DE-1BB1-5026-61843BB55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D93BD-20C4-7A22-C73C-175F3272CEE0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77702CA-0A00-41FD-8EB8-432F68ED823F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259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912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77702CA-0A00-41FD-8EB8-432F68ED823F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788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CN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CN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CN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CN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CN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CN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CN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4680" cy="5306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CN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CN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CN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N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6176880"/>
            <a:ext cx="9901080" cy="676440"/>
          </a:xfrm>
          <a:prstGeom prst="rect">
            <a:avLst/>
          </a:prstGeom>
          <a:gradFill rotWithShape="0">
            <a:gsLst>
              <a:gs pos="0">
                <a:srgbClr val="2A4B86"/>
              </a:gs>
              <a:gs pos="100000">
                <a:srgbClr val="4A76C6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Line 2"/>
          <p:cNvSpPr/>
          <p:nvPr/>
        </p:nvSpPr>
        <p:spPr>
          <a:xfrm flipV="1">
            <a:off x="680760" y="937800"/>
            <a:ext cx="8543880" cy="23400"/>
          </a:xfrm>
          <a:prstGeom prst="line">
            <a:avLst/>
          </a:prstGeom>
          <a:ln w="1908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553160" y="6318000"/>
            <a:ext cx="22269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73DC07D6-13C5-4E54-AE65-A4987D124419}" type="slidenum">
              <a:rPr lang="en-US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2000" b="0" strike="noStrike" spc="-1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CN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N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N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N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N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N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N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N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47600" y="1737360"/>
            <a:ext cx="9409320" cy="81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0" y="3850560"/>
            <a:ext cx="9898200" cy="163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Zhijun Liang (IHEP)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731520" y="476280"/>
            <a:ext cx="3875760" cy="58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287280" y="4628160"/>
            <a:ext cx="9395640" cy="8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5"/>
          <p:cNvSpPr/>
          <p:nvPr/>
        </p:nvSpPr>
        <p:spPr>
          <a:xfrm>
            <a:off x="182880" y="3053520"/>
            <a:ext cx="9409320" cy="281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6"/>
          <p:cNvSpPr/>
          <p:nvPr/>
        </p:nvSpPr>
        <p:spPr>
          <a:xfrm>
            <a:off x="7560" y="887400"/>
            <a:ext cx="9502200" cy="821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7"/>
          <p:cNvSpPr/>
          <p:nvPr/>
        </p:nvSpPr>
        <p:spPr>
          <a:xfrm>
            <a:off x="2126520" y="1559520"/>
            <a:ext cx="685728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800" b="1" spc="-1" dirty="0">
                <a:solidFill>
                  <a:srgbClr val="00008B"/>
                </a:solidFill>
                <a:latin typeface="Arial"/>
              </a:rPr>
              <a:t>Hybrid</a:t>
            </a:r>
            <a:r>
              <a:rPr lang="zh-CN" altLang="en-US" sz="4800" b="1" spc="-1" dirty="0">
                <a:solidFill>
                  <a:srgbClr val="00008B"/>
                </a:solidFill>
                <a:latin typeface="Arial"/>
              </a:rPr>
              <a:t> </a:t>
            </a:r>
            <a:r>
              <a:rPr lang="en-US" altLang="zh-CN" sz="4800" b="1" spc="-1" dirty="0">
                <a:solidFill>
                  <a:srgbClr val="00008B"/>
                </a:solidFill>
                <a:latin typeface="Arial"/>
              </a:rPr>
              <a:t>status</a:t>
            </a:r>
            <a:r>
              <a:rPr lang="zh-CN" altLang="en-US" sz="4800" b="1" spc="-1" dirty="0">
                <a:solidFill>
                  <a:srgbClr val="00008B"/>
                </a:solidFill>
                <a:latin typeface="Arial"/>
              </a:rPr>
              <a:t> </a:t>
            </a: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826F8-440E-6022-E177-11F5F1572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>
            <a:extLst>
              <a:ext uri="{FF2B5EF4-FFF2-40B4-BE49-F238E27FC236}">
                <a16:creationId xmlns:a16="http://schemas.microsoft.com/office/drawing/2014/main" id="{5CBF935C-AC10-EC0A-1AAB-345F1E68CA35}"/>
              </a:ext>
            </a:extLst>
          </p:cNvPr>
          <p:cNvSpPr txBox="1"/>
          <p:nvPr/>
        </p:nvSpPr>
        <p:spPr>
          <a:xfrm>
            <a:off x="495000" y="0"/>
            <a:ext cx="89146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400" b="0" strike="noStrike" spc="-1" dirty="0">
                <a:solidFill>
                  <a:srgbClr val="000000"/>
                </a:solidFill>
                <a:latin typeface="Arial"/>
              </a:rPr>
              <a:t>Update</a:t>
            </a:r>
            <a:r>
              <a:rPr lang="zh-CN" altLang="en-US" sz="4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CN" sz="4400" b="0" strike="noStrike" spc="-1" dirty="0">
                <a:solidFill>
                  <a:srgbClr val="000000"/>
                </a:solidFill>
                <a:latin typeface="Arial"/>
              </a:rPr>
              <a:t>in</a:t>
            </a:r>
            <a:r>
              <a:rPr lang="zh-CN" altLang="en-US" sz="4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CN" sz="4400" b="0" strike="noStrike" spc="-1" dirty="0">
                <a:solidFill>
                  <a:srgbClr val="000000"/>
                </a:solidFill>
                <a:latin typeface="Arial"/>
              </a:rPr>
              <a:t>hybrid</a:t>
            </a:r>
            <a:r>
              <a:rPr lang="zh-CN" altLang="en-US" sz="4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CN" sz="4400" b="0" strike="noStrike" spc="-1" dirty="0">
                <a:solidFill>
                  <a:srgbClr val="000000"/>
                </a:solidFill>
                <a:latin typeface="Arial"/>
              </a:rPr>
              <a:t>process</a:t>
            </a:r>
            <a:r>
              <a:rPr lang="zh-CN" altLang="en-US" sz="4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CN" sz="4400" b="0" strike="noStrike" spc="-1" dirty="0">
                <a:solidFill>
                  <a:srgbClr val="000000"/>
                </a:solidFill>
                <a:latin typeface="Arial"/>
              </a:rPr>
              <a:t>flow</a:t>
            </a:r>
            <a:endParaRPr lang="en-CN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2">
            <a:extLst>
              <a:ext uri="{FF2B5EF4-FFF2-40B4-BE49-F238E27FC236}">
                <a16:creationId xmlns:a16="http://schemas.microsoft.com/office/drawing/2014/main" id="{E22401BA-31CA-19F2-D76D-E598652A7264}"/>
              </a:ext>
            </a:extLst>
          </p:cNvPr>
          <p:cNvSpPr/>
          <p:nvPr/>
        </p:nvSpPr>
        <p:spPr>
          <a:xfrm>
            <a:off x="175845" y="701312"/>
            <a:ext cx="10374923" cy="2880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600" tIns="33480" rIns="66600" bIns="33480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PI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layer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deposition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for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ALTIROC-A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wafer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is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now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after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ASIC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wafer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probing</a:t>
            </a:r>
          </a:p>
          <a:p>
            <a:pPr marL="800280" lvl="1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9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ALTIROC-A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wafers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in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IHEP/NCAP</a:t>
            </a:r>
          </a:p>
          <a:p>
            <a:pPr marL="1257480" lvl="2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1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wafer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 err="1">
                <a:latin typeface="Arial"/>
                <a:ea typeface="DejaVu Sans"/>
              </a:rPr>
              <a:t>UBMed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and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Diced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for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hybrids</a:t>
            </a:r>
          </a:p>
          <a:p>
            <a:pPr marL="1257480" lvl="2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ASIC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probing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will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be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performed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for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remaining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8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wafers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endParaRPr lang="en-US" altLang="zh-CN" spc="-1" dirty="0">
              <a:latin typeface="Arial"/>
              <a:ea typeface="DejaVu Sans"/>
            </a:endParaRPr>
          </a:p>
          <a:p>
            <a:pPr marL="800280" lvl="1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9</a:t>
            </a:r>
            <a:r>
              <a:rPr lang="zh-CN" altLang="en-US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ALTIROC-A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wafers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in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 err="1">
                <a:solidFill>
                  <a:srgbClr val="0070C0"/>
                </a:solidFill>
                <a:latin typeface="Arial"/>
                <a:ea typeface="DejaVu Sans"/>
              </a:rPr>
              <a:t>IJClab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en-US" altLang="zh-CN" spc="-1" dirty="0">
              <a:solidFill>
                <a:srgbClr val="0070C0"/>
              </a:solidFill>
              <a:latin typeface="Arial"/>
              <a:ea typeface="DejaVu Sans"/>
            </a:endParaRPr>
          </a:p>
          <a:p>
            <a:pPr marL="1257480" lvl="2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1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wafer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diced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for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ASIC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study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(distributed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a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few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chips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to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other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sites)</a:t>
            </a:r>
          </a:p>
          <a:p>
            <a:pPr marL="1257480" lvl="2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1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wafer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under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ASIC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probing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(died,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take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too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long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)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endParaRPr lang="en-US" altLang="zh-CN" spc="-1" dirty="0">
              <a:latin typeface="Arial"/>
              <a:ea typeface="DejaVu Sans"/>
            </a:endParaRPr>
          </a:p>
          <a:p>
            <a:pPr marL="1257480" lvl="2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1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new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wafer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for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ASIC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probing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(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)</a:t>
            </a:r>
          </a:p>
          <a:p>
            <a:pPr marL="1257480" lvl="2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6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wafer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from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recent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batch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endParaRPr lang="en-US" altLang="zh-CN" spc="-1" dirty="0">
              <a:solidFill>
                <a:srgbClr val="0070C0"/>
              </a:solidFill>
              <a:latin typeface="Arial"/>
              <a:ea typeface="DejaVu Sans"/>
            </a:endParaRPr>
          </a:p>
          <a:p>
            <a:pPr marL="800280" lvl="1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2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ALTIROC-A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wafer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on-hold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in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TSMC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en-US" altLang="zh-CN" spc="-1" dirty="0">
              <a:solidFill>
                <a:srgbClr val="0070C0"/>
              </a:solidFill>
              <a:latin typeface="Arial"/>
              <a:ea typeface="DejaVu Sans"/>
            </a:endParaRPr>
          </a:p>
          <a:p>
            <a:pPr marL="800280" lvl="1" indent="-342000">
              <a:buClr>
                <a:srgbClr val="FF0000"/>
              </a:buClr>
              <a:buFont typeface="Wingdings" charset="2"/>
              <a:buChar char=""/>
            </a:pPr>
            <a:endParaRPr lang="en-US" altLang="zh-CN" b="0" strike="noStrike" spc="-1" dirty="0">
              <a:latin typeface="Arial"/>
              <a:ea typeface="DejaVu Sans"/>
            </a:endParaRPr>
          </a:p>
          <a:p>
            <a:pPr marL="800280" lvl="1" indent="-3420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endParaRPr lang="en-US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457920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2D05765-54E2-3F05-98AF-B5A01DEFB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057AB-E427-17CC-D7E9-80D0183E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3" y="4091478"/>
            <a:ext cx="9470674" cy="17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1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3574-5086-F866-4D36-9EC8AFE4F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>
            <a:extLst>
              <a:ext uri="{FF2B5EF4-FFF2-40B4-BE49-F238E27FC236}">
                <a16:creationId xmlns:a16="http://schemas.microsoft.com/office/drawing/2014/main" id="{3B322AF1-F817-2A02-94EC-8F18749B1F2B}"/>
              </a:ext>
            </a:extLst>
          </p:cNvPr>
          <p:cNvSpPr txBox="1"/>
          <p:nvPr/>
        </p:nvSpPr>
        <p:spPr>
          <a:xfrm>
            <a:off x="495000" y="0"/>
            <a:ext cx="89146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400" spc="-1" dirty="0">
                <a:solidFill>
                  <a:srgbClr val="000000"/>
                </a:solidFill>
                <a:latin typeface="Arial"/>
              </a:rPr>
              <a:t>Thick</a:t>
            </a:r>
            <a:r>
              <a:rPr lang="zh-CN" altLang="en-US" sz="4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CN" sz="4400" spc="-1" dirty="0">
                <a:solidFill>
                  <a:srgbClr val="000000"/>
                </a:solidFill>
                <a:latin typeface="Arial"/>
              </a:rPr>
              <a:t>Sensor</a:t>
            </a:r>
            <a:r>
              <a:rPr lang="zh-CN" altLang="en-US" sz="4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CN" sz="4400" spc="-1" dirty="0">
                <a:solidFill>
                  <a:srgbClr val="000000"/>
                </a:solidFill>
                <a:latin typeface="Arial"/>
              </a:rPr>
              <a:t>wafers</a:t>
            </a:r>
            <a:r>
              <a:rPr lang="zh-CN" altLang="en-US" sz="4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CN" sz="4400" spc="-1" dirty="0">
                <a:solidFill>
                  <a:srgbClr val="000000"/>
                </a:solidFill>
                <a:latin typeface="Arial"/>
              </a:rPr>
              <a:t>UBM</a:t>
            </a:r>
            <a:r>
              <a:rPr lang="zh-CN" altLang="en-US" sz="4400" spc="-1" dirty="0">
                <a:solidFill>
                  <a:srgbClr val="000000"/>
                </a:solidFill>
                <a:latin typeface="Arial"/>
              </a:rPr>
              <a:t> </a:t>
            </a:r>
            <a:endParaRPr lang="en-CN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2">
            <a:extLst>
              <a:ext uri="{FF2B5EF4-FFF2-40B4-BE49-F238E27FC236}">
                <a16:creationId xmlns:a16="http://schemas.microsoft.com/office/drawing/2014/main" id="{17A3D496-C9F3-C875-75F1-79BED4503DCA}"/>
              </a:ext>
            </a:extLst>
          </p:cNvPr>
          <p:cNvSpPr/>
          <p:nvPr/>
        </p:nvSpPr>
        <p:spPr>
          <a:xfrm>
            <a:off x="175845" y="701312"/>
            <a:ext cx="10374923" cy="39164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600" tIns="33480" rIns="66600" bIns="33480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en-US" altLang="zh-CN" sz="1800" b="0" strike="noStrike" spc="-1" dirty="0">
                <a:latin typeface="Arial"/>
                <a:ea typeface="DejaVu Sans"/>
              </a:rPr>
              <a:t>IHEP-IME</a:t>
            </a:r>
            <a:r>
              <a:rPr lang="zh-CN" altLang="en-US" sz="1800" b="0" strike="noStrike" spc="-1" dirty="0">
                <a:latin typeface="Arial"/>
                <a:ea typeface="DejaVu Sans"/>
              </a:rPr>
              <a:t> </a:t>
            </a:r>
            <a:r>
              <a:rPr lang="en-US" altLang="zh-CN" sz="1800" b="0" strike="noStrike" spc="-1" dirty="0">
                <a:latin typeface="Arial"/>
                <a:ea typeface="DejaVu Sans"/>
              </a:rPr>
              <a:t>sensor</a:t>
            </a:r>
            <a:r>
              <a:rPr lang="zh-CN" altLang="en-US" sz="1800" b="0" strike="noStrike" spc="-1" dirty="0">
                <a:latin typeface="Arial"/>
                <a:ea typeface="DejaVu Sans"/>
              </a:rPr>
              <a:t> </a:t>
            </a:r>
            <a:r>
              <a:rPr lang="en-US" altLang="zh-CN" sz="1800" b="0" strike="noStrike" spc="-1" dirty="0">
                <a:latin typeface="Arial"/>
                <a:ea typeface="DejaVu Sans"/>
              </a:rPr>
              <a:t>UBM</a:t>
            </a:r>
            <a:r>
              <a:rPr lang="zh-CN" altLang="en-US" sz="1800" b="0" strike="noStrike" spc="-1" dirty="0">
                <a:latin typeface="Arial"/>
                <a:ea typeface="DejaVu Sans"/>
              </a:rPr>
              <a:t> </a:t>
            </a:r>
            <a:r>
              <a:rPr lang="en-US" altLang="zh-CN" sz="1800" b="0" strike="noStrike" spc="-1" dirty="0">
                <a:latin typeface="Arial"/>
                <a:ea typeface="DejaVu Sans"/>
              </a:rPr>
              <a:t>is</a:t>
            </a:r>
            <a:r>
              <a:rPr lang="zh-CN" altLang="en-US" sz="1800" b="0" strike="noStrike" spc="-1" dirty="0">
                <a:latin typeface="Arial"/>
                <a:ea typeface="DejaVu Sans"/>
              </a:rPr>
              <a:t> </a:t>
            </a:r>
            <a:r>
              <a:rPr lang="en-US" altLang="zh-CN" sz="1800" b="0" strike="noStrike" spc="-1" dirty="0">
                <a:latin typeface="Arial"/>
                <a:ea typeface="DejaVu Sans"/>
              </a:rPr>
              <a:t>managed</a:t>
            </a:r>
            <a:r>
              <a:rPr lang="zh-CN" altLang="en-US" sz="1800" b="0" strike="noStrike" spc="-1" dirty="0">
                <a:latin typeface="Arial"/>
                <a:ea typeface="DejaVu Sans"/>
              </a:rPr>
              <a:t> </a:t>
            </a:r>
            <a:r>
              <a:rPr lang="en-US" altLang="zh-CN" sz="1800" b="0" strike="noStrike" spc="-1" dirty="0">
                <a:latin typeface="Arial"/>
                <a:ea typeface="DejaVu Sans"/>
              </a:rPr>
              <a:t>by</a:t>
            </a:r>
            <a:r>
              <a:rPr lang="zh-CN" altLang="en-US" sz="1800" b="0" strike="noStrike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sensor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group</a:t>
            </a:r>
          </a:p>
          <a:p>
            <a:pPr marL="800280" lvl="1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Contract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with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IME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is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to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provide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 err="1">
                <a:latin typeface="Arial"/>
                <a:ea typeface="DejaVu Sans"/>
              </a:rPr>
              <a:t>UBMed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diced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LGAD</a:t>
            </a:r>
          </a:p>
          <a:p>
            <a:pPr marL="800280" lvl="1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Status: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pre-production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Thick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wafers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(more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detailed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in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sensor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report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tomorrow)</a:t>
            </a:r>
            <a:endParaRPr lang="en-US" altLang="zh-CN" spc="-1" dirty="0">
              <a:solidFill>
                <a:srgbClr val="0070C0"/>
              </a:solidFill>
              <a:latin typeface="Arial"/>
              <a:ea typeface="DejaVu Sans"/>
            </a:endParaRPr>
          </a:p>
          <a:p>
            <a:pPr marL="458280" lvl="1">
              <a:buClr>
                <a:srgbClr val="FF0000"/>
              </a:buClr>
            </a:pPr>
            <a:r>
              <a:rPr lang="zh-CN" altLang="en-US" spc="-1" dirty="0">
                <a:latin typeface="Arial"/>
                <a:ea typeface="DejaVu Sans"/>
              </a:rPr>
              <a:t>                  </a:t>
            </a:r>
            <a:r>
              <a:rPr lang="en-US" altLang="zh-CN" spc="-1" dirty="0">
                <a:solidFill>
                  <a:srgbClr val="FF0000"/>
                </a:solidFill>
                <a:latin typeface="Arial"/>
                <a:ea typeface="DejaVu Sans"/>
              </a:rPr>
              <a:t>2</a:t>
            </a:r>
            <a:r>
              <a:rPr lang="zh-CN" altLang="en-US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FF0000"/>
                </a:solidFill>
                <a:latin typeface="Arial"/>
                <a:ea typeface="DejaVu Sans"/>
              </a:rPr>
              <a:t>LGAD</a:t>
            </a:r>
            <a:r>
              <a:rPr lang="zh-CN" altLang="en-US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FF0000"/>
                </a:solidFill>
                <a:latin typeface="Arial"/>
                <a:ea typeface="DejaVu Sans"/>
              </a:rPr>
              <a:t>wafer</a:t>
            </a:r>
            <a:r>
              <a:rPr lang="zh-CN" altLang="en-US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FF0000"/>
                </a:solidFill>
                <a:latin typeface="Arial"/>
                <a:ea typeface="DejaVu Sans"/>
              </a:rPr>
              <a:t>picking</a:t>
            </a:r>
            <a:r>
              <a:rPr lang="zh-CN" altLang="en-US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FF0000"/>
                </a:solidFill>
                <a:latin typeface="Arial"/>
                <a:ea typeface="DejaVu Sans"/>
              </a:rPr>
              <a:t>is</a:t>
            </a:r>
            <a:r>
              <a:rPr lang="zh-CN" altLang="en-US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FF0000"/>
                </a:solidFill>
                <a:latin typeface="Arial"/>
                <a:ea typeface="DejaVu Sans"/>
              </a:rPr>
              <a:t>done</a:t>
            </a:r>
            <a:r>
              <a:rPr lang="zh-CN" altLang="en-US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(~60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LGAD)</a:t>
            </a:r>
          </a:p>
          <a:p>
            <a:pPr marL="458280" lvl="1">
              <a:buClr>
                <a:srgbClr val="FF0000"/>
              </a:buClr>
            </a:pP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                 </a:t>
            </a:r>
            <a:r>
              <a:rPr lang="en-US" altLang="zh-CN" spc="-1" dirty="0">
                <a:latin typeface="Arial"/>
                <a:ea typeface="DejaVu Sans"/>
              </a:rPr>
              <a:t>10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LGAD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wafers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 err="1">
                <a:latin typeface="Arial"/>
                <a:ea typeface="DejaVu Sans"/>
              </a:rPr>
              <a:t>UBMed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and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diced,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picking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dies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(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200~300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LGAD,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this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week)</a:t>
            </a:r>
          </a:p>
          <a:p>
            <a:pPr marL="343080" indent="-3420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en-US" altLang="zh-CN" b="0" strike="noStrike" spc="-1" dirty="0">
                <a:latin typeface="Arial"/>
                <a:ea typeface="DejaVu Sans"/>
              </a:rPr>
              <a:t>USTC-IME</a:t>
            </a:r>
            <a:r>
              <a:rPr lang="zh-CN" altLang="en-US" b="0" strike="noStrike" spc="-1" dirty="0">
                <a:latin typeface="Arial"/>
                <a:ea typeface="DejaVu Sans"/>
              </a:rPr>
              <a:t> </a:t>
            </a:r>
            <a:r>
              <a:rPr lang="en-US" altLang="zh-CN" b="0" strike="noStrike" spc="-1" dirty="0">
                <a:latin typeface="Arial"/>
                <a:ea typeface="DejaVu Sans"/>
              </a:rPr>
              <a:t>sensor</a:t>
            </a:r>
            <a:r>
              <a:rPr lang="zh-CN" altLang="en-US" b="0" strike="noStrike" spc="-1" dirty="0">
                <a:latin typeface="Arial"/>
                <a:ea typeface="DejaVu Sans"/>
              </a:rPr>
              <a:t> </a:t>
            </a:r>
            <a:r>
              <a:rPr lang="en-US" altLang="zh-CN" b="0" strike="noStrike" spc="-1" dirty="0">
                <a:latin typeface="Arial"/>
                <a:ea typeface="DejaVu Sans"/>
              </a:rPr>
              <a:t>UBM</a:t>
            </a:r>
            <a:r>
              <a:rPr lang="zh-CN" altLang="en-US" b="0" strike="noStrike" spc="-1" dirty="0">
                <a:latin typeface="Arial"/>
                <a:ea typeface="DejaVu Sans"/>
              </a:rPr>
              <a:t> </a:t>
            </a:r>
            <a:r>
              <a:rPr lang="en-US" altLang="zh-CN" b="0" strike="noStrike" spc="-1" dirty="0">
                <a:latin typeface="Arial"/>
                <a:ea typeface="DejaVu Sans"/>
              </a:rPr>
              <a:t>managed</a:t>
            </a:r>
            <a:r>
              <a:rPr lang="zh-CN" altLang="en-US" b="0" strike="noStrike" spc="-1" dirty="0">
                <a:latin typeface="Arial"/>
                <a:ea typeface="DejaVu Sans"/>
              </a:rPr>
              <a:t> </a:t>
            </a:r>
            <a:r>
              <a:rPr lang="en-US" altLang="zh-CN" b="0" strike="noStrike" spc="-1" dirty="0">
                <a:latin typeface="Arial"/>
                <a:ea typeface="DejaVu Sans"/>
              </a:rPr>
              <a:t>by</a:t>
            </a:r>
            <a:r>
              <a:rPr lang="zh-CN" altLang="en-US" b="0" strike="noStrike" spc="-1" dirty="0">
                <a:latin typeface="Arial"/>
                <a:ea typeface="DejaVu Sans"/>
              </a:rPr>
              <a:t> </a:t>
            </a:r>
            <a:r>
              <a:rPr lang="en-US" altLang="zh-CN" b="0" strike="noStrike" spc="-1" dirty="0">
                <a:latin typeface="Arial"/>
                <a:ea typeface="DejaVu Sans"/>
              </a:rPr>
              <a:t>module</a:t>
            </a:r>
            <a:r>
              <a:rPr lang="zh-CN" altLang="en-US" b="0" strike="noStrike" spc="-1" dirty="0">
                <a:latin typeface="Arial"/>
                <a:ea typeface="DejaVu Sans"/>
              </a:rPr>
              <a:t> </a:t>
            </a:r>
            <a:r>
              <a:rPr lang="en-US" altLang="zh-CN" b="0" strike="noStrike" spc="-1" dirty="0">
                <a:latin typeface="Arial"/>
                <a:ea typeface="DejaVu Sans"/>
              </a:rPr>
              <a:t>group</a:t>
            </a:r>
          </a:p>
          <a:p>
            <a:pPr marL="800280" lvl="1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6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wafers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received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in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middle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of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Dec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2024.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(150~200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LGAD,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this</a:t>
            </a:r>
            <a:r>
              <a:rPr lang="zh-CN" altLang="en-US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US" altLang="zh-CN" spc="-1" dirty="0">
                <a:solidFill>
                  <a:srgbClr val="0070C0"/>
                </a:solidFill>
                <a:latin typeface="Arial"/>
                <a:ea typeface="DejaVu Sans"/>
              </a:rPr>
              <a:t>week)</a:t>
            </a:r>
          </a:p>
          <a:p>
            <a:pPr marL="800280" lvl="1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One wafer reserved for USTC sensor probing</a:t>
            </a:r>
          </a:p>
          <a:p>
            <a:pPr marL="800280" lvl="1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UBM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ready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by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the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end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of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this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week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endParaRPr lang="en-US" altLang="zh-CN" spc="-1" dirty="0">
              <a:latin typeface="Arial"/>
              <a:ea typeface="DejaVu Sans"/>
            </a:endParaRPr>
          </a:p>
          <a:p>
            <a:pPr marL="800280" lvl="1" indent="-342000"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Dicing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starting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from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next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week,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ready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in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~10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days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endParaRPr lang="en-US" altLang="zh-CN" spc="-1" dirty="0">
              <a:latin typeface="Arial"/>
              <a:ea typeface="DejaVu Sans"/>
            </a:endParaRPr>
          </a:p>
          <a:p>
            <a:pPr marL="1080">
              <a:lnSpc>
                <a:spcPct val="100000"/>
              </a:lnSpc>
              <a:buClr>
                <a:srgbClr val="FF0000"/>
              </a:buClr>
            </a:pPr>
            <a:endParaRPr lang="en-US" altLang="zh-CN" b="0" strike="noStrike" spc="-1" dirty="0">
              <a:latin typeface="Arial"/>
              <a:ea typeface="DejaVu Sans"/>
            </a:endParaRPr>
          </a:p>
          <a:p>
            <a:pPr marL="343080" indent="-3420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en-US" altLang="zh-CN" spc="-1" dirty="0">
                <a:latin typeface="Arial"/>
                <a:ea typeface="DejaVu Sans"/>
              </a:rPr>
              <a:t>80+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ASIC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(unprobed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)</a:t>
            </a:r>
            <a:endParaRPr lang="en-US" altLang="zh-CN" b="0" strike="noStrike" spc="-1" dirty="0">
              <a:latin typeface="Arial"/>
              <a:ea typeface="DejaVu Sans"/>
            </a:endParaRPr>
          </a:p>
          <a:p>
            <a:pPr marL="458280" lvl="1">
              <a:lnSpc>
                <a:spcPct val="100000"/>
              </a:lnSpc>
              <a:buClr>
                <a:srgbClr val="FF0000"/>
              </a:buClr>
            </a:pPr>
            <a:endParaRPr lang="en-US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457920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991EBB2-F5D7-718C-62B3-3C041ACA9D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4287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3B41-37E6-FA8B-3828-C79747C4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spc="-1" dirty="0">
                <a:solidFill>
                  <a:srgbClr val="000000"/>
                </a:solidFill>
                <a:latin typeface="Arial"/>
              </a:rPr>
              <a:t>Thick</a:t>
            </a:r>
            <a:r>
              <a:rPr lang="zh-CN" altLang="en-US" sz="4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CN" sz="4400" spc="-1" dirty="0">
                <a:solidFill>
                  <a:srgbClr val="000000"/>
                </a:solidFill>
                <a:latin typeface="Arial"/>
              </a:rPr>
              <a:t>Sensor</a:t>
            </a:r>
            <a:r>
              <a:rPr lang="zh-CN" altLang="en-US" sz="4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CN" sz="4400" spc="-1" dirty="0">
                <a:solidFill>
                  <a:srgbClr val="000000"/>
                </a:solidFill>
                <a:latin typeface="Arial"/>
              </a:rPr>
              <a:t>wafers</a:t>
            </a:r>
            <a:r>
              <a:rPr lang="zh-CN" altLang="en-US" sz="4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CN" sz="4400" spc="-1" dirty="0">
                <a:solidFill>
                  <a:srgbClr val="000000"/>
                </a:solidFill>
                <a:latin typeface="Arial"/>
              </a:rPr>
              <a:t>UBM</a:t>
            </a:r>
            <a:r>
              <a:rPr lang="zh-CN" altLang="en-US" sz="4400" spc="-1" dirty="0">
                <a:solidFill>
                  <a:srgbClr val="000000"/>
                </a:solidFill>
                <a:latin typeface="Arial"/>
              </a:rPr>
              <a:t> </a:t>
            </a:r>
            <a:br>
              <a:rPr lang="en-CN" sz="4400" b="0" strike="noStrike" spc="-1" dirty="0">
                <a:solidFill>
                  <a:srgbClr val="000000"/>
                </a:solidFill>
                <a:latin typeface="Arial"/>
              </a:rPr>
            </a:br>
            <a:endParaRPr lang="en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DF4A4-822A-1F40-5D22-06CF68CC771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95000" y="1159677"/>
            <a:ext cx="8915040" cy="3977280"/>
          </a:xfrm>
        </p:spPr>
        <p:txBody>
          <a:bodyPr/>
          <a:lstStyle/>
          <a:p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2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LGAD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thick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sensor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picking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is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r>
              <a:rPr lang="en-US" altLang="zh-CN" spc="-1" dirty="0">
                <a:latin typeface="Arial"/>
                <a:ea typeface="DejaVu Sans"/>
              </a:rPr>
              <a:t>done</a:t>
            </a:r>
            <a:r>
              <a:rPr lang="zh-CN" altLang="en-US" spc="-1" dirty="0">
                <a:latin typeface="Arial"/>
                <a:ea typeface="DejaVu Sans"/>
              </a:rPr>
              <a:t> 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3B6B0-37A9-E02B-C9F3-6700509BC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85" y="1159676"/>
            <a:ext cx="8173908" cy="55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18264</TotalTime>
  <Words>232</Words>
  <Application>Microsoft Macintosh PowerPoint</Application>
  <PresentationFormat>A4 Paper (210x297 mm)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Thick Sensor wafers UBM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subject/>
  <dc:creator>zenmojo</dc:creator>
  <dc:description/>
  <cp:lastModifiedBy>Microsoft Office User</cp:lastModifiedBy>
  <cp:revision>1107</cp:revision>
  <cp:lastPrinted>2019-10-18T06:24:01Z</cp:lastPrinted>
  <dcterms:created xsi:type="dcterms:W3CDTF">2015-10-29T10:59:50Z</dcterms:created>
  <dcterms:modified xsi:type="dcterms:W3CDTF">2025-03-17T07:36:53Z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A4 Paper (210x297 mm)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