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7" r:id="rId3"/>
    <p:sldId id="347" r:id="rId4"/>
    <p:sldId id="348" r:id="rId5"/>
    <p:sldId id="339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3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98B833-DAA6-4F79-B9D2-F6B1FF330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6CD85FF-53DB-446E-93A3-5797FE02E1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B6AADE-063A-4D56-9CB7-C97C7B75F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0A08-AAD9-4C3C-86C5-BF6347DBEC9B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3BD025-B758-407D-8A2D-F0F6138B4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26EDDC-0372-4C60-8F7A-1AC8BEB0B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C5CF-5336-47CA-B524-005EAA257E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3964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9DE177-87AD-4589-94FA-A33226491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001C19B-494C-441F-B2E6-BE69B5925A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3DFA363-3259-4C79-9001-C6CAA4383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0A08-AAD9-4C3C-86C5-BF6347DBEC9B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081BE3-DE29-4BA7-9137-0C07C9DCF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656366-E3B7-4476-88F5-58EE6C27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C5CF-5336-47CA-B524-005EAA257E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3163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5CA9A15-4F78-40F1-85EA-6CFAFE2762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8C76C1B-89F6-457C-BE35-9C4D7F28D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C53632-0176-4D17-B59C-4C11C0B0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0A08-AAD9-4C3C-86C5-BF6347DBEC9B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001B45-CB4C-47B1-8827-20317AFFB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61F941-4204-404D-8934-5B7117239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C5CF-5336-47CA-B524-005EAA257E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5273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430169-0422-4F11-A650-0AAA24AEE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E77B9C-B453-473F-B185-A38284EC7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5784D3-EDED-41BB-8FFD-7297D4A9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0A08-AAD9-4C3C-86C5-BF6347DBEC9B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8928DC3-4EA6-4681-92F6-F44045A8D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BB6017-74C8-49BA-B07E-A58E3034B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C5CF-5336-47CA-B524-005EAA257E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969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EFDDB2-5252-46EE-B2C4-150BF77AF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C9C31FD-5FF4-4345-9350-7DA751846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18300B-1943-4DC3-82B6-DB56CF3F5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0A08-AAD9-4C3C-86C5-BF6347DBEC9B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ED4278-54BD-468A-9F0E-04513BA27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014102-0E29-4117-A117-05EA6240E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C5CF-5336-47CA-B524-005EAA257E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3664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FEA18C-86FF-4D41-86B1-4C6CEE68F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5807928-0438-41AC-953F-B4C9E25024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87B458C-A157-4552-91C3-8ECDC9E4A4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30931F0-19D8-43D3-A864-BA2F44513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0A08-AAD9-4C3C-86C5-BF6347DBEC9B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E8816B-7194-4B97-BA19-7B6703851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266B732-FF6B-4904-A7CA-CAC2BD791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C5CF-5336-47CA-B524-005EAA257E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9240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551B8D-501B-47B0-BF27-F61B7BB8A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64491D-D901-4B8B-886C-16299CF4B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0B57381-F229-4F20-AC1A-DD47B80168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3E278F-2A71-4D8F-98ED-22C4C2BD01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CD27D1-6D8C-4E5A-B230-B9905FB551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4470CE5-DC79-47AA-93D9-40FD9A358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0A08-AAD9-4C3C-86C5-BF6347DBEC9B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1740A70-6A19-4675-887F-22BBECF74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E3C3A7-3B25-4CDA-8D0A-17C663D05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C5CF-5336-47CA-B524-005EAA257E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754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E6A60C-9247-4C52-ABE5-7902B58DA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180241B-D8A5-4887-A362-339F5986E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0A08-AAD9-4C3C-86C5-BF6347DBEC9B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66EAA6A-32CD-4D82-B504-D17908EC8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0EA774C-AE02-4419-BC2E-01E4AB8A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C5CF-5336-47CA-B524-005EAA257E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41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EB5301D-0C22-454E-9310-5253DFB7E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0A08-AAD9-4C3C-86C5-BF6347DBEC9B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546867B-59DE-4BB8-B0DB-DB840A857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7D78A88-9720-4FF4-8504-67FA0CA9E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C5CF-5336-47CA-B524-005EAA257E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236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36C75E-D526-4CD5-94C9-CD2480D19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1F1F8BF-1CF6-4861-A0F0-156B9A8F8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210D9BC-A1C6-4BBF-8230-DCFC4FEC54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2B3442A-1947-4246-9737-4B86D95D3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0A08-AAD9-4C3C-86C5-BF6347DBEC9B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B2EC170-2966-45A7-9F80-A747B8437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754FD7-BA8C-4FE3-B5B3-A3C16954E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C5CF-5336-47CA-B524-005EAA257E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573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2754FF-A8AD-4039-94ED-01ECC20CB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4A11285-3C06-4518-9521-43244DBE08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2EB1B27-2EBA-4794-BCFE-7572BD4BB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8ED24B-42C0-4B6F-85F6-72140B994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0A08-AAD9-4C3C-86C5-BF6347DBEC9B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AB00D98-92D2-4670-AE2C-868366006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43488F1-B183-42F1-AAAA-BDF7CF1D1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C5CF-5336-47CA-B524-005EAA257E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5677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46AAE30-F684-48E6-A438-ED74CE6DB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9AC1828-1F9A-4BBE-AF76-5E49BAA75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81FA5F-CFB1-4FCC-9D30-0BD72F6E94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00A08-AAD9-4C3C-86C5-BF6347DBEC9B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48ACD8-9BF0-4C22-810E-C147D8BDB5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BCBFC3-8BBE-4B40-832B-03FA4F5BAF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FC5CF-5336-47CA-B524-005EAA257E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138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689207D-455D-49E0-AFE4-8B24B873562E}"/>
              </a:ext>
            </a:extLst>
          </p:cNvPr>
          <p:cNvSpPr txBox="1"/>
          <p:nvPr/>
        </p:nvSpPr>
        <p:spPr>
          <a:xfrm>
            <a:off x="2168770" y="2413337"/>
            <a:ext cx="83547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err="1">
                <a:latin typeface="Bodoni MT" panose="02070603080606020203" pitchFamily="18" charset="0"/>
              </a:rPr>
              <a:t>H_recoil</a:t>
            </a:r>
            <a:r>
              <a:rPr lang="en-US" altLang="zh-CN" sz="6000" dirty="0">
                <a:latin typeface="Bodoni MT" panose="02070603080606020203" pitchFamily="18" charset="0"/>
              </a:rPr>
              <a:t> Status Report</a:t>
            </a:r>
            <a:endParaRPr lang="zh-CN" altLang="en-US" sz="6000" dirty="0">
              <a:latin typeface="Bodoni MT" panose="02070603080606020203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A2D6F27-46A6-44D6-831A-BFFF203D1F58}"/>
              </a:ext>
            </a:extLst>
          </p:cNvPr>
          <p:cNvSpPr txBox="1"/>
          <p:nvPr/>
        </p:nvSpPr>
        <p:spPr>
          <a:xfrm>
            <a:off x="5749490" y="4130637"/>
            <a:ext cx="5771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Yuji Li(Fudan university)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2D4D9B7-170F-4FA9-88F5-AA5D7C827179}"/>
              </a:ext>
            </a:extLst>
          </p:cNvPr>
          <p:cNvSpPr txBox="1"/>
          <p:nvPr/>
        </p:nvSpPr>
        <p:spPr>
          <a:xfrm>
            <a:off x="8027962" y="1030161"/>
            <a:ext cx="3493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+mn-ea"/>
              </a:rPr>
              <a:t>CEPC </a:t>
            </a:r>
            <a:r>
              <a:rPr lang="en-PK" dirty="0">
                <a:latin typeface="+mn-ea"/>
              </a:rPr>
              <a:t>meeting</a:t>
            </a:r>
            <a:endParaRPr lang="en-US" dirty="0">
              <a:latin typeface="+mn-ea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4F0C7D9-F931-48D1-A028-87111D96C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023"/>
            <a:ext cx="2168770" cy="169599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93CCB71-D3D2-4805-B289-78F4FBFF0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67" y="5059904"/>
            <a:ext cx="1746162" cy="117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950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896258E-E017-BA1D-A4A7-F10731826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22D5F-8F8A-45CC-896B-492A71914756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B66BB78-3264-A0B3-B97B-DF5D9F647B35}"/>
              </a:ext>
            </a:extLst>
          </p:cNvPr>
          <p:cNvSpPr txBox="1"/>
          <p:nvPr/>
        </p:nvSpPr>
        <p:spPr>
          <a:xfrm>
            <a:off x="284376" y="278973"/>
            <a:ext cx="524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Status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C169578-0B2C-4AE8-9683-39420B8E845E}"/>
              </a:ext>
            </a:extLst>
          </p:cNvPr>
          <p:cNvSpPr txBox="1"/>
          <p:nvPr/>
        </p:nvSpPr>
        <p:spPr>
          <a:xfrm>
            <a:off x="1102599" y="2857648"/>
            <a:ext cx="9914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We use a chi square method to find the best lepton pair.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05CC92D-3AE3-44B6-AA79-0E661977106F}"/>
              </a:ext>
            </a:extLst>
          </p:cNvPr>
          <p:cNvSpPr txBox="1"/>
          <p:nvPr/>
        </p:nvSpPr>
        <p:spPr>
          <a:xfrm>
            <a:off x="1102598" y="971470"/>
            <a:ext cx="99145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In this formula, the width of Z/H should be measured as a constant with H invisible events.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54CB02B-6808-4CD4-B97C-FA4028C23FF2}"/>
              </a:ext>
            </a:extLst>
          </p:cNvPr>
          <p:cNvSpPr txBox="1"/>
          <p:nvPr/>
        </p:nvSpPr>
        <p:spPr>
          <a:xfrm>
            <a:off x="1138706" y="4718032"/>
            <a:ext cx="991458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BKG Inputs: </a:t>
            </a:r>
            <a:r>
              <a:rPr lang="en-US" altLang="zh-CN" sz="2400" dirty="0">
                <a:latin typeface="Bodoni MT" panose="02070603080606020203" pitchFamily="18" charset="0"/>
              </a:rPr>
              <a:t>/</a:t>
            </a:r>
            <a:r>
              <a:rPr lang="en-US" altLang="zh-CN" sz="2400" dirty="0" err="1">
                <a:latin typeface="Bodoni MT" panose="02070603080606020203" pitchFamily="18" charset="0"/>
              </a:rPr>
              <a:t>cefs</a:t>
            </a:r>
            <a:r>
              <a:rPr lang="en-US" altLang="zh-CN" sz="2400" dirty="0">
                <a:latin typeface="Bodoni MT" panose="02070603080606020203" pitchFamily="18" charset="0"/>
              </a:rPr>
              <a:t>/</a:t>
            </a:r>
            <a:r>
              <a:rPr lang="en-US" altLang="zh-CN" sz="2400" dirty="0" err="1">
                <a:latin typeface="Bodoni MT" panose="02070603080606020203" pitchFamily="18" charset="0"/>
              </a:rPr>
              <a:t>higgs</a:t>
            </a:r>
            <a:r>
              <a:rPr lang="en-US" altLang="zh-CN" sz="2400" dirty="0">
                <a:latin typeface="Bodoni MT" panose="02070603080606020203" pitchFamily="18" charset="0"/>
              </a:rPr>
              <a:t>/</a:t>
            </a:r>
            <a:r>
              <a:rPr lang="en-US" altLang="zh-CN" sz="2400" dirty="0" err="1">
                <a:latin typeface="Bodoni MT" panose="02070603080606020203" pitchFamily="18" charset="0"/>
              </a:rPr>
              <a:t>liugeliang</a:t>
            </a:r>
            <a:r>
              <a:rPr lang="en-US" altLang="zh-CN" sz="2400" dirty="0">
                <a:latin typeface="Bodoni MT" panose="02070603080606020203" pitchFamily="18" charset="0"/>
              </a:rPr>
              <a:t>/CEPC/202501/Production/4fermions/</a:t>
            </a:r>
          </a:p>
          <a:p>
            <a:r>
              <a:rPr lang="en-US" altLang="zh-CN" sz="2400" dirty="0">
                <a:latin typeface="Bodoni MT" panose="02070603080606020203" pitchFamily="18" charset="0"/>
              </a:rPr>
              <a:t>        /</a:t>
            </a:r>
            <a:r>
              <a:rPr lang="en-US" altLang="zh-CN" sz="2400" dirty="0" err="1">
                <a:latin typeface="Bodoni MT" panose="02070603080606020203" pitchFamily="18" charset="0"/>
              </a:rPr>
              <a:t>cefs</a:t>
            </a:r>
            <a:r>
              <a:rPr lang="en-US" altLang="zh-CN" sz="2400" dirty="0">
                <a:latin typeface="Bodoni MT" panose="02070603080606020203" pitchFamily="18" charset="0"/>
              </a:rPr>
              <a:t>/</a:t>
            </a:r>
            <a:r>
              <a:rPr lang="en-US" altLang="zh-CN" sz="2400" dirty="0" err="1">
                <a:latin typeface="Bodoni MT" panose="02070603080606020203" pitchFamily="18" charset="0"/>
              </a:rPr>
              <a:t>higgs</a:t>
            </a:r>
            <a:r>
              <a:rPr lang="en-US" altLang="zh-CN" sz="2400" dirty="0">
                <a:latin typeface="Bodoni MT" panose="02070603080606020203" pitchFamily="18" charset="0"/>
              </a:rPr>
              <a:t>/</a:t>
            </a:r>
            <a:r>
              <a:rPr lang="en-US" altLang="zh-CN" sz="2400" dirty="0" err="1">
                <a:latin typeface="Bodoni MT" panose="02070603080606020203" pitchFamily="18" charset="0"/>
              </a:rPr>
              <a:t>liugeliang</a:t>
            </a:r>
            <a:r>
              <a:rPr lang="en-US" altLang="zh-CN" sz="2400" dirty="0">
                <a:latin typeface="Bodoni MT" panose="02070603080606020203" pitchFamily="18" charset="0"/>
              </a:rPr>
              <a:t>/CEPC/202501/Production/2fermions/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04A056C-B03E-4BD5-A8C1-39D8974BD2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" b="13062"/>
          <a:stretch/>
        </p:blipFill>
        <p:spPr>
          <a:xfrm>
            <a:off x="3294033" y="3380868"/>
            <a:ext cx="5104243" cy="73488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394FA5D-AB9F-4AD9-87F1-423DF662473A}"/>
              </a:ext>
            </a:extLst>
          </p:cNvPr>
          <p:cNvSpPr txBox="1"/>
          <p:nvPr/>
        </p:nvSpPr>
        <p:spPr>
          <a:xfrm>
            <a:off x="1102598" y="4103311"/>
            <a:ext cx="9914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Clear relation between Z boson momenta and H recoil.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9A74550-6338-4A5C-802D-009FD45343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033" y="1978330"/>
            <a:ext cx="4872891" cy="796968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1CDDF6CB-BAD2-4831-B7C1-0B7C60B47846}"/>
              </a:ext>
            </a:extLst>
          </p:cNvPr>
          <p:cNvSpPr txBox="1"/>
          <p:nvPr/>
        </p:nvSpPr>
        <p:spPr>
          <a:xfrm>
            <a:off x="1138706" y="6071417"/>
            <a:ext cx="9914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SIG Inputs: ZH, (Z-&gt;</a:t>
            </a:r>
            <a:r>
              <a:rPr lang="en-US" altLang="zh-CN" sz="2800" dirty="0" err="1">
                <a:latin typeface="Bodoni MT" panose="02070603080606020203" pitchFamily="18" charset="0"/>
              </a:rPr>
              <a:t>mumu</a:t>
            </a:r>
            <a:r>
              <a:rPr lang="en-US" altLang="zh-CN" sz="2800" dirty="0">
                <a:latin typeface="Bodoni MT" panose="02070603080606020203" pitchFamily="18" charset="0"/>
              </a:rPr>
              <a:t>, H-&gt;inclusive)</a:t>
            </a:r>
            <a:endParaRPr lang="en-US" altLang="zh-CN" sz="2400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168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3C2C0F1-BE48-4D61-8AA2-0390C04D3CC2}"/>
              </a:ext>
            </a:extLst>
          </p:cNvPr>
          <p:cNvSpPr txBox="1"/>
          <p:nvPr/>
        </p:nvSpPr>
        <p:spPr>
          <a:xfrm>
            <a:off x="245875" y="351532"/>
            <a:ext cx="4566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S+B Combination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77BEA00-FC90-4C15-95AF-AC812B820AF5}"/>
              </a:ext>
            </a:extLst>
          </p:cNvPr>
          <p:cNvSpPr txBox="1"/>
          <p:nvPr/>
        </p:nvSpPr>
        <p:spPr>
          <a:xfrm>
            <a:off x="2015231" y="5092381"/>
            <a:ext cx="5353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Bodoni MT" panose="02070603080606020203" pitchFamily="18" charset="0"/>
              </a:rPr>
              <a:t>Fitted by exponential &amp; </a:t>
            </a:r>
            <a:r>
              <a:rPr lang="en-US" altLang="zh-CN" sz="2400" dirty="0" err="1">
                <a:latin typeface="Bodoni MT" panose="02070603080606020203" pitchFamily="18" charset="0"/>
              </a:rPr>
              <a:t>TwosidedCB</a:t>
            </a:r>
            <a:endParaRPr lang="en-US" altLang="zh-CN" sz="2400" dirty="0">
              <a:latin typeface="Bodoni MT" panose="02070603080606020203" pitchFamily="18" charset="0"/>
            </a:endParaRPr>
          </a:p>
          <a:p>
            <a:r>
              <a:rPr lang="en-US" altLang="zh-CN" sz="2400" dirty="0">
                <a:latin typeface="Bodoni MT" panose="02070603080606020203" pitchFamily="18" charset="0"/>
              </a:rPr>
              <a:t>Mass=125.279 GeV Error = 6.88148e-05</a:t>
            </a:r>
          </a:p>
          <a:p>
            <a:r>
              <a:rPr lang="en-US" altLang="zh-CN" sz="2400" dirty="0">
                <a:latin typeface="Bodoni MT" panose="02070603080606020203" pitchFamily="18" charset="0"/>
              </a:rPr>
              <a:t>Sigma = 0.296GeV Error =  7.36378e-05</a:t>
            </a:r>
            <a:endParaRPr lang="zh-CN" altLang="en-US" sz="2400" dirty="0">
              <a:latin typeface="Bodoni MT" panose="02070603080606020203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A0885D2-E0DC-4682-8055-3E94E1EA0242}"/>
              </a:ext>
            </a:extLst>
          </p:cNvPr>
          <p:cNvSpPr txBox="1"/>
          <p:nvPr/>
        </p:nvSpPr>
        <p:spPr>
          <a:xfrm>
            <a:off x="8083334" y="1589102"/>
            <a:ext cx="31965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latin typeface="Bodoni MT" panose="02070603080606020203" pitchFamily="18" charset="0"/>
              </a:rPr>
              <a:t>Lumi</a:t>
            </a:r>
            <a:r>
              <a:rPr lang="en-US" altLang="zh-CN" sz="2400" dirty="0">
                <a:latin typeface="Bodoni MT" panose="02070603080606020203" pitchFamily="18" charset="0"/>
              </a:rPr>
              <a:t>: 20000(fb-1)</a:t>
            </a:r>
          </a:p>
          <a:p>
            <a:r>
              <a:rPr lang="en-US" altLang="zh-CN" sz="2400" dirty="0" err="1">
                <a:latin typeface="Bodoni MT" panose="02070603080606020203" pitchFamily="18" charset="0"/>
              </a:rPr>
              <a:t>xs</a:t>
            </a:r>
            <a:r>
              <a:rPr lang="en-US" altLang="zh-CN" sz="2400" dirty="0">
                <a:latin typeface="Bodoni MT" panose="02070603080606020203" pitchFamily="18" charset="0"/>
              </a:rPr>
              <a:t> zz_l0mumu=19.38;</a:t>
            </a:r>
          </a:p>
          <a:p>
            <a:r>
              <a:rPr lang="en-US" altLang="zh-CN" sz="2400" dirty="0" err="1">
                <a:latin typeface="Bodoni MT" panose="02070603080606020203" pitchFamily="18" charset="0"/>
              </a:rPr>
              <a:t>xs</a:t>
            </a:r>
            <a:r>
              <a:rPr lang="en-US" altLang="zh-CN" sz="2400" dirty="0">
                <a:latin typeface="Bodoni MT" panose="02070603080606020203" pitchFamily="18" charset="0"/>
              </a:rPr>
              <a:t> sznu_l0mumu=43.42</a:t>
            </a:r>
          </a:p>
          <a:p>
            <a:r>
              <a:rPr lang="en-US" altLang="zh-CN" sz="2400" dirty="0" err="1">
                <a:latin typeface="Bodoni MT" panose="02070603080606020203" pitchFamily="18" charset="0"/>
              </a:rPr>
              <a:t>xs</a:t>
            </a:r>
            <a:r>
              <a:rPr lang="en-US" altLang="zh-CN" sz="2400" dirty="0">
                <a:latin typeface="Bodoni MT" panose="02070603080606020203" pitchFamily="18" charset="0"/>
              </a:rPr>
              <a:t> 4mu=15.56;</a:t>
            </a:r>
          </a:p>
          <a:p>
            <a:r>
              <a:rPr lang="en-US" altLang="zh-CN" sz="2400" dirty="0" err="1">
                <a:latin typeface="Bodoni MT" panose="02070603080606020203" pitchFamily="18" charset="0"/>
              </a:rPr>
              <a:t>xs</a:t>
            </a:r>
            <a:r>
              <a:rPr lang="en-US" altLang="zh-CN" sz="2400" dirty="0">
                <a:latin typeface="Bodoni MT" panose="02070603080606020203" pitchFamily="18" charset="0"/>
              </a:rPr>
              <a:t> sl0mu_down=136.14;</a:t>
            </a:r>
          </a:p>
          <a:p>
            <a:r>
              <a:rPr lang="en-US" altLang="zh-CN" sz="2400" dirty="0" err="1">
                <a:latin typeface="Bodoni MT" panose="02070603080606020203" pitchFamily="18" charset="0"/>
              </a:rPr>
              <a:t>xs</a:t>
            </a:r>
            <a:r>
              <a:rPr lang="en-US" altLang="zh-CN" sz="2400" dirty="0">
                <a:latin typeface="Bodoni MT" panose="02070603080606020203" pitchFamily="18" charset="0"/>
              </a:rPr>
              <a:t> sl0mu_up=87.39;</a:t>
            </a:r>
          </a:p>
          <a:p>
            <a:r>
              <a:rPr lang="en-US" altLang="zh-CN" sz="2400" dirty="0" err="1">
                <a:latin typeface="Bodoni MT" panose="02070603080606020203" pitchFamily="18" charset="0"/>
              </a:rPr>
              <a:t>xs</a:t>
            </a:r>
            <a:r>
              <a:rPr lang="en-US" altLang="zh-CN" sz="2400" dirty="0">
                <a:latin typeface="Bodoni MT" panose="02070603080606020203" pitchFamily="18" charset="0"/>
              </a:rPr>
              <a:t> zzorww_l0=221.10;</a:t>
            </a:r>
          </a:p>
          <a:p>
            <a:r>
              <a:rPr lang="en-US" altLang="zh-CN" sz="2400" dirty="0">
                <a:latin typeface="Bodoni MT" panose="02070603080606020203" pitchFamily="18" charset="0"/>
              </a:rPr>
              <a:t>(</a:t>
            </a:r>
            <a:r>
              <a:rPr lang="en-US" altLang="zh-CN" sz="2400" dirty="0" err="1">
                <a:latin typeface="Bodoni MT" panose="02070603080606020203" pitchFamily="18" charset="0"/>
              </a:rPr>
              <a:t>xs</a:t>
            </a:r>
            <a:r>
              <a:rPr lang="en-US" altLang="zh-CN" sz="2400" dirty="0">
                <a:latin typeface="Bodoni MT" panose="02070603080606020203" pitchFamily="18" charset="0"/>
              </a:rPr>
              <a:t> </a:t>
            </a:r>
            <a:r>
              <a:rPr lang="en-US" altLang="zh-CN" sz="2400" dirty="0" err="1">
                <a:latin typeface="Bodoni MT" panose="02070603080606020203" pitchFamily="18" charset="0"/>
              </a:rPr>
              <a:t>ll</a:t>
            </a:r>
            <a:r>
              <a:rPr lang="en-US" altLang="zh-CN" sz="2400" dirty="0">
                <a:latin typeface="Bodoni MT" panose="02070603080606020203" pitchFamily="18" charset="0"/>
              </a:rPr>
              <a:t>=5332.71);</a:t>
            </a:r>
            <a:endParaRPr lang="zh-CN" altLang="en-US" sz="2400" dirty="0">
              <a:latin typeface="Bodoni MT" panose="02070603080606020203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D860556-51B3-4672-A4FE-94EC49978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978" y="1189491"/>
            <a:ext cx="5067739" cy="371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63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3C2C0F1-BE48-4D61-8AA2-0390C04D3CC2}"/>
              </a:ext>
            </a:extLst>
          </p:cNvPr>
          <p:cNvSpPr txBox="1"/>
          <p:nvPr/>
        </p:nvSpPr>
        <p:spPr>
          <a:xfrm>
            <a:off x="245875" y="351532"/>
            <a:ext cx="4566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S+B Combination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77BEA00-FC90-4C15-95AF-AC812B820AF5}"/>
              </a:ext>
            </a:extLst>
          </p:cNvPr>
          <p:cNvSpPr txBox="1"/>
          <p:nvPr/>
        </p:nvSpPr>
        <p:spPr>
          <a:xfrm>
            <a:off x="2015231" y="5092381"/>
            <a:ext cx="5353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Bodoni MT" panose="02070603080606020203" pitchFamily="18" charset="0"/>
              </a:rPr>
              <a:t>Fitted by exponential &amp; </a:t>
            </a:r>
            <a:r>
              <a:rPr lang="en-US" altLang="zh-CN" sz="2400" dirty="0" err="1">
                <a:latin typeface="Bodoni MT" panose="02070603080606020203" pitchFamily="18" charset="0"/>
              </a:rPr>
              <a:t>TwosidedCB</a:t>
            </a:r>
            <a:endParaRPr lang="en-US" altLang="zh-CN" sz="2400" dirty="0">
              <a:latin typeface="Bodoni MT" panose="02070603080606020203" pitchFamily="18" charset="0"/>
            </a:endParaRPr>
          </a:p>
          <a:p>
            <a:r>
              <a:rPr lang="en-US" altLang="zh-CN" sz="2400" dirty="0">
                <a:latin typeface="Bodoni MT" panose="02070603080606020203" pitchFamily="18" charset="0"/>
              </a:rPr>
              <a:t>Mass=125.277 GeV Error = 2.08331e-03</a:t>
            </a:r>
          </a:p>
          <a:p>
            <a:r>
              <a:rPr lang="en-US" altLang="zh-CN" sz="2400" dirty="0">
                <a:latin typeface="Bodoni MT" panose="02070603080606020203" pitchFamily="18" charset="0"/>
              </a:rPr>
              <a:t>Sigma = 0.294 GeV Error = 2.16136e-03</a:t>
            </a:r>
            <a:endParaRPr lang="zh-CN" altLang="en-US" sz="2400" dirty="0">
              <a:latin typeface="Bodoni MT" panose="02070603080606020203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A0885D2-E0DC-4682-8055-3E94E1EA0242}"/>
              </a:ext>
            </a:extLst>
          </p:cNvPr>
          <p:cNvSpPr txBox="1"/>
          <p:nvPr/>
        </p:nvSpPr>
        <p:spPr>
          <a:xfrm>
            <a:off x="8083334" y="1589102"/>
            <a:ext cx="31965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latin typeface="Bodoni MT" panose="02070603080606020203" pitchFamily="18" charset="0"/>
              </a:rPr>
              <a:t>Lumi</a:t>
            </a:r>
            <a:r>
              <a:rPr lang="en-US" altLang="zh-CN" sz="2400" dirty="0">
                <a:latin typeface="Bodoni MT" panose="02070603080606020203" pitchFamily="18" charset="0"/>
              </a:rPr>
              <a:t>: 20000(fb-1)</a:t>
            </a:r>
          </a:p>
          <a:p>
            <a:r>
              <a:rPr lang="en-US" altLang="zh-CN" sz="2400" dirty="0" err="1">
                <a:latin typeface="Bodoni MT" panose="02070603080606020203" pitchFamily="18" charset="0"/>
              </a:rPr>
              <a:t>xs</a:t>
            </a:r>
            <a:r>
              <a:rPr lang="en-US" altLang="zh-CN" sz="2400" dirty="0">
                <a:latin typeface="Bodoni MT" panose="02070603080606020203" pitchFamily="18" charset="0"/>
              </a:rPr>
              <a:t> zz_l0mumu=19.38;</a:t>
            </a:r>
          </a:p>
          <a:p>
            <a:r>
              <a:rPr lang="en-US" altLang="zh-CN" sz="2400" dirty="0" err="1">
                <a:latin typeface="Bodoni MT" panose="02070603080606020203" pitchFamily="18" charset="0"/>
              </a:rPr>
              <a:t>xs</a:t>
            </a:r>
            <a:r>
              <a:rPr lang="en-US" altLang="zh-CN" sz="2400" dirty="0">
                <a:latin typeface="Bodoni MT" panose="02070603080606020203" pitchFamily="18" charset="0"/>
              </a:rPr>
              <a:t> sznu_l0mumu=43.42</a:t>
            </a:r>
          </a:p>
          <a:p>
            <a:r>
              <a:rPr lang="en-US" altLang="zh-CN" sz="2400" dirty="0" err="1">
                <a:latin typeface="Bodoni MT" panose="02070603080606020203" pitchFamily="18" charset="0"/>
              </a:rPr>
              <a:t>xs</a:t>
            </a:r>
            <a:r>
              <a:rPr lang="en-US" altLang="zh-CN" sz="2400" dirty="0">
                <a:latin typeface="Bodoni MT" panose="02070603080606020203" pitchFamily="18" charset="0"/>
              </a:rPr>
              <a:t> 4mu=15.56;</a:t>
            </a:r>
          </a:p>
          <a:p>
            <a:r>
              <a:rPr lang="en-US" altLang="zh-CN" sz="2400" dirty="0" err="1">
                <a:latin typeface="Bodoni MT" panose="02070603080606020203" pitchFamily="18" charset="0"/>
              </a:rPr>
              <a:t>xs</a:t>
            </a:r>
            <a:r>
              <a:rPr lang="en-US" altLang="zh-CN" sz="2400" dirty="0">
                <a:latin typeface="Bodoni MT" panose="02070603080606020203" pitchFamily="18" charset="0"/>
              </a:rPr>
              <a:t> sl0mu_down=136.14;</a:t>
            </a:r>
          </a:p>
          <a:p>
            <a:r>
              <a:rPr lang="en-US" altLang="zh-CN" sz="2400" dirty="0" err="1">
                <a:latin typeface="Bodoni MT" panose="02070603080606020203" pitchFamily="18" charset="0"/>
              </a:rPr>
              <a:t>xs</a:t>
            </a:r>
            <a:r>
              <a:rPr lang="en-US" altLang="zh-CN" sz="2400" dirty="0">
                <a:latin typeface="Bodoni MT" panose="02070603080606020203" pitchFamily="18" charset="0"/>
              </a:rPr>
              <a:t> sl0mu_up=87.39;</a:t>
            </a:r>
          </a:p>
          <a:p>
            <a:r>
              <a:rPr lang="en-US" altLang="zh-CN" sz="2400" dirty="0" err="1">
                <a:latin typeface="Bodoni MT" panose="02070603080606020203" pitchFamily="18" charset="0"/>
              </a:rPr>
              <a:t>xs</a:t>
            </a:r>
            <a:r>
              <a:rPr lang="en-US" altLang="zh-CN" sz="2400" dirty="0">
                <a:latin typeface="Bodoni MT" panose="02070603080606020203" pitchFamily="18" charset="0"/>
              </a:rPr>
              <a:t> zzorww_l0=221.10;</a:t>
            </a:r>
          </a:p>
          <a:p>
            <a:r>
              <a:rPr lang="en-US" altLang="zh-CN" sz="2400" dirty="0">
                <a:latin typeface="Bodoni MT" panose="02070603080606020203" pitchFamily="18" charset="0"/>
              </a:rPr>
              <a:t>(</a:t>
            </a:r>
            <a:r>
              <a:rPr lang="en-US" altLang="zh-CN" sz="2400" dirty="0" err="1">
                <a:latin typeface="Bodoni MT" panose="02070603080606020203" pitchFamily="18" charset="0"/>
              </a:rPr>
              <a:t>xs</a:t>
            </a:r>
            <a:r>
              <a:rPr lang="en-US" altLang="zh-CN" sz="2400" dirty="0">
                <a:latin typeface="Bodoni MT" panose="02070603080606020203" pitchFamily="18" charset="0"/>
              </a:rPr>
              <a:t> </a:t>
            </a:r>
            <a:r>
              <a:rPr lang="en-US" altLang="zh-CN" sz="2400" dirty="0" err="1">
                <a:latin typeface="Bodoni MT" panose="02070603080606020203" pitchFamily="18" charset="0"/>
              </a:rPr>
              <a:t>ll</a:t>
            </a:r>
            <a:r>
              <a:rPr lang="en-US" altLang="zh-CN" sz="2400" dirty="0">
                <a:latin typeface="Bodoni MT" panose="02070603080606020203" pitchFamily="18" charset="0"/>
              </a:rPr>
              <a:t>=5332.71);</a:t>
            </a:r>
            <a:endParaRPr lang="zh-CN" altLang="en-US" sz="2400" dirty="0">
              <a:latin typeface="Bodoni MT" panose="02070603080606020203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BCB9ACC-0FE6-4426-A223-91D6E1A59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030" y="1053360"/>
            <a:ext cx="5029636" cy="386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618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AE4868D-9C90-4F1D-9062-8E007E3A3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C819-AC4F-4339-B580-015926B0FF40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8F7988B-D1D8-4F5B-B993-73D53D1BB7AB}"/>
              </a:ext>
            </a:extLst>
          </p:cNvPr>
          <p:cNvSpPr txBox="1"/>
          <p:nvPr/>
        </p:nvSpPr>
        <p:spPr>
          <a:xfrm>
            <a:off x="284376" y="278973"/>
            <a:ext cx="524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Summary and plans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C951062-33A4-40F4-99BA-59432244109F}"/>
              </a:ext>
            </a:extLst>
          </p:cNvPr>
          <p:cNvSpPr txBox="1"/>
          <p:nvPr/>
        </p:nvSpPr>
        <p:spPr>
          <a:xfrm>
            <a:off x="1004943" y="1223044"/>
            <a:ext cx="98258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err="1">
                <a:latin typeface="Bodoni MT" panose="02070603080606020203" pitchFamily="18" charset="0"/>
              </a:rPr>
              <a:t>MuonID</a:t>
            </a:r>
            <a:r>
              <a:rPr lang="en-US" altLang="zh-CN" sz="2800" dirty="0">
                <a:latin typeface="Bodoni MT" panose="02070603080606020203" pitchFamily="18" charset="0"/>
              </a:rPr>
              <a:t> has been implemented in CEPCSW, will update the muon selection in this study.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3C0F983-70AE-47CC-AD6A-60EABBC203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" b="13062"/>
          <a:stretch/>
        </p:blipFill>
        <p:spPr>
          <a:xfrm>
            <a:off x="3072090" y="3144164"/>
            <a:ext cx="5104243" cy="73488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B3F4EAAE-1C96-4AAF-B166-B4318432B7FA}"/>
              </a:ext>
            </a:extLst>
          </p:cNvPr>
          <p:cNvSpPr txBox="1"/>
          <p:nvPr/>
        </p:nvSpPr>
        <p:spPr>
          <a:xfrm>
            <a:off x="1004942" y="2429341"/>
            <a:ext cx="9825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Lepton Pair selection</a:t>
            </a:r>
            <a:r>
              <a:rPr lang="zh-CN" altLang="en-US" sz="2800" dirty="0">
                <a:latin typeface="Bodoni MT" panose="02070603080606020203" pitchFamily="18" charset="0"/>
              </a:rPr>
              <a:t>：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E966810-AAC6-4E9F-930B-8F1321644F20}"/>
              </a:ext>
            </a:extLst>
          </p:cNvPr>
          <p:cNvSpPr txBox="1"/>
          <p:nvPr/>
        </p:nvSpPr>
        <p:spPr>
          <a:xfrm>
            <a:off x="1004941" y="4070648"/>
            <a:ext cx="9825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Sys. uncertainty will be added in several aspects.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787AE08-F1D6-4E4B-ACF3-9DBD52796412}"/>
              </a:ext>
            </a:extLst>
          </p:cNvPr>
          <p:cNvSpPr txBox="1"/>
          <p:nvPr/>
        </p:nvSpPr>
        <p:spPr>
          <a:xfrm>
            <a:off x="1004941" y="4792715"/>
            <a:ext cx="9825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Event selection will be optimized by </a:t>
            </a:r>
            <a:r>
              <a:rPr lang="en-US" altLang="zh-CN" sz="2800" dirty="0" err="1">
                <a:latin typeface="Bodoni MT" panose="02070603080606020203" pitchFamily="18" charset="0"/>
              </a:rPr>
              <a:t>Zhilang</a:t>
            </a:r>
            <a:r>
              <a:rPr lang="en-US" altLang="zh-CN" sz="2800" dirty="0">
                <a:latin typeface="Bodoni MT" panose="02070603080606020203" pitchFamily="18" charset="0"/>
              </a:rPr>
              <a:t>.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345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1297</TotalTime>
  <Words>292</Words>
  <Application>Microsoft Office PowerPoint</Application>
  <PresentationFormat>宽屏</PresentationFormat>
  <Paragraphs>41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0" baseType="lpstr">
      <vt:lpstr>等线</vt:lpstr>
      <vt:lpstr>等线 Light</vt:lpstr>
      <vt:lpstr>Arial</vt:lpstr>
      <vt:lpstr>Bodoni MT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yuji</dc:creator>
  <cp:lastModifiedBy>yuji</cp:lastModifiedBy>
  <cp:revision>24</cp:revision>
  <dcterms:created xsi:type="dcterms:W3CDTF">2025-02-14T06:07:16Z</dcterms:created>
  <dcterms:modified xsi:type="dcterms:W3CDTF">2025-03-14T05:05:20Z</dcterms:modified>
</cp:coreProperties>
</file>