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5"/>
  </p:notesMasterIdLst>
  <p:sldIdLst>
    <p:sldId id="256" r:id="rId2"/>
    <p:sldId id="723" r:id="rId3"/>
    <p:sldId id="731" r:id="rId4"/>
    <p:sldId id="732" r:id="rId5"/>
    <p:sldId id="733" r:id="rId6"/>
    <p:sldId id="734" r:id="rId7"/>
    <p:sldId id="735" r:id="rId8"/>
    <p:sldId id="729" r:id="rId9"/>
    <p:sldId id="736" r:id="rId10"/>
    <p:sldId id="737" r:id="rId11"/>
    <p:sldId id="738" r:id="rId12"/>
    <p:sldId id="740" r:id="rId13"/>
    <p:sldId id="72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" y="1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19967-C572-4E10-997E-655B56D57E83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39A5A-57FA-4D39-9542-59E2784F55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75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F677F-94A4-47B1-B6B8-BD3AA7A8293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0BC5-09E9-4A3A-B982-3DEB7920A5A3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22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F677F-94A4-47B1-B6B8-BD3AA7A8293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0BC5-09E9-4A3A-B982-3DEB7920A5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380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F677F-94A4-47B1-B6B8-BD3AA7A8293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0BC5-09E9-4A3A-B982-3DEB7920A5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01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F677F-94A4-47B1-B6B8-BD3AA7A8293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0BC5-09E9-4A3A-B982-3DEB7920A5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513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F677F-94A4-47B1-B6B8-BD3AA7A8293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0BC5-09E9-4A3A-B982-3DEB7920A5A3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69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F677F-94A4-47B1-B6B8-BD3AA7A8293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0BC5-09E9-4A3A-B982-3DEB7920A5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42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F677F-94A4-47B1-B6B8-BD3AA7A8293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0BC5-09E9-4A3A-B982-3DEB7920A5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03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F677F-94A4-47B1-B6B8-BD3AA7A8293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0BC5-09E9-4A3A-B982-3DEB7920A5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88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F677F-94A4-47B1-B6B8-BD3AA7A8293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0BC5-09E9-4A3A-B982-3DEB7920A5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9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A4F677F-94A4-47B1-B6B8-BD3AA7A8293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F40BC5-09E9-4A3A-B982-3DEB7920A5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56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F677F-94A4-47B1-B6B8-BD3AA7A8293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0BC5-09E9-4A3A-B982-3DEB7920A5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31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A4F677F-94A4-47B1-B6B8-BD3AA7A82937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AF40BC5-09E9-4A3A-B982-3DEB7920A5A3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14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hep.ac.cn/event/25348/contributions/182833/attachments/88358/114056/Safety_Interlock_CEPCTracker_zixu_2025Mar5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4B995C-7D56-4A26-8CF1-D48C2FE8E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644" y="696803"/>
            <a:ext cx="10692711" cy="2808397"/>
          </a:xfrm>
        </p:spPr>
        <p:txBody>
          <a:bodyPr>
            <a:normAutofit/>
          </a:bodyPr>
          <a:lstStyle/>
          <a:p>
            <a:r>
              <a:rPr lang="en-US" altLang="zh-CN" sz="7200" dirty="0"/>
              <a:t>Monitoring Requirements </a:t>
            </a:r>
            <a:br>
              <a:rPr lang="en-US" altLang="zh-CN" dirty="0"/>
            </a:br>
            <a:r>
              <a:rPr lang="en-US" altLang="zh-CN" sz="5400" i="1" dirty="0"/>
              <a:t>from ITK &amp; OTK</a:t>
            </a:r>
            <a:endParaRPr lang="zh-CN" altLang="en-US" i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FD336BD-E4BF-4DD0-9272-10E2AABF0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455" y="4394638"/>
            <a:ext cx="9144000" cy="1146941"/>
          </a:xfrm>
        </p:spPr>
        <p:txBody>
          <a:bodyPr/>
          <a:lstStyle/>
          <a:p>
            <a:r>
              <a:rPr lang="en-US" altLang="zh-CN" dirty="0"/>
              <a:t>2025.3.13</a:t>
            </a:r>
          </a:p>
          <a:p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TDAQ</a:t>
            </a:r>
            <a:r>
              <a:rPr lang="zh-CN" altLang="en-US" dirty="0"/>
              <a:t> </a:t>
            </a:r>
            <a:r>
              <a:rPr lang="en-US" altLang="zh-CN" dirty="0"/>
              <a:t>group</a:t>
            </a:r>
          </a:p>
        </p:txBody>
      </p:sp>
    </p:spTree>
    <p:extLst>
      <p:ext uri="{BB962C8B-B14F-4D97-AF65-F5344CB8AC3E}">
        <p14:creationId xmlns:p14="http://schemas.microsoft.com/office/powerpoint/2010/main" val="1200872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43F2A1-1355-4A1C-9D70-95CBEB63D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27" y="250745"/>
            <a:ext cx="10058400" cy="842950"/>
          </a:xfrm>
        </p:spPr>
        <p:txBody>
          <a:bodyPr>
            <a:normAutofit fontScale="90000"/>
          </a:bodyPr>
          <a:lstStyle/>
          <a:p>
            <a:r>
              <a:rPr lang="sv-SE" altLang="zh-CN" sz="4900" b="1" dirty="0">
                <a:solidFill>
                  <a:schemeClr val="accent1">
                    <a:lumMod val="75000"/>
                  </a:schemeClr>
                </a:solidFill>
                <a:sym typeface="华文楷体" panose="02010600040101010101" pitchFamily="2" charset="-122"/>
              </a:rPr>
              <a:t>Strain and temperature monitoring  </a:t>
            </a:r>
            <a:r>
              <a:rPr lang="en-US" altLang="zh-CN" sz="4900" b="1" dirty="0">
                <a:solidFill>
                  <a:schemeClr val="accent1">
                    <a:lumMod val="75000"/>
                  </a:schemeClr>
                </a:solidFill>
              </a:rPr>
              <a:t>with Fiber </a:t>
            </a:r>
            <a:endParaRPr lang="zh-CN" altLang="en-US" sz="49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" name="组合 12">
            <a:extLst>
              <a:ext uri="{FF2B5EF4-FFF2-40B4-BE49-F238E27FC236}">
                <a16:creationId xmlns:a16="http://schemas.microsoft.com/office/drawing/2014/main" id="{4BC07A04-A3CD-485E-8E9E-957D6A4A22A6}"/>
              </a:ext>
            </a:extLst>
          </p:cNvPr>
          <p:cNvGrpSpPr/>
          <p:nvPr/>
        </p:nvGrpSpPr>
        <p:grpSpPr>
          <a:xfrm>
            <a:off x="935362" y="1341766"/>
            <a:ext cx="5669327" cy="4156187"/>
            <a:chOff x="1040454" y="1441503"/>
            <a:chExt cx="4983474" cy="3227228"/>
          </a:xfrm>
        </p:grpSpPr>
        <p:pic>
          <p:nvPicPr>
            <p:cNvPr id="5" name="图片 13" descr="111">
              <a:extLst>
                <a:ext uri="{FF2B5EF4-FFF2-40B4-BE49-F238E27FC236}">
                  <a16:creationId xmlns:a16="http://schemas.microsoft.com/office/drawing/2014/main" id="{CF84A2BF-FF76-425E-90E6-DE936A41B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0454" y="1441503"/>
              <a:ext cx="4776470" cy="27914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文本框 21">
              <a:extLst>
                <a:ext uri="{FF2B5EF4-FFF2-40B4-BE49-F238E27FC236}">
                  <a16:creationId xmlns:a16="http://schemas.microsoft.com/office/drawing/2014/main" id="{404C12CA-D091-4344-AC8C-F8B47D9F6926}"/>
                </a:ext>
              </a:extLst>
            </p:cNvPr>
            <p:cNvSpPr txBox="1"/>
            <p:nvPr/>
          </p:nvSpPr>
          <p:spPr>
            <a:xfrm>
              <a:off x="1267983" y="4295414"/>
              <a:ext cx="1393359" cy="36185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prstClr val="black"/>
              </a:solidFill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600" b="1" kern="100" dirty="0">
                  <a:cs typeface="Times New Roman" panose="02020603050405020304" pitchFamily="18" charset="0"/>
                </a:rPr>
                <a:t>Sensor fixed on the support rod</a:t>
              </a:r>
              <a:endParaRPr lang="zh-CN" altLang="en-US" sz="600" b="1" kern="100" dirty="0">
                <a:cs typeface="Times New Roman" panose="02020603050405020304" pitchFamily="18" charset="0"/>
              </a:endParaRPr>
            </a:p>
          </p:txBody>
        </p:sp>
        <p:sp>
          <p:nvSpPr>
            <p:cNvPr id="7" name="文本框 21">
              <a:extLst>
                <a:ext uri="{FF2B5EF4-FFF2-40B4-BE49-F238E27FC236}">
                  <a16:creationId xmlns:a16="http://schemas.microsoft.com/office/drawing/2014/main" id="{0EEC86F1-EA6B-4110-9852-35D11BC13418}"/>
                </a:ext>
              </a:extLst>
            </p:cNvPr>
            <p:cNvSpPr txBox="1"/>
            <p:nvPr/>
          </p:nvSpPr>
          <p:spPr>
            <a:xfrm>
              <a:off x="3134520" y="4306875"/>
              <a:ext cx="1391346" cy="3618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prstClr val="black"/>
              </a:solidFill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700" b="1" kern="100" dirty="0">
                  <a:cs typeface="Times New Roman" panose="02020603050405020304" pitchFamily="18" charset="0"/>
                </a:rPr>
                <a:t>Fixed on the shell</a:t>
              </a:r>
              <a:endParaRPr lang="zh-CN" altLang="en-US" sz="700" b="1" kern="100" dirty="0">
                <a:cs typeface="Times New Roman" panose="02020603050405020304" pitchFamily="18" charset="0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4628A9C7-4940-485A-9EAD-1F8B2CCF8B35}"/>
                </a:ext>
              </a:extLst>
            </p:cNvPr>
            <p:cNvSpPr txBox="1"/>
            <p:nvPr/>
          </p:nvSpPr>
          <p:spPr>
            <a:xfrm>
              <a:off x="4844003" y="4305238"/>
              <a:ext cx="1179925" cy="36185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prstClr val="black"/>
              </a:solidFill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700" b="1" kern="100" dirty="0">
                  <a:cs typeface="Times New Roman" panose="02020603050405020304" pitchFamily="18" charset="0"/>
                </a:rPr>
                <a:t>Electronics Room</a:t>
              </a:r>
              <a:endParaRPr lang="zh-CN" altLang="en-US" sz="700" b="1" kern="1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B4904F42-04DF-4FED-A340-250B4B721424}"/>
              </a:ext>
            </a:extLst>
          </p:cNvPr>
          <p:cNvSpPr txBox="1"/>
          <p:nvPr/>
        </p:nvSpPr>
        <p:spPr>
          <a:xfrm>
            <a:off x="1238416" y="5755121"/>
            <a:ext cx="5366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</a:t>
            </a:r>
            <a:r>
              <a:rPr lang="sv-SE" altLang="zh-CN" sz="1800" dirty="0">
                <a:latin typeface="Times New Roman" panose="02020603050405020304" pitchFamily="18" charset="0"/>
                <a:cs typeface="Times New Roman" panose="02020603050405020304" pitchFamily="18" charset="0"/>
                <a:sym typeface="华文楷体" panose="02010600040101010101" pitchFamily="2" charset="-122"/>
              </a:rPr>
              <a:t>Connection bar strain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system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0BB3515-0D17-487E-B42A-AF3C30D2A273}"/>
              </a:ext>
            </a:extLst>
          </p:cNvPr>
          <p:cNvSpPr txBox="1"/>
          <p:nvPr/>
        </p:nvSpPr>
        <p:spPr>
          <a:xfrm>
            <a:off x="7403667" y="5478122"/>
            <a:ext cx="3346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Temperature Monitoring During Filling and Operation</a:t>
            </a:r>
            <a:endParaRPr lang="zh-CN" altLang="en-US" dirty="0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F293D80-447A-4667-A7D3-385AE282C70C}"/>
              </a:ext>
            </a:extLst>
          </p:cNvPr>
          <p:cNvGrpSpPr/>
          <p:nvPr/>
        </p:nvGrpSpPr>
        <p:grpSpPr>
          <a:xfrm>
            <a:off x="7357135" y="1269763"/>
            <a:ext cx="2723676" cy="4100433"/>
            <a:chOff x="6353088" y="1404550"/>
            <a:chExt cx="2723676" cy="410043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9DAA2D1C-5F63-4376-AA5A-9AE27F101DD2}"/>
                </a:ext>
              </a:extLst>
            </p:cNvPr>
            <p:cNvGrpSpPr/>
            <p:nvPr/>
          </p:nvGrpSpPr>
          <p:grpSpPr>
            <a:xfrm>
              <a:off x="6399620" y="1464514"/>
              <a:ext cx="2544718" cy="4040469"/>
              <a:chOff x="8855949" y="1451863"/>
              <a:chExt cx="2544718" cy="4040469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5A3BBA64-8429-4B2B-AB94-9F319EB56C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/>
              <a:srcRect t="23705" b="5367"/>
              <a:stretch>
                <a:fillRect/>
              </a:stretch>
            </p:blipFill>
            <p:spPr bwMode="auto">
              <a:xfrm>
                <a:off x="8855949" y="1451863"/>
                <a:ext cx="2527995" cy="11742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C4412EE-FE74-49D6-8670-1EA120CC4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t="34685" b="30333"/>
              <a:stretch>
                <a:fillRect/>
              </a:stretch>
            </p:blipFill>
            <p:spPr bwMode="auto">
              <a:xfrm>
                <a:off x="8872672" y="2626084"/>
                <a:ext cx="2527995" cy="1016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BCE8BFDF-F1D6-4A9E-BB6A-FA74DBA94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5068" r="23032"/>
              <a:stretch>
                <a:fillRect/>
              </a:stretch>
            </p:blipFill>
            <p:spPr>
              <a:xfrm>
                <a:off x="9108165" y="3617507"/>
                <a:ext cx="2145030" cy="1874825"/>
              </a:xfrm>
              <a:prstGeom prst="rect">
                <a:avLst/>
              </a:prstGeom>
            </p:spPr>
          </p:pic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37F1CB1-7F50-4E47-91DB-7CDA006A094F}"/>
                </a:ext>
              </a:extLst>
            </p:cNvPr>
            <p:cNvSpPr txBox="1"/>
            <p:nvPr/>
          </p:nvSpPr>
          <p:spPr>
            <a:xfrm>
              <a:off x="6353088" y="1404550"/>
              <a:ext cx="25912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Temperature sensing fiber optic cables (FTS200) </a:t>
              </a:r>
              <a:endParaRPr lang="zh-CN" altLang="en-US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5772CC0-BB81-4C00-9ECB-480E2B150E88}"/>
                </a:ext>
              </a:extLst>
            </p:cNvPr>
            <p:cNvSpPr txBox="1"/>
            <p:nvPr/>
          </p:nvSpPr>
          <p:spPr>
            <a:xfrm>
              <a:off x="6461481" y="2829734"/>
              <a:ext cx="26152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demodulator (FET8609). 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2ADE8BFF-CDD1-4D1E-B5F1-7C3207D54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7731" y="447463"/>
            <a:ext cx="701101" cy="64623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74A5BBB-2C05-49F3-A20C-BBDD51279A03}"/>
              </a:ext>
            </a:extLst>
          </p:cNvPr>
          <p:cNvSpPr txBox="1"/>
          <p:nvPr/>
        </p:nvSpPr>
        <p:spPr>
          <a:xfrm>
            <a:off x="1191819" y="6440081"/>
            <a:ext cx="6894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* From Lei </a:t>
            </a:r>
            <a:r>
              <a:rPr lang="en-US" altLang="zh-CN" dirty="0" err="1"/>
              <a:t>Yang,Zhijian</a:t>
            </a:r>
            <a:r>
              <a:rPr lang="en-US" altLang="zh-CN" dirty="0"/>
              <a:t> </a:t>
            </a:r>
            <a:r>
              <a:rPr lang="en-US" altLang="zh-CN" dirty="0" err="1"/>
              <a:t>Zhang,Siming</a:t>
            </a:r>
            <a:r>
              <a:rPr lang="en-US" altLang="zh-CN" dirty="0"/>
              <a:t> Feng  on behalf of DGUT group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1204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32811-9D7A-436A-B1CF-78823A253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31" y="624617"/>
            <a:ext cx="11080377" cy="813994"/>
          </a:xfrm>
        </p:spPr>
        <p:txBody>
          <a:bodyPr/>
          <a:lstStyle/>
          <a:p>
            <a:r>
              <a:rPr lang="en-US" altLang="zh-CN" sz="4400" b="1" dirty="0">
                <a:solidFill>
                  <a:schemeClr val="accent1">
                    <a:lumMod val="75000"/>
                  </a:schemeClr>
                </a:solidFill>
              </a:rPr>
              <a:t>Temperature</a:t>
            </a:r>
            <a:r>
              <a:rPr lang="en-US" altLang="zh-CN" sz="4800" dirty="0">
                <a:ea typeface="方正清刻本悦宋简体" panose="02000000000000000000"/>
              </a:rPr>
              <a:t> </a:t>
            </a:r>
            <a:r>
              <a:rPr lang="en-US" altLang="zh-CN" sz="4400" b="1" dirty="0">
                <a:solidFill>
                  <a:schemeClr val="accent1">
                    <a:lumMod val="75000"/>
                  </a:schemeClr>
                </a:solidFill>
              </a:rPr>
              <a:t>and humidity monitoring with PT100 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A61B544-5D20-4366-8AC7-BE2762B18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3" y="1939431"/>
            <a:ext cx="5797819" cy="384439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A812859-2979-4FAF-B7A5-0025FD523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979" y="1707729"/>
            <a:ext cx="4893029" cy="135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86494E-416F-4E08-9860-4460061D0721}"/>
              </a:ext>
            </a:extLst>
          </p:cNvPr>
          <p:cNvSpPr txBox="1"/>
          <p:nvPr/>
        </p:nvSpPr>
        <p:spPr>
          <a:xfrm>
            <a:off x="6588408" y="3195577"/>
            <a:ext cx="5119499" cy="267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0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  <a:ea typeface="方正清刻本悦宋简体" panose="02000000000000000000"/>
              </a:rPr>
              <a:t>Sensors</a:t>
            </a:r>
          </a:p>
          <a:p>
            <a:pPr marL="342900" indent="-342900" algn="just">
              <a:lnSpc>
                <a:spcPts val="3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ea typeface="方正清刻本悦宋简体" panose="02000000000000000000"/>
              </a:rPr>
              <a:t>Temperature sensor: </a:t>
            </a:r>
            <a:r>
              <a:rPr lang="en-US" altLang="zh-CN" sz="2000" dirty="0">
                <a:ea typeface="方正清刻本悦宋简体" panose="02000000000000000000"/>
              </a:rPr>
              <a:t>PT100 RTD type</a:t>
            </a:r>
          </a:p>
          <a:p>
            <a:pPr marL="342900" indent="-342900" algn="just">
              <a:lnSpc>
                <a:spcPts val="3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ea typeface="方正清刻本悦宋简体" panose="02000000000000000000"/>
              </a:rPr>
              <a:t>Humidity sensor: </a:t>
            </a:r>
            <a:r>
              <a:rPr lang="en-US" altLang="zh-CN" sz="2000" dirty="0">
                <a:ea typeface="方正清刻本悦宋简体" panose="02000000000000000000"/>
              </a:rPr>
              <a:t>RS485 type</a:t>
            </a:r>
          </a:p>
          <a:p>
            <a:pPr marL="342900" indent="-342900" algn="just">
              <a:lnSpc>
                <a:spcPts val="30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  <a:ea typeface="方正清刻本悦宋简体" panose="02000000000000000000"/>
              </a:rPr>
              <a:t>Acquisition: 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ea typeface="方正清刻本悦宋简体" panose="02000000000000000000"/>
              </a:rPr>
              <a:t>EPICS (Modbus)</a:t>
            </a:r>
          </a:p>
          <a:p>
            <a:pPr marL="342900" indent="-342900" algn="just">
              <a:lnSpc>
                <a:spcPts val="3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ea typeface="方正清刻本悦宋简体" panose="02000000000000000000"/>
              </a:rPr>
              <a:t>Development of temperature and humidity IOC based on modbus protocol.</a:t>
            </a:r>
            <a:endParaRPr lang="zh-CN" altLang="en-US" sz="2000" dirty="0">
              <a:ea typeface="方正清刻本悦宋简体" panose="0200000000000000000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B91920B-56E1-4325-BFC6-CF69038F4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8008" y="708498"/>
            <a:ext cx="701101" cy="64623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88948D1-FC20-4B21-88D9-3E4828A34AE1}"/>
              </a:ext>
            </a:extLst>
          </p:cNvPr>
          <p:cNvSpPr txBox="1"/>
          <p:nvPr/>
        </p:nvSpPr>
        <p:spPr>
          <a:xfrm>
            <a:off x="711197" y="6425913"/>
            <a:ext cx="5343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ym typeface="Times New Roman" panose="02020603050405020304" pitchFamily="18" charset="0"/>
              </a:rPr>
              <a:t>* From </a:t>
            </a:r>
            <a:r>
              <a:rPr lang="en-US" altLang="zh-CN" dirty="0" err="1">
                <a:sym typeface="Times New Roman" panose="02020603050405020304" pitchFamily="18" charset="0"/>
              </a:rPr>
              <a:t>Shenghui</a:t>
            </a:r>
            <a:r>
              <a:rPr lang="en-US" altLang="zh-CN" dirty="0">
                <a:sym typeface="Times New Roman" panose="02020603050405020304" pitchFamily="18" charset="0"/>
              </a:rPr>
              <a:t> Liu of JUNO slow control group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9749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BA55709C-5B03-45FB-9CF8-08F8CA10C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366" y="3647107"/>
            <a:ext cx="3519820" cy="275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9FCE4740-255C-4603-B2D8-4A6BE0F8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1" y="3555124"/>
            <a:ext cx="3479749" cy="275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91779FC-FB6C-4307-8F18-CD3D478B0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4155" y="289915"/>
            <a:ext cx="1084564" cy="52039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2F9367F-AD27-4FE1-A570-FA078468EBFF}"/>
              </a:ext>
            </a:extLst>
          </p:cNvPr>
          <p:cNvSpPr txBox="1"/>
          <p:nvPr/>
        </p:nvSpPr>
        <p:spPr>
          <a:xfrm>
            <a:off x="224658" y="877314"/>
            <a:ext cx="5782003" cy="2635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/>
              <a:t>EMC</a:t>
            </a:r>
            <a:r>
              <a:rPr lang="en-US" altLang="zh-CN" sz="2400" dirty="0"/>
              <a:t>: </a:t>
            </a:r>
          </a:p>
          <a:p>
            <a:pPr marL="742950" lvl="1" indent="-2857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T&amp;H monitoring, digital SHT75 sensor. </a:t>
            </a:r>
          </a:p>
          <a:p>
            <a:pPr marL="742950" lvl="1" indent="-2857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T monitoring, digital 18b20 sensor.</a:t>
            </a:r>
          </a:p>
          <a:p>
            <a:pPr marL="285750" indent="-28575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/>
              <a:t>Muon</a:t>
            </a:r>
            <a:r>
              <a:rPr lang="en-US" altLang="zh-CN" sz="2400" dirty="0"/>
              <a:t>: </a:t>
            </a:r>
          </a:p>
          <a:p>
            <a:pPr marL="742950" lvl="1" indent="-2857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H monitoring, digital LTM-8901. </a:t>
            </a:r>
          </a:p>
          <a:p>
            <a:pPr marL="742950" lvl="1" indent="-2857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T monitoring, digital 18b20 sensor.</a:t>
            </a:r>
            <a:endParaRPr lang="zh-CN" altLang="en-US" sz="2400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A4641FD7-9DBC-4F8E-B61B-AAA43E252008}"/>
              </a:ext>
            </a:extLst>
          </p:cNvPr>
          <p:cNvSpPr txBox="1"/>
          <p:nvPr/>
        </p:nvSpPr>
        <p:spPr>
          <a:xfrm>
            <a:off x="8601887" y="6055739"/>
            <a:ext cx="2907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BESIII </a:t>
            </a:r>
            <a:r>
              <a:rPr lang="zh-CN" altLang="en-US" dirty="0"/>
              <a:t>温湿度数据采集方案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681EF6D-C9F6-4FDB-8A87-9D2326A050A4}"/>
              </a:ext>
            </a:extLst>
          </p:cNvPr>
          <p:cNvGrpSpPr/>
          <p:nvPr/>
        </p:nvGrpSpPr>
        <p:grpSpPr>
          <a:xfrm>
            <a:off x="7264843" y="1074990"/>
            <a:ext cx="4546817" cy="4960267"/>
            <a:chOff x="7232215" y="766435"/>
            <a:chExt cx="4546817" cy="4960267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4E554E92-9947-437F-92EF-774AC472EF35}"/>
                </a:ext>
              </a:extLst>
            </p:cNvPr>
            <p:cNvSpPr/>
            <p:nvPr/>
          </p:nvSpPr>
          <p:spPr>
            <a:xfrm>
              <a:off x="8509437" y="3428999"/>
              <a:ext cx="3152959" cy="2297703"/>
            </a:xfrm>
            <a:prstGeom prst="roundRect">
              <a:avLst>
                <a:gd name="adj" fmla="val 730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FE6DF685-9453-42DC-A99C-689FA8C0FDA3}"/>
                </a:ext>
              </a:extLst>
            </p:cNvPr>
            <p:cNvSpPr/>
            <p:nvPr/>
          </p:nvSpPr>
          <p:spPr>
            <a:xfrm>
              <a:off x="8552450" y="806994"/>
              <a:ext cx="3097246" cy="2374325"/>
            </a:xfrm>
            <a:prstGeom prst="roundRect">
              <a:avLst>
                <a:gd name="adj" fmla="val 609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09F42332-FE60-4D96-92C2-D68BD562EE71}"/>
                </a:ext>
              </a:extLst>
            </p:cNvPr>
            <p:cNvSpPr/>
            <p:nvPr/>
          </p:nvSpPr>
          <p:spPr>
            <a:xfrm>
              <a:off x="7232215" y="806994"/>
              <a:ext cx="1277222" cy="237432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D625BF98-1A96-446B-A568-6DF65526724D}"/>
                </a:ext>
              </a:extLst>
            </p:cNvPr>
            <p:cNvSpPr/>
            <p:nvPr/>
          </p:nvSpPr>
          <p:spPr>
            <a:xfrm>
              <a:off x="7646681" y="1316107"/>
              <a:ext cx="381085" cy="3704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4BDC841-7ABA-4293-A74C-DEE8564A1F19}"/>
                </a:ext>
              </a:extLst>
            </p:cNvPr>
            <p:cNvSpPr/>
            <p:nvPr/>
          </p:nvSpPr>
          <p:spPr>
            <a:xfrm>
              <a:off x="8835198" y="1131297"/>
              <a:ext cx="2262351" cy="7221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Readout Board </a:t>
              </a:r>
              <a:endParaRPr lang="zh-CN" altLang="en-US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1E804FD-6DCA-4C23-A404-8E81F8C55B49}"/>
                </a:ext>
              </a:extLst>
            </p:cNvPr>
            <p:cNvSpPr txBox="1"/>
            <p:nvPr/>
          </p:nvSpPr>
          <p:spPr>
            <a:xfrm flipH="1">
              <a:off x="7461019" y="1686380"/>
              <a:ext cx="9159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SHT75 x 8</a:t>
              </a:r>
              <a:endParaRPr lang="zh-CN" altLang="en-US" sz="1400" dirty="0"/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A1954BC8-2DBC-4CC3-BE78-343585780271}"/>
                </a:ext>
              </a:extLst>
            </p:cNvPr>
            <p:cNvCxnSpPr>
              <a:cxnSpLocks/>
              <a:stCxn id="5" idx="6"/>
              <a:endCxn id="6" idx="1"/>
            </p:cNvCxnSpPr>
            <p:nvPr/>
          </p:nvCxnSpPr>
          <p:spPr>
            <a:xfrm flipV="1">
              <a:off x="8027766" y="1492388"/>
              <a:ext cx="807432" cy="89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F2AB9A8-F297-447E-86EB-ECDBFAC69AA7}"/>
                </a:ext>
              </a:extLst>
            </p:cNvPr>
            <p:cNvSpPr/>
            <p:nvPr/>
          </p:nvSpPr>
          <p:spPr>
            <a:xfrm>
              <a:off x="8868038" y="2351496"/>
              <a:ext cx="2262351" cy="72218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Readout Board </a:t>
              </a:r>
              <a:endParaRPr lang="zh-CN" altLang="en-US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087BC044-FAE0-4729-91C9-577A9B842EC5}"/>
                </a:ext>
              </a:extLst>
            </p:cNvPr>
            <p:cNvSpPr/>
            <p:nvPr/>
          </p:nvSpPr>
          <p:spPr>
            <a:xfrm>
              <a:off x="7724683" y="2587544"/>
              <a:ext cx="286366" cy="26801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7F7CC71-7700-4B82-A5E4-0A57CB772EE1}"/>
                </a:ext>
              </a:extLst>
            </p:cNvPr>
            <p:cNvSpPr txBox="1"/>
            <p:nvPr/>
          </p:nvSpPr>
          <p:spPr>
            <a:xfrm flipH="1">
              <a:off x="7427994" y="2882343"/>
              <a:ext cx="915977" cy="30777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18b20 x 8</a:t>
              </a:r>
              <a:endParaRPr lang="zh-CN" altLang="en-US" sz="1400" dirty="0"/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1EB6AD15-0B07-4C06-AB43-01AB54AFE73C}"/>
                </a:ext>
              </a:extLst>
            </p:cNvPr>
            <p:cNvCxnSpPr>
              <a:cxnSpLocks/>
              <a:stCxn id="20" idx="3"/>
              <a:endCxn id="24" idx="1"/>
            </p:cNvCxnSpPr>
            <p:nvPr/>
          </p:nvCxnSpPr>
          <p:spPr>
            <a:xfrm flipV="1">
              <a:off x="8011049" y="2712587"/>
              <a:ext cx="856989" cy="896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连接符: 肘形 31">
              <a:extLst>
                <a:ext uri="{FF2B5EF4-FFF2-40B4-BE49-F238E27FC236}">
                  <a16:creationId xmlns:a16="http://schemas.microsoft.com/office/drawing/2014/main" id="{4825793C-C376-474E-BEAD-720C1D7E8532}"/>
                </a:ext>
              </a:extLst>
            </p:cNvPr>
            <p:cNvCxnSpPr>
              <a:stCxn id="6" idx="3"/>
              <a:endCxn id="24" idx="3"/>
            </p:cNvCxnSpPr>
            <p:nvPr/>
          </p:nvCxnSpPr>
          <p:spPr>
            <a:xfrm>
              <a:off x="11097549" y="1492388"/>
              <a:ext cx="32840" cy="1220199"/>
            </a:xfrm>
            <a:prstGeom prst="bentConnector3">
              <a:avLst>
                <a:gd name="adj1" fmla="val 79610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F8FB68B-78E2-465E-A967-F21DCDA865DB}"/>
                </a:ext>
              </a:extLst>
            </p:cNvPr>
            <p:cNvSpPr txBox="1"/>
            <p:nvPr/>
          </p:nvSpPr>
          <p:spPr>
            <a:xfrm>
              <a:off x="10639767" y="1536088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x N</a:t>
              </a:r>
              <a:endParaRPr lang="zh-CN" altLang="en-US" dirty="0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E91C5051-5429-4C9F-9178-F00B3255F159}"/>
                </a:ext>
              </a:extLst>
            </p:cNvPr>
            <p:cNvSpPr txBox="1"/>
            <p:nvPr/>
          </p:nvSpPr>
          <p:spPr>
            <a:xfrm>
              <a:off x="10674246" y="2754819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x N</a:t>
              </a:r>
              <a:endParaRPr lang="zh-CN" altLang="en-US" dirty="0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77BB92D-72EB-43F8-8210-6937CEC1E01F}"/>
                </a:ext>
              </a:extLst>
            </p:cNvPr>
            <p:cNvSpPr/>
            <p:nvPr/>
          </p:nvSpPr>
          <p:spPr>
            <a:xfrm>
              <a:off x="8921976" y="4560176"/>
              <a:ext cx="2203164" cy="69368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Monitoring Server</a:t>
              </a:r>
              <a:endParaRPr lang="zh-CN" altLang="en-US" dirty="0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0F1D32B2-7ACB-42F4-BFC1-67831D4C117F}"/>
                </a:ext>
              </a:extLst>
            </p:cNvPr>
            <p:cNvSpPr/>
            <p:nvPr/>
          </p:nvSpPr>
          <p:spPr>
            <a:xfrm>
              <a:off x="8915401" y="3555124"/>
              <a:ext cx="2214988" cy="6100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Serial Server</a:t>
              </a:r>
              <a:endParaRPr lang="zh-CN" altLang="en-US" dirty="0"/>
            </a:p>
          </p:txBody>
        </p:sp>
        <p:cxnSp>
          <p:nvCxnSpPr>
            <p:cNvPr id="41" name="连接符: 肘形 40">
              <a:extLst>
                <a:ext uri="{FF2B5EF4-FFF2-40B4-BE49-F238E27FC236}">
                  <a16:creationId xmlns:a16="http://schemas.microsoft.com/office/drawing/2014/main" id="{E1B1D5F9-D0CC-4D96-BEDE-C84B28CC1815}"/>
                </a:ext>
              </a:extLst>
            </p:cNvPr>
            <p:cNvCxnSpPr>
              <a:stCxn id="24" idx="3"/>
              <a:endCxn id="38" idx="3"/>
            </p:cNvCxnSpPr>
            <p:nvPr/>
          </p:nvCxnSpPr>
          <p:spPr>
            <a:xfrm>
              <a:off x="11130389" y="2712587"/>
              <a:ext cx="12700" cy="1147570"/>
            </a:xfrm>
            <a:prstGeom prst="bentConnector3">
              <a:avLst>
                <a:gd name="adj1" fmla="val 180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B8B94CE0-C8FE-480B-BDB0-7477F5CB5B40}"/>
                </a:ext>
              </a:extLst>
            </p:cNvPr>
            <p:cNvCxnSpPr>
              <a:cxnSpLocks/>
              <a:stCxn id="38" idx="2"/>
              <a:endCxn id="37" idx="0"/>
            </p:cNvCxnSpPr>
            <p:nvPr/>
          </p:nvCxnSpPr>
          <p:spPr>
            <a:xfrm>
              <a:off x="10022895" y="4165190"/>
              <a:ext cx="663" cy="3949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6F4B0191-57B2-4930-A978-A061CE657472}"/>
                </a:ext>
              </a:extLst>
            </p:cNvPr>
            <p:cNvSpPr txBox="1"/>
            <p:nvPr/>
          </p:nvSpPr>
          <p:spPr>
            <a:xfrm>
              <a:off x="11026453" y="1449145"/>
              <a:ext cx="6359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RS485</a:t>
              </a:r>
              <a:endParaRPr lang="zh-CN" altLang="en-US" sz="1400" dirty="0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EA64DCE0-9074-4694-881F-DE2668CCC07C}"/>
                </a:ext>
              </a:extLst>
            </p:cNvPr>
            <p:cNvSpPr txBox="1"/>
            <p:nvPr/>
          </p:nvSpPr>
          <p:spPr>
            <a:xfrm>
              <a:off x="11093897" y="2403438"/>
              <a:ext cx="6359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RS485</a:t>
              </a:r>
              <a:endParaRPr lang="zh-CN" altLang="en-US" sz="1400" dirty="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30801EEF-B1EB-4CE2-B8D7-68B88E68AADB}"/>
                </a:ext>
              </a:extLst>
            </p:cNvPr>
            <p:cNvSpPr txBox="1"/>
            <p:nvPr/>
          </p:nvSpPr>
          <p:spPr>
            <a:xfrm>
              <a:off x="11143089" y="3557619"/>
              <a:ext cx="6359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RS485</a:t>
              </a:r>
              <a:endParaRPr lang="zh-CN" altLang="en-US" sz="1400" dirty="0"/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964D9A64-1A6B-4A36-823F-C6F9A0FC90A8}"/>
                </a:ext>
              </a:extLst>
            </p:cNvPr>
            <p:cNvSpPr txBox="1"/>
            <p:nvPr/>
          </p:nvSpPr>
          <p:spPr>
            <a:xfrm>
              <a:off x="10080534" y="4208794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以太网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C2F8D4-50C6-40D8-B531-C56D8B57B885}"/>
                </a:ext>
              </a:extLst>
            </p:cNvPr>
            <p:cNvSpPr txBox="1"/>
            <p:nvPr/>
          </p:nvSpPr>
          <p:spPr>
            <a:xfrm>
              <a:off x="7232215" y="831559"/>
              <a:ext cx="1325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On detector</a:t>
              </a:r>
              <a:endParaRPr lang="zh-CN" altLang="en-US" b="1" dirty="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CF547C11-EC5D-497C-8100-3EFBA1BF785B}"/>
                </a:ext>
              </a:extLst>
            </p:cNvPr>
            <p:cNvSpPr txBox="1"/>
            <p:nvPr/>
          </p:nvSpPr>
          <p:spPr>
            <a:xfrm>
              <a:off x="8707743" y="766435"/>
              <a:ext cx="2786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In the hall next to detector</a:t>
              </a:r>
              <a:endParaRPr lang="zh-CN" altLang="en-US" b="1" dirty="0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747F493E-C6C5-4B0B-BAE0-B123155E53A0}"/>
                </a:ext>
              </a:extLst>
            </p:cNvPr>
            <p:cNvSpPr txBox="1"/>
            <p:nvPr/>
          </p:nvSpPr>
          <p:spPr>
            <a:xfrm>
              <a:off x="9144916" y="5357370"/>
              <a:ext cx="1772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In </a:t>
              </a:r>
              <a:r>
                <a:rPr lang="zh-CN" altLang="en-US" b="1" dirty="0"/>
                <a:t> </a:t>
              </a:r>
              <a:r>
                <a:rPr lang="en-US" altLang="zh-CN" b="1" dirty="0"/>
                <a:t>control</a:t>
              </a:r>
              <a:r>
                <a:rPr lang="zh-CN" altLang="en-US" b="1" dirty="0"/>
                <a:t> </a:t>
              </a:r>
              <a:r>
                <a:rPr lang="en-US" altLang="zh-CN" b="1" dirty="0"/>
                <a:t>room </a:t>
              </a:r>
              <a:endParaRPr lang="zh-CN" altLang="en-US" b="1" dirty="0"/>
            </a:p>
          </p:txBody>
        </p:sp>
      </p:grpSp>
      <p:sp>
        <p:nvSpPr>
          <p:cNvPr id="36" name="标题 1">
            <a:extLst>
              <a:ext uri="{FF2B5EF4-FFF2-40B4-BE49-F238E27FC236}">
                <a16:creationId xmlns:a16="http://schemas.microsoft.com/office/drawing/2014/main" id="{17ABE834-6A4C-47BF-A7E2-9461D795CD22}"/>
              </a:ext>
            </a:extLst>
          </p:cNvPr>
          <p:cNvSpPr txBox="1">
            <a:spLocks/>
          </p:cNvSpPr>
          <p:nvPr/>
        </p:nvSpPr>
        <p:spPr>
          <a:xfrm>
            <a:off x="1563281" y="178630"/>
            <a:ext cx="8117507" cy="5646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</a:rPr>
              <a:t>BESIII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</a:rPr>
              <a:t> environmental monitoring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D0207FC-E05B-4097-969E-84AC509334FA}"/>
              </a:ext>
            </a:extLst>
          </p:cNvPr>
          <p:cNvSpPr txBox="1"/>
          <p:nvPr/>
        </p:nvSpPr>
        <p:spPr>
          <a:xfrm>
            <a:off x="505121" y="64633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* From Jian Min  of BESIII slow control group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318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CF0E72-D0D6-4724-845E-510FB95EB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434" y="1869817"/>
            <a:ext cx="2904566" cy="1684649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0F7CF4A3-2F46-4945-BAA9-080C8528C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7542" y="106147"/>
            <a:ext cx="11693047" cy="988186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4800" b="1" spc="-5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On going technology with LoRa monitoring </a:t>
            </a:r>
          </a:p>
          <a:p>
            <a:pPr algn="ctr">
              <a:spcBef>
                <a:spcPct val="50000"/>
              </a:spcBef>
              <a:defRPr/>
            </a:pPr>
            <a:endParaRPr lang="en-US" altLang="zh-CN" sz="2800" dirty="0">
              <a:solidFill>
                <a:schemeClr val="bg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459BF95-2A8F-41B7-89C3-29D6CA314D7A}"/>
              </a:ext>
            </a:extLst>
          </p:cNvPr>
          <p:cNvSpPr txBox="1"/>
          <p:nvPr/>
        </p:nvSpPr>
        <p:spPr>
          <a:xfrm>
            <a:off x="376520" y="1246094"/>
            <a:ext cx="9520516" cy="4923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/>
              <a:t>LoRa</a:t>
            </a:r>
            <a:r>
              <a:rPr lang="zh-CN" altLang="en-US" sz="2400" b="1" dirty="0"/>
              <a:t>技术在</a:t>
            </a:r>
            <a:r>
              <a:rPr lang="en-US" altLang="zh-CN" sz="2400" b="1" dirty="0"/>
              <a:t>CEPC</a:t>
            </a:r>
            <a:r>
              <a:rPr lang="zh-CN" altLang="en-US" sz="2400" b="1" dirty="0"/>
              <a:t>中的可能应用场景：</a:t>
            </a:r>
            <a:endParaRPr lang="en-US" altLang="zh-CN" sz="2400" b="1" dirty="0"/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effectLst/>
              </a:rPr>
              <a:t>温湿度监测方案</a:t>
            </a:r>
            <a:r>
              <a:rPr lang="zh-CN" altLang="en-US" dirty="0">
                <a:effectLst/>
              </a:rPr>
              <a:t>：</a:t>
            </a:r>
            <a:r>
              <a:rPr lang="en-US" altLang="zh-CN" dirty="0">
                <a:effectLst/>
              </a:rPr>
              <a:t>LoRa </a:t>
            </a:r>
            <a:r>
              <a:rPr lang="zh-CN" altLang="en-US" dirty="0">
                <a:effectLst/>
              </a:rPr>
              <a:t>无线传输方案优势显著。仅需部署 </a:t>
            </a:r>
            <a:r>
              <a:rPr lang="en-US" altLang="zh-CN" dirty="0">
                <a:effectLst/>
              </a:rPr>
              <a:t>1 - 2 </a:t>
            </a:r>
            <a:r>
              <a:rPr lang="zh-CN" altLang="en-US" dirty="0">
                <a:effectLst/>
              </a:rPr>
              <a:t>个网关，即可轻松接入上百个温湿度节点。节点可按需灵活移动，能随时根据实验需求重新布局，可提升监测的便捷性与适应性。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 i="0" dirty="0">
                <a:effectLst/>
                <a:latin typeface="Inter"/>
              </a:rPr>
              <a:t>CEPC </a:t>
            </a:r>
            <a:r>
              <a:rPr lang="zh-CN" altLang="en-US" b="1" i="0" dirty="0">
                <a:effectLst/>
                <a:latin typeface="Inter"/>
              </a:rPr>
              <a:t>对撞区域辐射本底测量</a:t>
            </a:r>
            <a:r>
              <a:rPr lang="zh-CN" altLang="en-US" b="0" i="0" dirty="0">
                <a:effectLst/>
                <a:latin typeface="Inter"/>
              </a:rPr>
              <a:t>：</a:t>
            </a:r>
            <a:r>
              <a:rPr lang="en-US" altLang="zh-CN" b="0" dirty="0">
                <a:effectLst/>
                <a:latin typeface="Inter"/>
              </a:rPr>
              <a:t>CEPC </a:t>
            </a:r>
            <a:r>
              <a:rPr lang="zh-CN" altLang="en-US" b="0" dirty="0">
                <a:effectLst/>
                <a:latin typeface="Inter"/>
              </a:rPr>
              <a:t>对撞区域包含多种探测器及复杂电子学系统。利用 </a:t>
            </a:r>
            <a:r>
              <a:rPr lang="en-US" altLang="zh-CN" b="0" dirty="0">
                <a:effectLst/>
                <a:latin typeface="Inter"/>
              </a:rPr>
              <a:t>LoRa </a:t>
            </a:r>
            <a:r>
              <a:rPr lang="zh-CN" altLang="en-US" b="0" dirty="0">
                <a:effectLst/>
                <a:latin typeface="Inter"/>
              </a:rPr>
              <a:t>无线测量技术，能够评估不同区域辐射本底水平，进而确认探测器未来工况环境，为探测器安装奠定基础，也为对撞取数提供科研依据。同时，该技术大量减少数据线缆铺设成本，安装灵活且低功耗运行，极大增加了应用的便捷性。</a:t>
            </a:r>
            <a:endParaRPr lang="en-US" altLang="zh-CN" b="0" dirty="0">
              <a:effectLst/>
              <a:latin typeface="Inter"/>
            </a:endParaRP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Inter"/>
              </a:rPr>
              <a:t>已实现基于</a:t>
            </a:r>
            <a:r>
              <a:rPr lang="en-US" altLang="zh-CN" b="1" dirty="0">
                <a:latin typeface="Inter"/>
              </a:rPr>
              <a:t>MCU</a:t>
            </a:r>
            <a:r>
              <a:rPr lang="zh-CN" altLang="en-US" b="1" dirty="0">
                <a:latin typeface="Inter"/>
              </a:rPr>
              <a:t>的</a:t>
            </a:r>
            <a:r>
              <a:rPr lang="en-US" altLang="zh-CN" b="1" dirty="0">
                <a:latin typeface="Inter"/>
              </a:rPr>
              <a:t>LoRa</a:t>
            </a:r>
            <a:r>
              <a:rPr lang="zh-CN" altLang="zh-CN" b="1" dirty="0">
                <a:latin typeface="Inter"/>
              </a:rPr>
              <a:t>传感器节点</a:t>
            </a:r>
            <a:r>
              <a:rPr lang="zh-CN" altLang="en-US" b="1" dirty="0">
                <a:latin typeface="Inter"/>
              </a:rPr>
              <a:t>采集卡的开发：</a:t>
            </a:r>
            <a:endParaRPr lang="en-US" altLang="zh-CN" b="1" dirty="0">
              <a:latin typeface="Inter"/>
            </a:endParaRPr>
          </a:p>
          <a:p>
            <a:pPr marL="742950" lvl="1" indent="-2857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zh-CN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集成了</a:t>
            </a:r>
            <a:r>
              <a:rPr lang="en-US" altLang="zh-CN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DHT22</a:t>
            </a:r>
            <a:r>
              <a:rPr lang="zh-CN" altLang="zh-CN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温度传感</a:t>
            </a:r>
            <a:r>
              <a:rPr lang="zh-CN" altLang="en-US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器</a:t>
            </a:r>
            <a:endParaRPr lang="en-US" altLang="zh-CN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zh-CN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同时能提供</a:t>
            </a:r>
            <a:r>
              <a:rPr lang="en-US" altLang="zh-CN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I2C</a:t>
            </a:r>
            <a:r>
              <a:rPr lang="zh-CN" altLang="zh-CN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SPI</a:t>
            </a:r>
            <a:r>
              <a:rPr lang="zh-CN" altLang="zh-CN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RS232</a:t>
            </a:r>
            <a:r>
              <a:rPr lang="zh-CN" altLang="zh-CN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、模拟量输入和</a:t>
            </a:r>
            <a:r>
              <a:rPr lang="en-US" altLang="zh-CN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GPIO</a:t>
            </a:r>
            <a:r>
              <a:rPr lang="zh-CN" altLang="zh-CN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等多种接口，方便其他传感器的接入。</a:t>
            </a:r>
            <a:endParaRPr lang="en-US" altLang="zh-CN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zh-CN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开发了</a:t>
            </a:r>
            <a:r>
              <a:rPr lang="en-US" altLang="zh-CN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LoRaWAN</a:t>
            </a:r>
            <a:r>
              <a:rPr lang="zh-CN" altLang="zh-CN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的协议栈，通过商用网关已能将传感器数据传输到网路服务并显示。</a:t>
            </a:r>
            <a:endParaRPr lang="en-US" altLang="zh-CN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目前在超低功耗优化中。</a:t>
            </a:r>
            <a:endParaRPr lang="en-US" altLang="zh-CN" dirty="0">
              <a:latin typeface="Inter"/>
            </a:endParaRPr>
          </a:p>
        </p:txBody>
      </p:sp>
      <p:pic>
        <p:nvPicPr>
          <p:cNvPr id="6" name="图片 5" descr="40dd3a5c68f0e1a3d27a0ac4a62175b">
            <a:extLst>
              <a:ext uri="{FF2B5EF4-FFF2-40B4-BE49-F238E27FC236}">
                <a16:creationId xmlns:a16="http://schemas.microsoft.com/office/drawing/2014/main" id="{215E370C-6DC2-8267-6BCA-D5E4DDDA71ED}"/>
              </a:ext>
            </a:extLst>
          </p:cNvPr>
          <p:cNvPicPr/>
          <p:nvPr/>
        </p:nvPicPr>
        <p:blipFill rotWithShape="1">
          <a:blip r:embed="rId3"/>
          <a:srcRect l="5789" t="7776" r="16333" b="28304"/>
          <a:stretch/>
        </p:blipFill>
        <p:spPr>
          <a:xfrm>
            <a:off x="9991166" y="4117249"/>
            <a:ext cx="1564339" cy="158965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F8236B8-1E4D-4AE4-8AE2-438EC0389F94}"/>
              </a:ext>
            </a:extLst>
          </p:cNvPr>
          <p:cNvSpPr txBox="1"/>
          <p:nvPr/>
        </p:nvSpPr>
        <p:spPr>
          <a:xfrm>
            <a:off x="376520" y="6416949"/>
            <a:ext cx="5145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* From Yinhong Zhang of CEPC Ref-TDR  TDAQ group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3323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344FCB-5B83-4684-A8BA-49371356D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04" y="577398"/>
            <a:ext cx="10058400" cy="992439"/>
          </a:xfrm>
        </p:spPr>
        <p:txBody>
          <a:bodyPr>
            <a:normAutofit/>
          </a:bodyPr>
          <a:lstStyle/>
          <a:p>
            <a:r>
              <a:rPr lang="en-US" altLang="zh-CN" sz="6000" dirty="0"/>
              <a:t>Outline</a:t>
            </a:r>
            <a:endParaRPr lang="zh-CN" altLang="en-US" sz="60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1A255A-BD1F-4DDB-BD01-C8AC7C6F8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504" y="2353167"/>
            <a:ext cx="10640148" cy="202160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dirty="0"/>
              <a:t>ATLAS ITK pixel and strip detectors control system design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200" dirty="0"/>
              <a:t>CEPC ITK &amp; OTK consideration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200" dirty="0"/>
              <a:t>Our experience in environmental monitoring</a:t>
            </a:r>
          </a:p>
          <a:p>
            <a:pPr marL="514350" indent="-514350">
              <a:buFont typeface="+mj-lt"/>
              <a:buAutoNum type="arabicPeriod"/>
            </a:pP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1186220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F3BB82-128B-4D87-ACEA-6762A633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1" y="445816"/>
            <a:ext cx="8459096" cy="983459"/>
          </a:xfrm>
        </p:spPr>
        <p:txBody>
          <a:bodyPr>
            <a:normAutofit/>
          </a:bodyPr>
          <a:lstStyle/>
          <a:p>
            <a:r>
              <a:rPr lang="en-US" altLang="zh-CN" sz="4400" b="0" i="0" dirty="0">
                <a:effectLst/>
              </a:rPr>
              <a:t>ATLAS ITK Detector Control System </a:t>
            </a:r>
            <a:endParaRPr lang="zh-CN" altLang="en-US" sz="4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C3C4881-A140-49B7-BCB0-6FC2F1998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941" y="1746853"/>
            <a:ext cx="5558117" cy="429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70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DE85C8-87FA-4F7C-A0E6-A144A5854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2245191"/>
            <a:ext cx="5029200" cy="309064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F6D14CE-098E-4A79-AD8B-EB05004B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53" y="286603"/>
            <a:ext cx="11654588" cy="1107771"/>
          </a:xfrm>
        </p:spPr>
        <p:txBody>
          <a:bodyPr/>
          <a:lstStyle/>
          <a:p>
            <a:r>
              <a:rPr lang="en-US" altLang="zh-CN" dirty="0"/>
              <a:t>ATLAS ITK Common: Interlock System (overview)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C7A3C8D-12FE-4CF0-BEA2-3E1010238B50}"/>
              </a:ext>
            </a:extLst>
          </p:cNvPr>
          <p:cNvSpPr txBox="1"/>
          <p:nvPr/>
        </p:nvSpPr>
        <p:spPr>
          <a:xfrm>
            <a:off x="349153" y="1969134"/>
            <a:ext cx="7024724" cy="3941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safety path is built on a hard-wired interlock system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ighest reliability 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Running all the time, a</a:t>
            </a:r>
            <a:r>
              <a:rPr lang="en-US" altLang="zh-CN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lways in operation, even if the detector is off.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Key control circuits need to be redundant</a:t>
            </a:r>
          </a:p>
          <a:p>
            <a:pPr marL="342900" indent="-342900"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signal processing takes place in the Interlock Matrix Crates (IMCs) located in the counting rooms.</a:t>
            </a:r>
          </a:p>
          <a:p>
            <a:pPr marL="742950" lvl="1" indent="-2857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1F2329"/>
                </a:solidFill>
                <a:latin typeface="LarkHackSafariFont"/>
                <a:cs typeface="Arial" panose="020B0604020202020204" pitchFamily="34" charset="0"/>
              </a:rPr>
              <a:t>Signals from ATLAS Detector Safety System</a:t>
            </a:r>
          </a:p>
          <a:p>
            <a:pPr marL="742950" lvl="1" indent="-28575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1F2329"/>
                </a:solidFill>
                <a:latin typeface="LarkHackSafariFont"/>
                <a:cs typeface="Arial" panose="020B0604020202020204" pitchFamily="34" charset="0"/>
              </a:rPr>
              <a:t>Signals from cooling plant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80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701E25F8-5E4C-468E-8A64-31A17AA67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341"/>
            <a:ext cx="11178988" cy="103943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ATLAS ITK Common: Interlock System (temperature)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E396ADB-47DA-48BD-99B2-6EAAED5A3550}"/>
              </a:ext>
            </a:extLst>
          </p:cNvPr>
          <p:cNvSpPr txBox="1"/>
          <p:nvPr/>
        </p:nvSpPr>
        <p:spPr>
          <a:xfrm>
            <a:off x="448234" y="1808271"/>
            <a:ext cx="11340353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</a:rPr>
              <a:t>O</a:t>
            </a:r>
            <a:r>
              <a:rPr lang="en-US" altLang="zh-CN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verheating</a:t>
            </a:r>
            <a:r>
              <a:rPr lang="en-US" altLang="zh-CN" sz="2400" b="0" i="0" dirty="0">
                <a:solidFill>
                  <a:srgbClr val="1F2329"/>
                </a:solidFill>
                <a:effectLst/>
                <a:latin typeface="Arial" panose="020B0604020202020204" pitchFamily="34" charset="0"/>
              </a:rPr>
              <a:t> is one of the main risks to all</a:t>
            </a:r>
            <a:r>
              <a:rPr lang="en-US" altLang="zh-CN" sz="2400" dirty="0">
                <a:solidFill>
                  <a:srgbClr val="1F2329"/>
                </a:solidFill>
                <a:latin typeface="LarkHackSafariFont"/>
              </a:rPr>
              <a:t> </a:t>
            </a:r>
            <a:r>
              <a:rPr lang="en-US" altLang="zh-CN" sz="2400" b="0" i="0" dirty="0">
                <a:solidFill>
                  <a:srgbClr val="1F2329"/>
                </a:solidFill>
                <a:effectLst/>
                <a:latin typeface="Arial" panose="020B0604020202020204" pitchFamily="34" charset="0"/>
              </a:rPr>
              <a:t>silicon detectors, temperature sensors are</a:t>
            </a:r>
            <a:r>
              <a:rPr lang="en-US" altLang="zh-CN" sz="2400" dirty="0">
                <a:solidFill>
                  <a:srgbClr val="1F2329"/>
                </a:solidFill>
                <a:latin typeface="LarkHackSafariFont"/>
              </a:rPr>
              <a:t> </a:t>
            </a:r>
            <a:r>
              <a:rPr lang="en-US" altLang="zh-CN" sz="2400" b="0" i="0" dirty="0">
                <a:solidFill>
                  <a:srgbClr val="1F2329"/>
                </a:solidFill>
                <a:effectLst/>
                <a:latin typeface="Arial" panose="020B0604020202020204" pitchFamily="34" charset="0"/>
              </a:rPr>
              <a:t>located at critical points of the ITK.</a:t>
            </a:r>
            <a:endParaRPr lang="en-US" altLang="zh-CN" sz="2400" b="0" i="0" dirty="0">
              <a:effectLst/>
              <a:latin typeface="Arial" panose="020B0604020202020204" pitchFamily="34" charset="0"/>
            </a:endParaRPr>
          </a:p>
          <a:p>
            <a:pPr marL="285750" indent="-285750" algn="l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0" i="0" dirty="0">
                <a:effectLst/>
                <a:latin typeface="Arial" panose="020B0604020202020204" pitchFamily="34" charset="0"/>
              </a:rPr>
              <a:t>ATLAS ITK Pixel </a:t>
            </a:r>
            <a:r>
              <a:rPr lang="en-US" altLang="zh-CN" sz="2400" dirty="0">
                <a:latin typeface="Arial" panose="020B0604020202020204" pitchFamily="34" charset="0"/>
              </a:rPr>
              <a:t>D</a:t>
            </a:r>
            <a:r>
              <a:rPr lang="en-US" altLang="zh-CN" sz="2400" b="0" i="0" dirty="0">
                <a:effectLst/>
                <a:latin typeface="Arial" panose="020B0604020202020204" pitchFamily="34" charset="0"/>
              </a:rPr>
              <a:t>etector</a:t>
            </a:r>
            <a:endParaRPr lang="en-US" altLang="zh-CN" sz="2400" dirty="0">
              <a:solidFill>
                <a:srgbClr val="1F2329"/>
              </a:solidFill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F2329"/>
                </a:solidFill>
                <a:latin typeface="Arial" panose="020B0604020202020204" pitchFamily="34" charset="0"/>
              </a:rPr>
              <a:t>E</a:t>
            </a:r>
            <a:r>
              <a:rPr lang="en-US" altLang="zh-CN" sz="2000" b="0" i="0" dirty="0">
                <a:solidFill>
                  <a:srgbClr val="1F2329"/>
                </a:solidFill>
                <a:effectLst/>
                <a:latin typeface="Arial" panose="020B0604020202020204" pitchFamily="34" charset="0"/>
              </a:rPr>
              <a:t>ach cooling pipe outlet is equipped with </a:t>
            </a:r>
            <a:r>
              <a:rPr lang="en-US" altLang="zh-CN" sz="20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dual</a:t>
            </a:r>
            <a:r>
              <a:rPr lang="en-US" altLang="zh-CN" sz="2000" dirty="0">
                <a:solidFill>
                  <a:srgbClr val="0070C0"/>
                </a:solidFill>
                <a:latin typeface="LarkHackSafariFont"/>
              </a:rPr>
              <a:t> </a:t>
            </a:r>
            <a:r>
              <a:rPr lang="en-US" altLang="zh-CN" sz="20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(redundant) 10kΩ NTC</a:t>
            </a:r>
            <a:r>
              <a:rPr lang="en-US" altLang="zh-CN" sz="2000" b="0" i="0" dirty="0">
                <a:solidFill>
                  <a:srgbClr val="1F2329"/>
                </a:solidFill>
                <a:effectLst/>
                <a:latin typeface="Arial" panose="020B0604020202020204" pitchFamily="34" charset="0"/>
              </a:rPr>
              <a:t>, and two-wire read-</a:t>
            </a:r>
            <a:br>
              <a:rPr lang="en-US" altLang="zh-CN" sz="2000" b="0" i="0" dirty="0">
                <a:solidFill>
                  <a:srgbClr val="1F2329"/>
                </a:solidFill>
                <a:effectLst/>
                <a:latin typeface="LarkHackSafariFont"/>
              </a:rPr>
            </a:br>
            <a:r>
              <a:rPr lang="en-US" altLang="zh-CN" sz="2000" b="0" i="0" dirty="0">
                <a:solidFill>
                  <a:srgbClr val="1F2329"/>
                </a:solidFill>
                <a:effectLst/>
                <a:latin typeface="Arial" panose="020B0604020202020204" pitchFamily="34" charset="0"/>
              </a:rPr>
              <a:t>out and routing of signals back to the counting</a:t>
            </a:r>
            <a:r>
              <a:rPr lang="en-US" altLang="zh-CN" sz="2000" dirty="0">
                <a:solidFill>
                  <a:srgbClr val="1F2329"/>
                </a:solidFill>
                <a:latin typeface="LarkHackSafariFont"/>
              </a:rPr>
              <a:t> </a:t>
            </a:r>
            <a:r>
              <a:rPr lang="en-US" altLang="zh-CN" sz="2000" b="0" i="0" dirty="0">
                <a:solidFill>
                  <a:srgbClr val="1F2329"/>
                </a:solidFill>
                <a:effectLst/>
                <a:latin typeface="Arial" panose="020B0604020202020204" pitchFamily="34" charset="0"/>
              </a:rPr>
              <a:t>room.</a:t>
            </a:r>
            <a:endParaRPr lang="en-US" altLang="zh-CN" sz="2000" dirty="0">
              <a:solidFill>
                <a:srgbClr val="1F2329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0" i="0" dirty="0">
                <a:effectLst/>
                <a:latin typeface="Arial" panose="020B0604020202020204" pitchFamily="34" charset="0"/>
              </a:rPr>
              <a:t>ATLAS ITK Strip Detector</a:t>
            </a:r>
            <a:endParaRPr lang="en-US" altLang="zh-CN" sz="2400" dirty="0">
              <a:solidFill>
                <a:srgbClr val="1F2329"/>
              </a:solidFill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F2329"/>
                </a:solidFill>
                <a:latin typeface="Arial" panose="020B0604020202020204" pitchFamily="34" charset="0"/>
              </a:rPr>
              <a:t>Within each stave or petal,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</a:rPr>
              <a:t>a local interlock system </a:t>
            </a:r>
            <a:r>
              <a:rPr lang="en-US" altLang="zh-CN" sz="2000" dirty="0">
                <a:solidFill>
                  <a:srgbClr val="1F2329"/>
                </a:solidFill>
                <a:latin typeface="Arial" panose="020B0604020202020204" pitchFamily="34" charset="0"/>
              </a:rPr>
              <a:t>is provided by means of the Autonomous Monitor And Control (AMAC) chip located on the on-module power board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latin typeface="Arial" panose="020B0604020202020204" pitchFamily="34" charset="0"/>
              </a:rPr>
              <a:t>first line of defense against temperature excursions of the powered detector modules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</a:rPr>
              <a:t>M</a:t>
            </a:r>
            <a:r>
              <a:rPr lang="en-US" altLang="zh-CN" sz="2000" b="0" i="0" dirty="0">
                <a:effectLst/>
                <a:latin typeface="Arial" panose="020B0604020202020204" pitchFamily="34" charset="0"/>
              </a:rPr>
              <a:t>onitors several on-module parameters such as the temperature of each hybrid and the sensor bias current.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latin typeface="Arial" panose="020B0604020202020204" pitchFamily="34" charset="0"/>
              </a:rPr>
              <a:t> It must also be powered and configured in order to enable the two key components of the on-module power board, the DC-DC converter and the HV Multiplexer switch</a:t>
            </a:r>
            <a:endParaRPr lang="en-US" altLang="zh-CN" sz="2000" dirty="0">
              <a:solidFill>
                <a:srgbClr val="1F232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72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296CE4-135D-4CC1-9C05-001D89C6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2511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sz="2400" b="0" i="0" dirty="0">
                <a:solidFill>
                  <a:srgbClr val="1F2329"/>
                </a:solidFill>
                <a:effectLst/>
                <a:latin typeface="Arial" panose="020B0604020202020204" pitchFamily="34" charset="0"/>
              </a:rPr>
              <a:t> It has its own lines for powering and</a:t>
            </a:r>
            <a:r>
              <a:rPr lang="en-US" altLang="zh-CN" sz="2400" dirty="0">
                <a:solidFill>
                  <a:srgbClr val="1F2329"/>
                </a:solidFill>
                <a:latin typeface="LarkHackSafariFont"/>
              </a:rPr>
              <a:t> </a:t>
            </a:r>
            <a:r>
              <a:rPr lang="en-US" altLang="zh-CN" sz="2400" b="0" i="0" dirty="0">
                <a:solidFill>
                  <a:srgbClr val="1F2329"/>
                </a:solidFill>
                <a:effectLst/>
                <a:latin typeface="Arial" panose="020B0604020202020204" pitchFamily="34" charset="0"/>
              </a:rPr>
              <a:t>communication and is therefore </a:t>
            </a:r>
            <a:r>
              <a:rPr lang="en-US" altLang="zh-CN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independent from</a:t>
            </a:r>
            <a:br>
              <a:rPr lang="en-US" altLang="zh-CN" sz="2400" b="0" i="0" dirty="0">
                <a:solidFill>
                  <a:srgbClr val="1F2329"/>
                </a:solidFill>
                <a:effectLst/>
                <a:latin typeface="LarkHackSafariFont"/>
              </a:rPr>
            </a:br>
            <a:r>
              <a:rPr lang="en-US" altLang="zh-CN" sz="2400" b="0" i="0" dirty="0">
                <a:solidFill>
                  <a:srgbClr val="1F2329"/>
                </a:solidFill>
                <a:effectLst/>
                <a:latin typeface="Arial" panose="020B0604020202020204" pitchFamily="34" charset="0"/>
              </a:rPr>
              <a:t>the other paths. 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2400" b="0" i="0" dirty="0">
                <a:solidFill>
                  <a:srgbClr val="1F2329"/>
                </a:solidFill>
                <a:effectLst/>
                <a:latin typeface="Arial" panose="020B0604020202020204" pitchFamily="34" charset="0"/>
              </a:rPr>
              <a:t> It must have quite fine</a:t>
            </a:r>
            <a:r>
              <a:rPr lang="en-US" altLang="zh-CN" sz="2400" dirty="0">
                <a:solidFill>
                  <a:srgbClr val="1F2329"/>
                </a:solidFill>
                <a:latin typeface="LarkHackSafariFont"/>
              </a:rPr>
              <a:t> </a:t>
            </a:r>
            <a:r>
              <a:rPr lang="en-US" altLang="zh-CN" sz="2400" b="0" i="0" dirty="0">
                <a:solidFill>
                  <a:srgbClr val="1F2329"/>
                </a:solidFill>
                <a:effectLst/>
                <a:latin typeface="Arial" panose="020B0604020202020204" pitchFamily="34" charset="0"/>
              </a:rPr>
              <a:t>granularity, as </a:t>
            </a:r>
            <a:r>
              <a:rPr lang="en-US" altLang="zh-CN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individual modules must be</a:t>
            </a:r>
            <a:r>
              <a:rPr lang="en-US" altLang="zh-CN" sz="2400" dirty="0">
                <a:solidFill>
                  <a:srgbClr val="0070C0"/>
                </a:solidFill>
                <a:latin typeface="LarkHackSafariFont"/>
              </a:rPr>
              <a:t> </a:t>
            </a:r>
            <a:r>
              <a:rPr lang="en-US" altLang="zh-CN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controllable to ensure </a:t>
            </a:r>
            <a:r>
              <a:rPr lang="en-US" altLang="zh-CN" sz="2400" b="0" i="0" dirty="0">
                <a:solidFill>
                  <a:srgbClr val="1F2329"/>
                </a:solidFill>
                <a:effectLst/>
                <a:latin typeface="Arial" panose="020B0604020202020204" pitchFamily="34" charset="0"/>
              </a:rPr>
              <a:t>reliable control over</a:t>
            </a:r>
            <a:r>
              <a:rPr lang="en-US" altLang="zh-CN" sz="2400" dirty="0">
                <a:solidFill>
                  <a:srgbClr val="1F2329"/>
                </a:solidFill>
                <a:latin typeface="LarkHackSafariFont"/>
              </a:rPr>
              <a:t> </a:t>
            </a:r>
            <a:r>
              <a:rPr lang="en-US" altLang="zh-CN" sz="2400" b="0" i="0" dirty="0">
                <a:solidFill>
                  <a:srgbClr val="1F2329"/>
                </a:solidFill>
                <a:effectLst/>
                <a:latin typeface="Arial" panose="020B0604020202020204" pitchFamily="34" charset="0"/>
              </a:rPr>
              <a:t>operations.</a:t>
            </a:r>
            <a:endParaRPr lang="en-US" altLang="zh-CN" b="0" i="0" dirty="0">
              <a:solidFill>
                <a:srgbClr val="1F2329"/>
              </a:solidFill>
              <a:effectLst/>
              <a:latin typeface="LarkHackSafariFont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F098AB2-4EF4-4221-96BF-23CF5DF9B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716" y="547316"/>
            <a:ext cx="10058400" cy="1039438"/>
          </a:xfrm>
        </p:spPr>
        <p:txBody>
          <a:bodyPr>
            <a:normAutofit/>
          </a:bodyPr>
          <a:lstStyle/>
          <a:p>
            <a:r>
              <a:rPr lang="en-US" altLang="zh-CN" dirty="0"/>
              <a:t>ATLAS ITK Common: Detector Control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4589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92DA7E-36FB-424C-9B05-F58574802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403144"/>
            <a:ext cx="11689977" cy="1004315"/>
          </a:xfrm>
        </p:spPr>
        <p:txBody>
          <a:bodyPr/>
          <a:lstStyle/>
          <a:p>
            <a:r>
              <a:rPr lang="en-US" altLang="zh-CN" dirty="0"/>
              <a:t>ATLAS ITK common: Environmental Monitoring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EDB6AD-8CA1-4FF7-B500-CB337DEDE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37360"/>
            <a:ext cx="10058400" cy="1450757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sz="2200" b="0" i="0" dirty="0">
                <a:effectLst/>
                <a:latin typeface="Arial" panose="020B0604020202020204" pitchFamily="34" charset="0"/>
              </a:rPr>
              <a:t> Monitors all environmental parameters of the ITK volume, in particular the temperature, humidity, radiation, gas flow and pressure.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2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altLang="zh-CN" sz="22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The largest number of sensors is required for temperature monitoring. </a:t>
            </a:r>
            <a:r>
              <a:rPr lang="en-US" altLang="zh-CN" sz="2200" dirty="0">
                <a:latin typeface="Arial" panose="020B0604020202020204" pitchFamily="34" charset="0"/>
              </a:rPr>
              <a:t>For example the temperatures of air volumes or cable bundles.</a:t>
            </a:r>
          </a:p>
          <a:p>
            <a:pPr marL="0" indent="0">
              <a:buNone/>
            </a:pPr>
            <a:endParaRPr lang="zh-CN" altLang="en-US" sz="2200" dirty="0">
              <a:latin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C737604-9DEB-4F57-B9B8-AEB87DF60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74" y="3124200"/>
            <a:ext cx="3768279" cy="26367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F97E68B-4BD1-4DC3-BFBA-88A82D8E4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612" y="3023308"/>
            <a:ext cx="5581090" cy="354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8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AFAC31-AB31-4A60-8659-CC703ACC2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88" y="98571"/>
            <a:ext cx="11780559" cy="789162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</a:rPr>
              <a:t>CEPC Tracker Consideration </a:t>
            </a:r>
            <a:r>
              <a:rPr lang="en-US" altLang="zh-CN" sz="3100" b="1" i="1" dirty="0">
                <a:solidFill>
                  <a:schemeClr val="accent1">
                    <a:lumMod val="75000"/>
                  </a:schemeClr>
                </a:solidFill>
              </a:rPr>
              <a:t>for cooling pipe temperature monitoring</a:t>
            </a:r>
            <a:endParaRPr lang="zh-CN" altLang="en-U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4022C24-544D-4BA6-BE82-D3E8BA19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8" y="950261"/>
            <a:ext cx="11592299" cy="502000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A0A49D5-1909-4AEE-B8C4-3C08E326B79A}"/>
              </a:ext>
            </a:extLst>
          </p:cNvPr>
          <p:cNvSpPr txBox="1"/>
          <p:nvPr/>
        </p:nvSpPr>
        <p:spPr>
          <a:xfrm>
            <a:off x="98611" y="5911106"/>
            <a:ext cx="96370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Reference:  </a:t>
            </a:r>
            <a:r>
              <a:rPr lang="en-US" altLang="zh-CN" sz="2000" dirty="0">
                <a:hlinkClick r:id="rId3"/>
              </a:rPr>
              <a:t>Safety_Interlock_CEPCTracker_zixu_2025Mar5.pdf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40708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4A9FDA-22AE-4C52-A641-29F866FF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34" y="0"/>
            <a:ext cx="11193332" cy="1450757"/>
          </a:xfrm>
        </p:spPr>
        <p:txBody>
          <a:bodyPr>
            <a:normAutofit fontScale="90000"/>
          </a:bodyPr>
          <a:lstStyle/>
          <a:p>
            <a:r>
              <a:rPr lang="en-US" altLang="zh-CN" sz="5400" b="1" dirty="0">
                <a:solidFill>
                  <a:schemeClr val="accent1">
                    <a:lumMod val="75000"/>
                  </a:schemeClr>
                </a:solidFill>
              </a:rPr>
              <a:t>Our experience in environmental monitoring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10318106-AEEF-41B7-85AC-60A9BE043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128" y="2281449"/>
            <a:ext cx="10011613" cy="27814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2800" dirty="0"/>
              <a:t>JUNO-CD environmental monitoring with fiber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2800" dirty="0"/>
              <a:t>JUNO environmental monitoring in experimental hall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2800" dirty="0"/>
              <a:t>BESIII</a:t>
            </a:r>
            <a:r>
              <a:rPr lang="zh-CN" altLang="en-US" sz="2800" dirty="0"/>
              <a:t> </a:t>
            </a:r>
            <a:r>
              <a:rPr lang="en-US" altLang="zh-CN" sz="2800" dirty="0"/>
              <a:t>environmental monitoring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2800" dirty="0"/>
              <a:t>On going technology with LoRa for temperature and radiation monitoring</a:t>
            </a:r>
          </a:p>
        </p:txBody>
      </p:sp>
    </p:spTree>
    <p:extLst>
      <p:ext uri="{BB962C8B-B14F-4D97-AF65-F5344CB8AC3E}">
        <p14:creationId xmlns:p14="http://schemas.microsoft.com/office/powerpoint/2010/main" val="4158877462"/>
      </p:ext>
    </p:extLst>
  </p:cSld>
  <p:clrMapOvr>
    <a:masterClrMapping/>
  </p:clrMapOvr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314</TotalTime>
  <Words>837</Words>
  <Application>Microsoft Office PowerPoint</Application>
  <PresentationFormat>宽屏</PresentationFormat>
  <Paragraphs>88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Inter</vt:lpstr>
      <vt:lpstr>LarkHackSafariFont</vt:lpstr>
      <vt:lpstr>等线</vt:lpstr>
      <vt:lpstr>Arial</vt:lpstr>
      <vt:lpstr>Calibri</vt:lpstr>
      <vt:lpstr>Calibri Light</vt:lpstr>
      <vt:lpstr>Times New Roman</vt:lpstr>
      <vt:lpstr>Wingdings</vt:lpstr>
      <vt:lpstr>回顾</vt:lpstr>
      <vt:lpstr>Monitoring Requirements  from ITK &amp; OTK</vt:lpstr>
      <vt:lpstr>Outline</vt:lpstr>
      <vt:lpstr>ATLAS ITK Detector Control System </vt:lpstr>
      <vt:lpstr>ATLAS ITK Common: Interlock System (overview)</vt:lpstr>
      <vt:lpstr>ATLAS ITK Common: Interlock System (temperature)</vt:lpstr>
      <vt:lpstr>ATLAS ITK Common: Detector Control</vt:lpstr>
      <vt:lpstr>ATLAS ITK common: Environmental Monitoring</vt:lpstr>
      <vt:lpstr>CEPC Tracker Consideration for cooling pipe temperature monitoring</vt:lpstr>
      <vt:lpstr>Our experience in environmental monitoring</vt:lpstr>
      <vt:lpstr>Strain and temperature monitoring  with Fiber </vt:lpstr>
      <vt:lpstr>Temperature and humidity monitoring with PT100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webuser</dc:creator>
  <cp:lastModifiedBy>webuser</cp:lastModifiedBy>
  <cp:revision>150</cp:revision>
  <dcterms:created xsi:type="dcterms:W3CDTF">2025-03-12T06:35:46Z</dcterms:created>
  <dcterms:modified xsi:type="dcterms:W3CDTF">2025-03-13T09:09:52Z</dcterms:modified>
</cp:coreProperties>
</file>