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85" r:id="rId3"/>
    <p:sldId id="289" r:id="rId4"/>
    <p:sldId id="291" r:id="rId5"/>
    <p:sldId id="292" r:id="rId6"/>
    <p:sldId id="290" r:id="rId7"/>
    <p:sldId id="294" r:id="rId8"/>
    <p:sldId id="293" r:id="rId9"/>
    <p:sldId id="29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5236C-0059-446A-9CED-AAD04E3F58A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8BF-2AF2-4F80-A373-EB4AB2C52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8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4F8BF-2AF2-4F80-A373-EB4AB2C52CB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65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4F8BF-2AF2-4F80-A373-EB4AB2C52CB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2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65D97-21BC-23AD-289E-50D93EB79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DE779B-BD85-2DDB-6B22-A3192CE2C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DBFA98-7A81-6B84-AD47-9DFCDE093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536457-DE0A-A549-9A75-115EBFD302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4F8BF-2AF2-4F80-A373-EB4AB2C52CB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09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8D4F-8D97-141C-BEE9-149942B0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D33BFAA-BCB6-7752-AEE3-C486442B0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3571EC-CFDF-D60E-1C97-6110DE275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51E97F-ED78-0B3D-4915-6C1269984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4F8BF-2AF2-4F80-A373-EB4AB2C52CB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1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038C4-0827-C9CE-B7A8-E3B03654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55172B-F9A8-96C2-3022-DDF28F6E1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401A9A-9C1F-9C51-E619-482E5300E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F8A59E-ECBB-8D9E-3A60-24D518902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4F8BF-2AF2-4F80-A373-EB4AB2C52CB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6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77C2A-DFDC-7FE3-2C7D-DF0CF31F2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2FFFB1-DE51-DFB6-D736-AF5D21D66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9DDCE0-BAD6-058F-4D2A-41261B4E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864A9A-7B68-E86D-C98B-2813BCD9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9EC97C-6FCA-E355-062C-E624E293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9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CBF32-247A-C626-0466-3DB0BC38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A1DB52-5525-1BAE-1938-4A2321D0F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2817CF-227C-10BF-F7A0-00E5B009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C2DC4B-866A-2AFA-9F59-E2FD0998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F491CC-E837-96A3-9939-47BA530C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87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AFAF7B-8ABD-F32F-4A3C-C16AC5EF9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551FA2-7A1B-CB24-FE70-34C4D53F1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DAA085-DB5E-5B70-FD25-74A3B98B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2C909D-A959-85D5-C812-42BB26C7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7D04AF-E37C-46EE-261C-03DAB7F0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5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93709-8D99-8AEE-DC53-437FEB80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4C17D0-DE1A-12C0-F85A-185BB1BAD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577BEB-E8A2-A04F-2B3E-FA7B32A4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7BBDA8-6B2D-2ABC-8CBE-AD3F7D66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E53D53-0628-C6E3-5B29-16BADE94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96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B6696-CF17-C654-535F-ABB18A7D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ECD5B-4C06-C2B6-BDCD-F76D968E1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0DBEA1-DA63-A06F-4ED7-1165EC30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36D4FF-0D8C-243F-397B-76843F7E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F7A6B-7BFA-D509-118D-89542F8F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9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7CFE0B-B7E7-A87F-F9BE-D16E4C90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645EA8-E6D8-182A-4FF0-07501CA8B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E8F1D9-1795-16EE-1542-FB573BFBB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9179BB-C79A-A171-4DF1-2EFF582F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B9EBD6-5EB7-FD63-17B1-B524D320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44B0B4-9FC7-0192-4448-623FD169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40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C9EC4-13EB-DF2A-AEC6-970F1BB9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0EB536-C874-C0FF-E933-60B6E4502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1773E7-F9BE-4097-889C-4C61C7B85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08057-FDEF-45B8-828F-4D6DD52BA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8CA345-6139-34B7-BC2E-26634602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986B46-5CA5-9075-E08E-6B87E233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4AF9A3-F235-CAC9-5E47-E68E4978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B735285-7310-A25D-FDC4-7A3C1967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4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5F1A1-25C5-D6ED-84CA-CB0BEFD3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F29CF1-CE9B-C5FE-B88A-299D3771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8F67FC-BB10-A8A5-3550-36CAF185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931A4D-9CDD-8DAE-BCF8-64D06A6F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AC445-CD82-0621-5D9A-7C89034C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59B4FC-13BE-E23C-6156-73377262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3A3F5B-2133-7D6F-4FB2-C44AE971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14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4A7B24-3B52-63DD-0457-249E2F50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AD29C-1B77-7EE9-0626-FDAD58E5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CBB2F1-0E8F-9597-5FC3-6E34AE63B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CC85AB-E215-834E-00EB-994166AC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8609BA-3EE4-18D9-248A-38F3DB21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911087-BB59-DC14-6392-0E5A73D2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65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98C1E-2231-16A7-4D47-AF7E85F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14FA28-D281-6E5C-ABAA-672184A91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91E872-C776-A93C-4E1F-1BB96A4E9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C00747-B762-D7DE-71D1-4EACAB6F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0268C0-3D29-F535-3D0F-DC52036B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F05A46-59BE-FCA4-DCFF-6648BF14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95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D56542-5BA9-202F-AA2F-23C50C7A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13AF26-A122-A4B8-422B-E512C6D7C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C55FC-F232-46CC-7401-0EF1AD6A6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87F9-B507-4981-BBA5-641BE2C88908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D09FE-A190-C611-6F8C-1F051E773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917476-6E59-FE51-B121-832F49D55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206B0-A6D4-4DAD-B296-5297F3EC1D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9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D4B4615-9B9F-855E-4D7D-66E0E012299E}"/>
              </a:ext>
            </a:extLst>
          </p:cNvPr>
          <p:cNvSpPr txBox="1"/>
          <p:nvPr/>
        </p:nvSpPr>
        <p:spPr>
          <a:xfrm>
            <a:off x="4954615" y="2793421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/>
              <a:t>工作进展</a:t>
            </a:r>
            <a:endParaRPr lang="en-US" altLang="zh-CN" sz="4000" dirty="0"/>
          </a:p>
          <a:p>
            <a:pPr algn="ctr"/>
            <a:r>
              <a:rPr lang="en-US" altLang="zh-CN" sz="2000" dirty="0"/>
              <a:t>2025-03-17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39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3924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Overleaf——Ref-TDR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F45ABADA-8454-2D69-E955-6048141AC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82518"/>
              </p:ext>
            </p:extLst>
          </p:nvPr>
        </p:nvGraphicFramePr>
        <p:xfrm>
          <a:off x="713062" y="647584"/>
          <a:ext cx="5343979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221">
                  <a:extLst>
                    <a:ext uri="{9D8B030D-6E8A-4147-A177-3AD203B41FA5}">
                      <a16:colId xmlns:a16="http://schemas.microsoft.com/office/drawing/2014/main" val="1724572111"/>
                    </a:ext>
                  </a:extLst>
                </a:gridCol>
                <a:gridCol w="1090758">
                  <a:extLst>
                    <a:ext uri="{9D8B030D-6E8A-4147-A177-3AD203B41FA5}">
                      <a16:colId xmlns:a16="http://schemas.microsoft.com/office/drawing/2014/main" val="73108969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章节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完成状态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9838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1.Overall layout of detectors machinery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8702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2.Overall design requirement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269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Yoke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46538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Design of connection structures</a:t>
                      </a:r>
                    </a:p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magnet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barrel HCAL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barrel ECAL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TPC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86463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Design of connection structures</a:t>
                      </a:r>
                    </a:p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ITK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beampipe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end ECAL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end HCAL</a:t>
                      </a: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6802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3.Installation design of each sub detector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3993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Overall installation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4926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Detailed installation design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3741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4.Design of detector auxiliary facilities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02784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Water cooling and air cooling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0847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Cryogenic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8083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Electronics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6314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Service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874783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C355780-564D-97E5-203C-0F7035CD6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20"/>
              </p:ext>
            </p:extLst>
          </p:nvPr>
        </p:nvGraphicFramePr>
        <p:xfrm>
          <a:off x="6136545" y="647584"/>
          <a:ext cx="5343979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218">
                  <a:extLst>
                    <a:ext uri="{9D8B030D-6E8A-4147-A177-3AD203B41FA5}">
                      <a16:colId xmlns:a16="http://schemas.microsoft.com/office/drawing/2014/main" val="1724572111"/>
                    </a:ext>
                  </a:extLst>
                </a:gridCol>
                <a:gridCol w="1090761">
                  <a:extLst>
                    <a:ext uri="{9D8B030D-6E8A-4147-A177-3AD203B41FA5}">
                      <a16:colId xmlns:a16="http://schemas.microsoft.com/office/drawing/2014/main" val="73108969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章节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完成状态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9838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5.Design of underground experimental hall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3486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Vertical shaft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4911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Multi-degree-of-freedom robot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29760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Alignment </a:t>
                      </a:r>
                      <a:endParaRPr lang="zh-CN" altLang="en-US" sz="11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1470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6.Design of auxiliary hall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2565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Vertical shaft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0444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Equipment layout for water cooling and air cooling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54655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 of cryogenic system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3364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 of electronics equipment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6412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Service system equipment layout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26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8245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8.Summary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168840"/>
                  </a:ext>
                </a:extLst>
              </a:tr>
            </a:tbl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6C6FFDBE-FF7E-FF19-F1D5-27F228F614E3}"/>
              </a:ext>
            </a:extLst>
          </p:cNvPr>
          <p:cNvSpPr txBox="1"/>
          <p:nvPr/>
        </p:nvSpPr>
        <p:spPr>
          <a:xfrm>
            <a:off x="7616542" y="5401253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报告截止时间</a:t>
            </a:r>
            <a:r>
              <a:rPr lang="zh-CN" altLang="en-US" dirty="0"/>
              <a:t>：</a:t>
            </a:r>
            <a:r>
              <a:rPr lang="en-US" altLang="zh-CN" dirty="0"/>
              <a:t>3</a:t>
            </a:r>
            <a:r>
              <a:rPr lang="zh-CN" altLang="en-US" dirty="0"/>
              <a:t>月底</a:t>
            </a:r>
            <a:endParaRPr lang="en-US" altLang="zh-CN" dirty="0"/>
          </a:p>
          <a:p>
            <a:r>
              <a:rPr lang="zh-CN" altLang="en-US" b="1" dirty="0"/>
              <a:t>评审时间</a:t>
            </a:r>
            <a:r>
              <a:rPr lang="zh-CN" altLang="en-US" dirty="0"/>
              <a:t>：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14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24596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48" y="1602813"/>
            <a:ext cx="1867211" cy="18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265" y="1602813"/>
            <a:ext cx="2140777" cy="18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50" y="3810804"/>
            <a:ext cx="2068815" cy="15257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69" y="3536533"/>
            <a:ext cx="642707" cy="18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24" y="3536533"/>
            <a:ext cx="869832" cy="180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4925" y="1666957"/>
            <a:ext cx="1790864" cy="214384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697" y="1737338"/>
            <a:ext cx="1923345" cy="180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2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EB0E0B-BAC7-811C-D308-6FE238D3FFB0}"/>
              </a:ext>
            </a:extLst>
          </p:cNvPr>
          <p:cNvSpPr txBox="1"/>
          <p:nvPr/>
        </p:nvSpPr>
        <p:spPr>
          <a:xfrm>
            <a:off x="177058" y="1925332"/>
            <a:ext cx="283061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整体可靠性和安全性评估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参与模拟的部件：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其余的子探测器及水管电缆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重量较轻，模拟时进行了忽略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05440" y="1020626"/>
            <a:ext cx="80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1560t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32032" y="1020626"/>
            <a:ext cx="1295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07157" y="102062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20749" y="1019710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00967" y="5336533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89531" y="5349023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27747" y="5349023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51F0CD-1AFE-F06F-7D25-E1AB25A29EC4}"/>
              </a:ext>
            </a:extLst>
          </p:cNvPr>
          <p:cNvSpPr/>
          <p:nvPr/>
        </p:nvSpPr>
        <p:spPr>
          <a:xfrm>
            <a:off x="6564979" y="6165567"/>
            <a:ext cx="265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桶轭承载总重量：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2188t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88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142750-79CF-888C-F048-344A20860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04" b="10464"/>
          <a:stretch/>
        </p:blipFill>
        <p:spPr bwMode="auto">
          <a:xfrm>
            <a:off x="8630233" y="1800193"/>
            <a:ext cx="2776019" cy="2444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207" y="1800194"/>
            <a:ext cx="1925106" cy="23045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510" y="2135101"/>
            <a:ext cx="1923345" cy="1800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2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sp>
        <p:nvSpPr>
          <p:cNvPr id="14" name="矩形 13"/>
          <p:cNvSpPr/>
          <p:nvPr/>
        </p:nvSpPr>
        <p:spPr>
          <a:xfrm>
            <a:off x="2388667" y="1153862"/>
            <a:ext cx="80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1560t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0654" y="1314563"/>
            <a:ext cx="1305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38029" y="4284122"/>
            <a:ext cx="3222357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：模块简化为整体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内部留出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探测器的安装空间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：模块与端部法兰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模块之间、支撑架与桶轭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均为绑定接触</a:t>
            </a:r>
          </a:p>
        </p:txBody>
      </p:sp>
      <p:sp>
        <p:nvSpPr>
          <p:cNvPr id="23" name="矩形 22"/>
          <p:cNvSpPr/>
          <p:nvPr/>
        </p:nvSpPr>
        <p:spPr>
          <a:xfrm>
            <a:off x="7118351" y="4284122"/>
            <a:ext cx="34676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：因为探测板过多，不便于模拟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将其简化为在桶轭上施加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等效替代桶部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的重力</a:t>
            </a:r>
          </a:p>
        </p:txBody>
      </p:sp>
      <p:sp>
        <p:nvSpPr>
          <p:cNvPr id="25" name="矩形 24"/>
          <p:cNvSpPr/>
          <p:nvPr/>
        </p:nvSpPr>
        <p:spPr>
          <a:xfrm>
            <a:off x="9365661" y="1314563"/>
            <a:ext cx="1305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重力作用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E19CD0-0C2C-A316-D6C1-5FDF6A2BE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9206" y="1800193"/>
            <a:ext cx="1915704" cy="23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22329" r="68959"/>
          <a:stretch/>
        </p:blipFill>
        <p:spPr>
          <a:xfrm>
            <a:off x="852041" y="4671200"/>
            <a:ext cx="2453544" cy="16509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684" y="4513457"/>
            <a:ext cx="2669813" cy="22007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497" y="4567546"/>
            <a:ext cx="2155358" cy="2010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83" y="4671200"/>
            <a:ext cx="2518799" cy="179517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2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sp>
        <p:nvSpPr>
          <p:cNvPr id="22" name="矩形 21"/>
          <p:cNvSpPr/>
          <p:nvPr/>
        </p:nvSpPr>
        <p:spPr>
          <a:xfrm>
            <a:off x="550196" y="3001056"/>
            <a:ext cx="305724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：内部线圈部分简化为实体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通过八个圆柱与端部连接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内外桶和端板保留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采用等效密度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等效弹性模量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：超导与桶轭为摩擦接触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16058" y="3001056"/>
            <a:ext cx="3467616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：桶部简化为实体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采用等效密度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等效弹性模量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：连接结构与桶部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、连接结构与桶轭之间均为绑定接触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08" y="1108971"/>
            <a:ext cx="1867211" cy="180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51" y="1108971"/>
            <a:ext cx="2140777" cy="180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78568" y="516317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超导螺线管磁体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23600" y="518709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31" y="1162648"/>
            <a:ext cx="2068815" cy="152572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406847" y="521080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130t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4507" y="3007242"/>
            <a:ext cx="285206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：桶部简化为实体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采用等效密度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等效弹性模量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：连接结构均为绑定接触</a:t>
            </a:r>
          </a:p>
        </p:txBody>
      </p:sp>
    </p:spTree>
    <p:extLst>
      <p:ext uri="{BB962C8B-B14F-4D97-AF65-F5344CB8AC3E}">
        <p14:creationId xmlns:p14="http://schemas.microsoft.com/office/powerpoint/2010/main" val="387791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3" y="1572404"/>
            <a:ext cx="925045" cy="25907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41" y="1706106"/>
            <a:ext cx="1243060" cy="257234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712B51-D25B-071F-D6F7-1E9581280CD3}"/>
              </a:ext>
            </a:extLst>
          </p:cNvPr>
          <p:cNvSpPr txBox="1"/>
          <p:nvPr/>
        </p:nvSpPr>
        <p:spPr>
          <a:xfrm>
            <a:off x="0" y="0"/>
            <a:ext cx="22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sp>
        <p:nvSpPr>
          <p:cNvPr id="19" name="矩形 18"/>
          <p:cNvSpPr/>
          <p:nvPr/>
        </p:nvSpPr>
        <p:spPr>
          <a:xfrm>
            <a:off x="449879" y="944458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68702" y="1059775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265" y="1164974"/>
            <a:ext cx="1269465" cy="30088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472" y="944458"/>
            <a:ext cx="1725428" cy="332329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286481" y="4278452"/>
            <a:ext cx="244169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</a:t>
            </a: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：简化为实体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采用等效密度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等效弹性模量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：连接环为绑定接触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斜铁之间为摩擦接触</a:t>
            </a:r>
          </a:p>
        </p:txBody>
      </p:sp>
      <p:sp>
        <p:nvSpPr>
          <p:cNvPr id="23" name="矩形 22"/>
          <p:cNvSpPr/>
          <p:nvPr/>
        </p:nvSpPr>
        <p:spPr>
          <a:xfrm>
            <a:off x="367218" y="4277017"/>
            <a:ext cx="2852063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</a:t>
            </a: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：简化为实体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采用等效密度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等效弹性模量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：连接结构均为绑定接触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766C3B-FC97-14AE-DD17-782912888D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2555" r="44164" b="19367"/>
          <a:stretch/>
        </p:blipFill>
        <p:spPr>
          <a:xfrm>
            <a:off x="7259270" y="741893"/>
            <a:ext cx="4371565" cy="35365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CA91A19-4259-BA6E-240B-93AB69DAF6DE}"/>
              </a:ext>
            </a:extLst>
          </p:cNvPr>
          <p:cNvSpPr/>
          <p:nvPr/>
        </p:nvSpPr>
        <p:spPr>
          <a:xfrm>
            <a:off x="8518356" y="4277017"/>
            <a:ext cx="18533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固定支撑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桶轭底部固定支撑</a:t>
            </a:r>
          </a:p>
        </p:txBody>
      </p:sp>
    </p:spTree>
    <p:extLst>
      <p:ext uri="{BB962C8B-B14F-4D97-AF65-F5344CB8AC3E}">
        <p14:creationId xmlns:p14="http://schemas.microsoft.com/office/powerpoint/2010/main" val="158172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8D61-0F5E-0914-814D-CD8B8A8D6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A6077FF-399D-A24F-064E-79DD1F60B869}"/>
              </a:ext>
            </a:extLst>
          </p:cNvPr>
          <p:cNvSpPr txBox="1"/>
          <p:nvPr/>
        </p:nvSpPr>
        <p:spPr>
          <a:xfrm>
            <a:off x="0" y="0"/>
            <a:ext cx="22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0EA5575-49AE-B195-9277-1217F54A525B}"/>
              </a:ext>
            </a:extLst>
          </p:cNvPr>
          <p:cNvSpPr/>
          <p:nvPr/>
        </p:nvSpPr>
        <p:spPr>
          <a:xfrm>
            <a:off x="0" y="40011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自重模拟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探测器总体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2157CF5-A9F5-C310-719F-D303BCBF8070}"/>
              </a:ext>
            </a:extLst>
          </p:cNvPr>
          <p:cNvSpPr/>
          <p:nvPr/>
        </p:nvSpPr>
        <p:spPr>
          <a:xfrm>
            <a:off x="3793720" y="4131189"/>
            <a:ext cx="12202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最大变形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10.427mm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3C6D8EE-4461-1BA1-13AE-46CAC31B70B9}"/>
              </a:ext>
            </a:extLst>
          </p:cNvPr>
          <p:cNvSpPr/>
          <p:nvPr/>
        </p:nvSpPr>
        <p:spPr>
          <a:xfrm>
            <a:off x="6227068" y="4131189"/>
            <a:ext cx="2441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最大等效应力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377.24MPa</a:t>
            </a: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排除异常点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整体的应力分布较为均匀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3CE667C-920A-1458-535E-D3A6D0E33FE5}"/>
              </a:ext>
            </a:extLst>
          </p:cNvPr>
          <p:cNvSpPr/>
          <p:nvPr/>
        </p:nvSpPr>
        <p:spPr>
          <a:xfrm>
            <a:off x="456043" y="2477766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内部各子探测器后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探测器总体模拟结果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04B219-66E6-43EE-22D0-5EACF5F08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6" b="11863"/>
          <a:stretch/>
        </p:blipFill>
        <p:spPr>
          <a:xfrm>
            <a:off x="3057938" y="1679431"/>
            <a:ext cx="2691769" cy="252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4BCD98-5866-07A4-0C2C-F10D2FEBB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6" b="11863"/>
          <a:stretch/>
        </p:blipFill>
        <p:spPr>
          <a:xfrm>
            <a:off x="6089445" y="1679431"/>
            <a:ext cx="2691769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A924C4-2054-47FB-91F7-06C44A699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9" r="46613" b="21366"/>
          <a:stretch/>
        </p:blipFill>
        <p:spPr>
          <a:xfrm>
            <a:off x="8896525" y="2039431"/>
            <a:ext cx="1866155" cy="1800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2827E1C-70B4-41BF-2F56-C10CF94D674F}"/>
              </a:ext>
            </a:extLst>
          </p:cNvPr>
          <p:cNvSpPr/>
          <p:nvPr/>
        </p:nvSpPr>
        <p:spPr>
          <a:xfrm>
            <a:off x="8880842" y="4115799"/>
            <a:ext cx="1807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最大等效应力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应力奇异点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23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BF8AB-5EC3-2BCC-2E74-7C415F3BA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0E9B36B-A718-AA3E-B621-5BDBF1DFBFEA}"/>
              </a:ext>
            </a:extLst>
          </p:cNvPr>
          <p:cNvSpPr txBox="1"/>
          <p:nvPr/>
        </p:nvSpPr>
        <p:spPr>
          <a:xfrm>
            <a:off x="0" y="0"/>
            <a:ext cx="22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5D0E988-8231-F1EA-4856-54DC7E785C7E}"/>
              </a:ext>
            </a:extLst>
          </p:cNvPr>
          <p:cNvSpPr/>
          <p:nvPr/>
        </p:nvSpPr>
        <p:spPr>
          <a:xfrm>
            <a:off x="0" y="400110"/>
            <a:ext cx="1126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自重模拟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6B7350-704C-0E49-EFDC-103DE8AD2673}"/>
              </a:ext>
            </a:extLst>
          </p:cNvPr>
          <p:cNvSpPr/>
          <p:nvPr/>
        </p:nvSpPr>
        <p:spPr>
          <a:xfrm>
            <a:off x="4074558" y="6143360"/>
            <a:ext cx="12202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最大变形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1.1092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51B01BA-9A43-F508-690C-EE01B17969B2}"/>
              </a:ext>
            </a:extLst>
          </p:cNvPr>
          <p:cNvSpPr/>
          <p:nvPr/>
        </p:nvSpPr>
        <p:spPr>
          <a:xfrm>
            <a:off x="7271075" y="6143360"/>
            <a:ext cx="15696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最大等效应力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78.567MPa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31E9980-9F9E-C8D6-8162-2F0F26A19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16" b="12931"/>
          <a:stretch/>
        </p:blipFill>
        <p:spPr>
          <a:xfrm>
            <a:off x="3067868" y="400110"/>
            <a:ext cx="3172090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312731-613C-1C24-98F2-086751FA6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9" b="12619"/>
          <a:stretch/>
        </p:blipFill>
        <p:spPr>
          <a:xfrm>
            <a:off x="6447069" y="400110"/>
            <a:ext cx="3156175" cy="2520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E121268-12C4-9213-84EB-91D05DB644F2}"/>
              </a:ext>
            </a:extLst>
          </p:cNvPr>
          <p:cNvSpPr/>
          <p:nvPr/>
        </p:nvSpPr>
        <p:spPr>
          <a:xfrm>
            <a:off x="4014445" y="2917166"/>
            <a:ext cx="13404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最大变形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0.67166mm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A362F25-6393-997F-457D-31562FA4B717}"/>
              </a:ext>
            </a:extLst>
          </p:cNvPr>
          <p:cNvSpPr/>
          <p:nvPr/>
        </p:nvSpPr>
        <p:spPr>
          <a:xfrm>
            <a:off x="7240326" y="2917165"/>
            <a:ext cx="156966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最大等效应力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50.259MPa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60E329A-072E-F59D-7B80-A86743BC0B96}"/>
              </a:ext>
            </a:extLst>
          </p:cNvPr>
          <p:cNvSpPr/>
          <p:nvPr/>
        </p:nvSpPr>
        <p:spPr>
          <a:xfrm>
            <a:off x="1348065" y="1327166"/>
            <a:ext cx="1588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空载状态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桶轭模拟结果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E4E289-0A23-8F63-8554-9C3219D70DA9}"/>
              </a:ext>
            </a:extLst>
          </p:cNvPr>
          <p:cNvSpPr/>
          <p:nvPr/>
        </p:nvSpPr>
        <p:spPr>
          <a:xfrm>
            <a:off x="1126463" y="4550366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内部各子探测器后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桶轭模拟结果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0" b="15968"/>
          <a:stretch/>
        </p:blipFill>
        <p:spPr>
          <a:xfrm>
            <a:off x="3122388" y="3613564"/>
            <a:ext cx="3063050" cy="252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8" b="16116"/>
          <a:stretch/>
        </p:blipFill>
        <p:spPr>
          <a:xfrm>
            <a:off x="6503889" y="3623360"/>
            <a:ext cx="3104032" cy="252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E87EA40-0054-F70F-AE03-4B9871E62E3A}"/>
              </a:ext>
            </a:extLst>
          </p:cNvPr>
          <p:cNvSpPr txBox="1"/>
          <p:nvPr/>
        </p:nvSpPr>
        <p:spPr>
          <a:xfrm>
            <a:off x="9747796" y="3987979"/>
            <a:ext cx="2017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安装内部子探测器后，桶轭自重变形增大，超过了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因此提出新的变形设计要求。</a:t>
            </a:r>
          </a:p>
        </p:txBody>
      </p:sp>
    </p:spTree>
    <p:extLst>
      <p:ext uri="{BB962C8B-B14F-4D97-AF65-F5344CB8AC3E}">
        <p14:creationId xmlns:p14="http://schemas.microsoft.com/office/powerpoint/2010/main" val="46257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AC8A-8F29-3D4B-52EF-61874E64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4A85648-0B6F-7C5B-76A0-B8F8F468B59F}"/>
              </a:ext>
            </a:extLst>
          </p:cNvPr>
          <p:cNvSpPr txBox="1"/>
          <p:nvPr/>
        </p:nvSpPr>
        <p:spPr>
          <a:xfrm>
            <a:off x="0" y="0"/>
            <a:ext cx="228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Ref-TDR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机械部分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674C95E-8A9D-6502-6729-08DADFC2ABD0}"/>
              </a:ext>
            </a:extLst>
          </p:cNvPr>
          <p:cNvSpPr/>
          <p:nvPr/>
        </p:nvSpPr>
        <p:spPr>
          <a:xfrm>
            <a:off x="31384" y="409906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自重模拟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探测器总体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3B49AD-2C85-1BBF-0C93-B1CA7C49B09F}"/>
              </a:ext>
            </a:extLst>
          </p:cNvPr>
          <p:cNvSpPr/>
          <p:nvPr/>
        </p:nvSpPr>
        <p:spPr>
          <a:xfrm>
            <a:off x="3930179" y="6140317"/>
            <a:ext cx="12202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最大变形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1.5058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729AF0F-9BCF-F3CC-F681-BEAF96A942CA}"/>
              </a:ext>
            </a:extLst>
          </p:cNvPr>
          <p:cNvSpPr/>
          <p:nvPr/>
        </p:nvSpPr>
        <p:spPr>
          <a:xfrm>
            <a:off x="7097393" y="6140317"/>
            <a:ext cx="162826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最大等效应力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94.327MPa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5B3269-6915-FC43-B490-C55A5A82A1B8}"/>
              </a:ext>
            </a:extLst>
          </p:cNvPr>
          <p:cNvSpPr/>
          <p:nvPr/>
        </p:nvSpPr>
        <p:spPr>
          <a:xfrm>
            <a:off x="982084" y="4547323"/>
            <a:ext cx="2031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内部各子探测器后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桶轭模拟结果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FCBD10-0EFA-3F84-C1D4-457248A69F28}"/>
              </a:ext>
            </a:extLst>
          </p:cNvPr>
          <p:cNvSpPr txBox="1"/>
          <p:nvPr/>
        </p:nvSpPr>
        <p:spPr>
          <a:xfrm>
            <a:off x="1364873" y="409906"/>
            <a:ext cx="1831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参与模拟的部件：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68AA54-1205-6A01-9DBD-433C8D216F75}"/>
              </a:ext>
            </a:extLst>
          </p:cNvPr>
          <p:cNvSpPr txBox="1"/>
          <p:nvPr/>
        </p:nvSpPr>
        <p:spPr>
          <a:xfrm>
            <a:off x="6843206" y="236381"/>
            <a:ext cx="26304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重力加速度取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9.8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Muon  58t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A=568400 N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超导磁体   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290t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   960t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HCAL   700t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    130t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ECAL    50t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内部其他探测器与管线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10t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B=20972000 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FA0DF0-6757-D2A4-6227-8867953E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161" y="131028"/>
            <a:ext cx="2350239" cy="29388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3E83E2-64A0-64CF-6CA1-09D06BE3B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9" b="12487"/>
          <a:stretch/>
        </p:blipFill>
        <p:spPr>
          <a:xfrm>
            <a:off x="3037375" y="3501483"/>
            <a:ext cx="3005813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49281EF-3A1B-FB48-A247-F59A2B2D3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9" b="12487"/>
          <a:stretch/>
        </p:blipFill>
        <p:spPr>
          <a:xfrm>
            <a:off x="6408619" y="3501483"/>
            <a:ext cx="300581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8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666</Words>
  <Application>Microsoft Office PowerPoint</Application>
  <PresentationFormat>宽屏</PresentationFormat>
  <Paragraphs>190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Luke Xia</dc:creator>
  <cp:lastModifiedBy>Luke Xia</cp:lastModifiedBy>
  <cp:revision>59</cp:revision>
  <dcterms:created xsi:type="dcterms:W3CDTF">2025-02-16T14:38:34Z</dcterms:created>
  <dcterms:modified xsi:type="dcterms:W3CDTF">2025-03-17T23:45:13Z</dcterms:modified>
</cp:coreProperties>
</file>