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0" r:id="rId4"/>
    <p:sldId id="288" r:id="rId5"/>
    <p:sldId id="292" r:id="rId6"/>
    <p:sldId id="287" r:id="rId7"/>
    <p:sldId id="28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88ED-BF9B-4CF5-8DFB-8ECB02CBB05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5CB8-73CC-452D-9172-381475608D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9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8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B0C68-EC98-4F49-B4F4-19BA25FD8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EBFC-F709-4596-9308-C12867BC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276C4-EB34-4122-9F2E-702EB33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5E91B-BF7D-405F-8C73-4C85831B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B3271-858A-48DA-B163-14F327E7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3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B9A64-E219-4484-8704-1242F99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E80520-E45C-44F2-AA39-110BC618C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CEB81-31EE-4D26-862C-E4691FE1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C3064-74F8-4A7B-B483-DBC293A4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6FA07-763E-4EC3-A0EE-5657C6AD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0BB448-0729-4829-ACF6-D1302B2E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B6B73D-0B0B-4CEB-BFC1-D778E28AA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53066-5AF1-4B72-91D9-607D8E72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EC5448-CC6D-447D-89B6-647488D1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BE298-3323-41FC-8ED7-E4681C3B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6E81C-F654-4AD0-9F28-013A8996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0B925-8CF0-4E8E-998A-9BAC02AF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1055E-D21D-462A-9BA5-CC3B2844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C1AF6-1868-4A08-8F65-81A021A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5DF2AC-C1A6-4AF2-A244-44E5E590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A95F1-EE52-4950-BF6F-E3BA33C5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18CCE6-9639-4AE9-80AC-0B89189D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E1D802-D069-45D8-A8C8-A9268C17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90181-6F47-4025-BEAC-124F63C5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F349D-4A4A-481D-BEDB-C67F0A9A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4FBB4-E8B9-47AC-926D-6658305E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9F23AE-2E77-4B8A-906A-C0DB9F8DA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085A96-1C67-4209-A839-7C9CAD23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0A870C-CB0A-4871-8AA2-B1491422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1F26A-024D-4647-B81A-44AC7E0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D09D8-339F-49E9-86E8-A8DFEAB6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C0179-47C3-47ED-9401-A4D37C42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6616B4-1711-48D8-AA47-98A359D2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1F1A5D-483A-4C2E-B772-C1676B1A6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2F5249-4DE2-4780-A493-7095F92F6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239428-5CEA-44BD-BC26-D09C02F60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492EED-346D-4DC4-9F8C-F8DD582E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EC103C-0F6D-4C48-9162-9D70DCBA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B869FE-4A0C-4267-901D-D5EADB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6246-10F4-4FC6-AA64-63F12B75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97EE6C-5B0C-47ED-B796-87014962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CD2850-1DB6-4311-BE07-C2368431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37AF5E-BDED-41F4-ACCC-40B34BB2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0D0A9C-8A2B-4FB3-B2CF-781EFB5F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12D23A-3D51-4FD0-96E9-7584FB53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3F89CF-1F3C-4211-8076-F11B084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2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9CD9E-10A8-4BBF-8CCF-3BFEAEC9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204EA-2EC6-4C25-B018-ABA644D3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00E35A-5869-4604-9E51-F09CF9807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73C7DB-970B-4C75-B439-023C45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C3A943-7721-4A16-AC2D-32585FE4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9222B-E177-496D-89E6-997EB01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6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12D56-1E6E-4497-B2FE-90081414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D511E4-5A0B-4955-899E-861C6BF2D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D0BB20-8AA0-4241-AD80-E0427571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D53835-21FF-4073-AA17-01953315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CEC58-3E5C-42F8-9025-1DB3FDF6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5E412-D061-43D0-AD2A-00F2622E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FE2A60-3AAE-4126-A1E3-112CF06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0B66DD-6230-4D97-AF61-E49B57ED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589F2-4318-4833-BC69-DB084E0DF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8008-26B3-4661-86AE-F824C10B367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D63AC-AE03-42E1-91CB-293F04DB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35C434-747B-4709-990D-65CEE2CD0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5E3F4-6A20-4275-AE29-91ADFA836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CGEM DAQ Status and Plan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4F08C9-8D8B-4A43-BFAE-E46818560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Tingxuan</a:t>
            </a:r>
            <a:r>
              <a:rPr lang="zh-CN" altLang="en-US" dirty="0"/>
              <a:t> </a:t>
            </a:r>
            <a:r>
              <a:rPr lang="en-US" altLang="zh-CN" dirty="0"/>
              <a:t>Zeng</a:t>
            </a:r>
          </a:p>
          <a:p>
            <a:r>
              <a:rPr lang="en-US" altLang="zh-CN" dirty="0"/>
              <a:t>2025-03-14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76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175E0-AC89-4E53-93F2-AFDA6CA9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Cgem</a:t>
            </a:r>
            <a:r>
              <a:rPr lang="en-US" altLang="zh-CN" dirty="0"/>
              <a:t> GUFI communication with BES 3 DAQ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4A4950-8C02-43E1-B02D-ADAD0C5A8B78}"/>
              </a:ext>
            </a:extLst>
          </p:cNvPr>
          <p:cNvSpPr txBox="1"/>
          <p:nvPr/>
        </p:nvSpPr>
        <p:spPr>
          <a:xfrm>
            <a:off x="688157" y="1690688"/>
            <a:ext cx="8700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Code development almost finished,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Has test interface with </a:t>
            </a:r>
            <a:r>
              <a:rPr lang="en-US" altLang="zh-CN" dirty="0" err="1"/>
              <a:t>Antonial</a:t>
            </a:r>
            <a:r>
              <a:rPr lang="en-US" altLang="zh-CN" dirty="0"/>
              <a:t> and confirmed the exactly response message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Try to run BES 3 DAQ with the modified code. (doing)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adjusting some of the xml file configuration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8A7E00-E76A-41C8-9FB6-E5F39D7D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7" y="3784543"/>
            <a:ext cx="7915275" cy="2343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5F1A25-D9B3-4DED-86BD-FFAFF2CB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22" y="2651754"/>
            <a:ext cx="5610520" cy="42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7E8A-B0B2-4299-A704-CBED336BA3DC}"/>
              </a:ext>
            </a:extLst>
          </p:cNvPr>
          <p:cNvSpPr/>
          <p:nvPr/>
        </p:nvSpPr>
        <p:spPr>
          <a:xfrm>
            <a:off x="5265657" y="586030"/>
            <a:ext cx="109350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config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7BAB3D1-A767-4C68-BB51-052B7F49A81E}"/>
              </a:ext>
            </a:extLst>
          </p:cNvPr>
          <p:cNvSpPr/>
          <p:nvPr/>
        </p:nvSpPr>
        <p:spPr>
          <a:xfrm>
            <a:off x="1169709" y="1677819"/>
            <a:ext cx="141244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SYNC1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5697C00-087A-4A59-A322-CE0710C3F9F0}"/>
              </a:ext>
            </a:extLst>
          </p:cNvPr>
          <p:cNvSpPr/>
          <p:nvPr/>
        </p:nvSpPr>
        <p:spPr>
          <a:xfrm>
            <a:off x="1169709" y="586030"/>
            <a:ext cx="1412448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config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FE8150B-8B74-4AB5-A783-87A93D62FFD9}"/>
              </a:ext>
            </a:extLst>
          </p:cNvPr>
          <p:cNvCxnSpPr>
            <a:cxnSpLocks/>
          </p:cNvCxnSpPr>
          <p:nvPr/>
        </p:nvCxnSpPr>
        <p:spPr>
          <a:xfrm flipV="1">
            <a:off x="2612795" y="685010"/>
            <a:ext cx="2683498" cy="2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B527384-E32C-40EA-B5F5-7A4DD7031F4E}"/>
              </a:ext>
            </a:extLst>
          </p:cNvPr>
          <p:cNvSpPr txBox="1"/>
          <p:nvPr/>
        </p:nvSpPr>
        <p:spPr>
          <a:xfrm>
            <a:off x="2612795" y="320506"/>
            <a:ext cx="25358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1. Send config</a:t>
            </a:r>
            <a:endParaRPr lang="zh-CN" altLang="en-US" sz="13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6E254E-A412-4336-B894-5B00E7D7BF4A}"/>
              </a:ext>
            </a:extLst>
          </p:cNvPr>
          <p:cNvSpPr txBox="1"/>
          <p:nvPr/>
        </p:nvSpPr>
        <p:spPr>
          <a:xfrm>
            <a:off x="2612795" y="838045"/>
            <a:ext cx="2449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2. </a:t>
            </a:r>
            <a:r>
              <a:rPr lang="en-US" altLang="zh-CN" sz="1300" dirty="0" err="1"/>
              <a:t>Recv</a:t>
            </a:r>
            <a:r>
              <a:rPr lang="en-US" altLang="zh-CN" sz="1300" dirty="0"/>
              <a:t> config ok or config error</a:t>
            </a:r>
            <a:endParaRPr lang="zh-CN" altLang="en-US" sz="13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A7C2F32-E7AE-4F85-AE09-00659ADBC803}"/>
              </a:ext>
            </a:extLst>
          </p:cNvPr>
          <p:cNvCxnSpPr>
            <a:cxnSpLocks/>
          </p:cNvCxnSpPr>
          <p:nvPr/>
        </p:nvCxnSpPr>
        <p:spPr>
          <a:xfrm flipH="1">
            <a:off x="2612795" y="868833"/>
            <a:ext cx="2683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746F3E9-BA50-42D5-BC4F-E36EC773740C}"/>
              </a:ext>
            </a:extLst>
          </p:cNvPr>
          <p:cNvSpPr/>
          <p:nvPr/>
        </p:nvSpPr>
        <p:spPr>
          <a:xfrm>
            <a:off x="1169709" y="2318460"/>
            <a:ext cx="141244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SYNC4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A3D710-9E94-4C8A-B994-F663D2BBBD19}"/>
              </a:ext>
            </a:extLst>
          </p:cNvPr>
          <p:cNvSpPr txBox="1"/>
          <p:nvPr/>
        </p:nvSpPr>
        <p:spPr>
          <a:xfrm>
            <a:off x="1588416" y="1998330"/>
            <a:ext cx="5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30273C-F064-429A-A33C-22531FA7AAB9}"/>
              </a:ext>
            </a:extLst>
          </p:cNvPr>
          <p:cNvSpPr/>
          <p:nvPr/>
        </p:nvSpPr>
        <p:spPr>
          <a:xfrm>
            <a:off x="1169708" y="3324893"/>
            <a:ext cx="1412450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</a:rPr>
              <a:t>PrepareForRun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2F6E7CC-02BB-4ABB-B2BD-0D1CEDD886F5}"/>
              </a:ext>
            </a:extLst>
          </p:cNvPr>
          <p:cNvSpPr/>
          <p:nvPr/>
        </p:nvSpPr>
        <p:spPr>
          <a:xfrm>
            <a:off x="5265657" y="2318460"/>
            <a:ext cx="109350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SYNC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589D356-F694-4F4E-A21C-5B01912B8A51}"/>
              </a:ext>
            </a:extLst>
          </p:cNvPr>
          <p:cNvCxnSpPr>
            <a:cxnSpLocks/>
          </p:cNvCxnSpPr>
          <p:nvPr/>
        </p:nvCxnSpPr>
        <p:spPr>
          <a:xfrm flipV="1">
            <a:off x="2612795" y="2431296"/>
            <a:ext cx="2683498" cy="2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E760C27-B793-42B3-8F6A-9866527821E5}"/>
              </a:ext>
            </a:extLst>
          </p:cNvPr>
          <p:cNvSpPr txBox="1"/>
          <p:nvPr/>
        </p:nvSpPr>
        <p:spPr>
          <a:xfrm>
            <a:off x="2612795" y="2070625"/>
            <a:ext cx="25358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3. Send SYNC</a:t>
            </a:r>
            <a:endParaRPr lang="zh-CN" altLang="en-US" sz="13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58CD93B-AE3E-4F19-8EED-4DBFDA76B193}"/>
              </a:ext>
            </a:extLst>
          </p:cNvPr>
          <p:cNvSpPr txBox="1"/>
          <p:nvPr/>
        </p:nvSpPr>
        <p:spPr>
          <a:xfrm>
            <a:off x="2612795" y="2587125"/>
            <a:ext cx="33967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4. </a:t>
            </a:r>
            <a:r>
              <a:rPr lang="en-US" altLang="zh-CN" sz="1300" dirty="0" err="1"/>
              <a:t>Recv</a:t>
            </a:r>
            <a:r>
              <a:rPr lang="en-US" altLang="zh-CN" sz="1300" dirty="0"/>
              <a:t> SYNC ok or ERROR</a:t>
            </a:r>
            <a:endParaRPr lang="zh-CN" altLang="en-US" sz="1300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F9D25B8-1A45-4CC0-9341-9272EA8FE239}"/>
              </a:ext>
            </a:extLst>
          </p:cNvPr>
          <p:cNvCxnSpPr>
            <a:cxnSpLocks/>
          </p:cNvCxnSpPr>
          <p:nvPr/>
        </p:nvCxnSpPr>
        <p:spPr>
          <a:xfrm flipH="1">
            <a:off x="2612795" y="2617913"/>
            <a:ext cx="2683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A4649D24-4A12-4C65-A00E-4974ADF48C47}"/>
              </a:ext>
            </a:extLst>
          </p:cNvPr>
          <p:cNvSpPr/>
          <p:nvPr/>
        </p:nvSpPr>
        <p:spPr>
          <a:xfrm>
            <a:off x="5265657" y="3300839"/>
            <a:ext cx="109350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START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689805-1FED-4D8E-AE38-D476FCAA7FFF}"/>
              </a:ext>
            </a:extLst>
          </p:cNvPr>
          <p:cNvSpPr txBox="1"/>
          <p:nvPr/>
        </p:nvSpPr>
        <p:spPr>
          <a:xfrm>
            <a:off x="2612795" y="3060408"/>
            <a:ext cx="25358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5. Send START </a:t>
            </a:r>
            <a:r>
              <a:rPr lang="en-US" altLang="zh-CN" sz="1300" dirty="0" err="1"/>
              <a:t>runnumber</a:t>
            </a:r>
            <a:endParaRPr lang="zh-CN" altLang="en-US" sz="13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C9AF0C3-2147-4C44-9ECF-0AE8F8892B10}"/>
              </a:ext>
            </a:extLst>
          </p:cNvPr>
          <p:cNvSpPr txBox="1"/>
          <p:nvPr/>
        </p:nvSpPr>
        <p:spPr>
          <a:xfrm>
            <a:off x="2612795" y="3576908"/>
            <a:ext cx="33967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6. </a:t>
            </a:r>
            <a:r>
              <a:rPr lang="en-US" altLang="zh-CN" sz="1300" dirty="0" err="1"/>
              <a:t>Recv</a:t>
            </a:r>
            <a:r>
              <a:rPr lang="en-US" altLang="zh-CN" sz="1300" dirty="0"/>
              <a:t> START ok or ERROR</a:t>
            </a:r>
            <a:endParaRPr lang="zh-CN" altLang="en-US" sz="1300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D0839C1-C509-49BC-BDD5-2A69918415A9}"/>
              </a:ext>
            </a:extLst>
          </p:cNvPr>
          <p:cNvCxnSpPr>
            <a:cxnSpLocks/>
          </p:cNvCxnSpPr>
          <p:nvPr/>
        </p:nvCxnSpPr>
        <p:spPr>
          <a:xfrm flipV="1">
            <a:off x="2612795" y="3405242"/>
            <a:ext cx="2683498" cy="2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C50CC54-D129-4D9F-8184-D1744D177502}"/>
              </a:ext>
            </a:extLst>
          </p:cNvPr>
          <p:cNvCxnSpPr>
            <a:cxnSpLocks/>
          </p:cNvCxnSpPr>
          <p:nvPr/>
        </p:nvCxnSpPr>
        <p:spPr>
          <a:xfrm flipH="1">
            <a:off x="2612795" y="3591859"/>
            <a:ext cx="2683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BA0D4B15-49EF-44B5-B4DE-C74B0227A9BB}"/>
              </a:ext>
            </a:extLst>
          </p:cNvPr>
          <p:cNvSpPr/>
          <p:nvPr/>
        </p:nvSpPr>
        <p:spPr>
          <a:xfrm>
            <a:off x="1169708" y="5364276"/>
            <a:ext cx="1412450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STOP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7329465-F524-4250-AA22-6F743B14C20E}"/>
              </a:ext>
            </a:extLst>
          </p:cNvPr>
          <p:cNvSpPr/>
          <p:nvPr/>
        </p:nvSpPr>
        <p:spPr>
          <a:xfrm>
            <a:off x="5265657" y="5340222"/>
            <a:ext cx="1093509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STOP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B45DF9E-6368-4BC8-BB13-DFB4F647AA68}"/>
              </a:ext>
            </a:extLst>
          </p:cNvPr>
          <p:cNvSpPr txBox="1"/>
          <p:nvPr/>
        </p:nvSpPr>
        <p:spPr>
          <a:xfrm>
            <a:off x="2612795" y="5099791"/>
            <a:ext cx="25358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7. Send STOP</a:t>
            </a:r>
            <a:endParaRPr lang="zh-CN" altLang="en-US" sz="13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B76D773-D009-439B-A1D9-5CCADCCF4A38}"/>
              </a:ext>
            </a:extLst>
          </p:cNvPr>
          <p:cNvSpPr txBox="1"/>
          <p:nvPr/>
        </p:nvSpPr>
        <p:spPr>
          <a:xfrm>
            <a:off x="2612795" y="5616291"/>
            <a:ext cx="33967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/>
              <a:t>8. </a:t>
            </a:r>
            <a:r>
              <a:rPr lang="en-US" altLang="zh-CN" sz="1300" dirty="0" err="1"/>
              <a:t>Recv</a:t>
            </a:r>
            <a:r>
              <a:rPr lang="en-US" altLang="zh-CN" sz="1300" dirty="0"/>
              <a:t> STOP ok or ERROR</a:t>
            </a:r>
            <a:endParaRPr lang="zh-CN" altLang="en-US" sz="1300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0419ECD-717B-4914-B2DA-29BC7EDE2C7B}"/>
              </a:ext>
            </a:extLst>
          </p:cNvPr>
          <p:cNvCxnSpPr>
            <a:cxnSpLocks/>
          </p:cNvCxnSpPr>
          <p:nvPr/>
        </p:nvCxnSpPr>
        <p:spPr>
          <a:xfrm flipV="1">
            <a:off x="2612795" y="5444625"/>
            <a:ext cx="2683498" cy="2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6EFB7D5-D2A7-43EF-9190-471F34F19DDD}"/>
              </a:ext>
            </a:extLst>
          </p:cNvPr>
          <p:cNvCxnSpPr>
            <a:cxnSpLocks/>
          </p:cNvCxnSpPr>
          <p:nvPr/>
        </p:nvCxnSpPr>
        <p:spPr>
          <a:xfrm flipH="1">
            <a:off x="2612795" y="5631242"/>
            <a:ext cx="2683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367F3A8C-D1F6-4222-A37D-81D6BCA80D7D}"/>
              </a:ext>
            </a:extLst>
          </p:cNvPr>
          <p:cNvSpPr/>
          <p:nvPr/>
        </p:nvSpPr>
        <p:spPr>
          <a:xfrm>
            <a:off x="1169708" y="4346947"/>
            <a:ext cx="1412450" cy="367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</a:rPr>
              <a:t>StartTrigger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483D9EE-A32C-426F-B39A-AAB2534D8F25}"/>
              </a:ext>
            </a:extLst>
          </p:cNvPr>
          <p:cNvSpPr txBox="1"/>
          <p:nvPr/>
        </p:nvSpPr>
        <p:spPr>
          <a:xfrm>
            <a:off x="7324627" y="2075685"/>
            <a:ext cx="4393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step 2, 4, 6, 8 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received error,  report “ERROR” to the GUI and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 received OK, continue jump to the next state machine.</a:t>
            </a:r>
          </a:p>
          <a:p>
            <a:endParaRPr lang="en-US" altLang="zh-CN" dirty="0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F2F3AAC5-19B9-4E51-8FE3-3FF805942C52}"/>
              </a:ext>
            </a:extLst>
          </p:cNvPr>
          <p:cNvSpPr/>
          <p:nvPr/>
        </p:nvSpPr>
        <p:spPr>
          <a:xfrm>
            <a:off x="65229" y="3240460"/>
            <a:ext cx="1770641" cy="2491462"/>
          </a:xfrm>
          <a:custGeom>
            <a:avLst/>
            <a:gdLst>
              <a:gd name="connsiteX0" fmla="*/ 1131975 w 1131975"/>
              <a:gd name="connsiteY0" fmla="*/ 2489012 h 2489012"/>
              <a:gd name="connsiteX1" fmla="*/ 811464 w 1131975"/>
              <a:gd name="connsiteY1" fmla="*/ 2404170 h 2489012"/>
              <a:gd name="connsiteX2" fmla="*/ 302416 w 1131975"/>
              <a:gd name="connsiteY2" fmla="*/ 2149647 h 2489012"/>
              <a:gd name="connsiteX3" fmla="*/ 198722 w 1131975"/>
              <a:gd name="connsiteY3" fmla="*/ 2045952 h 2489012"/>
              <a:gd name="connsiteX4" fmla="*/ 10185 w 1131975"/>
              <a:gd name="connsiteY4" fmla="*/ 1442636 h 2489012"/>
              <a:gd name="connsiteX5" fmla="*/ 10185 w 1131975"/>
              <a:gd name="connsiteY5" fmla="*/ 1150405 h 2489012"/>
              <a:gd name="connsiteX6" fmla="*/ 57319 w 1131975"/>
              <a:gd name="connsiteY6" fmla="*/ 1037284 h 2489012"/>
              <a:gd name="connsiteX7" fmla="*/ 170441 w 1131975"/>
              <a:gd name="connsiteY7" fmla="*/ 820467 h 2489012"/>
              <a:gd name="connsiteX8" fmla="*/ 227002 w 1131975"/>
              <a:gd name="connsiteY8" fmla="*/ 735626 h 2489012"/>
              <a:gd name="connsiteX9" fmla="*/ 368404 w 1131975"/>
              <a:gd name="connsiteY9" fmla="*/ 603651 h 2489012"/>
              <a:gd name="connsiteX10" fmla="*/ 387258 w 1131975"/>
              <a:gd name="connsiteY10" fmla="*/ 575370 h 2489012"/>
              <a:gd name="connsiteX11" fmla="*/ 415538 w 1131975"/>
              <a:gd name="connsiteY11" fmla="*/ 528236 h 2489012"/>
              <a:gd name="connsiteX12" fmla="*/ 462672 w 1131975"/>
              <a:gd name="connsiteY12" fmla="*/ 490529 h 2489012"/>
              <a:gd name="connsiteX13" fmla="*/ 490952 w 1131975"/>
              <a:gd name="connsiteY13" fmla="*/ 462249 h 2489012"/>
              <a:gd name="connsiteX14" fmla="*/ 547513 w 1131975"/>
              <a:gd name="connsiteY14" fmla="*/ 415115 h 2489012"/>
              <a:gd name="connsiteX15" fmla="*/ 594647 w 1131975"/>
              <a:gd name="connsiteY15" fmla="*/ 358554 h 2489012"/>
              <a:gd name="connsiteX16" fmla="*/ 622928 w 1131975"/>
              <a:gd name="connsiteY16" fmla="*/ 330273 h 2489012"/>
              <a:gd name="connsiteX17" fmla="*/ 679489 w 1131975"/>
              <a:gd name="connsiteY17" fmla="*/ 254859 h 2489012"/>
              <a:gd name="connsiteX18" fmla="*/ 688915 w 1131975"/>
              <a:gd name="connsiteY18" fmla="*/ 217152 h 2489012"/>
              <a:gd name="connsiteX19" fmla="*/ 707769 w 1131975"/>
              <a:gd name="connsiteY19" fmla="*/ 188871 h 2489012"/>
              <a:gd name="connsiteX20" fmla="*/ 736049 w 1131975"/>
              <a:gd name="connsiteY20" fmla="*/ 132311 h 2489012"/>
              <a:gd name="connsiteX21" fmla="*/ 773757 w 1131975"/>
              <a:gd name="connsiteY21" fmla="*/ 66323 h 2489012"/>
              <a:gd name="connsiteX22" fmla="*/ 811464 w 1131975"/>
              <a:gd name="connsiteY22" fmla="*/ 47469 h 2489012"/>
              <a:gd name="connsiteX23" fmla="*/ 858598 w 1131975"/>
              <a:gd name="connsiteY23" fmla="*/ 19189 h 2489012"/>
              <a:gd name="connsiteX24" fmla="*/ 934012 w 1131975"/>
              <a:gd name="connsiteY24" fmla="*/ 9762 h 2489012"/>
              <a:gd name="connsiteX25" fmla="*/ 1028280 w 1131975"/>
              <a:gd name="connsiteY25" fmla="*/ 335 h 24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1975" h="2489012">
                <a:moveTo>
                  <a:pt x="1131975" y="2489012"/>
                </a:moveTo>
                <a:cubicBezTo>
                  <a:pt x="1066381" y="2472613"/>
                  <a:pt x="870022" y="2424909"/>
                  <a:pt x="811464" y="2404170"/>
                </a:cubicBezTo>
                <a:cubicBezTo>
                  <a:pt x="597295" y="2328319"/>
                  <a:pt x="482311" y="2283283"/>
                  <a:pt x="302416" y="2149647"/>
                </a:cubicBezTo>
                <a:cubicBezTo>
                  <a:pt x="263176" y="2120497"/>
                  <a:pt x="233287" y="2080517"/>
                  <a:pt x="198722" y="2045952"/>
                </a:cubicBezTo>
                <a:cubicBezTo>
                  <a:pt x="19498" y="1597893"/>
                  <a:pt x="70149" y="1802411"/>
                  <a:pt x="10185" y="1442636"/>
                </a:cubicBezTo>
                <a:cubicBezTo>
                  <a:pt x="4095" y="1351275"/>
                  <a:pt x="-9318" y="1241418"/>
                  <a:pt x="10185" y="1150405"/>
                </a:cubicBezTo>
                <a:cubicBezTo>
                  <a:pt x="18744" y="1110462"/>
                  <a:pt x="40201" y="1074373"/>
                  <a:pt x="57319" y="1037284"/>
                </a:cubicBezTo>
                <a:cubicBezTo>
                  <a:pt x="79172" y="989936"/>
                  <a:pt x="137968" y="873605"/>
                  <a:pt x="170441" y="820467"/>
                </a:cubicBezTo>
                <a:cubicBezTo>
                  <a:pt x="188165" y="791465"/>
                  <a:pt x="205109" y="761624"/>
                  <a:pt x="227002" y="735626"/>
                </a:cubicBezTo>
                <a:cubicBezTo>
                  <a:pt x="419801" y="506677"/>
                  <a:pt x="248399" y="723656"/>
                  <a:pt x="368404" y="603651"/>
                </a:cubicBezTo>
                <a:cubicBezTo>
                  <a:pt x="376415" y="595640"/>
                  <a:pt x="381253" y="584978"/>
                  <a:pt x="387258" y="575370"/>
                </a:cubicBezTo>
                <a:cubicBezTo>
                  <a:pt x="396969" y="559833"/>
                  <a:pt x="403365" y="541930"/>
                  <a:pt x="415538" y="528236"/>
                </a:cubicBezTo>
                <a:cubicBezTo>
                  <a:pt x="428905" y="513198"/>
                  <a:pt x="447530" y="503778"/>
                  <a:pt x="462672" y="490529"/>
                </a:cubicBezTo>
                <a:cubicBezTo>
                  <a:pt x="472705" y="481750"/>
                  <a:pt x="480711" y="470783"/>
                  <a:pt x="490952" y="462249"/>
                </a:cubicBezTo>
                <a:cubicBezTo>
                  <a:pt x="539605" y="421705"/>
                  <a:pt x="500303" y="468227"/>
                  <a:pt x="547513" y="415115"/>
                </a:cubicBezTo>
                <a:cubicBezTo>
                  <a:pt x="563818" y="396772"/>
                  <a:pt x="578342" y="376897"/>
                  <a:pt x="594647" y="358554"/>
                </a:cubicBezTo>
                <a:cubicBezTo>
                  <a:pt x="603504" y="348590"/>
                  <a:pt x="614929" y="340938"/>
                  <a:pt x="622928" y="330273"/>
                </a:cubicBezTo>
                <a:cubicBezTo>
                  <a:pt x="693203" y="236572"/>
                  <a:pt x="612686" y="321659"/>
                  <a:pt x="679489" y="254859"/>
                </a:cubicBezTo>
                <a:cubicBezTo>
                  <a:pt x="682631" y="242290"/>
                  <a:pt x="683812" y="229060"/>
                  <a:pt x="688915" y="217152"/>
                </a:cubicBezTo>
                <a:cubicBezTo>
                  <a:pt x="693378" y="206738"/>
                  <a:pt x="702267" y="198775"/>
                  <a:pt x="707769" y="188871"/>
                </a:cubicBezTo>
                <a:cubicBezTo>
                  <a:pt x="718006" y="170445"/>
                  <a:pt x="727488" y="151573"/>
                  <a:pt x="736049" y="132311"/>
                </a:cubicBezTo>
                <a:cubicBezTo>
                  <a:pt x="750792" y="99140"/>
                  <a:pt x="738964" y="96145"/>
                  <a:pt x="773757" y="66323"/>
                </a:cubicBezTo>
                <a:cubicBezTo>
                  <a:pt x="784427" y="57178"/>
                  <a:pt x="799180" y="54294"/>
                  <a:pt x="811464" y="47469"/>
                </a:cubicBezTo>
                <a:cubicBezTo>
                  <a:pt x="827481" y="38571"/>
                  <a:pt x="841086" y="24577"/>
                  <a:pt x="858598" y="19189"/>
                </a:cubicBezTo>
                <a:cubicBezTo>
                  <a:pt x="882811" y="11739"/>
                  <a:pt x="908973" y="13614"/>
                  <a:pt x="934012" y="9762"/>
                </a:cubicBezTo>
                <a:cubicBezTo>
                  <a:pt x="1015314" y="-2746"/>
                  <a:pt x="946726" y="335"/>
                  <a:pt x="1028280" y="335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AED976B3-AC0E-4A6D-BDF5-7771B120B211}"/>
              </a:ext>
            </a:extLst>
          </p:cNvPr>
          <p:cNvSpPr/>
          <p:nvPr/>
        </p:nvSpPr>
        <p:spPr>
          <a:xfrm>
            <a:off x="5925532" y="3167298"/>
            <a:ext cx="1210560" cy="2554304"/>
          </a:xfrm>
          <a:custGeom>
            <a:avLst/>
            <a:gdLst>
              <a:gd name="connsiteX0" fmla="*/ 84841 w 867266"/>
              <a:gd name="connsiteY0" fmla="*/ 2545238 h 2545238"/>
              <a:gd name="connsiteX1" fmla="*/ 301657 w 867266"/>
              <a:gd name="connsiteY1" fmla="*/ 2526384 h 2545238"/>
              <a:gd name="connsiteX2" fmla="*/ 452486 w 867266"/>
              <a:gd name="connsiteY2" fmla="*/ 2450969 h 2545238"/>
              <a:gd name="connsiteX3" fmla="*/ 641022 w 867266"/>
              <a:gd name="connsiteY3" fmla="*/ 2139885 h 2545238"/>
              <a:gd name="connsiteX4" fmla="*/ 707010 w 867266"/>
              <a:gd name="connsiteY4" fmla="*/ 1913642 h 2545238"/>
              <a:gd name="connsiteX5" fmla="*/ 735290 w 867266"/>
              <a:gd name="connsiteY5" fmla="*/ 1583704 h 2545238"/>
              <a:gd name="connsiteX6" fmla="*/ 763571 w 867266"/>
              <a:gd name="connsiteY6" fmla="*/ 1178351 h 2545238"/>
              <a:gd name="connsiteX7" fmla="*/ 810705 w 867266"/>
              <a:gd name="connsiteY7" fmla="*/ 1046376 h 2545238"/>
              <a:gd name="connsiteX8" fmla="*/ 867266 w 867266"/>
              <a:gd name="connsiteY8" fmla="*/ 782425 h 2545238"/>
              <a:gd name="connsiteX9" fmla="*/ 848412 w 867266"/>
              <a:gd name="connsiteY9" fmla="*/ 471341 h 2545238"/>
              <a:gd name="connsiteX10" fmla="*/ 801278 w 867266"/>
              <a:gd name="connsiteY10" fmla="*/ 367646 h 2545238"/>
              <a:gd name="connsiteX11" fmla="*/ 659876 w 867266"/>
              <a:gd name="connsiteY11" fmla="*/ 188537 h 2545238"/>
              <a:gd name="connsiteX12" fmla="*/ 537328 w 867266"/>
              <a:gd name="connsiteY12" fmla="*/ 84842 h 2545238"/>
              <a:gd name="connsiteX13" fmla="*/ 471340 w 867266"/>
              <a:gd name="connsiteY13" fmla="*/ 65988 h 2545238"/>
              <a:gd name="connsiteX14" fmla="*/ 377072 w 867266"/>
              <a:gd name="connsiteY14" fmla="*/ 37708 h 2545238"/>
              <a:gd name="connsiteX15" fmla="*/ 245097 w 867266"/>
              <a:gd name="connsiteY15" fmla="*/ 0 h 2545238"/>
              <a:gd name="connsiteX16" fmla="*/ 47134 w 867266"/>
              <a:gd name="connsiteY16" fmla="*/ 9427 h 2545238"/>
              <a:gd name="connsiteX17" fmla="*/ 0 w 867266"/>
              <a:gd name="connsiteY17" fmla="*/ 37708 h 25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7266" h="2545238">
                <a:moveTo>
                  <a:pt x="84841" y="2545238"/>
                </a:moveTo>
                <a:cubicBezTo>
                  <a:pt x="157113" y="2538953"/>
                  <a:pt x="231386" y="2544403"/>
                  <a:pt x="301657" y="2526384"/>
                </a:cubicBezTo>
                <a:cubicBezTo>
                  <a:pt x="356106" y="2512422"/>
                  <a:pt x="409182" y="2486807"/>
                  <a:pt x="452486" y="2450969"/>
                </a:cubicBezTo>
                <a:cubicBezTo>
                  <a:pt x="556767" y="2364668"/>
                  <a:pt x="599149" y="2262512"/>
                  <a:pt x="641022" y="2139885"/>
                </a:cubicBezTo>
                <a:cubicBezTo>
                  <a:pt x="666407" y="2065543"/>
                  <a:pt x="685014" y="1989056"/>
                  <a:pt x="707010" y="1913642"/>
                </a:cubicBezTo>
                <a:cubicBezTo>
                  <a:pt x="716437" y="1803663"/>
                  <a:pt x="726824" y="1693761"/>
                  <a:pt x="735290" y="1583704"/>
                </a:cubicBezTo>
                <a:cubicBezTo>
                  <a:pt x="745678" y="1448657"/>
                  <a:pt x="744745" y="1312482"/>
                  <a:pt x="763571" y="1178351"/>
                </a:cubicBezTo>
                <a:cubicBezTo>
                  <a:pt x="770064" y="1132091"/>
                  <a:pt x="797282" y="1091119"/>
                  <a:pt x="810705" y="1046376"/>
                </a:cubicBezTo>
                <a:cubicBezTo>
                  <a:pt x="845938" y="928932"/>
                  <a:pt x="848556" y="894683"/>
                  <a:pt x="867266" y="782425"/>
                </a:cubicBezTo>
                <a:cubicBezTo>
                  <a:pt x="860981" y="678730"/>
                  <a:pt x="864734" y="573936"/>
                  <a:pt x="848412" y="471341"/>
                </a:cubicBezTo>
                <a:cubicBezTo>
                  <a:pt x="842447" y="433844"/>
                  <a:pt x="820116" y="400612"/>
                  <a:pt x="801278" y="367646"/>
                </a:cubicBezTo>
                <a:cubicBezTo>
                  <a:pt x="771064" y="314771"/>
                  <a:pt x="704077" y="230633"/>
                  <a:pt x="659876" y="188537"/>
                </a:cubicBezTo>
                <a:cubicBezTo>
                  <a:pt x="621127" y="151633"/>
                  <a:pt x="588780" y="99543"/>
                  <a:pt x="537328" y="84842"/>
                </a:cubicBezTo>
                <a:lnTo>
                  <a:pt x="471340" y="65988"/>
                </a:lnTo>
                <a:cubicBezTo>
                  <a:pt x="406497" y="22758"/>
                  <a:pt x="489726" y="72370"/>
                  <a:pt x="377072" y="37708"/>
                </a:cubicBezTo>
                <a:cubicBezTo>
                  <a:pt x="214454" y="-12328"/>
                  <a:pt x="441658" y="24571"/>
                  <a:pt x="245097" y="0"/>
                </a:cubicBezTo>
                <a:cubicBezTo>
                  <a:pt x="179109" y="3142"/>
                  <a:pt x="112428" y="-618"/>
                  <a:pt x="47134" y="9427"/>
                </a:cubicBezTo>
                <a:cubicBezTo>
                  <a:pt x="29025" y="12213"/>
                  <a:pt x="0" y="37708"/>
                  <a:pt x="0" y="3770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BF7A6EE-2BC8-4643-B198-12C55613C222}"/>
              </a:ext>
            </a:extLst>
          </p:cNvPr>
          <p:cNvSpPr txBox="1"/>
          <p:nvPr/>
        </p:nvSpPr>
        <p:spPr>
          <a:xfrm>
            <a:off x="5812411" y="420760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After stopped, the state machine should jump to the </a:t>
            </a:r>
            <a:r>
              <a:rPr lang="en-US" altLang="zh-CN" dirty="0" err="1"/>
              <a:t>configed</a:t>
            </a:r>
            <a:r>
              <a:rPr lang="en-US" altLang="zh-CN" dirty="0"/>
              <a:t> state so that can start without reconfiguration.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9800F05-0EC9-4495-A67A-65ADD459AB10}"/>
              </a:ext>
            </a:extLst>
          </p:cNvPr>
          <p:cNvSpPr txBox="1"/>
          <p:nvPr/>
        </p:nvSpPr>
        <p:spPr>
          <a:xfrm>
            <a:off x="1169708" y="5999652"/>
            <a:ext cx="13001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BES3 DAQ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F05EB60-1269-4DC1-9B67-0D26144E7FCB}"/>
              </a:ext>
            </a:extLst>
          </p:cNvPr>
          <p:cNvSpPr txBox="1"/>
          <p:nvPr/>
        </p:nvSpPr>
        <p:spPr>
          <a:xfrm>
            <a:off x="4976763" y="5999652"/>
            <a:ext cx="2065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CGEM  GUFI DAQ</a:t>
            </a:r>
            <a:endParaRPr lang="zh-CN" altLang="en-US" dirty="0"/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0228226D-0626-4D83-AD6E-F494A3AC5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232" y="6429264"/>
            <a:ext cx="50334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daemon is now running, listening for TCP connections on port </a:t>
            </a:r>
            <a:r>
              <a:rPr kumimoji="0" lang="zh-CN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192.168.43.180:5555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FE3E6EE7-7829-4215-9B09-4BE06AD78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292" y="5055123"/>
            <a:ext cx="968886" cy="172421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63A09E9-309F-4C73-BD90-683F0D81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809" y="-125904"/>
            <a:ext cx="6586360" cy="19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17622-A207-4525-8B51-A7B05593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1" y="-235462"/>
            <a:ext cx="10515600" cy="1325563"/>
          </a:xfrm>
        </p:spPr>
        <p:txBody>
          <a:bodyPr/>
          <a:lstStyle/>
          <a:p>
            <a:r>
              <a:rPr lang="en-US" altLang="zh-CN" dirty="0"/>
              <a:t>Recheck the </a:t>
            </a:r>
            <a:r>
              <a:rPr lang="en-US" altLang="zh-CN" dirty="0" err="1"/>
              <a:t>checkbit</a:t>
            </a:r>
            <a:r>
              <a:rPr lang="en-US" altLang="zh-CN" dirty="0"/>
              <a:t> of the 10 runs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CEAEEC6-C105-4A75-99B6-4A8E9CDD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64212"/>
              </p:ext>
            </p:extLst>
          </p:nvPr>
        </p:nvGraphicFramePr>
        <p:xfrm>
          <a:off x="366858" y="837255"/>
          <a:ext cx="9503005" cy="5850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1">
                  <a:extLst>
                    <a:ext uri="{9D8B030D-6E8A-4147-A177-3AD203B41FA5}">
                      <a16:colId xmlns:a16="http://schemas.microsoft.com/office/drawing/2014/main" val="1430965803"/>
                    </a:ext>
                  </a:extLst>
                </a:gridCol>
                <a:gridCol w="874274">
                  <a:extLst>
                    <a:ext uri="{9D8B030D-6E8A-4147-A177-3AD203B41FA5}">
                      <a16:colId xmlns:a16="http://schemas.microsoft.com/office/drawing/2014/main" val="1867927881"/>
                    </a:ext>
                  </a:extLst>
                </a:gridCol>
                <a:gridCol w="1799128">
                  <a:extLst>
                    <a:ext uri="{9D8B030D-6E8A-4147-A177-3AD203B41FA5}">
                      <a16:colId xmlns:a16="http://schemas.microsoft.com/office/drawing/2014/main" val="3681822536"/>
                    </a:ext>
                  </a:extLst>
                </a:gridCol>
                <a:gridCol w="1820804">
                  <a:extLst>
                    <a:ext uri="{9D8B030D-6E8A-4147-A177-3AD203B41FA5}">
                      <a16:colId xmlns:a16="http://schemas.microsoft.com/office/drawing/2014/main" val="1829964685"/>
                    </a:ext>
                  </a:extLst>
                </a:gridCol>
                <a:gridCol w="914455">
                  <a:extLst>
                    <a:ext uri="{9D8B030D-6E8A-4147-A177-3AD203B41FA5}">
                      <a16:colId xmlns:a16="http://schemas.microsoft.com/office/drawing/2014/main" val="1166269346"/>
                    </a:ext>
                  </a:extLst>
                </a:gridCol>
                <a:gridCol w="1441157">
                  <a:extLst>
                    <a:ext uri="{9D8B030D-6E8A-4147-A177-3AD203B41FA5}">
                      <a16:colId xmlns:a16="http://schemas.microsoft.com/office/drawing/2014/main" val="2280756771"/>
                    </a:ext>
                  </a:extLst>
                </a:gridCol>
                <a:gridCol w="1630836">
                  <a:extLst>
                    <a:ext uri="{9D8B030D-6E8A-4147-A177-3AD203B41FA5}">
                      <a16:colId xmlns:a16="http://schemas.microsoft.com/office/drawing/2014/main" val="3678949553"/>
                    </a:ext>
                  </a:extLst>
                </a:gridCol>
              </a:tblGrid>
              <a:tr h="426285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BES3 event number in data file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</a:t>
                      </a:r>
                      <a:r>
                        <a:rPr lang="en-US" altLang="zh-CN" sz="1200" dirty="0" err="1"/>
                        <a:t>uniq</a:t>
                      </a:r>
                      <a:r>
                        <a:rPr lang="en-US" altLang="zh-CN" sz="1200" dirty="0"/>
                        <a:t> trigger number(all </a:t>
                      </a:r>
                      <a:r>
                        <a:rPr lang="en-US" altLang="zh-CN" sz="1200" dirty="0" err="1"/>
                        <a:t>gemrocs</a:t>
                      </a:r>
                      <a:r>
                        <a:rPr lang="en-US" altLang="zh-CN" sz="1200" dirty="0"/>
                        <a:t> same 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Last Trigger number(all </a:t>
                      </a:r>
                      <a:r>
                        <a:rPr lang="en-US" altLang="zh-CN" sz="1200" dirty="0" err="1"/>
                        <a:t>gemrocs</a:t>
                      </a:r>
                      <a:r>
                        <a:rPr lang="en-US" altLang="zh-CN" sz="1200" dirty="0"/>
                        <a:t> same)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Consistent ?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CGEM </a:t>
                      </a:r>
                      <a:r>
                        <a:rPr lang="en-US" altLang="zh-CN" sz="1200" dirty="0" err="1"/>
                        <a:t>Checkbit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 error?(2 bits)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Remarks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40645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84576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2541251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2541251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2541251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1238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2341672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2341672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2341672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50022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711382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711463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711463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21499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84581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1067501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1067501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1067501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1.1KHz  16min</a:t>
                      </a:r>
                    </a:p>
                    <a:p>
                      <a:r>
                        <a:rPr lang="en-US" altLang="zh-CN" sz="1200" dirty="0"/>
                        <a:t>one </a:t>
                      </a:r>
                      <a:r>
                        <a:rPr lang="en-US" altLang="zh-CN" sz="1200" dirty="0" err="1"/>
                        <a:t>gemroc</a:t>
                      </a:r>
                      <a:r>
                        <a:rPr lang="en-US" altLang="zh-CN" sz="1200" dirty="0"/>
                        <a:t> has communication error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50597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84583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569764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569764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569764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700Hz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973984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RUN 84585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3102713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3102713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3102713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2.4~4KHz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08060"/>
                  </a:ext>
                </a:extLst>
              </a:tr>
              <a:tr h="246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RUN 84586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1995785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1995785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1995785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4KHz~6KHz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85451"/>
                  </a:ext>
                </a:extLst>
              </a:tr>
              <a:tr h="3044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RUN 84587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1603817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1603817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1603817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14740 error (~34sec)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4KHz~6KHz</a:t>
                      </a:r>
                      <a:endParaRPr lang="zh-CN" altLang="en-US" sz="1200" dirty="0"/>
                    </a:p>
                    <a:p>
                      <a:r>
                        <a:rPr lang="en-US" altLang="zh-CN" sz="1200" dirty="0"/>
                        <a:t>Disconnect check cable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025908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RUN 84588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535683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535683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535683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4.5KHz</a:t>
                      </a:r>
                    </a:p>
                    <a:p>
                      <a:r>
                        <a:rPr lang="en-US" altLang="zh-CN" sz="1200" dirty="0" err="1"/>
                        <a:t>cgem</a:t>
                      </a:r>
                      <a:r>
                        <a:rPr lang="en-US" altLang="zh-CN" sz="1200" dirty="0"/>
                        <a:t> tiger has communication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34976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RUN 84589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1455347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1455347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1455347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Yes 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10538 error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( ~27sec )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4.5KHz 5min</a:t>
                      </a:r>
                    </a:p>
                    <a:p>
                      <a:r>
                        <a:rPr lang="en-US" altLang="zh-CN" sz="1200" dirty="0"/>
                        <a:t>Disconnect check cable</a:t>
                      </a:r>
                      <a:endParaRPr lang="zh-CN" altLang="en-US" sz="1200" dirty="0"/>
                    </a:p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82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3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4F882-4F20-4F2A-8ACE-99BF6274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3" y="-2612"/>
            <a:ext cx="10515600" cy="1325563"/>
          </a:xfrm>
        </p:spPr>
        <p:txBody>
          <a:bodyPr/>
          <a:lstStyle/>
          <a:p>
            <a:r>
              <a:rPr lang="en-US" altLang="zh-CN" dirty="0"/>
              <a:t>Data File merge interface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366897-8D52-445D-830B-5C8E4FA8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64" y="1376077"/>
            <a:ext cx="10515600" cy="1049550"/>
          </a:xfrm>
        </p:spPr>
        <p:txBody>
          <a:bodyPr/>
          <a:lstStyle/>
          <a:p>
            <a:r>
              <a:rPr lang="en-US" altLang="zh-CN" dirty="0"/>
              <a:t> Merged the data files of the 10 runs.</a:t>
            </a:r>
          </a:p>
          <a:p>
            <a:r>
              <a:rPr lang="en-US" altLang="zh-CN" dirty="0"/>
              <a:t> preparing the merge and upload scripts and instructions.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268049-FA5E-4866-83E4-BED97FF2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44" y="2783928"/>
            <a:ext cx="5781011" cy="35492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6F79FB-2C53-4BD7-A323-F326B28C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71" y="2794366"/>
            <a:ext cx="4153022" cy="35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下 6">
            <a:extLst>
              <a:ext uri="{FF2B5EF4-FFF2-40B4-BE49-F238E27FC236}">
                <a16:creationId xmlns:a16="http://schemas.microsoft.com/office/drawing/2014/main" id="{B93A8821-47AA-4D66-B23E-92B5112FF3C4}"/>
              </a:ext>
            </a:extLst>
          </p:cNvPr>
          <p:cNvSpPr/>
          <p:nvPr/>
        </p:nvSpPr>
        <p:spPr>
          <a:xfrm>
            <a:off x="3288632" y="2309005"/>
            <a:ext cx="359542" cy="1379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52030B-9D7C-4C7C-B48C-6EC6698CCD37}"/>
              </a:ext>
            </a:extLst>
          </p:cNvPr>
          <p:cNvSpPr txBox="1"/>
          <p:nvPr/>
        </p:nvSpPr>
        <p:spPr>
          <a:xfrm>
            <a:off x="3988785" y="2211298"/>
            <a:ext cx="6819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Before: Don’t take </a:t>
            </a:r>
            <a:r>
              <a:rPr lang="en-US" altLang="zh-CN" dirty="0" err="1"/>
              <a:t>checkbit</a:t>
            </a:r>
            <a:r>
              <a:rPr lang="en-US" altLang="zh-CN" dirty="0"/>
              <a:t>==0  as error.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After: Take </a:t>
            </a:r>
            <a:r>
              <a:rPr lang="en-US" altLang="zh-CN" dirty="0" err="1"/>
              <a:t>checkbit</a:t>
            </a:r>
            <a:r>
              <a:rPr lang="en-US" altLang="zh-CN" dirty="0"/>
              <a:t>==0 while </a:t>
            </a:r>
            <a:r>
              <a:rPr lang="en-US" altLang="zh-CN" dirty="0" err="1"/>
              <a:t>gemroc</a:t>
            </a:r>
            <a:r>
              <a:rPr lang="en-US" altLang="zh-CN" dirty="0"/>
              <a:t> L1 count %256==0 as error.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834E5D-9A97-4B91-BB65-F011100D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7424"/>
            <a:ext cx="10658475" cy="1543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5B0D6B-5065-408C-98A5-C3A44715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3" y="398897"/>
            <a:ext cx="9990308" cy="18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6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E534003-7A3F-4B96-B200-A0E80BE4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76" y="675029"/>
            <a:ext cx="3965624" cy="52770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B9CD4-A90B-4093-A472-0833449B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6" y="559604"/>
            <a:ext cx="4355735" cy="55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401</Words>
  <Application>Microsoft Office PowerPoint</Application>
  <PresentationFormat>宽屏</PresentationFormat>
  <Paragraphs>130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Wingdings</vt:lpstr>
      <vt:lpstr>Office 主题​​</vt:lpstr>
      <vt:lpstr>CGEM DAQ Status and Plan</vt:lpstr>
      <vt:lpstr>Cgem GUFI communication with BES 3 DAQ</vt:lpstr>
      <vt:lpstr>PowerPoint 演示文稿</vt:lpstr>
      <vt:lpstr>Recheck the checkbit of the 10 runs</vt:lpstr>
      <vt:lpstr>Data File merge interface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zengtx</dc:creator>
  <cp:lastModifiedBy>zengtx</cp:lastModifiedBy>
  <cp:revision>249</cp:revision>
  <dcterms:created xsi:type="dcterms:W3CDTF">2025-02-21T15:15:20Z</dcterms:created>
  <dcterms:modified xsi:type="dcterms:W3CDTF">2025-03-14T11:21:10Z</dcterms:modified>
</cp:coreProperties>
</file>