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47" r:id="rId4"/>
    <p:sldId id="348" r:id="rId5"/>
    <p:sldId id="349" r:id="rId6"/>
    <p:sldId id="350" r:id="rId7"/>
    <p:sldId id="33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8B833-DAA6-4F79-B9D2-F6B1FF33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CD85FF-53DB-446E-93A3-5797FE02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AADE-063A-4D56-9CB7-C97C7B75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3BD025-B758-407D-8A2D-F0F6138B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6EDDC-0372-4C60-8F7A-1AC8BEB0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DE177-87AD-4589-94FA-A33226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01C19B-494C-441F-B2E6-BE69B592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FA363-3259-4C79-9001-C6CAA43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81BE3-DE29-4BA7-9137-0C07C9D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56366-E3B7-4476-88F5-58EE6C2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A9A15-4F78-40F1-85EA-6CFAFE276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76C1B-89F6-457C-BE35-9C4D7F28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53632-0176-4D17-B59C-4C11C0B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01B45-CB4C-47B1-8827-20317AF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1F941-4204-404D-8934-5B711723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30169-0422-4F11-A650-0AAA24A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77B9C-B453-473F-B185-A38284EC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784D3-EDED-41BB-8FFD-7297D4A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28DC3-4EA6-4681-92F6-F44045A8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BB6017-74C8-49BA-B07E-A58E303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DDB2-5252-46EE-B2C4-150BF77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C31FD-5FF4-4345-9350-7DA75184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8300B-1943-4DC3-82B6-DB56CF3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D4278-54BD-468A-9F0E-04513BA2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4102-0E29-4117-A117-05EA624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EA18C-86FF-4D41-86B1-4C6CEE68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07928-0438-41AC-953F-B4C9E250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B458C-A157-4552-91C3-8ECDC9E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31F0-19D8-43D3-A864-BA2F445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8816B-7194-4B97-BA19-7B6703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6B732-FF6B-4904-A7CA-CAC2BD7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51B8D-501B-47B0-BF27-F61B7BB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491D-D901-4B8B-886C-16299CF4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57381-F229-4F20-AC1A-DD47B801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E278F-2A71-4D8F-98ED-22C4C2BD0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CD27D1-6D8C-4E5A-B230-B9905FB55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0CE5-DC79-47AA-93D9-40FD9A35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40A70-6A19-4675-887F-22BBECF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3C3A7-3B25-4CDA-8D0A-17C663D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6A60C-9247-4C52-ABE5-7902B58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80241B-D8A5-4887-A362-339F598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6EAA6A-32CD-4D82-B504-D17908E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EA774C-AE02-4419-BC2E-01E4AB8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B5301D-0C22-454E-9310-5253DFB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6867B-59DE-4BB8-B0DB-DB840A8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78A88-9720-4FF4-8504-67FA0CA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6C75E-D526-4CD5-94C9-CD2480D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1F8BF-1CF6-4861-A0F0-156B9A8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0D9BC-A1C6-4BBF-8230-DCFC4FEC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3442A-1947-4246-9737-4B86D95D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EC170-2966-45A7-9F80-A747B843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54FD7-BA8C-4FE3-B5B3-A3C1695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4FF-A8AD-4039-94ED-01ECC20C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A11285-3C06-4518-9521-43244DBE0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B1B27-2EBA-4794-BCFE-7572BD4B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ED24B-42C0-4B6F-85F6-72140B99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00D98-92D2-4670-AE2C-86836600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488F1-B183-42F1-AAAA-BDF7CF1D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6AAE30-F684-48E6-A438-ED74CE6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C1828-1F9A-4BBE-AF76-5E49BAA7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1FA5F-CFB1-4FCC-9D30-0BD72F6E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0A08-AAD9-4C3C-86C5-BF6347DBEC9B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8ACD8-9BF0-4C22-810E-C147D8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CBFC3-8BBE-4B40-832B-03FA4F5B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2168770" y="2413337"/>
            <a:ext cx="835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Bodoni MT" panose="02070603080606020203" pitchFamily="18" charset="0"/>
              </a:rPr>
              <a:t>H_recoil</a:t>
            </a:r>
            <a:r>
              <a:rPr lang="en-US" altLang="zh-CN" sz="6000" dirty="0">
                <a:latin typeface="Bodoni MT" panose="02070603080606020203" pitchFamily="18" charset="0"/>
              </a:rPr>
              <a:t> Status Report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5749490" y="4130637"/>
            <a:ext cx="5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Li(Fudan university)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027962" y="1030161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CEPC </a:t>
            </a:r>
            <a:r>
              <a:rPr lang="en-PK" dirty="0">
                <a:latin typeface="+mn-ea"/>
              </a:rPr>
              <a:t>meeting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102599" y="2857648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Muon Selection: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pt</a:t>
            </a:r>
            <a:r>
              <a:rPr lang="en-US" altLang="zh-CN" sz="2800" dirty="0">
                <a:latin typeface="Bodoni MT" panose="02070603080606020203" pitchFamily="18" charset="0"/>
              </a:rPr>
              <a:t>&gt;5GeV cos(theta)&lt;0.85 (depends on v24.10)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5CC92D-3AE3-44B6-AA79-0E661977106F}"/>
              </a:ext>
            </a:extLst>
          </p:cNvPr>
          <p:cNvSpPr txBox="1"/>
          <p:nvPr/>
        </p:nvSpPr>
        <p:spPr>
          <a:xfrm>
            <a:off x="1102598" y="971470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 this formula, the width of Z/H should be measured as a constant with H invisible events.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4CB02B-6808-4CD4-B97C-FA4028C23FF2}"/>
              </a:ext>
            </a:extLst>
          </p:cNvPr>
          <p:cNvSpPr txBox="1"/>
          <p:nvPr/>
        </p:nvSpPr>
        <p:spPr>
          <a:xfrm>
            <a:off x="1138706" y="4718032"/>
            <a:ext cx="9914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BKG Inputs: 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/CEPC/202501/Production/4fermions/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        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/CEPC/202501/Production/2fermions/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94FA5D-AB9F-4AD9-87F1-423DF662473A}"/>
              </a:ext>
            </a:extLst>
          </p:cNvPr>
          <p:cNvSpPr txBox="1"/>
          <p:nvPr/>
        </p:nvSpPr>
        <p:spPr>
          <a:xfrm>
            <a:off x="1102598" y="4103311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Clear relation between Z boson momenta and H recoil.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A74550-6338-4A5C-802D-009FD4534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33" y="1978330"/>
            <a:ext cx="4872891" cy="7969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CDDF6CB-BAD2-4831-B7C1-0B7C60B47846}"/>
              </a:ext>
            </a:extLst>
          </p:cNvPr>
          <p:cNvSpPr txBox="1"/>
          <p:nvPr/>
        </p:nvSpPr>
        <p:spPr>
          <a:xfrm>
            <a:off x="1138706" y="6071417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SIG Inputs: ZH, (Z-&gt;</a:t>
            </a:r>
            <a:r>
              <a:rPr lang="en-US" altLang="zh-CN" sz="2800" dirty="0" err="1">
                <a:latin typeface="Bodoni MT" panose="02070603080606020203" pitchFamily="18" charset="0"/>
              </a:rPr>
              <a:t>mumu</a:t>
            </a:r>
            <a:r>
              <a:rPr lang="en-US" altLang="zh-CN" sz="2800" dirty="0">
                <a:latin typeface="Bodoni MT" panose="02070603080606020203" pitchFamily="18" charset="0"/>
              </a:rPr>
              <a:t>, H-&gt;inclusive, v24.10)</a:t>
            </a:r>
            <a:endParaRPr lang="en-US" altLang="zh-CN" sz="24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S+B Combination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015231" y="5092381"/>
            <a:ext cx="535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 &amp; </a:t>
            </a:r>
            <a:r>
              <a:rPr lang="en-US" altLang="zh-CN" sz="2400" dirty="0" err="1">
                <a:latin typeface="Bodoni MT" panose="02070603080606020203" pitchFamily="18" charset="0"/>
              </a:rPr>
              <a:t>TwosidedCB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8083334" y="1589102"/>
            <a:ext cx="31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20000(fb-1)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sznu_l0mumu=43.42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(</a:t>
            </a:r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=5332.71);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860556-51B3-4672-A4FE-94EC49978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8" y="1189491"/>
            <a:ext cx="5067739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S+B Combination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015231" y="5092381"/>
            <a:ext cx="535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 &amp; </a:t>
            </a:r>
            <a:r>
              <a:rPr lang="en-US" altLang="zh-CN" sz="2400" dirty="0" err="1">
                <a:latin typeface="Bodoni MT" panose="02070603080606020203" pitchFamily="18" charset="0"/>
              </a:rPr>
              <a:t>TwosidedCB</a:t>
            </a:r>
            <a:endParaRPr lang="en-US" altLang="zh-CN" sz="2400" dirty="0">
              <a:latin typeface="Bodoni MT" panose="02070603080606020203" pitchFamily="18" charset="0"/>
            </a:endParaRPr>
          </a:p>
          <a:p>
            <a:r>
              <a:rPr lang="en-US" altLang="zh-CN" sz="2400" dirty="0">
                <a:latin typeface="Bodoni MT" panose="02070603080606020203" pitchFamily="18" charset="0"/>
              </a:rPr>
              <a:t>Mass=125.277 GeV Error = 2.08331e-03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Sigma = 0.294 GeV Error = 2.16136e-03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8083334" y="1589102"/>
            <a:ext cx="31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20000(fb-1)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sznu_l0mumu=43.42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(</a:t>
            </a:r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=5332.71);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CB9ACC-0FE6-4426-A223-91D6E1A5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0" y="1053360"/>
            <a:ext cx="5029636" cy="3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3C2C0F1-BE48-4D61-8AA2-0390C04D3CC2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ReFit</a:t>
            </a:r>
            <a:r>
              <a:rPr lang="en-US" altLang="zh-CN" sz="3600" dirty="0">
                <a:latin typeface="Bodoni MT" panose="02070603080606020203" pitchFamily="18" charset="0"/>
              </a:rPr>
              <a:t> with </a:t>
            </a:r>
            <a:r>
              <a:rPr lang="en-US" altLang="zh-CN" sz="3600" dirty="0" err="1">
                <a:latin typeface="Bodoni MT" panose="02070603080606020203" pitchFamily="18" charset="0"/>
              </a:rPr>
              <a:t>ToyMC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015230" y="5068344"/>
            <a:ext cx="53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 &amp; </a:t>
            </a:r>
            <a:r>
              <a:rPr lang="en-US" altLang="zh-CN" sz="2400" dirty="0" err="1">
                <a:latin typeface="Bodoni MT" panose="02070603080606020203" pitchFamily="18" charset="0"/>
              </a:rPr>
              <a:t>TwosidedCB</a:t>
            </a:r>
            <a:endParaRPr lang="en-US" altLang="zh-CN" sz="2400" dirty="0">
              <a:latin typeface="Bodoni MT" panose="02070603080606020203" pitchFamily="18" charset="0"/>
            </a:endParaRPr>
          </a:p>
          <a:p>
            <a:r>
              <a:rPr lang="en-US" altLang="zh-CN" sz="2400" dirty="0">
                <a:latin typeface="Bodoni MT" panose="02070603080606020203" pitchFamily="18" charset="0"/>
              </a:rPr>
              <a:t>Mass=125.281 GeV Error = 2.4 MeV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8083334" y="1589102"/>
            <a:ext cx="31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20000(fb-1)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sznu_l0mumu=43.42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(</a:t>
            </a:r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=5332.71);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228751-752A-4112-84F1-3972966CC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52" y="958659"/>
            <a:ext cx="5448772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77BEA00-FC90-4C15-95AF-AC812B820AF5}"/>
              </a:ext>
            </a:extLst>
          </p:cNvPr>
          <p:cNvSpPr txBox="1"/>
          <p:nvPr/>
        </p:nvSpPr>
        <p:spPr>
          <a:xfrm>
            <a:off x="2136015" y="5043553"/>
            <a:ext cx="535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 &amp; </a:t>
            </a:r>
            <a:r>
              <a:rPr lang="en-US" altLang="zh-CN" sz="2400" dirty="0" err="1">
                <a:latin typeface="Bodoni MT" panose="02070603080606020203" pitchFamily="18" charset="0"/>
              </a:rPr>
              <a:t>TwosidedCB</a:t>
            </a:r>
            <a:endParaRPr lang="en-US" altLang="zh-CN" sz="2400" dirty="0">
              <a:latin typeface="Bodoni MT" panose="02070603080606020203" pitchFamily="18" charset="0"/>
            </a:endParaRPr>
          </a:p>
          <a:p>
            <a:r>
              <a:rPr lang="en-US" altLang="zh-CN" sz="2400" dirty="0">
                <a:latin typeface="Bodoni MT" panose="02070603080606020203" pitchFamily="18" charset="0"/>
              </a:rPr>
              <a:t>Mass=125.273 GeV Error = 2.12 MeV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0885D2-E0DC-4682-8055-3E94E1EA0242}"/>
              </a:ext>
            </a:extLst>
          </p:cNvPr>
          <p:cNvSpPr txBox="1"/>
          <p:nvPr/>
        </p:nvSpPr>
        <p:spPr>
          <a:xfrm>
            <a:off x="8083334" y="1589102"/>
            <a:ext cx="319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Bodoni MT" panose="02070603080606020203" pitchFamily="18" charset="0"/>
              </a:rPr>
              <a:t>Lumi</a:t>
            </a:r>
            <a:r>
              <a:rPr lang="en-US" altLang="zh-CN" sz="2400" dirty="0">
                <a:latin typeface="Bodoni MT" panose="02070603080606020203" pitchFamily="18" charset="0"/>
              </a:rPr>
              <a:t>: 20000(fb-1)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zz_l0mumu=19.38;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sznu_l0mumu=43.42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4mu=15.56;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sl0mu_down=136.14;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sl0mu_up=87.39;</a:t>
            </a:r>
          </a:p>
          <a:p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zzorww_l0=221.10;</a:t>
            </a:r>
          </a:p>
          <a:p>
            <a:r>
              <a:rPr lang="en-US" altLang="zh-CN" sz="2400" dirty="0">
                <a:latin typeface="Bodoni MT" panose="02070603080606020203" pitchFamily="18" charset="0"/>
              </a:rPr>
              <a:t>(</a:t>
            </a:r>
            <a:r>
              <a:rPr lang="en-US" altLang="zh-CN" sz="2400" dirty="0" err="1">
                <a:latin typeface="Bodoni MT" panose="02070603080606020203" pitchFamily="18" charset="0"/>
              </a:rPr>
              <a:t>xs</a:t>
            </a:r>
            <a:r>
              <a:rPr lang="en-US" altLang="zh-CN" sz="2400" dirty="0">
                <a:latin typeface="Bodoni MT" panose="02070603080606020203" pitchFamily="18" charset="0"/>
              </a:rPr>
              <a:t> </a:t>
            </a:r>
            <a:r>
              <a:rPr lang="en-US" altLang="zh-CN" sz="2400" dirty="0" err="1">
                <a:latin typeface="Bodoni MT" panose="02070603080606020203" pitchFamily="18" charset="0"/>
              </a:rPr>
              <a:t>ll</a:t>
            </a:r>
            <a:r>
              <a:rPr lang="en-US" altLang="zh-CN" sz="2400" dirty="0">
                <a:latin typeface="Bodoni MT" panose="02070603080606020203" pitchFamily="18" charset="0"/>
              </a:rPr>
              <a:t>=5332.71);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E048F9-DE7F-44ED-8B15-33FDC50E1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42" y="1275777"/>
            <a:ext cx="4939651" cy="36736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9776755-2D26-4479-91D8-BD7874898C6C}"/>
              </a:ext>
            </a:extLst>
          </p:cNvPr>
          <p:cNvSpPr txBox="1"/>
          <p:nvPr/>
        </p:nvSpPr>
        <p:spPr>
          <a:xfrm>
            <a:off x="245875" y="351532"/>
            <a:ext cx="456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ReFit</a:t>
            </a:r>
            <a:r>
              <a:rPr lang="en-US" altLang="zh-CN" sz="3600" dirty="0">
                <a:latin typeface="Bodoni MT" panose="02070603080606020203" pitchFamily="18" charset="0"/>
              </a:rPr>
              <a:t> with </a:t>
            </a:r>
            <a:r>
              <a:rPr lang="en-US" altLang="zh-CN" sz="3600" dirty="0" err="1">
                <a:latin typeface="Bodoni MT" panose="02070603080606020203" pitchFamily="18" charset="0"/>
              </a:rPr>
              <a:t>ToyMC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1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4868D-9C90-4F1D-9062-8E007E3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988B-D1D8-4F5B-B993-73D53D1BB7AB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Summary and plans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951062-33A4-40F4-99BA-59432244109F}"/>
              </a:ext>
            </a:extLst>
          </p:cNvPr>
          <p:cNvSpPr txBox="1"/>
          <p:nvPr/>
        </p:nvSpPr>
        <p:spPr>
          <a:xfrm>
            <a:off x="1004943" y="1223044"/>
            <a:ext cx="9825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MuonID</a:t>
            </a:r>
            <a:r>
              <a:rPr lang="en-US" altLang="zh-CN" sz="2800" dirty="0">
                <a:latin typeface="Bodoni MT" panose="02070603080606020203" pitchFamily="18" charset="0"/>
              </a:rPr>
              <a:t> has been implemented in CEPCSW,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where new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samples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has been produced by </a:t>
            </a:r>
            <a:r>
              <a:rPr lang="en-US" altLang="zh-CN" sz="2800" dirty="0" err="1">
                <a:latin typeface="Bodoni MT" panose="02070603080606020203" pitchFamily="18" charset="0"/>
              </a:rPr>
              <a:t>Kaili</a:t>
            </a:r>
            <a:r>
              <a:rPr lang="en-US" altLang="zh-CN" sz="2800" dirty="0">
                <a:latin typeface="Bodoni MT" panose="02070603080606020203" pitchFamily="18" charset="0"/>
              </a:rPr>
              <a:t>, will update the muon selection in this study.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3C0F983-70AE-47CC-AD6A-60EABBC20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3062"/>
          <a:stretch/>
        </p:blipFill>
        <p:spPr>
          <a:xfrm>
            <a:off x="3072091" y="3724795"/>
            <a:ext cx="5104243" cy="734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3F4EAAE-1C96-4AAF-B166-B4318432B7FA}"/>
              </a:ext>
            </a:extLst>
          </p:cNvPr>
          <p:cNvSpPr txBox="1"/>
          <p:nvPr/>
        </p:nvSpPr>
        <p:spPr>
          <a:xfrm>
            <a:off x="1004941" y="2872260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Lepton Pair selection</a:t>
            </a:r>
            <a:r>
              <a:rPr lang="zh-CN" altLang="en-US" sz="2800" dirty="0">
                <a:latin typeface="Bodoni MT" panose="02070603080606020203" pitchFamily="18" charset="0"/>
              </a:rPr>
              <a:t>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E966810-AAC6-4E9F-930B-8F1321644F20}"/>
              </a:ext>
            </a:extLst>
          </p:cNvPr>
          <p:cNvSpPr txBox="1"/>
          <p:nvPr/>
        </p:nvSpPr>
        <p:spPr>
          <a:xfrm>
            <a:off x="1004942" y="4651279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Sys. uncertainty will be added in several aspects.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87AE08-F1D6-4E4B-ACF3-9DBD52796412}"/>
              </a:ext>
            </a:extLst>
          </p:cNvPr>
          <p:cNvSpPr txBox="1"/>
          <p:nvPr/>
        </p:nvSpPr>
        <p:spPr>
          <a:xfrm>
            <a:off x="1004942" y="5373346"/>
            <a:ext cx="982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Event selection will be optimized by </a:t>
            </a:r>
            <a:r>
              <a:rPr lang="en-US" altLang="zh-CN" sz="2800" dirty="0" err="1">
                <a:latin typeface="Bodoni MT" panose="02070603080606020203" pitchFamily="18" charset="0"/>
              </a:rPr>
              <a:t>Zhilang</a:t>
            </a:r>
            <a:r>
              <a:rPr lang="en-US" altLang="zh-CN" sz="2800" dirty="0">
                <a:latin typeface="Bodoni MT" panose="02070603080606020203" pitchFamily="18" charset="0"/>
              </a:rPr>
              <a:t>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423</Words>
  <Application>Microsoft Office PowerPoint</Application>
  <PresentationFormat>宽屏</PresentationFormat>
  <Paragraphs>62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31</cp:revision>
  <dcterms:created xsi:type="dcterms:W3CDTF">2025-02-14T06:07:16Z</dcterms:created>
  <dcterms:modified xsi:type="dcterms:W3CDTF">2025-03-17T06:06:08Z</dcterms:modified>
</cp:coreProperties>
</file>