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58" r:id="rId3"/>
    <p:sldId id="282" r:id="rId4"/>
    <p:sldId id="259" r:id="rId5"/>
    <p:sldId id="287" r:id="rId6"/>
    <p:sldId id="29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14" autoAdjust="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BE79-2970-4458-AB8A-6BBF7CA62F8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D757-8141-4693-ACD1-ED0AA0212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69FAE-F3BB-C136-D1EC-1EE328B24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FFEB6E0-216D-2D74-0F8C-52D40BA19D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B33457B-44FF-7512-BFF3-687634F4DD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040C41-22E9-89EB-4C8F-E6E0470FD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569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3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7D6BE-E6C1-5D7B-B878-8421292F7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93AAC2F-7F73-2B2D-0D2E-7CE5847A8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EEEDA6C-62DB-289C-AC12-3F40332F1E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BDB01E-C039-2D10-AC03-0E284A6F4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131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61855-A748-985B-83D0-EAAFBD19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C2FE5CC-2190-FC6B-3401-8E304C366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D1DE53-7EBE-A019-C8AF-28EDAD411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905F50-EC05-45CB-4DD9-49449C3A7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0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C1E86-A56D-3754-66D1-EF07CCF37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1D5D273-39FD-B951-CA9B-EAFE53C792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3017744-2F98-FF11-83E9-231E83733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9A9E0E-C68E-AB23-6F66-7BA739836B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467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0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7F25B-FA03-D8EB-0476-510FD2A5C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055BB774-831B-0902-146A-A59170A0A138}"/>
              </a:ext>
            </a:extLst>
          </p:cNvPr>
          <p:cNvSpPr txBox="1"/>
          <p:nvPr/>
        </p:nvSpPr>
        <p:spPr>
          <a:xfrm>
            <a:off x="0" y="1457325"/>
            <a:ext cx="12192000" cy="2166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Digitization and Reconstruction of Muon Detector in CEPCSW</a:t>
            </a:r>
          </a:p>
          <a:p>
            <a:pPr algn="ctr">
              <a:lnSpc>
                <a:spcPct val="150000"/>
              </a:lnSpc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</a:rPr>
              <a:t>Weiqi</a:t>
            </a:r>
            <a:r>
              <a:rPr lang="en-US" altLang="zh-CN" dirty="0">
                <a:latin typeface="Times New Roman" panose="02020603050405020304" pitchFamily="18" charset="0"/>
              </a:rPr>
              <a:t> Meng</a:t>
            </a:r>
          </a:p>
          <a:p>
            <a:pPr 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2025.3.18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9E52B4A-0DA8-8E94-9F05-B42B28044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199" y="-1418"/>
            <a:ext cx="3952941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/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=1.41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MeV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CECA7BD-EB39-CF4A-DC54-05D27E6477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852" y="2646596"/>
            <a:ext cx="3857143" cy="305857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2E1CCF-2157-8678-FC85-AF1EE83F99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3937" y="2880000"/>
            <a:ext cx="3857143" cy="2880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30D5B46-35B5-6190-B2FA-E4A5A131D0F0}"/>
              </a:ext>
            </a:extLst>
          </p:cNvPr>
          <p:cNvSpPr txBox="1"/>
          <p:nvPr/>
        </p:nvSpPr>
        <p:spPr>
          <a:xfrm>
            <a:off x="2424498" y="2882208"/>
            <a:ext cx="32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H, Wang X, Ma W, et al. Journal of Instrumentation, 2024, 19(06): P06020.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/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=16.0813×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/50.8147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+19.5474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13EC330E-CF81-EEBC-0BCD-8919BB07E2FC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C94F8E2-082B-09FA-F8F1-CB995218550C}"/>
              </a:ext>
            </a:extLst>
          </p:cNvPr>
          <p:cNvSpPr txBox="1"/>
          <p:nvPr/>
        </p:nvSpPr>
        <p:spPr>
          <a:xfrm>
            <a:off x="0" y="5705169"/>
            <a:ext cx="5743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the number of photons received by the SiPM at the scintillator endpoint and the distance from the hit point to the SiPM under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C8E3D6D-2378-8290-E429-9D405B2803E0}"/>
              </a:ext>
            </a:extLst>
          </p:cNvPr>
          <p:cNvSpPr txBox="1"/>
          <p:nvPr/>
        </p:nvSpPr>
        <p:spPr>
          <a:xfrm>
            <a:off x="6210299" y="6179218"/>
            <a:ext cx="57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fitting results of the distribution shown in the left figure.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864F9-21D0-D1EA-EE32-B200E753C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/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&lt;100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strip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&gt; 0.1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</m:oMath>
                </a14:m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=1.00</m:t>
                    </m:r>
                  </m:oMath>
                </a14:m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16.0813×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/50.8147</m:t>
                            </m:r>
                          </m:sup>
                        </m:s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+19.5474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dep</m:t>
                            </m:r>
                          </m:sub>
                        </m:sSub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1.41 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MeV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47.09 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mV</m:t>
                        </m:r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b="0" i="1" dirty="0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=7.922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mV</m:t>
                    </m:r>
                  </m:oMath>
                </a14:m>
                <a:endPara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ADC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Random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Landau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blipFill>
                <a:blip r:embed="rId3"/>
                <a:stretch>
                  <a:fillRect l="-625" b="-2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DD1617B8-70A2-F40F-4284-E9E2E8712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75" y="1498454"/>
            <a:ext cx="3600000" cy="2811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/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𝐴𝐷𝐶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=47.09</m:t>
                      </m:r>
                    </m:oMath>
                  </m:oMathPara>
                </a14:m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.=23   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=7.922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blipFill>
                <a:blip r:embed="rId5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484642BD-7481-7DDF-FF76-99883A4580BB}"/>
              </a:ext>
            </a:extLst>
          </p:cNvPr>
          <p:cNvSpPr txBox="1"/>
          <p:nvPr/>
        </p:nvSpPr>
        <p:spPr>
          <a:xfrm>
            <a:off x="352425" y="4956213"/>
            <a:ext cx="420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ADC distribution corresponding to the SiPM output for a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A52325C-CF22-2BE2-59BC-44774DFDEA18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</p:spTree>
    <p:extLst>
      <p:ext uri="{BB962C8B-B14F-4D97-AF65-F5344CB8AC3E}">
        <p14:creationId xmlns:p14="http://schemas.microsoft.com/office/powerpoint/2010/main" val="418279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D1B0F-1AF2-5601-92DE-97FC25C3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/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Find the point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in each section as the starting point, then search for the point closest to the previous point layer by layer.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Use RANSAC to select the points, and use linear fitting to fit the track of these points, and select the one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blipFill>
                <a:blip r:embed="rId3"/>
                <a:stretch>
                  <a:fillRect l="-851" r="-619" b="-3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图片 52">
            <a:extLst>
              <a:ext uri="{FF2B5EF4-FFF2-40B4-BE49-F238E27FC236}">
                <a16:creationId xmlns:a16="http://schemas.microsoft.com/office/drawing/2014/main" id="{39B3B480-DF1B-86EC-06E2-5A99943C6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002" y="3429000"/>
            <a:ext cx="2996129" cy="21600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3FD258A9-0001-F9F8-B5DC-4CAE08C8D77C}"/>
              </a:ext>
            </a:extLst>
          </p:cNvPr>
          <p:cNvSpPr txBox="1"/>
          <p:nvPr/>
        </p:nvSpPr>
        <p:spPr>
          <a:xfrm>
            <a:off x="1262979" y="5735227"/>
            <a:ext cx="36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Barrel, layer1 gives pos.x and pos.y, layer2 gives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10F180E-7EDF-52D8-6489-4633A7A1E300}"/>
              </a:ext>
            </a:extLst>
          </p:cNvPr>
          <p:cNvSpPr txBox="1"/>
          <p:nvPr/>
        </p:nvSpPr>
        <p:spPr>
          <a:xfrm>
            <a:off x="6680021" y="5735226"/>
            <a:ext cx="431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Endcap, layer1 gives pos.y, layer2 gives pos.x, both can give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5A776469-D42F-573B-3BB8-0D1622A6382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429453" y="0"/>
            <a:ext cx="3469294" cy="324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575DA65-C9F0-FFEA-E975-2589F87A00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1394" y="3513637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241A6-C294-342E-66EC-C3C99195C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9224E53-EC92-22BF-9641-80FCD745F2A2}"/>
                  </a:ext>
                </a:extLst>
              </p:cNvPr>
              <p:cNvSpPr txBox="1"/>
              <p:nvPr/>
            </p:nvSpPr>
            <p:spPr>
              <a:xfrm>
                <a:off x="0" y="4717018"/>
                <a:ext cx="450551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9224E53-EC92-22BF-9641-80FCD745F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17018"/>
                <a:ext cx="4505511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1FDBC79E-7228-D4EA-E541-7155014509CD}"/>
              </a:ext>
            </a:extLst>
          </p:cNvPr>
          <p:cNvSpPr txBox="1"/>
          <p:nvPr/>
        </p:nvSpPr>
        <p:spPr>
          <a:xfrm>
            <a:off x="4619625" y="1088238"/>
            <a:ext cx="7572375" cy="419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Muonid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Record the superlayers with scintillator signals.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the barrel part: the particle is considered a muon when the number of superlayers with signals in one sector and its adjacent sector exceeds 3 or 4.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the endcap part: the particle is considered a muon when the number of superlayers with signals inside one end of the endcap exceeds 3 or 4.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the particle passes through both the barrel and the endcap, it is considered a muon when the sum of the number of superlayers with signals in the barrel and endcap exceeds 3 or 4.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873AD9E-7168-4AFB-B6F0-28DFFFBA0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01" y="1747017"/>
            <a:ext cx="40763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2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AC80C72F-4C48-4DE6-A2D4-E1E38E2210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0131513"/>
                  </p:ext>
                </p:extLst>
              </p:nvPr>
            </p:nvGraphicFramePr>
            <p:xfrm>
              <a:off x="533999" y="3036409"/>
              <a:ext cx="11124000" cy="11125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2188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4073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9921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64 (2.93%)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3174 (77.93%)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8491 (87.57%)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9474 (95.32%)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9541 (95.99%)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9621 (96.91%)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9624 (96.87%)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9649 (97.26%)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AC80C72F-4C48-4DE6-A2D4-E1E38E2210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0131513"/>
                  </p:ext>
                </p:extLst>
              </p:nvPr>
            </p:nvGraphicFramePr>
            <p:xfrm>
              <a:off x="533999" y="3036409"/>
              <a:ext cx="11124000" cy="11125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224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34247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8955" t="-1639" r="-700000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0000" t="-1639" r="-603500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8458" t="-1639" r="-500498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8458" t="-1639" r="-400498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8458" t="-1639" r="-300498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08458" t="-1639" r="-200498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08458" t="-1639" r="-100498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08458" t="-1639" r="-498" b="-2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1639" r="-734247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2188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4073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9921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201639" r="-734247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64 (2.93%)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3174 (77.93%)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8491 (87.57%)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9474 (95.32%)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9541 (95.99%)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9621 (96.91%)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9624 (96.87%)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9649 (97.26%)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文本框 2">
            <a:extLst>
              <a:ext uri="{FF2B5EF4-FFF2-40B4-BE49-F238E27FC236}">
                <a16:creationId xmlns:a16="http://schemas.microsoft.com/office/drawing/2014/main" id="{B7FB33C5-90C4-4921-9972-A93854FF650D}"/>
              </a:ext>
            </a:extLst>
          </p:cNvPr>
          <p:cNvSpPr txBox="1"/>
          <p:nvPr/>
        </p:nvSpPr>
        <p:spPr>
          <a:xfrm>
            <a:off x="1623673" y="4708453"/>
            <a:ext cx="6830775" cy="128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Muonid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读取螺旋线参数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CompleteTracks_trackStates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计算每个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hit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与螺旋线的距离，每个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superlayer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保存距离最近的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hit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99550F8-ED48-4F69-A1AF-951CCA845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237" y="143260"/>
            <a:ext cx="38195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3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8997</TotalTime>
  <Words>465</Words>
  <Application>Microsoft Office PowerPoint</Application>
  <PresentationFormat>宽屏</PresentationFormat>
  <Paragraphs>67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炜棋 孟</dc:creator>
  <cp:lastModifiedBy>炜棋 孟</cp:lastModifiedBy>
  <cp:revision>118</cp:revision>
  <cp:lastPrinted>2025-01-16T06:46:49Z</cp:lastPrinted>
  <dcterms:created xsi:type="dcterms:W3CDTF">2024-07-07T16:57:31Z</dcterms:created>
  <dcterms:modified xsi:type="dcterms:W3CDTF">2025-03-18T03:11:13Z</dcterms:modified>
</cp:coreProperties>
</file>