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5" r:id="rId2"/>
    <p:sldId id="333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袁 铭宽" initials="袁" lastIdx="1" clrIdx="0">
    <p:extLst>
      <p:ext uri="{19B8F6BF-5375-455C-9EA6-DF929625EA0E}">
        <p15:presenceInfo xmlns:p15="http://schemas.microsoft.com/office/powerpoint/2012/main" userId="dbb33777b94f84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3F3F3"/>
    <a:srgbClr val="4B4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2" autoAdjust="0"/>
    <p:restoredTop sz="96884" autoAdjust="0"/>
  </p:normalViewPr>
  <p:slideViewPr>
    <p:cSldViewPr snapToGrid="0">
      <p:cViewPr varScale="1">
        <p:scale>
          <a:sx n="90" d="100"/>
          <a:sy n="90" d="100"/>
        </p:scale>
        <p:origin x="13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427B197-C74C-4751-9DCC-277ABE473D8C}" type="datetimeFigureOut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DFEB8F-E84B-4B5C-8F6C-260750D736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920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11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27B5C-C8BD-FC6B-0862-C3E7391D4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706983B-2A04-3DC2-99AD-208720F24E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AFB8AB2-F13C-2F68-DF55-6B63892678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FB9AD1-0903-8BED-49DA-8FF5489903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DFEB8F-E84B-4B5C-8F6C-260750D7361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24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159570-CEBD-4F25-A678-7C1773011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84F8B2-B312-41D2-BCC8-B4338426D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4BFE3C-B88F-4523-A3AB-EAB20F3C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A48D-2352-4BFB-8FC3-A88BC9BD4E44}" type="datetime1">
              <a:rPr lang="zh-CN" altLang="en-US" smtClean="0"/>
              <a:t>2025/3/17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9FA361-30F1-4512-B974-0EF791AB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27713C-B1BF-4B8B-BF06-E7B928B7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110B47-3E1E-4468-A807-0BF869AF7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F59263-DDAC-4EC6-9F1D-F2685B95E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18701F-8429-47B7-9330-2AE766DE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F6EC-9C62-4F24-A85B-212F76F307A3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267C3E-3462-4F9C-A04D-3DACA4C2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CDD5DAC-28B0-4E11-92EE-11EAF451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56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A71FBF9-4A57-4DED-99DB-924042396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C48DFA8-BA53-47E1-B428-15B54D7FC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2FD761-39A2-4070-9885-62E92307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65848-BB1C-4B1E-8BD0-191C1561C0CB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B70B9F-8C62-43F6-85AD-F782C2FB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6A3885-B630-401E-8190-2E5E63E5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89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本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6AE4D98B-EEB8-4871-8410-EE8DA11F8027}"/>
              </a:ext>
            </a:extLst>
          </p:cNvPr>
          <p:cNvSpPr/>
          <p:nvPr userDrawn="1"/>
        </p:nvSpPr>
        <p:spPr>
          <a:xfrm>
            <a:off x="0" y="0"/>
            <a:ext cx="12191999" cy="68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C37C925-7F11-4213-9C2F-3709D9561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90"/>
            <a:ext cx="5991497" cy="68797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30A8846-4613-4A3F-978C-224167A1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66F880-505F-442F-B380-627E5250B339}" type="datetime1">
              <a:rPr lang="zh-CN" altLang="en-US" smtClean="0"/>
              <a:t>2025/3/17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088DF66-C341-4663-B6DB-64FCB3320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0617" y="6486984"/>
            <a:ext cx="6670765" cy="3651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3401AE-BF14-42DE-A0D6-BB2202AE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1383" y="6486984"/>
            <a:ext cx="2760616" cy="36512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E355D6-1919-46D9-8715-8F94F31CF0E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575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A27C40-A608-483F-9210-C3B41BE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A5F293-6A96-4203-8807-0263C583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02DCC2-0B50-42CF-9410-9C667123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DD391-17B4-485D-B3FD-B7F17D1C3527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370751-BB2E-4683-B5C6-C4352C1F6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951C88-BFDF-4213-8162-6CB892EF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1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C52CF2-0D52-4FC1-A6DC-AE36CFEE2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708DC9F-BD8F-453C-8157-D483A88F9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80D5C1-BF62-4C72-9C80-460524C6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278B-7701-474C-8DB8-79B12CD5C5E3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527FCF-BD3F-43DA-8162-63F5EF75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5ED73D-9448-44EF-8D0A-4910474C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31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69B34-9BAD-4EC4-947E-D40F7B817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17EB621-BFAC-4EA3-8B97-DD4719747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637D15A-A910-44D2-80BE-F9CF71FAA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52389A7-5D99-468B-A322-B93FAA9E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9FF4F-12AC-4B9D-B653-FDEEC86D8516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6B5B8E6-41DC-4CE0-B5E0-0A87D20C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E91ACC-A41B-499D-9B08-408F7336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60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06EC6-47C9-41B5-9BDB-03B8A96D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DA4B86-2866-41BB-B014-5B64FBDB4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955BC0-647C-47AF-9FCE-4F6E4EFD2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FA49955-4F65-4537-BD64-839D171C46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72D95D-A917-48DB-8C10-B384E7F49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99B9B6C-930F-4D79-81F9-B00E2B4A6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55CDA-1EF2-44F2-A75F-724537987B5C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9883018-ABE3-493E-808F-C3454F47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8471EF6-FF43-4B64-93BB-5FD555A1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66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26D948-E807-4AD1-895B-C9FC1A31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8E4F7E-4272-4858-8ED6-444DCCBC3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7B97-5BEE-4D61-968A-E467342CB3FD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609143A-B810-45EB-B4ED-FF7AB0BE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D4823B6-5471-473D-954E-84298B7E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91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0C0E435-46CF-4C33-91BD-D238FBCEE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BB6D-7AEF-4E4D-B9D7-0A52F2FD453A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2368C33-D9A0-419A-B853-FBD58C12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3D06E4-38A7-4F78-A2A6-EFD3A0CE8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407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CE2B32-18F3-4466-AEFE-007C371E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EBB16B-5072-4E5B-A807-D99E5FA82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05D69-58A4-4423-83C5-4454E777A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8B988D-16C7-475B-8F62-CDEF2C376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E7AD-383A-4539-88FA-A15B8E11F812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C3FC8A-A361-4A78-A191-885617DA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754AD3-AC73-4A7D-8D7F-124E63DC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61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EC7EB-A82F-4CB6-A6BD-96E643354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F180100-1AE8-4A03-922E-DC785DDF7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D56DC35-1756-4D84-AE30-13FBF6E19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CB8785-E22A-47E7-A0D9-12088BFC6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35B2-4614-4CDB-9E1A-A9B5B6B16E89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003BB5-682A-4692-9483-AF01B4CC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EC9C5A-11AD-42F1-B696-360AF8C6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21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07E9F6-890C-42B2-9908-3EC521C92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40D963-0555-43DA-9D08-4831ED6F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7349E0-D41E-46ED-9184-DA1E92A62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A3BD-89FB-497F-8951-C97B904606BB}" type="datetime1">
              <a:rPr lang="zh-CN" altLang="en-US" smtClean="0"/>
              <a:t>2025/3/17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E0D96A-75D4-4DB1-B220-4F7F762FF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mkyuan23@m.fudan.edu.cn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5035F65-0C67-4AC2-BDAC-3B5DA40BC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59264-E1FE-471A-9D55-0D7B691EEC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798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ihep.ac.cn/yuanmk/mpt2321_readou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2">
            <a:extLst>
              <a:ext uri="{FF2B5EF4-FFF2-40B4-BE49-F238E27FC236}">
                <a16:creationId xmlns:a16="http://schemas.microsoft.com/office/drawing/2014/main" id="{F18B2225-6B60-414B-B9D2-A5A9F928969F}"/>
              </a:ext>
            </a:extLst>
          </p:cNvPr>
          <p:cNvSpPr/>
          <p:nvPr/>
        </p:nvSpPr>
        <p:spPr>
          <a:xfrm>
            <a:off x="0" y="1395983"/>
            <a:ext cx="12192000" cy="2388235"/>
          </a:xfrm>
          <a:custGeom>
            <a:avLst/>
            <a:gdLst/>
            <a:ahLst/>
            <a:cxnLst/>
            <a:rect l="l" t="t" r="r" b="b"/>
            <a:pathLst>
              <a:path w="12192000" h="2388235">
                <a:moveTo>
                  <a:pt x="12192000" y="0"/>
                </a:moveTo>
                <a:lnTo>
                  <a:pt x="0" y="0"/>
                </a:lnTo>
                <a:lnTo>
                  <a:pt x="0" y="2388107"/>
                </a:lnTo>
                <a:lnTo>
                  <a:pt x="12192000" y="2388107"/>
                </a:lnTo>
                <a:lnTo>
                  <a:pt x="12192000" y="0"/>
                </a:lnTo>
                <a:close/>
              </a:path>
            </a:pathLst>
          </a:custGeom>
          <a:solidFill>
            <a:srgbClr val="297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85F42D-6819-463A-8832-D1B2F3FE2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618" y="1898011"/>
            <a:ext cx="10658764" cy="1180458"/>
          </a:xfrm>
        </p:spPr>
        <p:txBody>
          <a:bodyPr>
            <a:normAutofit fontScale="90000"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22680" algn="l"/>
              </a:tabLst>
            </a:pPr>
            <a:r>
              <a:rPr lang="en-US" altLang="zh-CN" spc="-5" dirty="0">
                <a:solidFill>
                  <a:schemeClr val="bg1"/>
                </a:solidFill>
                <a:cs typeface="Times New Roman" panose="02020603050405020304"/>
              </a:rPr>
              <a:t>MPT2321</a:t>
            </a:r>
            <a:r>
              <a:rPr lang="zh-CN" altLang="en-US" spc="-5" dirty="0">
                <a:solidFill>
                  <a:schemeClr val="bg1"/>
                </a:solidFill>
                <a:cs typeface="Times New Roman" panose="02020603050405020304"/>
              </a:rPr>
              <a:t> </a:t>
            </a:r>
            <a:r>
              <a:rPr lang="en-US" altLang="zh-CN" spc="-5" dirty="0">
                <a:solidFill>
                  <a:schemeClr val="bg1"/>
                </a:solidFill>
                <a:cs typeface="Times New Roman" panose="02020603050405020304"/>
              </a:rPr>
              <a:t>readout electronics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6175B-4EC8-4E69-9841-39B153852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531"/>
            <a:ext cx="9144000" cy="2388234"/>
          </a:xfrm>
        </p:spPr>
        <p:txBody>
          <a:bodyPr>
            <a:noAutofit/>
          </a:bodyPr>
          <a:lstStyle/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cs typeface="Times New Roman" panose="02020603050405020304"/>
              </a:rPr>
              <a:t>Ming-Kuan Yuan</a:t>
            </a:r>
          </a:p>
          <a:p>
            <a:pPr marL="3175" lvl="0">
              <a:lnSpc>
                <a:spcPct val="100000"/>
              </a:lnSpc>
              <a:spcBef>
                <a:spcPts val="810"/>
              </a:spcBef>
              <a:defRPr/>
            </a:pPr>
            <a:r>
              <a:rPr lang="en-US" altLang="zh-CN" spc="-5" dirty="0">
                <a:cs typeface="Times New Roman" panose="02020603050405020304"/>
              </a:rPr>
              <a:t>Fudan University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endParaRPr lang="en-US" altLang="zh-CN" sz="1200" spc="-5" dirty="0">
              <a:cs typeface="Times New Roman" panose="02020603050405020304"/>
            </a:endParaRP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cs typeface="Times New Roman" panose="02020603050405020304"/>
              </a:rPr>
              <a:t>2025.3.17</a:t>
            </a:r>
          </a:p>
          <a:p>
            <a:pPr marL="3175">
              <a:lnSpc>
                <a:spcPct val="100000"/>
              </a:lnSpc>
              <a:spcBef>
                <a:spcPts val="810"/>
              </a:spcBef>
            </a:pPr>
            <a:r>
              <a:rPr lang="en-US" altLang="zh-CN" spc="-5" dirty="0">
                <a:cs typeface="Times New Roman" panose="02020603050405020304"/>
              </a:rPr>
              <a:t>CEPC MUON </a:t>
            </a:r>
            <a:r>
              <a:rPr lang="en-US" altLang="zh-CN" spc="-5" dirty="0" err="1">
                <a:cs typeface="Times New Roman" panose="02020603050405020304"/>
              </a:rPr>
              <a:t>RefTDR</a:t>
            </a:r>
            <a:r>
              <a:rPr lang="en-US" altLang="zh-CN" spc="-5" dirty="0">
                <a:cs typeface="Times New Roman" panose="02020603050405020304"/>
              </a:rPr>
              <a:t> weekly report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226D17C-376A-4F3E-CEC2-9BB6AC9CA406}"/>
              </a:ext>
            </a:extLst>
          </p:cNvPr>
          <p:cNvSpPr txBox="1"/>
          <p:nvPr/>
        </p:nvSpPr>
        <p:spPr>
          <a:xfrm>
            <a:off x="8419605" y="6068710"/>
            <a:ext cx="37229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50" dirty="0">
                <a:hlinkClick r:id="rId3"/>
              </a:rPr>
              <a:t>yuanmk@mail2.sysu.edu.cn / MPT2321_readout · GitLab</a:t>
            </a:r>
            <a:endParaRPr lang="zh-CN" altLang="en-US" sz="1050" dirty="0"/>
          </a:p>
        </p:txBody>
      </p:sp>
      <p:sp>
        <p:nvSpPr>
          <p:cNvPr id="14" name="日期占位符 13">
            <a:extLst>
              <a:ext uri="{FF2B5EF4-FFF2-40B4-BE49-F238E27FC236}">
                <a16:creationId xmlns:a16="http://schemas.microsoft.com/office/drawing/2014/main" id="{AAB2314D-D67F-A2B8-4668-DFB25D68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4"/>
            <a:ext cx="2743200" cy="365125"/>
          </a:xfr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/>
          <a:lstStyle/>
          <a:p>
            <a:fld id="{BC52CFF5-BE0C-4FC6-BFC3-F07EBB6D96B8}" type="datetime1">
              <a:rPr lang="zh-CN" altLang="en-US" smtClean="0">
                <a:solidFill>
                  <a:schemeClr val="bg1"/>
                </a:solidFill>
              </a:rPr>
              <a:t>2025/3/17</a:t>
            </a:fld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5" name="页脚占位符 14">
            <a:extLst>
              <a:ext uri="{FF2B5EF4-FFF2-40B4-BE49-F238E27FC236}">
                <a16:creationId xmlns:a16="http://schemas.microsoft.com/office/drawing/2014/main" id="{E2E41191-627C-CE50-5973-C829C8B7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489988"/>
            <a:ext cx="6697681" cy="365125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altLang="zh-CN" dirty="0">
                <a:solidFill>
                  <a:schemeClr val="bg1"/>
                </a:solidFill>
              </a:rPr>
              <a:t>mkyuan23@m.fudan.edu.cn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6" name="灯片编号占位符 15">
            <a:extLst>
              <a:ext uri="{FF2B5EF4-FFF2-40B4-BE49-F238E27FC236}">
                <a16:creationId xmlns:a16="http://schemas.microsoft.com/office/drawing/2014/main" id="{E9219BEC-5B8A-E613-AED8-2BED02A7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9989"/>
            <a:ext cx="2743200" cy="365125"/>
          </a:xfrm>
          <a:solidFill>
            <a:schemeClr val="accent5"/>
          </a:solidFill>
          <a:ln>
            <a:solidFill>
              <a:schemeClr val="accent1"/>
            </a:solidFill>
          </a:ln>
        </p:spPr>
        <p:txBody>
          <a:bodyPr/>
          <a:lstStyle/>
          <a:p>
            <a:fld id="{6A959264-E1FE-471A-9D55-0D7B691EEC1D}" type="slidenum">
              <a:rPr lang="zh-CN" altLang="en-US" smtClean="0">
                <a:solidFill>
                  <a:schemeClr val="bg1"/>
                </a:solidFill>
              </a:rPr>
              <a:t>1</a:t>
            </a:fld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65"/>
    </mc:Choice>
    <mc:Fallback xmlns="">
      <p:transition spd="slow" advTm="13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31A7EB-8B8F-C3B0-DA5B-1F5C17D8B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BE7127-7C6E-F383-2022-AA4C90FE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90"/>
            <a:ext cx="6923314" cy="687977"/>
          </a:xfrm>
        </p:spPr>
        <p:txBody>
          <a:bodyPr/>
          <a:lstStyle/>
          <a:p>
            <a:r>
              <a:rPr lang="zh-CN" altLang="en-US" dirty="0"/>
              <a:t>信噪比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657A4C0-34BD-4633-0451-2B756B56F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EC5F-41A3-476F-979B-DE9B4AC9DCBC}" type="datetime1">
              <a:rPr lang="zh-CN" altLang="en-US" smtClean="0"/>
              <a:t>2025/3/17</a:t>
            </a:fld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BD8167F-E083-1239-09BD-FEED799AF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mkyuan23@m.fudan.edu.cn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D0F4ED27-FCFE-D3D3-29FF-04EC8B37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55D6-1919-46D9-8715-8F94F31CF0E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F8D1E4F-3EAF-8113-BA3E-03D288B334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65" y="1832173"/>
            <a:ext cx="4630193" cy="79456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8AED623D-F790-EB18-3918-A35638D3E0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8506" y="135862"/>
            <a:ext cx="3371248" cy="269512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88884670-9359-79CE-2C11-08CA84412610}"/>
              </a:ext>
            </a:extLst>
          </p:cNvPr>
          <p:cNvSpPr txBox="1"/>
          <p:nvPr/>
        </p:nvSpPr>
        <p:spPr>
          <a:xfrm>
            <a:off x="5886639" y="2738649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信号</a:t>
            </a:r>
            <a:r>
              <a:rPr lang="en-US" altLang="zh-CN" dirty="0"/>
              <a:t>ADC</a:t>
            </a:r>
            <a:r>
              <a:rPr lang="zh-CN" altLang="en-US" dirty="0"/>
              <a:t>分布及拟合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DB00775-E187-7412-DB95-A5D758CF6BCF}"/>
              </a:ext>
            </a:extLst>
          </p:cNvPr>
          <p:cNvSpPr txBox="1"/>
          <p:nvPr/>
        </p:nvSpPr>
        <p:spPr>
          <a:xfrm>
            <a:off x="5850571" y="5904364"/>
            <a:ext cx="234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基线</a:t>
            </a:r>
            <a:r>
              <a:rPr lang="en-US" altLang="zh-CN" dirty="0"/>
              <a:t>ADC</a:t>
            </a:r>
            <a:r>
              <a:rPr lang="zh-CN" altLang="en-US" dirty="0"/>
              <a:t>分布及拟合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F45B460-FC8C-4AB0-1E0C-F025081B32DE}"/>
              </a:ext>
            </a:extLst>
          </p:cNvPr>
          <p:cNvSpPr txBox="1"/>
          <p:nvPr/>
        </p:nvSpPr>
        <p:spPr>
          <a:xfrm>
            <a:off x="-68893" y="997236"/>
            <a:ext cx="3243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信噪比定义：</a:t>
            </a:r>
            <a:endParaRPr lang="en-US" altLang="zh-CN" dirty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增益与基线宽度的比值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EE02030E-B5FE-A47E-352C-8EFF0600578E}"/>
                  </a:ext>
                </a:extLst>
              </p:cNvPr>
              <p:cNvSpPr txBox="1"/>
              <p:nvPr/>
            </p:nvSpPr>
            <p:spPr>
              <a:xfrm>
                <a:off x="6130" y="3073113"/>
                <a:ext cx="6178462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dirty="0"/>
                  <a:t>基线采样方法：将SiPM的偏置电压调至45V，低于breakdown电压，然后进行采样。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LED脉冲供电： 电压为1.09V；延迟为3us。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采取的单光子谱的第一个峰为基线。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zh-CN" altLang="en-US" dirty="0"/>
                  <a:t>信号采样时，</a:t>
                </a:r>
                <a:r>
                  <a:rPr lang="en-US" altLang="zh-CN" dirty="0" err="1"/>
                  <a:t>SiPM</a:t>
                </a:r>
                <a:r>
                  <a:rPr lang="zh-CN" altLang="en-US" dirty="0"/>
                  <a:t>偏置为</a:t>
                </a:r>
                <a:r>
                  <a:rPr lang="en-US" altLang="zh-CN" dirty="0"/>
                  <a:t>54V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𝐵𝐷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altLang="zh-CN" dirty="0"/>
                  <a:t>)</a:t>
                </a:r>
                <a:endParaRPr lang="zh-CN" altLang="en-US" dirty="0"/>
              </a:p>
            </p:txBody>
          </p:sp>
        </mc:Choice>
        <mc:Fallback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EE02030E-B5FE-A47E-352C-8EFF06005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" y="3073113"/>
                <a:ext cx="6178462" cy="2308324"/>
              </a:xfrm>
              <a:prstGeom prst="rect">
                <a:avLst/>
              </a:prstGeom>
              <a:blipFill>
                <a:blip r:embed="rId5"/>
                <a:stretch>
                  <a:fillRect l="-789" t="-1319" b="-34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" name="表格 19">
                <a:extLst>
                  <a:ext uri="{FF2B5EF4-FFF2-40B4-BE49-F238E27FC236}">
                    <a16:creationId xmlns:a16="http://schemas.microsoft.com/office/drawing/2014/main" id="{AE3CAC39-77AD-7A4E-CE04-F069C9FA12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8407553"/>
                  </p:ext>
                </p:extLst>
              </p:nvPr>
            </p:nvGraphicFramePr>
            <p:xfrm>
              <a:off x="8871291" y="1216280"/>
              <a:ext cx="3095319" cy="2255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1773">
                      <a:extLst>
                        <a:ext uri="{9D8B030D-6E8A-4147-A177-3AD203B41FA5}">
                          <a16:colId xmlns:a16="http://schemas.microsoft.com/office/drawing/2014/main" val="562993617"/>
                        </a:ext>
                      </a:extLst>
                    </a:gridCol>
                    <a:gridCol w="1031773">
                      <a:extLst>
                        <a:ext uri="{9D8B030D-6E8A-4147-A177-3AD203B41FA5}">
                          <a16:colId xmlns:a16="http://schemas.microsoft.com/office/drawing/2014/main" val="823320742"/>
                        </a:ext>
                      </a:extLst>
                    </a:gridCol>
                    <a:gridCol w="1031773">
                      <a:extLst>
                        <a:ext uri="{9D8B030D-6E8A-4147-A177-3AD203B41FA5}">
                          <a16:colId xmlns:a16="http://schemas.microsoft.com/office/drawing/2014/main" val="2832782878"/>
                        </a:ext>
                      </a:extLst>
                    </a:gridCol>
                  </a:tblGrid>
                  <a:tr h="29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dirty="0"/>
                            <a:t>光子数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Mean</a:t>
                          </a:r>
                        </a:p>
                        <a:p>
                          <a:pPr algn="ctr"/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600" b="1" i="1" smtClean="0">
                                    <a:latin typeface="Cambria Math" panose="02040503050406030204" pitchFamily="18" charset="0"/>
                                  </a:rPr>
                                  <m:t>𝝈</m:t>
                                </m:r>
                              </m:oMath>
                            </m:oMathPara>
                          </a14:m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0462960"/>
                      </a:ext>
                    </a:extLst>
                  </a:tr>
                  <a:tr h="29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382.9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4.68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2266171"/>
                      </a:ext>
                    </a:extLst>
                  </a:tr>
                  <a:tr h="29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420.6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6.38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3158456"/>
                      </a:ext>
                    </a:extLst>
                  </a:tr>
                  <a:tr h="29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461.7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7.80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6236683"/>
                      </a:ext>
                    </a:extLst>
                  </a:tr>
                  <a:tr h="29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504.2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10.3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6504799"/>
                      </a:ext>
                    </a:extLst>
                  </a:tr>
                  <a:tr h="29586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baseline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361.0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3.76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0701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" name="表格 19">
                <a:extLst>
                  <a:ext uri="{FF2B5EF4-FFF2-40B4-BE49-F238E27FC236}">
                    <a16:creationId xmlns:a16="http://schemas.microsoft.com/office/drawing/2014/main" id="{AE3CAC39-77AD-7A4E-CE04-F069C9FA12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88407553"/>
                  </p:ext>
                </p:extLst>
              </p:nvPr>
            </p:nvGraphicFramePr>
            <p:xfrm>
              <a:off x="8871291" y="1216280"/>
              <a:ext cx="3095319" cy="2255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31773">
                      <a:extLst>
                        <a:ext uri="{9D8B030D-6E8A-4147-A177-3AD203B41FA5}">
                          <a16:colId xmlns:a16="http://schemas.microsoft.com/office/drawing/2014/main" val="562993617"/>
                        </a:ext>
                      </a:extLst>
                    </a:gridCol>
                    <a:gridCol w="1031773">
                      <a:extLst>
                        <a:ext uri="{9D8B030D-6E8A-4147-A177-3AD203B41FA5}">
                          <a16:colId xmlns:a16="http://schemas.microsoft.com/office/drawing/2014/main" val="823320742"/>
                        </a:ext>
                      </a:extLst>
                    </a:gridCol>
                    <a:gridCol w="1031773">
                      <a:extLst>
                        <a:ext uri="{9D8B030D-6E8A-4147-A177-3AD203B41FA5}">
                          <a16:colId xmlns:a16="http://schemas.microsoft.com/office/drawing/2014/main" val="2832782878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sz="1600" dirty="0"/>
                            <a:t>光子数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Mean</a:t>
                          </a:r>
                        </a:p>
                        <a:p>
                          <a:pPr algn="ctr"/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1053" r="-2353" b="-3052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046296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382.9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4.68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7226617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420.6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6.38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3158456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461.7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7.80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6236683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4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504.2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10.3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6504799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baseline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361.0</a:t>
                          </a:r>
                          <a:endParaRPr lang="zh-CN" alt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/>
                            <a:t>3.76</a:t>
                          </a:r>
                          <a:endParaRPr lang="zh-CN" altLang="en-US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70701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2" name="图片 21">
            <a:extLst>
              <a:ext uri="{FF2B5EF4-FFF2-40B4-BE49-F238E27FC236}">
                <a16:creationId xmlns:a16="http://schemas.microsoft.com/office/drawing/2014/main" id="{C8218AA5-5A0E-5D3D-7268-05A526F2D0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8506" y="3299154"/>
            <a:ext cx="3371248" cy="2695120"/>
          </a:xfrm>
          <a:prstGeom prst="rect">
            <a:avLst/>
          </a:prstGeom>
        </p:spPr>
      </p:pic>
      <p:sp>
        <p:nvSpPr>
          <p:cNvPr id="23" name="文本框 22">
            <a:extLst>
              <a:ext uri="{FF2B5EF4-FFF2-40B4-BE49-F238E27FC236}">
                <a16:creationId xmlns:a16="http://schemas.microsoft.com/office/drawing/2014/main" id="{03670ECA-448A-238A-6D0F-ECCB6DFA589D}"/>
              </a:ext>
            </a:extLst>
          </p:cNvPr>
          <p:cNvSpPr txBox="1"/>
          <p:nvPr/>
        </p:nvSpPr>
        <p:spPr>
          <a:xfrm>
            <a:off x="9756749" y="4669234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SNR ~10.6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60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86"/>
    </mc:Choice>
    <mc:Fallback xmlns="">
      <p:transition spd="slow" advTm="49886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omic Sans MS"/>
        <a:ea typeface="华文楷体"/>
        <a:cs typeface=""/>
      </a:majorFont>
      <a:minorFont>
        <a:latin typeface="Comic Sans MS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42311</TotalTime>
  <Words>157</Words>
  <Application>Microsoft Office PowerPoint</Application>
  <PresentationFormat>宽屏</PresentationFormat>
  <Paragraphs>46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Arial</vt:lpstr>
      <vt:lpstr>Cambria Math</vt:lpstr>
      <vt:lpstr>Comic Sans MS</vt:lpstr>
      <vt:lpstr>Times New Roman</vt:lpstr>
      <vt:lpstr>Wingdings</vt:lpstr>
      <vt:lpstr>Office 主题​​</vt:lpstr>
      <vt:lpstr>MPT2321 readout electronics</vt:lpstr>
      <vt:lpstr>信噪比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袁 铭宽</dc:creator>
  <cp:lastModifiedBy>MingKuan Yuan</cp:lastModifiedBy>
  <cp:revision>1023</cp:revision>
  <dcterms:created xsi:type="dcterms:W3CDTF">2021-11-11T02:50:15Z</dcterms:created>
  <dcterms:modified xsi:type="dcterms:W3CDTF">2025-03-17T01:09:08Z</dcterms:modified>
</cp:coreProperties>
</file>