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40"/>
  </p:notesMasterIdLst>
  <p:sldIdLst>
    <p:sldId id="256" r:id="rId2"/>
    <p:sldId id="257" r:id="rId3"/>
    <p:sldId id="259" r:id="rId4"/>
    <p:sldId id="5961" r:id="rId5"/>
    <p:sldId id="5962" r:id="rId6"/>
    <p:sldId id="261" r:id="rId7"/>
    <p:sldId id="5942" r:id="rId8"/>
    <p:sldId id="5963" r:id="rId9"/>
    <p:sldId id="262" r:id="rId10"/>
    <p:sldId id="5943" r:id="rId11"/>
    <p:sldId id="5957" r:id="rId12"/>
    <p:sldId id="5958" r:id="rId13"/>
    <p:sldId id="375" r:id="rId14"/>
    <p:sldId id="5956" r:id="rId15"/>
    <p:sldId id="373" r:id="rId16"/>
    <p:sldId id="372" r:id="rId17"/>
    <p:sldId id="6017" r:id="rId18"/>
    <p:sldId id="314" r:id="rId19"/>
    <p:sldId id="6021" r:id="rId20"/>
    <p:sldId id="6018" r:id="rId21"/>
    <p:sldId id="6019" r:id="rId22"/>
    <p:sldId id="6022" r:id="rId23"/>
    <p:sldId id="379" r:id="rId24"/>
    <p:sldId id="380" r:id="rId25"/>
    <p:sldId id="5952" r:id="rId26"/>
    <p:sldId id="5959" r:id="rId27"/>
    <p:sldId id="5953" r:id="rId28"/>
    <p:sldId id="5940" r:id="rId29"/>
    <p:sldId id="5939" r:id="rId30"/>
    <p:sldId id="389" r:id="rId31"/>
    <p:sldId id="269" r:id="rId32"/>
    <p:sldId id="5949" r:id="rId33"/>
    <p:sldId id="5946" r:id="rId34"/>
    <p:sldId id="5950" r:id="rId35"/>
    <p:sldId id="5951" r:id="rId36"/>
    <p:sldId id="5955" r:id="rId37"/>
    <p:sldId id="5954" r:id="rId38"/>
    <p:sldId id="388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90EF"/>
    <a:srgbClr val="6583FF"/>
    <a:srgbClr val="6786FF"/>
    <a:srgbClr val="7EB1FF"/>
    <a:srgbClr val="6A8CFF"/>
    <a:srgbClr val="0070C0"/>
    <a:srgbClr val="FFC000"/>
    <a:srgbClr val="C1A240"/>
    <a:srgbClr val="D09E8C"/>
    <a:srgbClr val="EFF2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597D8E-D5C6-4C48-AA78-40D391576031}" v="199" dt="2025-10-27T12:42:49.391"/>
  </p1510:revLst>
</p1510:revInfo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6" autoAdjust="0"/>
    <p:restoredTop sz="94666"/>
  </p:normalViewPr>
  <p:slideViewPr>
    <p:cSldViewPr snapToGrid="0">
      <p:cViewPr>
        <p:scale>
          <a:sx n="100" d="100"/>
          <a:sy n="100" d="100"/>
        </p:scale>
        <p:origin x="1272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0F2F06-F011-4C76-B727-F86F79F8BEB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02C312-1317-4398-9C1E-DE43C9983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828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14645-433D-E507-EF85-DF41C7AC1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98C1F4-011E-7F0A-B43A-3909C57323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11EAD4-8246-E93F-9243-7732851304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4DA34B-2E08-89AB-39D9-23BD58C974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2C312-1317-4398-9C1E-DE43C9983B0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030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2C312-1317-4398-9C1E-DE43C9983B0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406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757A6-0AEF-7583-B450-FB4E3B2A2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01BE6D-08E1-7B0B-2369-A7D68B3912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611F72-D0B7-F37C-0579-5C7115E2C1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2A460-BBBB-BE4B-902C-4379480174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2C312-1317-4398-9C1E-DE43C9983B0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307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6B9B7-21F5-4993-A6D8-0C11C467717C}" type="datetime1">
              <a:rPr lang="en-US" altLang="zh-CN" smtClean="0"/>
              <a:t>10/27/25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231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5053-7437-42BE-80D0-BE1A11FE6A4D}" type="datetime1">
              <a:rPr lang="en-US" altLang="zh-CN" smtClean="0"/>
              <a:t>10/27/25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19951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5053-7437-42BE-80D0-BE1A11FE6A4D}" type="datetime1">
              <a:rPr lang="en-US" altLang="zh-CN" smtClean="0"/>
              <a:t>10/27/25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466052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15AD9-9850-4756-880F-67FA2CDB4E20}" type="datetime1">
              <a:rPr lang="en-US" altLang="zh-CN" smtClean="0"/>
              <a:t>10/27/25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17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5053-7437-42BE-80D0-BE1A11FE6A4D}" type="datetime1">
              <a:rPr lang="en-US" altLang="zh-CN" smtClean="0"/>
              <a:t>10/27/25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11235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5053-7437-42BE-80D0-BE1A11FE6A4D}" type="datetime1">
              <a:rPr lang="en-US" altLang="zh-CN" smtClean="0"/>
              <a:t>10/27/25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565172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5053-7437-42BE-80D0-BE1A11FE6A4D}" type="datetime1">
              <a:rPr lang="en-US" altLang="zh-CN" smtClean="0"/>
              <a:t>10/27/25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5102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5053-7437-42BE-80D0-BE1A11FE6A4D}" type="datetime1">
              <a:rPr lang="en-US" altLang="zh-CN" smtClean="0"/>
              <a:t>10/27/25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92141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5053-7437-42BE-80D0-BE1A11FE6A4D}" type="datetime1">
              <a:rPr lang="en-US" altLang="zh-CN" smtClean="0"/>
              <a:t>10/27/25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2259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5053-7437-42BE-80D0-BE1A11FE6A4D}" type="datetime1">
              <a:rPr lang="en-US" altLang="zh-CN" smtClean="0"/>
              <a:t>10/27/25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5190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5053-7437-42BE-80D0-BE1A11FE6A4D}" type="datetime1">
              <a:rPr lang="en-US" altLang="zh-CN" smtClean="0"/>
              <a:t>10/27/25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7789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E5053-7437-42BE-80D0-BE1A11FE6A4D}" type="datetime1">
              <a:rPr lang="en-US" altLang="zh-CN" smtClean="0"/>
              <a:t>10/27/25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F415A-146C-4031-B7DF-DA5827ED46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8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41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1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230.png"/><Relationship Id="rId7" Type="http://schemas.openxmlformats.org/officeDocument/2006/relationships/image" Target="../media/image27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0.png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6100" y="3444241"/>
            <a:ext cx="11288750" cy="2033716"/>
          </a:xfrm>
        </p:spPr>
        <p:txBody>
          <a:bodyPr>
            <a:noAutofit/>
          </a:bodyPr>
          <a:lstStyle/>
          <a:p>
            <a:pPr algn="ctr">
              <a:lnSpc>
                <a:spcPts val="7500"/>
              </a:lnSpc>
            </a:pPr>
            <a:r>
              <a:rPr lang="en-US" sz="5400" b="1" dirty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</a:t>
            </a:r>
            <a:r>
              <a:rPr lang="en-US" altLang="zh-CN" sz="5400" b="1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yperon-</a:t>
            </a:r>
            <a:r>
              <a:rPr lang="en-US" altLang="zh-CN" sz="5400" b="1" dirty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</a:t>
            </a:r>
            <a:r>
              <a:rPr lang="en-US" altLang="zh-CN" sz="5400" b="1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ucleon </a:t>
            </a:r>
            <a:r>
              <a:rPr lang="en-US" altLang="zh-CN" sz="5400" b="1" dirty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</a:t>
            </a:r>
            <a:r>
              <a:rPr lang="en-US" altLang="zh-CN" sz="5400" b="1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pectrometer </a:t>
            </a:r>
            <a:br>
              <a:rPr lang="en-US" altLang="zh-CN" sz="5400" b="1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altLang="zh-CN" sz="5400" b="1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at HIAF</a:t>
            </a:r>
            <a:endParaRPr lang="en-US" sz="5400" b="1" dirty="0">
              <a:solidFill>
                <a:schemeClr val="tx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88953" y="5665697"/>
            <a:ext cx="7891272" cy="1069848"/>
          </a:xfrm>
        </p:spPr>
        <p:txBody>
          <a:bodyPr/>
          <a:lstStyle/>
          <a:p>
            <a:r>
              <a:rPr lang="en-US" dirty="0"/>
              <a:t>Aiqiang Guo (</a:t>
            </a:r>
            <a:r>
              <a:rPr lang="en-US" dirty="0" err="1"/>
              <a:t>guoaq@impcas.ac.cn</a:t>
            </a:r>
            <a:r>
              <a:rPr lang="en-US" dirty="0"/>
              <a:t>)</a:t>
            </a:r>
          </a:p>
          <a:p>
            <a:r>
              <a:rPr lang="en-US" sz="1800" dirty="0"/>
              <a:t>Institute of Modern Physics, Chinese Academy of Sciences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2983ED0-60FF-485B-9988-6BC8753A3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9" name="Picture 8" descr="A two pagodas in a body of water&#10;&#10;AI-generated content may be incorrect.">
            <a:extLst>
              <a:ext uri="{FF2B5EF4-FFF2-40B4-BE49-F238E27FC236}">
                <a16:creationId xmlns:a16="http://schemas.microsoft.com/office/drawing/2014/main" id="{5475D65D-DABE-E65A-692A-ACD0EFA74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87" b="32446"/>
          <a:stretch>
            <a:fillRect/>
          </a:stretch>
        </p:blipFill>
        <p:spPr>
          <a:xfrm>
            <a:off x="0" y="0"/>
            <a:ext cx="12192000" cy="3403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7CF76B-1DAD-F6C3-D64C-42CD264EE169}"/>
              </a:ext>
            </a:extLst>
          </p:cNvPr>
          <p:cNvSpPr txBox="1"/>
          <p:nvPr/>
        </p:nvSpPr>
        <p:spPr>
          <a:xfrm>
            <a:off x="9525000" y="189468"/>
            <a:ext cx="2806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QPT2025 Guilin</a:t>
            </a:r>
          </a:p>
        </p:txBody>
      </p:sp>
    </p:spTree>
    <p:extLst>
      <p:ext uri="{BB962C8B-B14F-4D97-AF65-F5344CB8AC3E}">
        <p14:creationId xmlns:p14="http://schemas.microsoft.com/office/powerpoint/2010/main" val="1641010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C9B50593-FBDB-4DAC-A92F-FB490F42567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11200" y="28665"/>
                <a:ext cx="10413999" cy="1431835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4000" b="1" dirty="0"/>
                  <a:t>“Scaling”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4000" b="1"/>
                        </m:ctrlPr>
                      </m:sSupPr>
                      <m:e>
                        <m:r>
                          <a:rPr lang="en-US" altLang="zh-CN" sz="4000" b="1"/>
                          <m:t>𝚲</m:t>
                        </m:r>
                      </m:e>
                      <m:sup>
                        <m:r>
                          <a:rPr lang="en-US" altLang="zh-CN" sz="4000" b="1"/>
                          <m:t>𝟎</m:t>
                        </m:r>
                      </m:sup>
                    </m:sSup>
                  </m:oMath>
                </a14:m>
                <a:r>
                  <a:rPr lang="en-US" altLang="zh-CN" sz="4000" b="1" dirty="0"/>
                  <a:t> polarization ?</a:t>
                </a:r>
                <a:endParaRPr lang="zh-CN" altLang="en-US" sz="4000" b="1" dirty="0"/>
              </a:p>
            </p:txBody>
          </p:sp>
        </mc:Choice>
        <mc:Fallback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C9B50593-FBDB-4DAC-A92F-FB490F4256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11200" y="28665"/>
                <a:ext cx="10413999" cy="1431835"/>
              </a:xfrm>
              <a:blipFill>
                <a:blip r:embed="rId2"/>
                <a:stretch>
                  <a:fillRect l="-219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19BA84-AA71-4D50-A73C-EE62B6118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BD157C0-D5D5-4203-9F07-9235C3F14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27" y="1703812"/>
            <a:ext cx="5070860" cy="385524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2DB1ED0-3EE0-44E8-B7A5-56300E6EE489}"/>
              </a:ext>
            </a:extLst>
          </p:cNvPr>
          <p:cNvSpPr txBox="1"/>
          <p:nvPr/>
        </p:nvSpPr>
        <p:spPr>
          <a:xfrm>
            <a:off x="1130572" y="5541192"/>
            <a:ext cx="53311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R608: 10.1016/0370-2693(87)91556-5</a:t>
            </a:r>
            <a:endParaRPr lang="zh-CN" altLang="en-US" sz="2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DE9E4463-4A90-4E7A-8A4E-AE7DB4EFD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022" y="1348264"/>
            <a:ext cx="5070860" cy="511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364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CB3190C6-97D8-4E76-9D50-979BE279715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11199" y="16922"/>
                <a:ext cx="11027025" cy="1246819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4000" b="1"/>
                        </m:ctrlPr>
                      </m:sSupPr>
                      <m:e>
                        <m:r>
                          <a:rPr lang="en-US" altLang="zh-CN" sz="4000" b="1"/>
                          <m:t>𝚲</m:t>
                        </m:r>
                      </m:e>
                      <m:sup>
                        <m:r>
                          <a:rPr lang="en-US" altLang="zh-CN" sz="4000" b="1"/>
                          <m:t>𝟎</m:t>
                        </m:r>
                      </m:sup>
                    </m:sSup>
                  </m:oMath>
                </a14:m>
                <a:r>
                  <a:rPr lang="en-US" altLang="zh-CN" sz="4000" b="1" dirty="0"/>
                  <a:t> polarization measurements in HIAF</a:t>
                </a:r>
                <a:endParaRPr lang="zh-CN" altLang="en-US" sz="4000" b="1" dirty="0"/>
              </a:p>
            </p:txBody>
          </p:sp>
        </mc:Choice>
        <mc:Fallback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CB3190C6-97D8-4E76-9D50-979BE27971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11199" y="16922"/>
                <a:ext cx="11027025" cy="1246819"/>
              </a:xfrm>
              <a:blipFill>
                <a:blip r:embed="rId2"/>
                <a:stretch>
                  <a:fillRect l="-80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D1BCC6F-A255-42A3-84C4-125D4609A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4B678ED-7E7F-4402-BD41-2EAEA4820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60" y="1612900"/>
            <a:ext cx="5696039" cy="464853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19373AD0-5F4D-4CA9-9965-73E4B83F8950}"/>
              </a:ext>
            </a:extLst>
          </p:cNvPr>
          <p:cNvSpPr txBox="1"/>
          <p:nvPr/>
        </p:nvSpPr>
        <p:spPr>
          <a:xfrm>
            <a:off x="9336498" y="2544287"/>
            <a:ext cx="2643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polarization through hadronization 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1FB76E8-A1EE-41FB-96C2-C904080A6258}"/>
              </a:ext>
            </a:extLst>
          </p:cNvPr>
          <p:cNvSpPr txBox="1"/>
          <p:nvPr/>
        </p:nvSpPr>
        <p:spPr>
          <a:xfrm>
            <a:off x="7050215" y="3216027"/>
            <a:ext cx="406589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GB" altLang="zh-CN" sz="1050" dirty="0">
                <a:solidFill>
                  <a:srgbClr val="0070C0"/>
                </a:solidFill>
                <a:latin typeface="Arial"/>
                <a:ea typeface="微软雅黑"/>
              </a:rPr>
              <a:t>Zuo-tang </a:t>
            </a:r>
            <a:r>
              <a:rPr kumimoji="0" lang="en-GB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Liang, and C. </a:t>
            </a:r>
            <a:r>
              <a:rPr kumimoji="0" lang="en-GB" altLang="zh-CN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Boros</a:t>
            </a:r>
            <a:r>
              <a:rPr kumimoji="0" lang="en-GB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 Phys. Rev. Lett. 79, 3608 (1997); PRD 61, 117503 (2000).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H. Dong and Zuo-tang Liang, PRD 70, 014019 (2004); PRD 72, 033006 (2005).</a:t>
            </a:r>
            <a:endParaRPr kumimoji="0" lang="zh-CN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91445D2D-52DE-4583-8CA7-907E702CCD81}"/>
                  </a:ext>
                </a:extLst>
              </p:cNvPr>
              <p:cNvSpPr txBox="1"/>
              <p:nvPr/>
            </p:nvSpPr>
            <p:spPr>
              <a:xfrm>
                <a:off x="9333287" y="4084664"/>
                <a:ext cx="240971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𝚲</m:t>
                    </m:r>
                  </m:oMath>
                </a14:m>
                <a:r>
                  <a:rPr lang="en-US" altLang="zh-CN" sz="1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polarization in </a:t>
                </a:r>
                <a:r>
                  <a:rPr lang="en-US" altLang="zh-CN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exclusive processes</a:t>
                </a:r>
                <a:r>
                  <a:rPr lang="en-US" altLang="zh-CN" sz="1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zh-CN" altLang="en-US" dirty="0"/>
              </a:p>
            </p:txBody>
          </p:sp>
        </mc:Choice>
        <mc:Fallback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91445D2D-52DE-4583-8CA7-907E702CCD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3287" y="4084664"/>
                <a:ext cx="2409718" cy="646331"/>
              </a:xfrm>
              <a:prstGeom prst="rect">
                <a:avLst/>
              </a:prstGeom>
              <a:blipFill>
                <a:blip r:embed="rId4"/>
                <a:stretch>
                  <a:fillRect l="-1571" t="-3846" r="-4712" b="-1346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25">
            <a:extLst>
              <a:ext uri="{FF2B5EF4-FFF2-40B4-BE49-F238E27FC236}">
                <a16:creationId xmlns:a16="http://schemas.microsoft.com/office/drawing/2014/main" id="{0BCE68FF-1BCC-4029-9E7A-8C6D2D9F1AB9}"/>
              </a:ext>
            </a:extLst>
          </p:cNvPr>
          <p:cNvSpPr txBox="1"/>
          <p:nvPr/>
        </p:nvSpPr>
        <p:spPr>
          <a:xfrm>
            <a:off x="7101015" y="5013140"/>
            <a:ext cx="418153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zh-CN" sz="1050" dirty="0">
                <a:solidFill>
                  <a:srgbClr val="0070C0"/>
                </a:solidFill>
                <a:latin typeface="Arial"/>
                <a:ea typeface="微软雅黑"/>
              </a:rPr>
              <a:t>R. Machleidt, K. Holinde and C. Elster, </a:t>
            </a:r>
            <a:r>
              <a:rPr lang="en-GB" altLang="zh-CN" sz="1050" dirty="0">
                <a:solidFill>
                  <a:srgbClr val="0070C0"/>
                </a:solidFill>
                <a:latin typeface="Arial"/>
                <a:ea typeface="微软雅黑"/>
              </a:rPr>
              <a:t>Phys. Rept. 149, 1 (1987).</a:t>
            </a:r>
          </a:p>
          <a:p>
            <a:pPr>
              <a:defRPr/>
            </a:pPr>
            <a:r>
              <a:rPr lang="pl-PL" altLang="zh-CN" sz="1050" dirty="0">
                <a:solidFill>
                  <a:srgbClr val="0070C0"/>
                </a:solidFill>
                <a:latin typeface="Arial"/>
                <a:ea typeface="微软雅黑"/>
              </a:rPr>
              <a:t>B. C. Liu, B. S. Zou</a:t>
            </a:r>
            <a:r>
              <a:rPr lang="de-DE" altLang="zh-CN" sz="1050" dirty="0">
                <a:solidFill>
                  <a:srgbClr val="0070C0"/>
                </a:solidFill>
                <a:latin typeface="Arial"/>
                <a:ea typeface="微软雅黑"/>
              </a:rPr>
              <a:t>, </a:t>
            </a:r>
            <a:r>
              <a:rPr lang="en-GB" altLang="zh-CN" sz="1050" dirty="0">
                <a:solidFill>
                  <a:srgbClr val="0070C0"/>
                </a:solidFill>
                <a:latin typeface="Arial"/>
                <a:ea typeface="微软雅黑"/>
              </a:rPr>
              <a:t>PRL 96, 042002 (2006).</a:t>
            </a: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1EC9B0C5-ABF9-4326-BE8A-A418A0D5C17E}"/>
              </a:ext>
            </a:extLst>
          </p:cNvPr>
          <p:cNvCxnSpPr>
            <a:cxnSpLocks/>
          </p:cNvCxnSpPr>
          <p:nvPr/>
        </p:nvCxnSpPr>
        <p:spPr>
          <a:xfrm flipV="1">
            <a:off x="4941727" y="2803977"/>
            <a:ext cx="1623256" cy="17957"/>
          </a:xfrm>
          <a:prstGeom prst="straightConnector1">
            <a:avLst/>
          </a:prstGeom>
          <a:ln w="146050"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31C00B3E-F837-4615-B33E-685A7A05F44B}"/>
              </a:ext>
            </a:extLst>
          </p:cNvPr>
          <p:cNvCxnSpPr>
            <a:cxnSpLocks/>
          </p:cNvCxnSpPr>
          <p:nvPr/>
        </p:nvCxnSpPr>
        <p:spPr>
          <a:xfrm>
            <a:off x="4505088" y="4349702"/>
            <a:ext cx="2059895" cy="0"/>
          </a:xfrm>
          <a:prstGeom prst="straightConnector1">
            <a:avLst/>
          </a:prstGeom>
          <a:ln w="146050"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FB25D42-E1A9-15E9-A087-440658FD2781}"/>
              </a:ext>
            </a:extLst>
          </p:cNvPr>
          <p:cNvSpPr txBox="1"/>
          <p:nvPr/>
        </p:nvSpPr>
        <p:spPr>
          <a:xfrm>
            <a:off x="6654800" y="1644134"/>
            <a:ext cx="48133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/>
              <a:t>𝚲 polarization measurements </a:t>
            </a:r>
            <a:r>
              <a:rPr lang="en-US" altLang="zh-CN" sz="2400" b="1" dirty="0">
                <a:solidFill>
                  <a:schemeClr val="tx1"/>
                </a:solidFill>
              </a:rPr>
              <a:t>cross energy region and collision system</a:t>
            </a:r>
            <a:endParaRPr lang="en-CN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46114E9-C8F0-4BBE-C68E-05BDCA420BBD}"/>
                  </a:ext>
                </a:extLst>
              </p:cNvPr>
              <p:cNvSpPr txBox="1"/>
              <p:nvPr/>
            </p:nvSpPr>
            <p:spPr>
              <a:xfrm>
                <a:off x="6699250" y="2628900"/>
                <a:ext cx="140634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𝑝𝑝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)→</m:t>
                      </m:r>
                      <m:r>
                        <m:rPr>
                          <m:sty m:val="p"/>
                        </m:rPr>
                        <a:rPr lang="el-G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CN" sz="2000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46114E9-C8F0-4BBE-C68E-05BDCA420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250" y="2628900"/>
                <a:ext cx="1406347" cy="307777"/>
              </a:xfrm>
              <a:prstGeom prst="rect">
                <a:avLst/>
              </a:prstGeom>
              <a:blipFill>
                <a:blip r:embed="rId5"/>
                <a:stretch>
                  <a:fillRect l="-3571" r="-2679" b="-3076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5941CD6-6304-A5DE-D2EC-FA93702DB233}"/>
                  </a:ext>
                </a:extLst>
              </p:cNvPr>
              <p:cNvSpPr txBox="1"/>
              <p:nvPr/>
            </p:nvSpPr>
            <p:spPr>
              <a:xfrm>
                <a:off x="6648450" y="4140200"/>
                <a:ext cx="118429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𝑝𝑝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l-G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𝐾𝑝</m:t>
                      </m:r>
                    </m:oMath>
                  </m:oMathPara>
                </a14:m>
                <a:endParaRPr lang="en-CN" sz="2000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5941CD6-6304-A5DE-D2EC-FA93702DB2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8450" y="4140200"/>
                <a:ext cx="1184299" cy="307777"/>
              </a:xfrm>
              <a:prstGeom prst="rect">
                <a:avLst/>
              </a:prstGeom>
              <a:blipFill>
                <a:blip r:embed="rId6"/>
                <a:stretch>
                  <a:fillRect l="-5319" r="-6383" b="-2692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832878AE-5A1B-9666-200F-CD94F6868C9B}"/>
              </a:ext>
            </a:extLst>
          </p:cNvPr>
          <p:cNvSpPr txBox="1"/>
          <p:nvPr/>
        </p:nvSpPr>
        <p:spPr>
          <a:xfrm>
            <a:off x="5397500" y="1048435"/>
            <a:ext cx="660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</a:t>
            </a:r>
            <a:r>
              <a:rPr lang="en-US" altLang="zh-CN" sz="2400" b="1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yperon-</a:t>
            </a:r>
            <a:r>
              <a:rPr lang="en-US" altLang="zh-CN" sz="2400" b="1" dirty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</a:t>
            </a:r>
            <a:r>
              <a:rPr lang="en-US" altLang="zh-CN" sz="2400" b="1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ucleon </a:t>
            </a:r>
            <a:r>
              <a:rPr lang="en-US" altLang="zh-CN" sz="2400" b="1" dirty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</a:t>
            </a:r>
            <a:r>
              <a:rPr lang="en-US" altLang="zh-CN" sz="2400" b="1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pectrometer </a:t>
            </a:r>
            <a:r>
              <a:rPr lang="en-US" altLang="zh-CN" sz="24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(H-NS)</a:t>
            </a:r>
            <a:endParaRPr lang="en-CN" sz="2400" dirty="0"/>
          </a:p>
        </p:txBody>
      </p:sp>
    </p:spTree>
    <p:extLst>
      <p:ext uri="{BB962C8B-B14F-4D97-AF65-F5344CB8AC3E}">
        <p14:creationId xmlns:p14="http://schemas.microsoft.com/office/powerpoint/2010/main" val="1516743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38153-9BE9-4E70-AFD1-4206082A8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963" y="91945"/>
            <a:ext cx="11142026" cy="1220952"/>
          </a:xfrm>
        </p:spPr>
        <p:txBody>
          <a:bodyPr>
            <a:normAutofit/>
          </a:bodyPr>
          <a:lstStyle/>
          <a:p>
            <a:r>
              <a:rPr lang="en-US" altLang="zh-CN" sz="4000" b="1" dirty="0"/>
              <a:t>An interesting question: Is proton polarized as well?</a:t>
            </a:r>
            <a:endParaRPr lang="zh-CN" altLang="en-US" sz="4000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7513B8E-0AD4-4F2B-9440-7A4C23640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84900" y="3257550"/>
            <a:ext cx="2743200" cy="365125"/>
          </a:xfrm>
        </p:spPr>
        <p:txBody>
          <a:bodyPr/>
          <a:lstStyle/>
          <a:p>
            <a:fld id="{6B6F415A-146C-4031-B7DF-DA5827ED46C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3B9A6839-B074-42A2-B695-785F6B45B0E5}"/>
              </a:ext>
            </a:extLst>
          </p:cNvPr>
          <p:cNvSpPr txBox="1"/>
          <p:nvPr/>
        </p:nvSpPr>
        <p:spPr>
          <a:xfrm>
            <a:off x="336341" y="2382793"/>
            <a:ext cx="332054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altLang="zh-CN" sz="36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pp </a:t>
            </a:r>
            <a:r>
              <a:rPr lang="en-US" altLang="zh-CN" sz="3600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36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p </a:t>
            </a:r>
            <a:r>
              <a:rPr lang="en-US" altLang="zh-CN" sz="36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K </a:t>
            </a:r>
            <a:r>
              <a:rPr lang="en-US" altLang="zh-CN" sz="3600" b="1" dirty="0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Λ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D14A1E9-6821-489C-A2E8-8A167E8CB682}"/>
              </a:ext>
            </a:extLst>
          </p:cNvPr>
          <p:cNvSpPr txBox="1"/>
          <p:nvPr/>
        </p:nvSpPr>
        <p:spPr>
          <a:xfrm>
            <a:off x="571989" y="4752722"/>
            <a:ext cx="27769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altLang="zh-CN" sz="36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pp </a:t>
            </a:r>
            <a:r>
              <a:rPr lang="en-US" altLang="zh-CN" sz="3600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36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p</a:t>
            </a:r>
            <a:r>
              <a:rPr lang="en-US" altLang="zh-CN" sz="36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 + X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7908DC-A377-9510-0878-2CE4057062B9}"/>
              </a:ext>
            </a:extLst>
          </p:cNvPr>
          <p:cNvSpPr/>
          <p:nvPr/>
        </p:nvSpPr>
        <p:spPr>
          <a:xfrm>
            <a:off x="3203215" y="3679279"/>
            <a:ext cx="360025" cy="288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566A281-1777-74CA-09AD-47C5FCC22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274" y="1394125"/>
            <a:ext cx="1671886" cy="228515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9827288-28E8-8322-A588-64BA7987F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889" y="3832752"/>
            <a:ext cx="1631563" cy="22434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C0C448F-C7B1-9CD4-DE0B-6F730F006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699" y="1681347"/>
            <a:ext cx="3156906" cy="1711454"/>
          </a:xfrm>
          <a:prstGeom prst="rect">
            <a:avLst/>
          </a:prstGeom>
        </p:spPr>
      </p:pic>
      <p:sp>
        <p:nvSpPr>
          <p:cNvPr id="9" name="矩形 7">
            <a:extLst>
              <a:ext uri="{FF2B5EF4-FFF2-40B4-BE49-F238E27FC236}">
                <a16:creationId xmlns:a16="http://schemas.microsoft.com/office/drawing/2014/main" id="{D3C314C4-DFFE-9E04-16DC-D2DDF61FB5C9}"/>
              </a:ext>
            </a:extLst>
          </p:cNvPr>
          <p:cNvSpPr/>
          <p:nvPr/>
        </p:nvSpPr>
        <p:spPr>
          <a:xfrm>
            <a:off x="8391751" y="4381906"/>
            <a:ext cx="2181497" cy="120854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文本框 8">
            <a:extLst>
              <a:ext uri="{FF2B5EF4-FFF2-40B4-BE49-F238E27FC236}">
                <a16:creationId xmlns:a16="http://schemas.microsoft.com/office/drawing/2014/main" id="{CC990A54-9BF0-381F-91AE-D6F38DF4F0A4}"/>
              </a:ext>
            </a:extLst>
          </p:cNvPr>
          <p:cNvSpPr txBox="1"/>
          <p:nvPr/>
        </p:nvSpPr>
        <p:spPr>
          <a:xfrm>
            <a:off x="9238682" y="4796346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???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A5469F5-22BB-D618-D753-B0F161B90B89}"/>
              </a:ext>
            </a:extLst>
          </p:cNvPr>
          <p:cNvSpPr txBox="1"/>
          <p:nvPr/>
        </p:nvSpPr>
        <p:spPr>
          <a:xfrm>
            <a:off x="5647499" y="5655007"/>
            <a:ext cx="2025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核核弹性散射测量核子极化</a:t>
            </a:r>
          </a:p>
        </p:txBody>
      </p:sp>
      <p:pic>
        <p:nvPicPr>
          <p:cNvPr id="12" name="图片 12">
            <a:extLst>
              <a:ext uri="{FF2B5EF4-FFF2-40B4-BE49-F238E27FC236}">
                <a16:creationId xmlns:a16="http://schemas.microsoft.com/office/drawing/2014/main" id="{21024CFB-34CA-07F0-1DFA-91CC6F25A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499" y="4110266"/>
            <a:ext cx="2117739" cy="1461097"/>
          </a:xfrm>
          <a:prstGeom prst="rect">
            <a:avLst/>
          </a:prstGeom>
        </p:spPr>
      </p:pic>
      <p:pic>
        <p:nvPicPr>
          <p:cNvPr id="13" name="图片 21">
            <a:extLst>
              <a:ext uri="{FF2B5EF4-FFF2-40B4-BE49-F238E27FC236}">
                <a16:creationId xmlns:a16="http://schemas.microsoft.com/office/drawing/2014/main" id="{F9606256-6FCF-AB8C-D906-43DDB09E48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1273" y="1502939"/>
            <a:ext cx="1246916" cy="1842001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C8700179-D78C-A62C-AB89-6051B4058AC8}"/>
              </a:ext>
            </a:extLst>
          </p:cNvPr>
          <p:cNvSpPr txBox="1"/>
          <p:nvPr/>
        </p:nvSpPr>
        <p:spPr>
          <a:xfrm>
            <a:off x="5592790" y="3347239"/>
            <a:ext cx="2342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超子弱衰变角分布测量超子极化</a:t>
            </a:r>
          </a:p>
        </p:txBody>
      </p:sp>
      <p:sp>
        <p:nvSpPr>
          <p:cNvPr id="15" name="矩形 24">
            <a:extLst>
              <a:ext uri="{FF2B5EF4-FFF2-40B4-BE49-F238E27FC236}">
                <a16:creationId xmlns:a16="http://schemas.microsoft.com/office/drawing/2014/main" id="{8525B4DE-1EC9-A8AB-7B2F-D72411920281}"/>
              </a:ext>
            </a:extLst>
          </p:cNvPr>
          <p:cNvSpPr/>
          <p:nvPr/>
        </p:nvSpPr>
        <p:spPr>
          <a:xfrm>
            <a:off x="3707674" y="1362140"/>
            <a:ext cx="7646126" cy="23970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25">
            <a:extLst>
              <a:ext uri="{FF2B5EF4-FFF2-40B4-BE49-F238E27FC236}">
                <a16:creationId xmlns:a16="http://schemas.microsoft.com/office/drawing/2014/main" id="{FD7E26F4-4542-F56E-01D8-4CB776526595}"/>
              </a:ext>
            </a:extLst>
          </p:cNvPr>
          <p:cNvSpPr/>
          <p:nvPr/>
        </p:nvSpPr>
        <p:spPr>
          <a:xfrm>
            <a:off x="3707674" y="3760276"/>
            <a:ext cx="7646126" cy="23970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灯片编号占位符 3">
            <a:extLst>
              <a:ext uri="{FF2B5EF4-FFF2-40B4-BE49-F238E27FC236}">
                <a16:creationId xmlns:a16="http://schemas.microsoft.com/office/drawing/2014/main" id="{ADABC22A-1544-5ABA-2500-A86C98A3F12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6F415A-146C-4031-B7DF-DA5827ED46C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33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6">
            <a:extLst>
              <a:ext uri="{FF2B5EF4-FFF2-40B4-BE49-F238E27FC236}">
                <a16:creationId xmlns:a16="http://schemas.microsoft.com/office/drawing/2014/main" id="{B90FF321-59F2-435B-90EC-2B2F0E5FD9E7}"/>
              </a:ext>
            </a:extLst>
          </p:cNvPr>
          <p:cNvGrpSpPr/>
          <p:nvPr/>
        </p:nvGrpSpPr>
        <p:grpSpPr>
          <a:xfrm>
            <a:off x="763373" y="1391044"/>
            <a:ext cx="10535110" cy="5142306"/>
            <a:chOff x="-498916" y="1975175"/>
            <a:chExt cx="10535110" cy="5142306"/>
          </a:xfrm>
        </p:grpSpPr>
        <p:sp>
          <p:nvSpPr>
            <p:cNvPr id="7" name="Text Box 211">
              <a:extLst>
                <a:ext uri="{FF2B5EF4-FFF2-40B4-BE49-F238E27FC236}">
                  <a16:creationId xmlns:a16="http://schemas.microsoft.com/office/drawing/2014/main" id="{9A1A84EF-DE23-43C6-AE3D-1F58A56CAD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07194" y="5978708"/>
              <a:ext cx="3429000" cy="1138773"/>
            </a:xfrm>
            <a:prstGeom prst="rect">
              <a:avLst/>
            </a:prstGeom>
            <a:ln w="3175">
              <a:noFill/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仿宋_GB2312" pitchFamily="49" charset="-122"/>
                  <a:cs typeface="Arial" panose="020B0604020202020204" pitchFamily="34" charset="0"/>
                </a:rPr>
                <a:t>Superconducting Ion Linac: </a:t>
              </a:r>
              <a:endParaRPr lang="en-US" altLang="zh-CN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  <a:cs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F79646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en-US" altLang="zh-CN" sz="1600" b="1" dirty="0">
                  <a:solidFill>
                    <a:srgbClr val="003366"/>
                  </a:solidFill>
                  <a:ea typeface="宋体" panose="02010600030101010101" pitchFamily="2" charset="-122"/>
                  <a:cs typeface="Arial" panose="020B0604020202020204" pitchFamily="34" charset="0"/>
                </a:rPr>
                <a:t> Length: 180 m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F79646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en-US" altLang="zh-CN" sz="1600" b="1" dirty="0">
                  <a:solidFill>
                    <a:srgbClr val="003366"/>
                  </a:solidFill>
                  <a:ea typeface="宋体" panose="02010600030101010101" pitchFamily="2" charset="-122"/>
                  <a:cs typeface="Arial" panose="020B0604020202020204" pitchFamily="34" charset="0"/>
                </a:rPr>
                <a:t> Energy:</a:t>
              </a:r>
              <a:r>
                <a:rPr lang="en-US" altLang="zh-CN" sz="1600" b="1" dirty="0">
                  <a:solidFill>
                    <a:srgbClr val="003366"/>
                  </a:solidFill>
                  <a:ea typeface="黑体" pitchFamily="49" charset="-122"/>
                  <a:cs typeface="Arial" panose="020B0604020202020204" pitchFamily="34" charset="0"/>
                </a:rPr>
                <a:t> 17 MeV/u (U</a:t>
              </a:r>
              <a:r>
                <a:rPr lang="en-US" altLang="zh-CN" sz="1600" b="1" baseline="30000" dirty="0">
                  <a:solidFill>
                    <a:srgbClr val="003366"/>
                  </a:solidFill>
                  <a:ea typeface="黑体" pitchFamily="49" charset="-122"/>
                  <a:cs typeface="Arial" panose="020B0604020202020204" pitchFamily="34" charset="0"/>
                </a:rPr>
                <a:t>34+</a:t>
              </a:r>
              <a:r>
                <a:rPr lang="en-US" altLang="zh-CN" sz="1600" b="1" dirty="0">
                  <a:solidFill>
                    <a:srgbClr val="003366"/>
                  </a:solidFill>
                  <a:ea typeface="黑体" pitchFamily="49" charset="-122"/>
                  <a:cs typeface="Arial" panose="020B0604020202020204" pitchFamily="34" charset="0"/>
                </a:rPr>
                <a:t>)</a:t>
              </a:r>
            </a:p>
            <a:p>
              <a:pPr marL="0" lvl="1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79646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en-US" altLang="zh-CN" sz="1600" b="1" dirty="0">
                  <a:solidFill>
                    <a:srgbClr val="003366"/>
                  </a:solidFill>
                  <a:ea typeface="Arial Unicode MS" pitchFamily="34" charset="-122"/>
                  <a:cs typeface="Arial" panose="020B0604020202020204" pitchFamily="34" charset="0"/>
                </a:rPr>
                <a:t> CW and pulse modes </a:t>
              </a:r>
              <a:endParaRPr lang="en-US" altLang="zh-CN" sz="1600" b="1" dirty="0">
                <a:solidFill>
                  <a:srgbClr val="003366"/>
                </a:solidFill>
                <a:ea typeface="黑体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8" name="Text Box 211">
              <a:extLst>
                <a:ext uri="{FF2B5EF4-FFF2-40B4-BE49-F238E27FC236}">
                  <a16:creationId xmlns:a16="http://schemas.microsoft.com/office/drawing/2014/main" id="{B10E5520-2D3B-45B2-BEE6-84B8B2BD47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98916" y="1975175"/>
              <a:ext cx="2921969" cy="1384995"/>
            </a:xfrm>
            <a:prstGeom prst="rect">
              <a:avLst/>
            </a:prstGeom>
            <a:solidFill>
              <a:schemeClr val="lt1">
                <a:alpha val="50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仿宋_GB2312" pitchFamily="49" charset="-122"/>
                  <a:cs typeface="Arial" panose="020B0604020202020204" pitchFamily="34" charset="0"/>
                </a:rPr>
                <a:t>Booster Ring: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F79646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en-US" altLang="zh-CN" sz="1600" b="1" dirty="0">
                  <a:solidFill>
                    <a:srgbClr val="003366"/>
                  </a:solidFill>
                  <a:ea typeface="宋体" panose="02010600030101010101" pitchFamily="2" charset="-122"/>
                  <a:cs typeface="Arial" panose="020B0604020202020204" pitchFamily="34" charset="0"/>
                </a:rPr>
                <a:t> Circumference: 569 m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F79646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en-US" altLang="zh-CN" sz="1600" b="1" dirty="0">
                  <a:solidFill>
                    <a:srgbClr val="003366"/>
                  </a:solidFill>
                  <a:ea typeface="宋体" panose="02010600030101010101" pitchFamily="2" charset="-122"/>
                  <a:cs typeface="Arial" panose="020B0604020202020204" pitchFamily="34" charset="0"/>
                </a:rPr>
                <a:t> Rigidity: 34 Tm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F79646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en-US" altLang="zh-CN" sz="1600" b="1" dirty="0">
                  <a:solidFill>
                    <a:srgbClr val="003366"/>
                  </a:solidFill>
                  <a:ea typeface="宋体" panose="02010600030101010101" pitchFamily="2" charset="-122"/>
                  <a:cs typeface="Arial" panose="020B0604020202020204" pitchFamily="34" charset="0"/>
                </a:rPr>
                <a:t> Accumulation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F79646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en-US" altLang="zh-CN" sz="1600" b="1" dirty="0">
                  <a:solidFill>
                    <a:srgbClr val="003366"/>
                  </a:solidFill>
                  <a:ea typeface="宋体" panose="02010600030101010101" pitchFamily="2" charset="-122"/>
                  <a:cs typeface="Arial" panose="020B0604020202020204" pitchFamily="34" charset="0"/>
                </a:rPr>
                <a:t> Cooling &amp; acceleration</a:t>
              </a: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F3F53D23-DB1C-4E2C-ADC7-298379C18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42" y="118282"/>
            <a:ext cx="11112958" cy="1040783"/>
          </a:xfrm>
        </p:spPr>
        <p:txBody>
          <a:bodyPr>
            <a:no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</a:rPr>
              <a:t>H</a:t>
            </a:r>
            <a:r>
              <a:rPr lang="en-US" altLang="zh-CN" sz="4000" b="1" dirty="0"/>
              <a:t>igh </a:t>
            </a:r>
            <a:r>
              <a:rPr lang="en-US" altLang="zh-CN" sz="4000" b="1" dirty="0">
                <a:solidFill>
                  <a:srgbClr val="FF0000"/>
                </a:solidFill>
              </a:rPr>
              <a:t>I</a:t>
            </a:r>
            <a:r>
              <a:rPr lang="en-US" altLang="zh-CN" sz="4000" b="1" dirty="0"/>
              <a:t>ntensity heavy-ion </a:t>
            </a:r>
            <a:r>
              <a:rPr lang="en-US" altLang="zh-CN" sz="4000" b="1" dirty="0">
                <a:solidFill>
                  <a:srgbClr val="FF0000"/>
                </a:solidFill>
              </a:rPr>
              <a:t>A</a:t>
            </a:r>
            <a:r>
              <a:rPr lang="en-US" altLang="zh-CN" sz="4000" b="1" dirty="0"/>
              <a:t>ccelerator </a:t>
            </a:r>
            <a:r>
              <a:rPr lang="en-US" altLang="zh-CN" sz="4000" b="1" dirty="0">
                <a:solidFill>
                  <a:srgbClr val="FF0000"/>
                </a:solidFill>
              </a:rPr>
              <a:t>F</a:t>
            </a:r>
            <a:r>
              <a:rPr lang="en-US" altLang="zh-CN" sz="4000" b="1" dirty="0"/>
              <a:t>acility (</a:t>
            </a:r>
            <a:r>
              <a:rPr lang="en-US" altLang="zh-CN" sz="4000" b="1" dirty="0">
                <a:solidFill>
                  <a:srgbClr val="FF0000"/>
                </a:solidFill>
              </a:rPr>
              <a:t>HIAF</a:t>
            </a:r>
            <a:r>
              <a:rPr lang="en-US" altLang="zh-CN" sz="4000" b="1" dirty="0"/>
              <a:t>)</a:t>
            </a:r>
            <a:endParaRPr lang="zh-CN" altLang="en-US" sz="4000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0A8A987-4BCF-4375-BE89-CE04D0B91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t>13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DD69F65-CE3B-41F0-B0DC-CD49B02DAB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5" t="-1" r="10537" b="9895"/>
          <a:stretch/>
        </p:blipFill>
        <p:spPr>
          <a:xfrm>
            <a:off x="1749234" y="1475709"/>
            <a:ext cx="7762794" cy="479700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DBC5722-A2F3-4E60-9EDD-5D3A810F5625}"/>
              </a:ext>
            </a:extLst>
          </p:cNvPr>
          <p:cNvSpPr txBox="1"/>
          <p:nvPr/>
        </p:nvSpPr>
        <p:spPr>
          <a:xfrm>
            <a:off x="5931183" y="5194522"/>
            <a:ext cx="777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  <a:cs typeface="Arial" panose="020B0604020202020204" pitchFamily="34" charset="0"/>
              </a:rPr>
              <a:t>iLinac</a:t>
            </a:r>
            <a:endParaRPr lang="zh-CN" altLang="en-US" sz="20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itchFamily="49" charset="-122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F9E2D4D-9ABD-497E-A136-8BB33E608923}"/>
              </a:ext>
            </a:extLst>
          </p:cNvPr>
          <p:cNvSpPr txBox="1"/>
          <p:nvPr/>
        </p:nvSpPr>
        <p:spPr>
          <a:xfrm>
            <a:off x="6834037" y="2633709"/>
            <a:ext cx="756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  <a:cs typeface="Arial" panose="020B0604020202020204" pitchFamily="34" charset="0"/>
              </a:rPr>
              <a:t>SRing</a:t>
            </a:r>
            <a:endParaRPr lang="zh-CN" altLang="en-US" sz="20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itchFamily="49" charset="-122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63928A1-447F-4BCA-BFCE-C944E5F57F06}"/>
              </a:ext>
            </a:extLst>
          </p:cNvPr>
          <p:cNvSpPr txBox="1"/>
          <p:nvPr/>
        </p:nvSpPr>
        <p:spPr>
          <a:xfrm>
            <a:off x="3258339" y="5594632"/>
            <a:ext cx="777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  <a:cs typeface="Arial" panose="020B0604020202020204" pitchFamily="34" charset="0"/>
              </a:rPr>
              <a:t>BRing</a:t>
            </a:r>
            <a:endParaRPr lang="zh-CN" altLang="en-US" sz="20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itchFamily="49" charset="-122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0BF45C0-DC26-497D-824A-49929EF79854}"/>
              </a:ext>
            </a:extLst>
          </p:cNvPr>
          <p:cNvSpPr txBox="1"/>
          <p:nvPr/>
        </p:nvSpPr>
        <p:spPr>
          <a:xfrm>
            <a:off x="4095311" y="2141784"/>
            <a:ext cx="718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  <a:cs typeface="Arial" panose="020B0604020202020204" pitchFamily="34" charset="0"/>
              </a:rPr>
              <a:t>HFRS</a:t>
            </a:r>
            <a:endParaRPr lang="zh-CN" altLang="en-US" sz="20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itchFamily="49" charset="-122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47CB962-58D4-4279-98F1-F5818521B26D}"/>
              </a:ext>
            </a:extLst>
          </p:cNvPr>
          <p:cNvSpPr/>
          <p:nvPr/>
        </p:nvSpPr>
        <p:spPr>
          <a:xfrm>
            <a:off x="684967" y="600017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79646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1600" b="1" dirty="0">
                <a:solidFill>
                  <a:srgbClr val="003366"/>
                </a:solidFill>
                <a:ea typeface="MS PGothic" pitchFamily="34" charset="-128"/>
                <a:cs typeface="Arial" panose="020B0604020202020204" pitchFamily="34" charset="0"/>
              </a:rPr>
              <a:t>Two-plane painting injection scheme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79646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1600" b="1" dirty="0">
                <a:solidFill>
                  <a:srgbClr val="003366"/>
                </a:solidFill>
                <a:ea typeface="MS PGothic" pitchFamily="34" charset="-128"/>
                <a:cs typeface="Arial" panose="020B0604020202020204" pitchFamily="34" charset="0"/>
              </a:rPr>
              <a:t>Fast ramping rate operation</a:t>
            </a:r>
            <a:endParaRPr lang="zh-CN" altLang="en-US" sz="1600" b="1" dirty="0">
              <a:solidFill>
                <a:srgbClr val="003366"/>
              </a:solidFill>
              <a:ea typeface="宋体" charset="-122"/>
              <a:cs typeface="Arial" panose="020B0604020202020204" pitchFamily="34" charset="0"/>
            </a:endParaRPr>
          </a:p>
        </p:txBody>
      </p:sp>
      <p:cxnSp>
        <p:nvCxnSpPr>
          <p:cNvPr id="15" name="肘形连接符 18">
            <a:extLst>
              <a:ext uri="{FF2B5EF4-FFF2-40B4-BE49-F238E27FC236}">
                <a16:creationId xmlns:a16="http://schemas.microsoft.com/office/drawing/2014/main" id="{0278876A-0450-404D-8001-F6990C08B7B6}"/>
              </a:ext>
            </a:extLst>
          </p:cNvPr>
          <p:cNvCxnSpPr>
            <a:cxnSpLocks/>
          </p:cNvCxnSpPr>
          <p:nvPr/>
        </p:nvCxnSpPr>
        <p:spPr>
          <a:xfrm rot="16200000" flipH="1">
            <a:off x="7832679" y="4412070"/>
            <a:ext cx="884995" cy="679908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6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肘形连接符 23">
            <a:extLst>
              <a:ext uri="{FF2B5EF4-FFF2-40B4-BE49-F238E27FC236}">
                <a16:creationId xmlns:a16="http://schemas.microsoft.com/office/drawing/2014/main" id="{7CAEE048-C265-4C09-9B1F-856D6B5B7388}"/>
              </a:ext>
            </a:extLst>
          </p:cNvPr>
          <p:cNvCxnSpPr>
            <a:cxnSpLocks/>
          </p:cNvCxnSpPr>
          <p:nvPr/>
        </p:nvCxnSpPr>
        <p:spPr>
          <a:xfrm rot="16200000" flipH="1">
            <a:off x="2679632" y="3065579"/>
            <a:ext cx="1632718" cy="1084813"/>
          </a:xfrm>
          <a:prstGeom prst="bentConnector3">
            <a:avLst>
              <a:gd name="adj1" fmla="val 74966"/>
            </a:avLst>
          </a:prstGeom>
          <a:ln w="19050">
            <a:solidFill>
              <a:schemeClr val="accent6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17540596-7200-4C67-87F7-5E056F5D5064}"/>
              </a:ext>
            </a:extLst>
          </p:cNvPr>
          <p:cNvSpPr txBox="1"/>
          <p:nvPr/>
        </p:nvSpPr>
        <p:spPr>
          <a:xfrm>
            <a:off x="8235411" y="1612836"/>
            <a:ext cx="3373172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b="1" u="sng" dirty="0">
                <a:solidFill>
                  <a:srgbClr val="FF0000"/>
                </a:solidFill>
                <a:cs typeface="Arial" panose="020B0604020202020204" pitchFamily="34" charset="0"/>
              </a:rPr>
              <a:t>HIAF</a:t>
            </a:r>
            <a:r>
              <a:rPr lang="en-US" altLang="zh-CN" sz="2000" b="1" dirty="0">
                <a:solidFill>
                  <a:srgbClr val="FF0000"/>
                </a:solidFill>
                <a:cs typeface="Arial" panose="020B0604020202020204" pitchFamily="34" charset="0"/>
              </a:rPr>
              <a:t> for atomic physics, nuclear physics, applied research in biology and material science etc.</a:t>
            </a:r>
            <a:endParaRPr lang="zh-CN" altLang="en-US" sz="2000" dirty="0"/>
          </a:p>
        </p:txBody>
      </p:sp>
      <p:sp>
        <p:nvSpPr>
          <p:cNvPr id="13" name="箭头: 下 12">
            <a:extLst>
              <a:ext uri="{FF2B5EF4-FFF2-40B4-BE49-F238E27FC236}">
                <a16:creationId xmlns:a16="http://schemas.microsoft.com/office/drawing/2014/main" id="{D23B71F4-4B8C-4B1D-9A94-8432EEC891ED}"/>
              </a:ext>
            </a:extLst>
          </p:cNvPr>
          <p:cNvSpPr/>
          <p:nvPr/>
        </p:nvSpPr>
        <p:spPr>
          <a:xfrm rot="1805349">
            <a:off x="1324412" y="3449293"/>
            <a:ext cx="705395" cy="8170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04865C4-CA8E-4C3E-AEFC-7C135586FAF8}"/>
              </a:ext>
            </a:extLst>
          </p:cNvPr>
          <p:cNvSpPr txBox="1"/>
          <p:nvPr/>
        </p:nvSpPr>
        <p:spPr>
          <a:xfrm>
            <a:off x="112840" y="4451980"/>
            <a:ext cx="2840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C00000"/>
                </a:solidFill>
              </a:rPr>
              <a:t>High energy experimental hall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294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98067E-58A3-42B5-844F-BEAC42FB3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167B6FF-7046-4C86-917E-5E2D50E5E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05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4E4066D-9C3C-48FB-A4EB-2BFE76DC7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5" name="表格 12">
            <a:extLst>
              <a:ext uri="{FF2B5EF4-FFF2-40B4-BE49-F238E27FC236}">
                <a16:creationId xmlns:a16="http://schemas.microsoft.com/office/drawing/2014/main" id="{BC8B1148-D6AC-4B9A-9E2F-F9BB92AA21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810157"/>
              </p:ext>
            </p:extLst>
          </p:nvPr>
        </p:nvGraphicFramePr>
        <p:xfrm>
          <a:off x="611413" y="1612900"/>
          <a:ext cx="10737669" cy="4659576"/>
        </p:xfrm>
        <a:graphic>
          <a:graphicData uri="http://schemas.openxmlformats.org/drawingml/2006/table">
            <a:tbl>
              <a:tblPr firstRow="1" firstCol="1" bandRow="1" bandCol="1">
                <a:tableStyleId>{5940675A-B579-460E-94D1-54222C63F5DA}</a:tableStyleId>
              </a:tblPr>
              <a:tblGrid>
                <a:gridCol w="32338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5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47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5489"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</a:rPr>
                        <a:t>Ion 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Intensity</a:t>
                      </a:r>
                    </a:p>
                    <a:p>
                      <a:pPr indent="0" algn="ctr" font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(</a:t>
                      </a:r>
                      <a:r>
                        <a:rPr lang="en-US" sz="2000" kern="100" dirty="0" err="1">
                          <a:effectLst/>
                        </a:rPr>
                        <a:t>ppp</a:t>
                      </a:r>
                      <a:r>
                        <a:rPr lang="en-US" sz="2000" kern="100" dirty="0">
                          <a:effectLst/>
                        </a:rPr>
                        <a:t>)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 err="1">
                          <a:solidFill>
                            <a:srgbClr val="C00000"/>
                          </a:solidFill>
                          <a:effectLst/>
                        </a:rPr>
                        <a:t>Kine_Energy</a:t>
                      </a:r>
                      <a:r>
                        <a:rPr lang="en-US" altLang="zh-CN" sz="2000" kern="100" dirty="0">
                          <a:solidFill>
                            <a:srgbClr val="C00000"/>
                          </a:solidFill>
                          <a:effectLst/>
                        </a:rPr>
                        <a:t> (G</a:t>
                      </a:r>
                      <a:r>
                        <a:rPr lang="en-US" sz="2000" kern="100" dirty="0">
                          <a:solidFill>
                            <a:srgbClr val="C00000"/>
                          </a:solidFill>
                          <a:effectLst/>
                        </a:rPr>
                        <a:t>eV/u)</a:t>
                      </a:r>
                      <a:endParaRPr lang="zh-CN" sz="2000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3441"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baseline="30000">
                          <a:effectLst/>
                        </a:rPr>
                        <a:t>238</a:t>
                      </a:r>
                      <a:r>
                        <a:rPr lang="en-US" sz="2000" kern="100">
                          <a:effectLst/>
                        </a:rPr>
                        <a:t>U</a:t>
                      </a:r>
                      <a:r>
                        <a:rPr lang="en-US" sz="2000" kern="100" baseline="30000">
                          <a:effectLst/>
                        </a:rPr>
                        <a:t>35+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  <a:sym typeface="Symbol" panose="05050102010706020507" pitchFamily="18" charset="2"/>
                        </a:rPr>
                        <a:t>2.0</a:t>
                      </a:r>
                      <a:r>
                        <a:rPr lang="en-US" sz="2000" kern="0" dirty="0">
                          <a:effectLst/>
                        </a:rPr>
                        <a:t>10</a:t>
                      </a:r>
                      <a:r>
                        <a:rPr lang="en-US" sz="2000" kern="0" baseline="30000" dirty="0">
                          <a:effectLst/>
                        </a:rPr>
                        <a:t>11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</a:rPr>
                        <a:t>0.84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3441"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baseline="30000">
                          <a:effectLst/>
                        </a:rPr>
                        <a:t>238</a:t>
                      </a:r>
                      <a:r>
                        <a:rPr lang="en-US" sz="2000" kern="100">
                          <a:effectLst/>
                        </a:rPr>
                        <a:t>U</a:t>
                      </a:r>
                      <a:r>
                        <a:rPr lang="en-US" sz="2000" kern="100" baseline="30000">
                          <a:effectLst/>
                        </a:rPr>
                        <a:t>76+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5.0</a:t>
                      </a:r>
                      <a:r>
                        <a:rPr lang="en-US" sz="2000" kern="0" dirty="0">
                          <a:effectLst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2000" kern="0" dirty="0">
                          <a:effectLst/>
                        </a:rPr>
                        <a:t>10</a:t>
                      </a:r>
                      <a:r>
                        <a:rPr lang="en-US" sz="2000" kern="0" baseline="30000" dirty="0">
                          <a:effectLst/>
                        </a:rPr>
                        <a:t>10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</a:rPr>
                        <a:t>2.5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3441"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baseline="30000">
                          <a:effectLst/>
                        </a:rPr>
                        <a:t>129</a:t>
                      </a:r>
                      <a:r>
                        <a:rPr lang="en-US" sz="2000" kern="100">
                          <a:effectLst/>
                        </a:rPr>
                        <a:t>Xe</a:t>
                      </a:r>
                      <a:r>
                        <a:rPr lang="en-US" sz="2000" kern="100" baseline="30000">
                          <a:effectLst/>
                        </a:rPr>
                        <a:t>27+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3.6</a:t>
                      </a:r>
                      <a:r>
                        <a:rPr lang="en-US" sz="2000" kern="0" dirty="0">
                          <a:effectLst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2000" kern="0" dirty="0">
                          <a:effectLst/>
                        </a:rPr>
                        <a:t>10</a:t>
                      </a:r>
                      <a:r>
                        <a:rPr lang="en-US" sz="2000" kern="0" baseline="30000" dirty="0">
                          <a:effectLst/>
                        </a:rPr>
                        <a:t>11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</a:rPr>
                        <a:t>1.4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3441"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baseline="30000">
                          <a:effectLst/>
                        </a:rPr>
                        <a:t>78</a:t>
                      </a:r>
                      <a:r>
                        <a:rPr lang="en-US" sz="2000" kern="100">
                          <a:effectLst/>
                        </a:rPr>
                        <a:t>Kr</a:t>
                      </a:r>
                      <a:r>
                        <a:rPr lang="en-US" sz="2000" kern="100" baseline="30000">
                          <a:effectLst/>
                        </a:rPr>
                        <a:t>19+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5.0</a:t>
                      </a:r>
                      <a:r>
                        <a:rPr lang="en-US" sz="2000" kern="0" dirty="0">
                          <a:effectLst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2000" kern="0" dirty="0">
                          <a:effectLst/>
                        </a:rPr>
                        <a:t>10</a:t>
                      </a:r>
                      <a:r>
                        <a:rPr lang="en-US" sz="2000" kern="0" baseline="30000" dirty="0">
                          <a:effectLst/>
                        </a:rPr>
                        <a:t>11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</a:rPr>
                        <a:t>1.7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3441"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baseline="30000">
                          <a:effectLst/>
                        </a:rPr>
                        <a:t>40</a:t>
                      </a:r>
                      <a:r>
                        <a:rPr lang="en-US" sz="2000" kern="100">
                          <a:effectLst/>
                        </a:rPr>
                        <a:t>Ar</a:t>
                      </a:r>
                      <a:r>
                        <a:rPr lang="en-US" sz="2000" kern="100" baseline="30000">
                          <a:effectLst/>
                        </a:rPr>
                        <a:t>12+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7.0</a:t>
                      </a:r>
                      <a:r>
                        <a:rPr lang="en-US" sz="2000" kern="0">
                          <a:effectLst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2000" kern="0">
                          <a:effectLst/>
                        </a:rPr>
                        <a:t>10</a:t>
                      </a:r>
                      <a:r>
                        <a:rPr lang="en-US" sz="2000" kern="0" baseline="30000">
                          <a:effectLst/>
                        </a:rPr>
                        <a:t>11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</a:rPr>
                        <a:t>2.3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3441"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baseline="30000">
                          <a:effectLst/>
                        </a:rPr>
                        <a:t>18</a:t>
                      </a:r>
                      <a:r>
                        <a:rPr lang="en-US" sz="2000" kern="100">
                          <a:effectLst/>
                        </a:rPr>
                        <a:t>O</a:t>
                      </a:r>
                      <a:r>
                        <a:rPr lang="en-US" sz="2000" kern="100" baseline="30000">
                          <a:effectLst/>
                        </a:rPr>
                        <a:t>6+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8.0</a:t>
                      </a:r>
                      <a:r>
                        <a:rPr lang="en-US" sz="2000" kern="0">
                          <a:effectLst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2000" kern="0">
                          <a:effectLst/>
                        </a:rPr>
                        <a:t>10</a:t>
                      </a:r>
                      <a:r>
                        <a:rPr lang="en-US" sz="2000" kern="0" baseline="30000">
                          <a:effectLst/>
                        </a:rPr>
                        <a:t>11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</a:rPr>
                        <a:t>2.6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3441"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2000" kern="100" dirty="0">
                          <a:solidFill>
                            <a:srgbClr val="C00000"/>
                          </a:solidFill>
                          <a:effectLst/>
                        </a:rPr>
                        <a:t>p</a:t>
                      </a:r>
                      <a:endParaRPr lang="zh-CN" sz="2000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solidFill>
                            <a:srgbClr val="C00000"/>
                          </a:solidFill>
                          <a:effectLst/>
                        </a:rPr>
                        <a:t>5.0</a:t>
                      </a:r>
                      <a:r>
                        <a:rPr lang="en-US" sz="2000" kern="0" dirty="0">
                          <a:solidFill>
                            <a:srgbClr val="C00000"/>
                          </a:solidFill>
                          <a:effectLst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2000" kern="0" dirty="0">
                          <a:solidFill>
                            <a:srgbClr val="C00000"/>
                          </a:solidFill>
                          <a:effectLst/>
                        </a:rPr>
                        <a:t>10</a:t>
                      </a:r>
                      <a:r>
                        <a:rPr lang="en-US" sz="2000" kern="0" baseline="30000" dirty="0">
                          <a:solidFill>
                            <a:srgbClr val="C00000"/>
                          </a:solidFill>
                          <a:effectLst/>
                        </a:rPr>
                        <a:t>12</a:t>
                      </a:r>
                      <a:endParaRPr lang="zh-CN" sz="2000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C00000"/>
                          </a:solidFill>
                          <a:effectLst/>
                        </a:rPr>
                        <a:t>9.3</a:t>
                      </a:r>
                      <a:endParaRPr lang="zh-CN" sz="2000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标题 1">
            <a:extLst>
              <a:ext uri="{FF2B5EF4-FFF2-40B4-BE49-F238E27FC236}">
                <a16:creationId xmlns:a16="http://schemas.microsoft.com/office/drawing/2014/main" id="{5CF86454-1987-3062-589B-5807FA82F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50520"/>
            <a:ext cx="10058400" cy="970570"/>
          </a:xfrm>
        </p:spPr>
        <p:txBody>
          <a:bodyPr>
            <a:normAutofit/>
          </a:bodyPr>
          <a:lstStyle/>
          <a:p>
            <a:pPr indent="127000" fontAlgn="ctr">
              <a:lnSpc>
                <a:spcPts val="2400"/>
              </a:lnSpc>
            </a:pPr>
            <a:r>
              <a:rPr lang="en-US" altLang="zh-CN" sz="4000" b="1" dirty="0"/>
              <a:t>HIAF beam parameters</a:t>
            </a:r>
            <a:endParaRPr lang="zh-CN" altLang="en-US" sz="4000" b="1" kern="100" dirty="0"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324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274595-8F61-4645-B77B-9A16A22E1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274320"/>
            <a:ext cx="10058400" cy="970570"/>
          </a:xfrm>
        </p:spPr>
        <p:txBody>
          <a:bodyPr>
            <a:normAutofit/>
          </a:bodyPr>
          <a:lstStyle/>
          <a:p>
            <a:r>
              <a:rPr lang="en-US" altLang="zh-CN" sz="4000" b="1" dirty="0"/>
              <a:t>HIAF kinematics coverage</a:t>
            </a:r>
            <a:endParaRPr lang="zh-CN" altLang="en-US" sz="4000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012D7BC-1950-4D0E-8C0D-105762BA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pPr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219BB82E-716A-4605-A1BF-3946734E9635}"/>
                  </a:ext>
                </a:extLst>
              </p:cNvPr>
              <p:cNvSpPr txBox="1"/>
              <p:nvPr/>
            </p:nvSpPr>
            <p:spPr>
              <a:xfrm>
                <a:off x="352561" y="5083819"/>
                <a:ext cx="10934019" cy="1200329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/>
                  <a:t>Allow for a multi-dimensional mapping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sz="2400" dirty="0"/>
                  <a:t> polarization and production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US" altLang="zh-CN" sz="2400" dirty="0"/>
                  <a:t>Beam energy scan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US" altLang="zh-CN" sz="2400" dirty="0" err="1"/>
                  <a:t>p</a:t>
                </a:r>
                <a:r>
                  <a:rPr lang="en-US" altLang="zh-CN" sz="2400" dirty="0" err="1">
                    <a:sym typeface="Wingdings" panose="05000000000000000000" pitchFamily="2" charset="2"/>
                  </a:rPr>
                  <a:t></a:t>
                </a:r>
                <a:r>
                  <a:rPr lang="en-US" altLang="zh-CN" sz="2400" dirty="0" err="1"/>
                  <a:t>p</a:t>
                </a:r>
                <a:r>
                  <a:rPr lang="en-US" altLang="zh-CN" sz="2400" dirty="0"/>
                  <a:t>, </a:t>
                </a:r>
                <a:r>
                  <a:rPr lang="en-US" altLang="zh-CN" sz="2400" dirty="0" err="1"/>
                  <a:t>p</a:t>
                </a:r>
                <a:r>
                  <a:rPr lang="en-US" altLang="zh-CN" sz="2400" dirty="0" err="1">
                    <a:sym typeface="Wingdings" panose="05000000000000000000" pitchFamily="2" charset="2"/>
                  </a:rPr>
                  <a:t></a:t>
                </a:r>
                <a:r>
                  <a:rPr lang="en-US" altLang="zh-CN" sz="2400" dirty="0" err="1"/>
                  <a:t>A</a:t>
                </a:r>
                <a:r>
                  <a:rPr lang="en-US" altLang="zh-CN" sz="2400" dirty="0"/>
                  <a:t>, A</a:t>
                </a:r>
                <a:r>
                  <a:rPr lang="en-US" altLang="zh-CN" sz="2400" dirty="0">
                    <a:sym typeface="Wingdings" panose="05000000000000000000" pitchFamily="2" charset="2"/>
                  </a:rPr>
                  <a:t></a:t>
                </a:r>
                <a:r>
                  <a:rPr lang="en-US" altLang="zh-CN" sz="2400" dirty="0"/>
                  <a:t>A data taking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219BB82E-716A-4605-A1BF-3946734E96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561" y="5083819"/>
                <a:ext cx="10934019" cy="1200329"/>
              </a:xfrm>
              <a:prstGeom prst="rect">
                <a:avLst/>
              </a:prstGeom>
              <a:blipFill>
                <a:blip r:embed="rId2"/>
                <a:stretch>
                  <a:fillRect l="-892" t="-4569" b="-106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箭头: 右 17">
            <a:extLst>
              <a:ext uri="{FF2B5EF4-FFF2-40B4-BE49-F238E27FC236}">
                <a16:creationId xmlns:a16="http://schemas.microsoft.com/office/drawing/2014/main" id="{7EA8AC77-D0E4-4BE6-B597-17C9BB17F4EE}"/>
              </a:ext>
            </a:extLst>
          </p:cNvPr>
          <p:cNvSpPr/>
          <p:nvPr/>
        </p:nvSpPr>
        <p:spPr>
          <a:xfrm>
            <a:off x="352561" y="3728400"/>
            <a:ext cx="11410461" cy="912953"/>
          </a:xfrm>
          <a:prstGeom prst="rightArrow">
            <a:avLst>
              <a:gd name="adj1" fmla="val 50000"/>
              <a:gd name="adj2" fmla="val 1974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/>
              <a:t> 3 GeV </a:t>
            </a:r>
            <a:r>
              <a:rPr lang="en-US" altLang="zh-CN" sz="2400" b="1" dirty="0">
                <a:sym typeface="Wingdings" panose="05000000000000000000" pitchFamily="2" charset="2"/>
              </a:rPr>
              <a:t> 9 GeV  20 GeV</a:t>
            </a:r>
            <a:endParaRPr lang="zh-CN" altLang="en-US" sz="2400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927DAAF-EB4B-44F2-B6D2-F7EF39B5EA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5" y="1379907"/>
            <a:ext cx="3625773" cy="220437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05776F4-EE46-407E-B231-CA8C61F7FD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658" y="1453043"/>
            <a:ext cx="3625773" cy="21835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A77C5A6-012D-464B-9A14-CC06509392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411" y="1389009"/>
            <a:ext cx="3720230" cy="229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03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163F9-2FF2-A3B4-F0E8-7DF31D485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D26A13-CAEA-CCB3-D34D-B00B1F9F7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274320"/>
            <a:ext cx="10058400" cy="970570"/>
          </a:xfrm>
        </p:spPr>
        <p:txBody>
          <a:bodyPr>
            <a:normAutofit/>
          </a:bodyPr>
          <a:lstStyle/>
          <a:p>
            <a:r>
              <a:rPr lang="en-US" altLang="zh-CN" sz="4000" b="1" dirty="0"/>
              <a:t>The challenge</a:t>
            </a:r>
            <a:endParaRPr lang="zh-CN" altLang="en-US" sz="4000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1C4170C-9327-3E1E-14B6-876111E68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1" name="图片 1">
            <a:extLst>
              <a:ext uri="{FF2B5EF4-FFF2-40B4-BE49-F238E27FC236}">
                <a16:creationId xmlns:a16="http://schemas.microsoft.com/office/drawing/2014/main" id="{14F4EAB2-8A73-9F3C-5044-432CF3B10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73" r="52357"/>
          <a:stretch>
            <a:fillRect/>
          </a:stretch>
        </p:blipFill>
        <p:spPr>
          <a:xfrm>
            <a:off x="-1" y="2440319"/>
            <a:ext cx="4116433" cy="2570092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3A8BF115-2DE3-9148-D160-534C95CBD5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44" r="51984"/>
          <a:stretch>
            <a:fillRect/>
          </a:stretch>
        </p:blipFill>
        <p:spPr>
          <a:xfrm>
            <a:off x="3983275" y="2373875"/>
            <a:ext cx="4221273" cy="2679010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826D8193-F4D3-6806-52E4-10BC14A821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9"/>
          <a:stretch/>
        </p:blipFill>
        <p:spPr>
          <a:xfrm>
            <a:off x="8045821" y="2543795"/>
            <a:ext cx="4146179" cy="22500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4F3FFD-6422-71F6-B025-8E1E760A1C9B}"/>
                  </a:ext>
                </a:extLst>
              </p:cNvPr>
              <p:cNvSpPr txBox="1"/>
              <p:nvPr/>
            </p:nvSpPr>
            <p:spPr>
              <a:xfrm>
                <a:off x="901874" y="1866378"/>
                <a:ext cx="1093684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N" sz="2000" b="1" dirty="0"/>
                  <a:t>All the momentum, angular distributions and the </a:t>
                </a:r>
                <a14:m>
                  <m:oMath xmlns:m="http://schemas.openxmlformats.org/officeDocument/2006/math">
                    <m:r>
                      <a:rPr lang="el-GR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𝜦</m:t>
                    </m:r>
                  </m:oMath>
                </a14:m>
                <a:r>
                  <a:rPr lang="en-CN" sz="2000" b="1" dirty="0"/>
                  <a:t> decay length are beam energy-dependent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4F3FFD-6422-71F6-B025-8E1E760A1C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874" y="1866378"/>
                <a:ext cx="10936840" cy="400110"/>
              </a:xfrm>
              <a:prstGeom prst="rect">
                <a:avLst/>
              </a:prstGeom>
              <a:blipFill>
                <a:blip r:embed="rId6"/>
                <a:stretch>
                  <a:fillRect l="-696" t="-3030" b="-2727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D5D2A8E-D5EA-22CD-92CB-FFA6ACA9FBF4}"/>
                  </a:ext>
                </a:extLst>
              </p:cNvPr>
              <p:cNvSpPr txBox="1"/>
              <p:nvPr/>
            </p:nvSpPr>
            <p:spPr>
              <a:xfrm>
                <a:off x="1246340" y="2787041"/>
                <a:ext cx="24588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/>
                  <a:t>M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𝑜𝑚𝑒𝑛𝑡𝑢𝑚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𝑓𝑟𝑜𝑚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endParaRPr lang="en-CN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D5D2A8E-D5EA-22CD-92CB-FFA6ACA9F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6340" y="2787041"/>
                <a:ext cx="2458878" cy="276999"/>
              </a:xfrm>
              <a:prstGeom prst="rect">
                <a:avLst/>
              </a:prstGeom>
              <a:blipFill>
                <a:blip r:embed="rId7"/>
                <a:stretch>
                  <a:fillRect l="-5641" t="-26087" r="-2564" b="-4782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B05B77F-4C89-0F4A-AE47-083A1E4C99ED}"/>
                  </a:ext>
                </a:extLst>
              </p:cNvPr>
              <p:cNvSpPr txBox="1"/>
              <p:nvPr/>
            </p:nvSpPr>
            <p:spPr>
              <a:xfrm>
                <a:off x="6121051" y="2739025"/>
                <a:ext cx="14725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𝑓𝑟𝑜𝑚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B05B77F-4C89-0F4A-AE47-083A1E4C99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1051" y="2739025"/>
                <a:ext cx="1472583" cy="276999"/>
              </a:xfrm>
              <a:prstGeom prst="rect">
                <a:avLst/>
              </a:prstGeom>
              <a:blipFill>
                <a:blip r:embed="rId8"/>
                <a:stretch>
                  <a:fillRect l="-2542" t="-4348" r="-2542" b="-3478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1A57250-B936-CEBD-B69A-A486E17F56C8}"/>
                  </a:ext>
                </a:extLst>
              </p:cNvPr>
              <p:cNvSpPr txBox="1"/>
              <p:nvPr/>
            </p:nvSpPr>
            <p:spPr>
              <a:xfrm>
                <a:off x="8991599" y="2728587"/>
                <a:ext cx="17296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/>
                  <a:t>Decay length of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endParaRPr lang="en-CN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1A57250-B936-CEBD-B69A-A486E17F5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1599" y="2728587"/>
                <a:ext cx="1729641" cy="276999"/>
              </a:xfrm>
              <a:prstGeom prst="rect">
                <a:avLst/>
              </a:prstGeom>
              <a:blipFill>
                <a:blip r:embed="rId9"/>
                <a:stretch>
                  <a:fillRect l="-8759" t="-27273" r="-3650" b="-5454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2883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een and yellow object&#10;&#10;AI-generated content may be incorrect.">
            <a:extLst>
              <a:ext uri="{FF2B5EF4-FFF2-40B4-BE49-F238E27FC236}">
                <a16:creationId xmlns:a16="http://schemas.microsoft.com/office/drawing/2014/main" id="{60883EBE-2334-7549-5A2F-24CF1B58FBD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85" y="1654042"/>
            <a:ext cx="5334848" cy="448157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666564B-5780-423A-A6FF-AE7E4503DC9F}"/>
              </a:ext>
            </a:extLst>
          </p:cNvPr>
          <p:cNvSpPr txBox="1"/>
          <p:nvPr/>
        </p:nvSpPr>
        <p:spPr>
          <a:xfrm>
            <a:off x="435129" y="181428"/>
            <a:ext cx="8705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altLang="zh-CN" sz="4000" b="1" dirty="0">
                <a:latin typeface="+mj-lt"/>
                <a:ea typeface="+mj-ea"/>
                <a:cs typeface="+mj-cs"/>
              </a:rPr>
              <a:t>The conceptual design of H-NS detector</a:t>
            </a:r>
            <a:endParaRPr lang="zh-CN" altLang="en-US" sz="4000" b="1" dirty="0">
              <a:latin typeface="+mj-lt"/>
              <a:ea typeface="+mj-ea"/>
              <a:cs typeface="+mj-cs"/>
            </a:endParaRPr>
          </a:p>
        </p:txBody>
      </p:sp>
      <p:sp>
        <p:nvSpPr>
          <p:cNvPr id="8" name="幻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1C3F0-4DA7-45FA-BB56-38E96735F874}" type="slidenum">
              <a:rPr lang="zh-CN" altLang="en-US" smtClean="0"/>
              <a:t>18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E424788-AB6D-5EB8-A880-2066274D4B9C}"/>
                  </a:ext>
                </a:extLst>
              </p:cNvPr>
              <p:cNvSpPr txBox="1"/>
              <p:nvPr/>
            </p:nvSpPr>
            <p:spPr>
              <a:xfrm>
                <a:off x="6868885" y="1327238"/>
                <a:ext cx="5323115" cy="5078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b="1" dirty="0"/>
                  <a:t>Good tracking/vertexing detector</a:t>
                </a:r>
                <a:r>
                  <a:rPr lang="en-CN" b="1" dirty="0"/>
                  <a:t>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CN" dirty="0"/>
                  <a:t>Good granularity</a:t>
                </a:r>
                <a:endParaRPr lang="en-CN" dirty="0">
                  <a:sym typeface="Wingdings" pitchFamily="2" charset="2"/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CN" dirty="0">
                    <a:sym typeface="Wingdings" pitchFamily="2" charset="2"/>
                  </a:rPr>
                  <a:t>Compact design ~0.5m in radius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CN" dirty="0">
                    <a:sym typeface="Wingdings" pitchFamily="2" charset="2"/>
                  </a:rPr>
                  <a:t>Measure the vertex precisely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ym typeface="Wingdings" pitchFamily="2" charset="2"/>
                  </a:rPr>
                  <a:t>L</a:t>
                </a:r>
                <a:r>
                  <a:rPr lang="en-CN" dirty="0">
                    <a:sym typeface="Wingdings" pitchFamily="2" charset="2"/>
                  </a:rPr>
                  <a:t>ow material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CN" b="1" dirty="0">
                    <a:solidFill>
                      <a:srgbClr val="FF0000"/>
                    </a:solidFill>
                    <a:sym typeface="Wingdings" pitchFamily="2" charset="2"/>
                  </a:rPr>
                  <a:t>Vertex </a:t>
                </a:r>
                <a:r>
                  <a:rPr lang="en-CN" dirty="0">
                    <a:sym typeface="Wingdings" pitchFamily="2" charset="2"/>
                  </a:rPr>
                  <a:t>resolution is crutial for BG suppression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ym typeface="Wingdings" pitchFamily="2" charset="2"/>
                  </a:rPr>
                  <a:t>G</a:t>
                </a:r>
                <a:r>
                  <a:rPr lang="en-CN" dirty="0">
                    <a:sym typeface="Wingdings" pitchFamily="2" charset="2"/>
                  </a:rPr>
                  <a:t>ood </a:t>
                </a:r>
                <a:r>
                  <a:rPr lang="en-CN" b="1" dirty="0">
                    <a:solidFill>
                      <a:srgbClr val="FF0000"/>
                    </a:solidFill>
                    <a:sym typeface="Wingdings" pitchFamily="2" charset="2"/>
                  </a:rPr>
                  <a:t>angular resolution </a:t>
                </a:r>
                <a:r>
                  <a:rPr lang="en-CN" dirty="0">
                    <a:sym typeface="Wingdings" pitchFamily="2" charset="2"/>
                  </a:rPr>
                  <a:t>is the key requirement for proton polarization measurement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CN" dirty="0">
                    <a:sym typeface="Wingdings" pitchFamily="2" charset="2"/>
                  </a:rPr>
                  <a:t>Fast 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ym typeface="Wingdings" pitchFamily="2" charset="2"/>
                  </a:rPr>
                  <a:t>H</a:t>
                </a:r>
                <a:r>
                  <a:rPr lang="en-CN" dirty="0">
                    <a:sym typeface="Wingdings" pitchFamily="2" charset="2"/>
                  </a:rPr>
                  <a:t>andle the event rate ~1MHz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b="1" dirty="0"/>
                  <a:t>Tech. choice</a:t>
                </a:r>
                <a:r>
                  <a:rPr lang="en-CN" b="1" dirty="0"/>
                  <a:t>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CN" dirty="0"/>
                  <a:t>MAPS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</a:t>
                </a:r>
                <a:r>
                  <a:rPr lang="en-CN" dirty="0"/>
                  <a:t>ixel size: 30 micron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</a:t>
                </a:r>
                <a:r>
                  <a:rPr lang="en-CN" dirty="0"/>
                  <a:t>aterial budget: 0.4 % X/X</a:t>
                </a:r>
                <a:r>
                  <a:rPr lang="en-CN" baseline="-25000" dirty="0"/>
                  <a:t>0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CN" dirty="0"/>
                  <a:t>Integration time: 5-10 </a:t>
                </a:r>
                <a14:m>
                  <m:oMath xmlns:m="http://schemas.openxmlformats.org/officeDocument/2006/math">
                    <m:r>
                      <a:rPr lang="en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CN" dirty="0"/>
                  <a:t>s</a:t>
                </a:r>
              </a:p>
              <a:p>
                <a:pPr lvl="1"/>
                <a:endParaRPr lang="en-CN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E424788-AB6D-5EB8-A880-2066274D4B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8885" y="1327238"/>
                <a:ext cx="5323115" cy="5078313"/>
              </a:xfrm>
              <a:prstGeom prst="rect">
                <a:avLst/>
              </a:prstGeom>
              <a:blipFill>
                <a:blip r:embed="rId3"/>
                <a:stretch>
                  <a:fillRect l="-713" t="-49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c 18">
            <a:extLst>
              <a:ext uri="{FF2B5EF4-FFF2-40B4-BE49-F238E27FC236}">
                <a16:creationId xmlns:a16="http://schemas.microsoft.com/office/drawing/2014/main" id="{BD2B8F3D-7D67-C251-DC78-D45FAC4D49B1}"/>
              </a:ext>
            </a:extLst>
          </p:cNvPr>
          <p:cNvSpPr/>
          <p:nvPr/>
        </p:nvSpPr>
        <p:spPr>
          <a:xfrm rot="4100313">
            <a:off x="489398" y="2119442"/>
            <a:ext cx="2279784" cy="2278246"/>
          </a:xfrm>
          <a:prstGeom prst="arc">
            <a:avLst>
              <a:gd name="adj1" fmla="val 16435492"/>
              <a:gd name="adj2" fmla="val 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3868FFE-7671-0013-EB30-7422269A2EFF}"/>
              </a:ext>
            </a:extLst>
          </p:cNvPr>
          <p:cNvCxnSpPr>
            <a:cxnSpLocks/>
            <a:stCxn id="19" idx="2"/>
          </p:cNvCxnSpPr>
          <p:nvPr/>
        </p:nvCxnSpPr>
        <p:spPr>
          <a:xfrm flipV="1">
            <a:off x="2050049" y="4183693"/>
            <a:ext cx="680625" cy="134266"/>
          </a:xfrm>
          <a:prstGeom prst="line">
            <a:avLst/>
          </a:prstGeom>
          <a:ln w="25400">
            <a:solidFill>
              <a:srgbClr val="FFC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Arc 21">
            <a:extLst>
              <a:ext uri="{FF2B5EF4-FFF2-40B4-BE49-F238E27FC236}">
                <a16:creationId xmlns:a16="http://schemas.microsoft.com/office/drawing/2014/main" id="{9E1F7393-2240-3E1D-66F7-57C0C94B369C}"/>
              </a:ext>
            </a:extLst>
          </p:cNvPr>
          <p:cNvSpPr/>
          <p:nvPr/>
        </p:nvSpPr>
        <p:spPr>
          <a:xfrm rot="5131290">
            <a:off x="1775121" y="2285514"/>
            <a:ext cx="1843358" cy="1930577"/>
          </a:xfrm>
          <a:prstGeom prst="arc">
            <a:avLst>
              <a:gd name="adj1" fmla="val 15317099"/>
              <a:gd name="adj2" fmla="val 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FE612CCF-0D0F-B2A2-5665-8F110FF1AE54}"/>
              </a:ext>
            </a:extLst>
          </p:cNvPr>
          <p:cNvSpPr/>
          <p:nvPr/>
        </p:nvSpPr>
        <p:spPr>
          <a:xfrm rot="16552254" flipV="1">
            <a:off x="1444426" y="4347631"/>
            <a:ext cx="2404997" cy="2037331"/>
          </a:xfrm>
          <a:prstGeom prst="arc">
            <a:avLst>
              <a:gd name="adj1" fmla="val 18446478"/>
              <a:gd name="adj2" fmla="val 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2638705F-8F3F-BC84-6530-2CFEC4D520BC}"/>
              </a:ext>
            </a:extLst>
          </p:cNvPr>
          <p:cNvSpPr/>
          <p:nvPr/>
        </p:nvSpPr>
        <p:spPr>
          <a:xfrm rot="4681583" flipH="1">
            <a:off x="933814" y="4632675"/>
            <a:ext cx="2989349" cy="2278246"/>
          </a:xfrm>
          <a:prstGeom prst="arc">
            <a:avLst>
              <a:gd name="adj1" fmla="val 18164412"/>
              <a:gd name="adj2" fmla="val 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21185F4-1BEE-E050-78A7-25F2B48E1AA5}"/>
              </a:ext>
            </a:extLst>
          </p:cNvPr>
          <p:cNvCxnSpPr/>
          <p:nvPr/>
        </p:nvCxnSpPr>
        <p:spPr>
          <a:xfrm flipV="1">
            <a:off x="563671" y="4409162"/>
            <a:ext cx="1352811" cy="651353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7195983-DEE0-F8BC-270C-381E76053FF5}"/>
              </a:ext>
            </a:extLst>
          </p:cNvPr>
          <p:cNvSpPr txBox="1"/>
          <p:nvPr/>
        </p:nvSpPr>
        <p:spPr>
          <a:xfrm rot="20085884">
            <a:off x="394338" y="4784942"/>
            <a:ext cx="1525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</a:t>
            </a:r>
            <a:r>
              <a:rPr lang="en-CN" b="1" dirty="0"/>
              <a:t>roton beam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1E98ECE-9274-74C6-A490-9478A42D07B4}"/>
              </a:ext>
            </a:extLst>
          </p:cNvPr>
          <p:cNvSpPr txBox="1"/>
          <p:nvPr/>
        </p:nvSpPr>
        <p:spPr>
          <a:xfrm>
            <a:off x="987659" y="4098098"/>
            <a:ext cx="818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Target</a:t>
            </a:r>
            <a:endParaRPr lang="en-CN" b="1" dirty="0"/>
          </a:p>
        </p:txBody>
      </p:sp>
      <p:sp>
        <p:nvSpPr>
          <p:cNvPr id="37" name="Can 36">
            <a:extLst>
              <a:ext uri="{FF2B5EF4-FFF2-40B4-BE49-F238E27FC236}">
                <a16:creationId xmlns:a16="http://schemas.microsoft.com/office/drawing/2014/main" id="{A57970CB-92F4-9D3E-8388-D89C212484F5}"/>
              </a:ext>
            </a:extLst>
          </p:cNvPr>
          <p:cNvSpPr/>
          <p:nvPr/>
        </p:nvSpPr>
        <p:spPr>
          <a:xfrm rot="14780320">
            <a:off x="1917510" y="4278834"/>
            <a:ext cx="167060" cy="179799"/>
          </a:xfrm>
          <a:prstGeom prst="can">
            <a:avLst>
              <a:gd name="adj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30768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08F47-60BE-2DB6-3EBA-EDAE82A2B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and green section of a tube&#10;&#10;AI-generated content may be incorrect.">
            <a:extLst>
              <a:ext uri="{FF2B5EF4-FFF2-40B4-BE49-F238E27FC236}">
                <a16:creationId xmlns:a16="http://schemas.microsoft.com/office/drawing/2014/main" id="{20A6911E-F949-946A-6331-96E8E23D49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1" y="1578280"/>
            <a:ext cx="5953310" cy="445926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F0140BB-2857-1DAF-D38E-9B064CF4F7A3}"/>
              </a:ext>
            </a:extLst>
          </p:cNvPr>
          <p:cNvSpPr txBox="1"/>
          <p:nvPr/>
        </p:nvSpPr>
        <p:spPr>
          <a:xfrm>
            <a:off x="435129" y="181428"/>
            <a:ext cx="8705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altLang="zh-CN" sz="4000" b="1" dirty="0">
                <a:latin typeface="+mj-lt"/>
                <a:ea typeface="+mj-ea"/>
                <a:cs typeface="+mj-cs"/>
              </a:rPr>
              <a:t>The conceptual design of H-NS detector</a:t>
            </a:r>
            <a:endParaRPr lang="zh-CN" altLang="en-US" sz="4000" b="1" dirty="0">
              <a:latin typeface="+mj-lt"/>
              <a:ea typeface="+mj-ea"/>
              <a:cs typeface="+mj-cs"/>
            </a:endParaRPr>
          </a:p>
        </p:txBody>
      </p:sp>
      <p:sp>
        <p:nvSpPr>
          <p:cNvPr id="8" name="幻灯片编号占位符 7">
            <a:extLst>
              <a:ext uri="{FF2B5EF4-FFF2-40B4-BE49-F238E27FC236}">
                <a16:creationId xmlns:a16="http://schemas.microsoft.com/office/drawing/2014/main" id="{EBE6CC54-D913-0B02-345E-1167180C5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1C3F0-4DA7-45FA-BB56-38E96735F874}" type="slidenum">
              <a:rPr lang="zh-CN" altLang="en-US" smtClean="0"/>
              <a:t>19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66924E9-446C-54A7-61FE-7C78A9FD6BCE}"/>
                  </a:ext>
                </a:extLst>
              </p:cNvPr>
              <p:cNvSpPr txBox="1"/>
              <p:nvPr/>
            </p:nvSpPr>
            <p:spPr>
              <a:xfrm>
                <a:off x="6868885" y="1327238"/>
                <a:ext cx="5323115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CN" b="1" dirty="0"/>
                  <a:t>PID:</a:t>
                </a:r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cs typeface="Arial" panose="020B0604020202020204" pitchFamily="34" charset="0"/>
                  </a:rPr>
                  <a:t>Compact design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cs typeface="Arial" panose="020B0604020202020204" pitchFamily="34" charset="0"/>
                  </a:rPr>
                  <a:t>Wide range of momentum coverage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cs typeface="Arial" panose="020B0604020202020204" pitchFamily="34" charset="0"/>
                  </a:rPr>
                  <a:t>K,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en-US" altLang="zh-CN" dirty="0">
                    <a:cs typeface="Arial" panose="020B0604020202020204" pitchFamily="34" charset="0"/>
                  </a:rPr>
                  <a:t> separation (~3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𝜎</m:t>
                    </m:r>
                  </m:oMath>
                </a14:m>
                <a:r>
                  <a:rPr lang="en-US" altLang="zh-CN" dirty="0">
                    <a:cs typeface="Arial" panose="020B0604020202020204" pitchFamily="34" charset="0"/>
                  </a:rPr>
                  <a:t>) up to 2 GeV/c . 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cs typeface="Arial" panose="020B0604020202020204" pitchFamily="34" charset="0"/>
                  </a:rPr>
                  <a:t>K, p separation (~3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𝜎</m:t>
                    </m:r>
                  </m:oMath>
                </a14:m>
                <a:r>
                  <a:rPr lang="en-US" altLang="zh-CN" dirty="0">
                    <a:cs typeface="Arial" panose="020B0604020202020204" pitchFamily="34" charset="0"/>
                  </a:rPr>
                  <a:t>)  up to 5 GeV/c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b="1" dirty="0"/>
                  <a:t>Tech. choice</a:t>
                </a:r>
                <a:r>
                  <a:rPr lang="en-CN" b="1" dirty="0"/>
                  <a:t>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CN" dirty="0"/>
                  <a:t>LGAD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</a:t>
                </a:r>
                <a:r>
                  <a:rPr lang="en-CN" dirty="0"/>
                  <a:t>ime resolution: 20~30 ps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CN" dirty="0"/>
                  <a:t>Spatial resolution: ~100 micron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66924E9-446C-54A7-61FE-7C78A9FD6B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8885" y="1327238"/>
                <a:ext cx="5323115" cy="2862322"/>
              </a:xfrm>
              <a:prstGeom prst="rect">
                <a:avLst/>
              </a:prstGeom>
              <a:blipFill>
                <a:blip r:embed="rId3"/>
                <a:stretch>
                  <a:fillRect l="-713" t="-88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3324B6-6D8F-B0D1-023D-0613888D6165}"/>
              </a:ext>
            </a:extLst>
          </p:cNvPr>
          <p:cNvCxnSpPr>
            <a:cxnSpLocks/>
          </p:cNvCxnSpPr>
          <p:nvPr/>
        </p:nvCxnSpPr>
        <p:spPr>
          <a:xfrm flipV="1">
            <a:off x="2050049" y="4183693"/>
            <a:ext cx="680625" cy="134266"/>
          </a:xfrm>
          <a:prstGeom prst="line">
            <a:avLst/>
          </a:prstGeom>
          <a:ln w="25400">
            <a:solidFill>
              <a:srgbClr val="FFC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E49B2D8-A25D-9E6D-D599-91065573ADD3}"/>
              </a:ext>
            </a:extLst>
          </p:cNvPr>
          <p:cNvCxnSpPr/>
          <p:nvPr/>
        </p:nvCxnSpPr>
        <p:spPr>
          <a:xfrm flipV="1">
            <a:off x="563671" y="4409162"/>
            <a:ext cx="1352811" cy="651353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EB0F469-8866-508F-E054-77F83037D08A}"/>
                  </a:ext>
                </a:extLst>
              </p:cNvPr>
              <p:cNvSpPr txBox="1"/>
              <p:nvPr/>
            </p:nvSpPr>
            <p:spPr>
              <a:xfrm>
                <a:off x="3619560" y="4058959"/>
                <a:ext cx="1876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EB0F469-8866-508F-E054-77F83037D0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560" y="4058959"/>
                <a:ext cx="187679" cy="276999"/>
              </a:xfrm>
              <a:prstGeom prst="rect">
                <a:avLst/>
              </a:prstGeom>
              <a:blipFill>
                <a:blip r:embed="rId4"/>
                <a:stretch>
                  <a:fillRect l="-20000" r="-1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B75F7F7-9A90-7456-39DB-99E79EE69A3F}"/>
                  </a:ext>
                </a:extLst>
              </p:cNvPr>
              <p:cNvSpPr txBox="1"/>
              <p:nvPr/>
            </p:nvSpPr>
            <p:spPr>
              <a:xfrm>
                <a:off x="3741106" y="2933177"/>
                <a:ext cx="1775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B75F7F7-9A90-7456-39DB-99E79EE69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1106" y="2933177"/>
                <a:ext cx="177549" cy="276999"/>
              </a:xfrm>
              <a:prstGeom prst="rect">
                <a:avLst/>
              </a:prstGeom>
              <a:blipFill>
                <a:blip r:embed="rId5"/>
                <a:stretch>
                  <a:fillRect l="-33333" r="-26667" b="-2608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704EC1D-858E-2C07-7BBC-DA1EF57CC4AD}"/>
                  </a:ext>
                </a:extLst>
              </p:cNvPr>
              <p:cNvSpPr txBox="1"/>
              <p:nvPr/>
            </p:nvSpPr>
            <p:spPr>
              <a:xfrm>
                <a:off x="2510632" y="3001587"/>
                <a:ext cx="1775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704EC1D-858E-2C07-7BBC-DA1EF57CC4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0632" y="3001587"/>
                <a:ext cx="177549" cy="276999"/>
              </a:xfrm>
              <a:prstGeom prst="rect">
                <a:avLst/>
              </a:prstGeom>
              <a:blipFill>
                <a:blip r:embed="rId6"/>
                <a:stretch>
                  <a:fillRect l="-33333" r="-33333" b="-2173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ED8B5BD-C1A2-E343-C622-8E1542DF23F2}"/>
                  </a:ext>
                </a:extLst>
              </p:cNvPr>
              <p:cNvSpPr txBox="1"/>
              <p:nvPr/>
            </p:nvSpPr>
            <p:spPr>
              <a:xfrm>
                <a:off x="2753791" y="4543628"/>
                <a:ext cx="2153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ED8B5BD-C1A2-E343-C622-8E1542DF23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3791" y="4543628"/>
                <a:ext cx="215379" cy="276999"/>
              </a:xfrm>
              <a:prstGeom prst="rect">
                <a:avLst/>
              </a:prstGeom>
              <a:blipFill>
                <a:blip r:embed="rId7"/>
                <a:stretch>
                  <a:fillRect l="-22222" r="-22222" b="-869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86435F6-70F6-2ABC-0CC5-297BA6FB0C21}"/>
                  </a:ext>
                </a:extLst>
              </p:cNvPr>
              <p:cNvSpPr txBox="1"/>
              <p:nvPr/>
            </p:nvSpPr>
            <p:spPr>
              <a:xfrm>
                <a:off x="2674306" y="3870542"/>
                <a:ext cx="185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86435F6-70F6-2ABC-0CC5-297BA6FB0C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4306" y="3870542"/>
                <a:ext cx="185948" cy="276999"/>
              </a:xfrm>
              <a:prstGeom prst="rect">
                <a:avLst/>
              </a:prstGeom>
              <a:blipFill>
                <a:blip r:embed="rId8"/>
                <a:stretch>
                  <a:fillRect l="-25000" r="-25000" b="-434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A23E572D-3C62-9788-688D-8CAB79BC3884}"/>
              </a:ext>
            </a:extLst>
          </p:cNvPr>
          <p:cNvSpPr txBox="1"/>
          <p:nvPr/>
        </p:nvSpPr>
        <p:spPr>
          <a:xfrm rot="20085884">
            <a:off x="394338" y="4784942"/>
            <a:ext cx="1525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</a:t>
            </a:r>
            <a:r>
              <a:rPr lang="en-CN" b="1" dirty="0"/>
              <a:t>roton beam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BF4717-B416-EB8E-91F5-0A1CB0F5DAAD}"/>
              </a:ext>
            </a:extLst>
          </p:cNvPr>
          <p:cNvSpPr txBox="1"/>
          <p:nvPr/>
        </p:nvSpPr>
        <p:spPr>
          <a:xfrm>
            <a:off x="987659" y="4098098"/>
            <a:ext cx="818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Target</a:t>
            </a:r>
            <a:endParaRPr lang="en-CN" b="1" dirty="0"/>
          </a:p>
        </p:txBody>
      </p:sp>
      <p:sp>
        <p:nvSpPr>
          <p:cNvPr id="19" name="Can 18">
            <a:extLst>
              <a:ext uri="{FF2B5EF4-FFF2-40B4-BE49-F238E27FC236}">
                <a16:creationId xmlns:a16="http://schemas.microsoft.com/office/drawing/2014/main" id="{6B6D9705-D621-1481-3670-24BF84A10947}"/>
              </a:ext>
            </a:extLst>
          </p:cNvPr>
          <p:cNvSpPr/>
          <p:nvPr/>
        </p:nvSpPr>
        <p:spPr>
          <a:xfrm rot="14780320">
            <a:off x="1917510" y="4278834"/>
            <a:ext cx="167060" cy="179799"/>
          </a:xfrm>
          <a:prstGeom prst="can">
            <a:avLst>
              <a:gd name="adj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73170541-6125-E51C-F63E-16949636B38E}"/>
              </a:ext>
            </a:extLst>
          </p:cNvPr>
          <p:cNvSpPr/>
          <p:nvPr/>
        </p:nvSpPr>
        <p:spPr>
          <a:xfrm rot="4100313">
            <a:off x="489398" y="2119442"/>
            <a:ext cx="2279784" cy="2278246"/>
          </a:xfrm>
          <a:prstGeom prst="arc">
            <a:avLst>
              <a:gd name="adj1" fmla="val 16435492"/>
              <a:gd name="adj2" fmla="val 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19D57C58-C381-06BD-E2F8-9AD49F9E7117}"/>
              </a:ext>
            </a:extLst>
          </p:cNvPr>
          <p:cNvSpPr/>
          <p:nvPr/>
        </p:nvSpPr>
        <p:spPr>
          <a:xfrm rot="5131290">
            <a:off x="1775121" y="2285514"/>
            <a:ext cx="1843358" cy="1930577"/>
          </a:xfrm>
          <a:prstGeom prst="arc">
            <a:avLst>
              <a:gd name="adj1" fmla="val 15317099"/>
              <a:gd name="adj2" fmla="val 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19B797C3-98BF-FAA2-A7BA-CA1305969ECF}"/>
              </a:ext>
            </a:extLst>
          </p:cNvPr>
          <p:cNvSpPr/>
          <p:nvPr/>
        </p:nvSpPr>
        <p:spPr>
          <a:xfrm rot="16552254" flipV="1">
            <a:off x="1444426" y="4347631"/>
            <a:ext cx="2404997" cy="2037331"/>
          </a:xfrm>
          <a:prstGeom prst="arc">
            <a:avLst>
              <a:gd name="adj1" fmla="val 18446478"/>
              <a:gd name="adj2" fmla="val 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ACDD062F-B902-E37F-1987-A9DE2C9A6AAF}"/>
              </a:ext>
            </a:extLst>
          </p:cNvPr>
          <p:cNvSpPr/>
          <p:nvPr/>
        </p:nvSpPr>
        <p:spPr>
          <a:xfrm rot="4681583" flipH="1">
            <a:off x="933814" y="4632675"/>
            <a:ext cx="2989349" cy="2278246"/>
          </a:xfrm>
          <a:prstGeom prst="arc">
            <a:avLst>
              <a:gd name="adj1" fmla="val 18164412"/>
              <a:gd name="adj2" fmla="val 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319484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5E6D74-BCA0-410E-B368-68ADD98DE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0" y="2127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6000" b="1" dirty="0"/>
              <a:t>Outline</a:t>
            </a:r>
            <a:endParaRPr lang="zh-CN" altLang="en-US" sz="6000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0364D7-09D1-4A02-8D0F-8CFC2E6DE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6500"/>
              </a:lnSpc>
              <a:buFont typeface="Wingdings" panose="05000000000000000000" pitchFamily="2" charset="2"/>
              <a:buChar char="Ø"/>
            </a:pPr>
            <a:r>
              <a:rPr lang="en-US" altLang="zh-CN" sz="4400" dirty="0"/>
              <a:t> Introduction of</a:t>
            </a:r>
            <a:r>
              <a:rPr lang="zh-CN" altLang="en-US" sz="4400" dirty="0"/>
              <a:t> </a:t>
            </a:r>
            <a:r>
              <a:rPr lang="en-US" altLang="zh-CN" sz="4400" dirty="0"/>
              <a:t>physics</a:t>
            </a:r>
          </a:p>
          <a:p>
            <a:pPr>
              <a:lnSpc>
                <a:spcPts val="6500"/>
              </a:lnSpc>
              <a:buFont typeface="Wingdings" panose="05000000000000000000" pitchFamily="2" charset="2"/>
              <a:buChar char="Ø"/>
            </a:pPr>
            <a:r>
              <a:rPr lang="en-US" altLang="zh-CN" sz="4400" dirty="0"/>
              <a:t> H-NS at HIAF</a:t>
            </a:r>
          </a:p>
          <a:p>
            <a:pPr>
              <a:lnSpc>
                <a:spcPts val="6500"/>
              </a:lnSpc>
              <a:buFont typeface="Wingdings" panose="05000000000000000000" pitchFamily="2" charset="2"/>
              <a:buChar char="Ø"/>
            </a:pPr>
            <a:r>
              <a:rPr lang="en-US" altLang="zh-CN" sz="4400" dirty="0"/>
              <a:t> Summary and Outlook</a:t>
            </a: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E6E13E7-5361-4961-BAB6-EA920BDA1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2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36DAB-2F05-B5FD-476C-88E2C6DB4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and green cylinder with different colored parts&#10;&#10;AI-generated content may be incorrect.">
            <a:extLst>
              <a:ext uri="{FF2B5EF4-FFF2-40B4-BE49-F238E27FC236}">
                <a16:creationId xmlns:a16="http://schemas.microsoft.com/office/drawing/2014/main" id="{CDF97D3D-EB25-3ABC-5612-07CD393E29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9" y="1553227"/>
            <a:ext cx="6127845" cy="435419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52E95C7-9D6F-FC1F-50EA-044533796B94}"/>
              </a:ext>
            </a:extLst>
          </p:cNvPr>
          <p:cNvSpPr txBox="1"/>
          <p:nvPr/>
        </p:nvSpPr>
        <p:spPr>
          <a:xfrm>
            <a:off x="435129" y="181428"/>
            <a:ext cx="8705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altLang="zh-CN" sz="4000" b="1" dirty="0">
                <a:latin typeface="+mj-lt"/>
                <a:ea typeface="+mj-ea"/>
                <a:cs typeface="+mj-cs"/>
              </a:rPr>
              <a:t>The conceptual design of H-NS detector</a:t>
            </a:r>
            <a:endParaRPr lang="zh-CN" altLang="en-US" sz="4000" b="1" dirty="0">
              <a:latin typeface="+mj-lt"/>
              <a:ea typeface="+mj-ea"/>
              <a:cs typeface="+mj-cs"/>
            </a:endParaRPr>
          </a:p>
        </p:txBody>
      </p:sp>
      <p:sp>
        <p:nvSpPr>
          <p:cNvPr id="8" name="幻灯片编号占位符 7">
            <a:extLst>
              <a:ext uri="{FF2B5EF4-FFF2-40B4-BE49-F238E27FC236}">
                <a16:creationId xmlns:a16="http://schemas.microsoft.com/office/drawing/2014/main" id="{2AA65717-0D32-8981-84B8-7468C46D8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1C3F0-4DA7-45FA-BB56-38E96735F874}" type="slidenum">
              <a:rPr lang="zh-CN" altLang="en-US" smtClean="0"/>
              <a:t>20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8E3EC1E-CB7A-A1B2-7160-3FBDD29519BD}"/>
                  </a:ext>
                </a:extLst>
              </p:cNvPr>
              <p:cNvSpPr txBox="1"/>
              <p:nvPr/>
            </p:nvSpPr>
            <p:spPr>
              <a:xfrm>
                <a:off x="6868885" y="1327238"/>
                <a:ext cx="5431674" cy="3191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b="1" dirty="0"/>
                  <a:t>Calorimeter</a:t>
                </a:r>
                <a:r>
                  <a:rPr lang="zh-CN" altLang="en-US" b="1" dirty="0"/>
                  <a:t> </a:t>
                </a:r>
                <a:r>
                  <a:rPr lang="en-US" altLang="zh-CN" b="1" dirty="0"/>
                  <a:t>for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𝚺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𝚵</m:t>
                    </m:r>
                  </m:oMath>
                </a14:m>
                <a:r>
                  <a:rPr lang="en-CN" b="1" dirty="0"/>
                  <a:t> rec.: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Good spatial and energy resolution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Fast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Radiation hardness</a:t>
                </a:r>
                <a:r>
                  <a:rPr lang="zh-CN" altLang="en-US" dirty="0"/>
                  <a:t> </a:t>
                </a:r>
                <a:endParaRPr lang="en-CN" dirty="0"/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CN" b="1" dirty="0"/>
                  <a:t>Tech. choice: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PbWO4</a:t>
                </a:r>
                <a:r>
                  <a:rPr lang="en-CN" dirty="0"/>
                  <a:t> crystal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</a:t>
                </a:r>
                <a:r>
                  <a:rPr lang="en-CN" dirty="0"/>
                  <a:t>nergy resolution: </a:t>
                </a:r>
                <a:r>
                  <a:rPr lang="en-US" altLang="zh-CN" dirty="0"/>
                  <a:t>3%/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rad>
                  </m:oMath>
                </a14:m>
                <a:endParaRPr lang="en-US" altLang="zh-CN" dirty="0"/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Spatial resolution: 3mm/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rad>
                  </m:oMath>
                </a14:m>
                <a:r>
                  <a:rPr lang="en-US" altLang="zh-CN" dirty="0"/>
                  <a:t> (20X20 mm)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Dual readout sampling type calorimeter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Energy resolution:</a:t>
                </a:r>
                <a:r>
                  <a:rPr lang="en-US" altLang="zh-CN" dirty="0"/>
                  <a:t> 5%/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rad>
                  </m:oMath>
                </a14:m>
                <a:endParaRPr lang="en-US" dirty="0"/>
              </a:p>
              <a:p>
                <a:pPr lvl="2"/>
                <a:endParaRPr lang="en-CN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8E3EC1E-CB7A-A1B2-7160-3FBDD29519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8885" y="1327238"/>
                <a:ext cx="5431674" cy="3191515"/>
              </a:xfrm>
              <a:prstGeom prst="rect">
                <a:avLst/>
              </a:prstGeom>
              <a:blipFill>
                <a:blip r:embed="rId3"/>
                <a:stretch>
                  <a:fillRect l="-699" t="-794" r="-2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540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F00A0-2DBB-C625-57ED-185462A6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F6EDA47B-2A92-6848-0FC3-5D5E6289DC68}"/>
              </a:ext>
            </a:extLst>
          </p:cNvPr>
          <p:cNvSpPr txBox="1"/>
          <p:nvPr/>
        </p:nvSpPr>
        <p:spPr>
          <a:xfrm>
            <a:off x="435129" y="181428"/>
            <a:ext cx="8705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altLang="zh-CN" sz="4000" b="1" dirty="0">
                <a:latin typeface="+mj-lt"/>
                <a:ea typeface="+mj-ea"/>
                <a:cs typeface="+mj-cs"/>
              </a:rPr>
              <a:t>The conceptual design of H-NS detector</a:t>
            </a:r>
            <a:endParaRPr lang="zh-CN" altLang="en-US" sz="4000" b="1" dirty="0">
              <a:latin typeface="+mj-lt"/>
              <a:ea typeface="+mj-ea"/>
              <a:cs typeface="+mj-cs"/>
            </a:endParaRPr>
          </a:p>
        </p:txBody>
      </p:sp>
      <p:sp>
        <p:nvSpPr>
          <p:cNvPr id="8" name="幻灯片编号占位符 7">
            <a:extLst>
              <a:ext uri="{FF2B5EF4-FFF2-40B4-BE49-F238E27FC236}">
                <a16:creationId xmlns:a16="http://schemas.microsoft.com/office/drawing/2014/main" id="{DED68C49-C76C-ACF5-3B6D-CA96CA5D2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1C3F0-4DA7-45FA-BB56-38E96735F874}" type="slidenum">
              <a:rPr lang="zh-CN" altLang="en-US" smtClean="0"/>
              <a:t>21</a:t>
            </a:fld>
            <a:endParaRPr lang="zh-CN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E373FD-AF81-9936-2338-B0C375D3A6F7}"/>
              </a:ext>
            </a:extLst>
          </p:cNvPr>
          <p:cNvSpPr txBox="1"/>
          <p:nvPr/>
        </p:nvSpPr>
        <p:spPr>
          <a:xfrm>
            <a:off x="6868885" y="1327238"/>
            <a:ext cx="53231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b="1" dirty="0"/>
              <a:t>Magnet</a:t>
            </a:r>
            <a:r>
              <a:rPr lang="en-CN" b="1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</a:t>
            </a:r>
            <a:r>
              <a:rPr lang="en-CN" dirty="0"/>
              <a:t>e able to measure the track with high Pz and low Pt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b="1" dirty="0"/>
              <a:t>Tech. choice: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zh-CN" dirty="0"/>
              <a:t>Superconducting Solenoid @ </a:t>
            </a:r>
            <a:r>
              <a:rPr kumimoji="1" lang="en-US" altLang="zh-CN" dirty="0" err="1"/>
              <a:t>Bz</a:t>
            </a:r>
            <a:r>
              <a:rPr kumimoji="1" lang="en-US" altLang="zh-CN" dirty="0"/>
              <a:t> = 1.5T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zh-CN" dirty="0"/>
              <a:t>Or dipole @ By = 1.5 T</a:t>
            </a:r>
          </a:p>
        </p:txBody>
      </p:sp>
      <p:pic>
        <p:nvPicPr>
          <p:cNvPr id="13" name="Picture 12" descr="A cross section of a cylinder&#10;&#10;AI-generated content may be incorrect.">
            <a:extLst>
              <a:ext uri="{FF2B5EF4-FFF2-40B4-BE49-F238E27FC236}">
                <a16:creationId xmlns:a16="http://schemas.microsoft.com/office/drawing/2014/main" id="{89DF189B-74FD-0CF8-E5F9-B0871A211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42" y="1575658"/>
            <a:ext cx="6141861" cy="465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41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F1784-0317-3002-DCB4-AF3876987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10E67A00-6E9A-5D6D-FF25-0A75FBC4267C}"/>
              </a:ext>
            </a:extLst>
          </p:cNvPr>
          <p:cNvSpPr txBox="1"/>
          <p:nvPr/>
        </p:nvSpPr>
        <p:spPr>
          <a:xfrm>
            <a:off x="435129" y="181428"/>
            <a:ext cx="8705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altLang="zh-CN" sz="4000" b="1" dirty="0">
                <a:latin typeface="+mj-lt"/>
                <a:ea typeface="+mj-ea"/>
                <a:cs typeface="+mj-cs"/>
              </a:rPr>
              <a:t>The conceptual design of H-NS detector</a:t>
            </a:r>
            <a:endParaRPr lang="zh-CN" altLang="en-US" sz="4000" b="1" dirty="0">
              <a:latin typeface="+mj-lt"/>
              <a:ea typeface="+mj-ea"/>
              <a:cs typeface="+mj-cs"/>
            </a:endParaRPr>
          </a:p>
        </p:txBody>
      </p:sp>
      <p:sp>
        <p:nvSpPr>
          <p:cNvPr id="8" name="幻灯片编号占位符 7">
            <a:extLst>
              <a:ext uri="{FF2B5EF4-FFF2-40B4-BE49-F238E27FC236}">
                <a16:creationId xmlns:a16="http://schemas.microsoft.com/office/drawing/2014/main" id="{9918887D-6607-18AB-83D3-F7D691DE7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1C3F0-4DA7-45FA-BB56-38E96735F874}" type="slidenum">
              <a:rPr lang="zh-CN" altLang="en-US" smtClean="0"/>
              <a:t>22</a:t>
            </a:fld>
            <a:endParaRPr lang="zh-CN" altLang="en-US" dirty="0"/>
          </a:p>
        </p:txBody>
      </p:sp>
      <p:pic>
        <p:nvPicPr>
          <p:cNvPr id="13" name="Picture 12" descr="A cross section of a cylinder&#10;&#10;AI-generated content may be incorrect.">
            <a:extLst>
              <a:ext uri="{FF2B5EF4-FFF2-40B4-BE49-F238E27FC236}">
                <a16:creationId xmlns:a16="http://schemas.microsoft.com/office/drawing/2014/main" id="{761CD32B-DD5E-6F88-2EF9-B489E7E87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42" y="1575658"/>
            <a:ext cx="6141861" cy="4654319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8846578-00D6-17C8-9686-40A0AD52E594}"/>
              </a:ext>
            </a:extLst>
          </p:cNvPr>
          <p:cNvCxnSpPr>
            <a:cxnSpLocks/>
          </p:cNvCxnSpPr>
          <p:nvPr/>
        </p:nvCxnSpPr>
        <p:spPr>
          <a:xfrm>
            <a:off x="1181100" y="3632200"/>
            <a:ext cx="580323" cy="785796"/>
          </a:xfrm>
          <a:prstGeom prst="straightConnector1">
            <a:avLst/>
          </a:prstGeom>
          <a:ln w="31750"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E8AAC2C-6026-B47C-D99F-80E10C875B7A}"/>
              </a:ext>
            </a:extLst>
          </p:cNvPr>
          <p:cNvCxnSpPr>
            <a:cxnSpLocks/>
          </p:cNvCxnSpPr>
          <p:nvPr/>
        </p:nvCxnSpPr>
        <p:spPr>
          <a:xfrm flipV="1">
            <a:off x="1610034" y="2298700"/>
            <a:ext cx="2860366" cy="1156880"/>
          </a:xfrm>
          <a:prstGeom prst="straightConnector1">
            <a:avLst/>
          </a:prstGeom>
          <a:ln w="31750"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7B7CAA2-3623-5DFC-DC97-8A81A6C09E9E}"/>
              </a:ext>
            </a:extLst>
          </p:cNvPr>
          <p:cNvCxnSpPr>
            <a:cxnSpLocks/>
          </p:cNvCxnSpPr>
          <p:nvPr/>
        </p:nvCxnSpPr>
        <p:spPr>
          <a:xfrm flipV="1">
            <a:off x="2653521" y="4318000"/>
            <a:ext cx="927879" cy="467078"/>
          </a:xfrm>
          <a:prstGeom prst="straightConnector1">
            <a:avLst/>
          </a:prstGeom>
          <a:ln w="31750"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CD9F1B7-024A-68C9-1E2C-447A8323F756}"/>
              </a:ext>
            </a:extLst>
          </p:cNvPr>
          <p:cNvSpPr txBox="1"/>
          <p:nvPr/>
        </p:nvSpPr>
        <p:spPr>
          <a:xfrm rot="3294196">
            <a:off x="718856" y="4085749"/>
            <a:ext cx="125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rgbClr val="FFFF00"/>
                </a:solidFill>
              </a:rPr>
              <a:t>Ro = 50cm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3F8D6C-476C-EC5D-C0A6-DE9467CD7A09}"/>
              </a:ext>
            </a:extLst>
          </p:cNvPr>
          <p:cNvSpPr txBox="1"/>
          <p:nvPr/>
        </p:nvSpPr>
        <p:spPr>
          <a:xfrm rot="19801412">
            <a:off x="2598132" y="4586614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rgbClr val="FFFF00"/>
                </a:solidFill>
              </a:rPr>
              <a:t>Lb = 50cm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6CF356-75AB-E3BE-EE61-F7B499E673CB}"/>
              </a:ext>
            </a:extLst>
          </p:cNvPr>
          <p:cNvSpPr txBox="1"/>
          <p:nvPr/>
        </p:nvSpPr>
        <p:spPr>
          <a:xfrm rot="20010515">
            <a:off x="2340697" y="2920653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rgbClr val="FFFF00"/>
                </a:solidFill>
              </a:rPr>
              <a:t>L = 150cm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">
                <a:extLst>
                  <a:ext uri="{FF2B5EF4-FFF2-40B4-BE49-F238E27FC236}">
                    <a16:creationId xmlns:a16="http://schemas.microsoft.com/office/drawing/2014/main" id="{06BBE296-E9C4-B09F-C98B-CC9F9CA00011}"/>
                  </a:ext>
                </a:extLst>
              </p:cNvPr>
              <p:cNvSpPr txBox="1"/>
              <p:nvPr/>
            </p:nvSpPr>
            <p:spPr>
              <a:xfrm>
                <a:off x="6183476" y="1189004"/>
                <a:ext cx="5300949" cy="4247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b="1" dirty="0"/>
                  <a:t>M</a:t>
                </a:r>
                <a:r>
                  <a:rPr lang="en-CN" b="1" dirty="0"/>
                  <a:t>omentum resolution: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CN" dirty="0"/>
                  <a:t>~2%@1GeV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when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CN" dirty="0"/>
                  <a:t>&lt;2.5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CN" b="1" dirty="0"/>
                  <a:t>PID:</a:t>
                </a:r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cs typeface="Arial" panose="020B0604020202020204" pitchFamily="34" charset="0"/>
                  </a:rPr>
                  <a:t>K,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en-US" altLang="zh-CN" dirty="0">
                    <a:cs typeface="Arial" panose="020B0604020202020204" pitchFamily="34" charset="0"/>
                  </a:rPr>
                  <a:t> separation (~3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𝜎</m:t>
                    </m:r>
                  </m:oMath>
                </a14:m>
                <a:r>
                  <a:rPr lang="en-US" altLang="zh-CN" dirty="0">
                    <a:cs typeface="Arial" panose="020B0604020202020204" pitchFamily="34" charset="0"/>
                  </a:rPr>
                  <a:t>) up to 2 GeV/c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cs typeface="Arial" panose="020B0604020202020204" pitchFamily="34" charset="0"/>
                  </a:rPr>
                  <a:t>K, p separation (~3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𝜎</m:t>
                    </m:r>
                  </m:oMath>
                </a14:m>
                <a:r>
                  <a:rPr lang="en-US" altLang="zh-CN" dirty="0">
                    <a:cs typeface="Arial" panose="020B0604020202020204" pitchFamily="34" charset="0"/>
                  </a:rPr>
                  <a:t>)  up to 5 GeV/c  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CN" b="1" dirty="0"/>
                  <a:t>Vertex resolution: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</a:t>
                </a:r>
                <a:r>
                  <a:rPr lang="en-CN" dirty="0"/>
                  <a:t>xcellent vertex resolution for background suppression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CN" dirty="0"/>
                  <a:t>Material budget (&lt;10%)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b="1" dirty="0"/>
                  <a:t>A</a:t>
                </a:r>
                <a:r>
                  <a:rPr lang="en-CN" b="1" dirty="0"/>
                  <a:t>cceptance: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5 to 100 degree</a:t>
                </a:r>
                <a:endParaRPr lang="en-CN" dirty="0"/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CN" b="1" dirty="0"/>
                  <a:t>High event rate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CN" dirty="0"/>
                  <a:t>1MHz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kumimoji="1" lang="en-US" altLang="zh-CN" b="1" dirty="0"/>
                  <a:t>Baryon Polarimeter </a:t>
                </a:r>
                <a:r>
                  <a:rPr kumimoji="1" lang="en-US" altLang="zh-CN" b="1" dirty="0">
                    <a:sym typeface="Wingdings" panose="05000000000000000000" pitchFamily="2" charset="2"/>
                  </a:rPr>
                  <a:t> determine final state proton’s polarization</a:t>
                </a:r>
                <a:endParaRPr kumimoji="1" lang="en-US" altLang="zh-CN" b="1" dirty="0"/>
              </a:p>
            </p:txBody>
          </p:sp>
        </mc:Choice>
        <mc:Fallback>
          <p:sp>
            <p:nvSpPr>
              <p:cNvPr id="15" name="TextBox 1">
                <a:extLst>
                  <a:ext uri="{FF2B5EF4-FFF2-40B4-BE49-F238E27FC236}">
                    <a16:creationId xmlns:a16="http://schemas.microsoft.com/office/drawing/2014/main" id="{06BBE296-E9C4-B09F-C98B-CC9F9CA00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3476" y="1189004"/>
                <a:ext cx="5300949" cy="4247317"/>
              </a:xfrm>
              <a:prstGeom prst="rect">
                <a:avLst/>
              </a:prstGeom>
              <a:blipFill>
                <a:blip r:embed="rId4"/>
                <a:stretch>
                  <a:fillRect l="-716" t="-595" b="-119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75941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93BFD2-0F7B-4ECA-AC58-CEE58ED73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515" y="90629"/>
            <a:ext cx="10058400" cy="1129259"/>
          </a:xfrm>
        </p:spPr>
        <p:txBody>
          <a:bodyPr/>
          <a:lstStyle/>
          <a:p>
            <a:r>
              <a:rPr lang="en-US" altLang="zh-CN" sz="4000" b="1" dirty="0"/>
              <a:t>Silicon tracker at H-NS</a:t>
            </a:r>
            <a:endParaRPr lang="zh-CN" altLang="en-US" sz="4000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0833E6F-FFF7-4855-935A-57BFF7DD2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pPr/>
              <a:t>23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35ACB73-01D9-4081-ACEF-88FE53692F3C}"/>
                  </a:ext>
                </a:extLst>
              </p:cNvPr>
              <p:cNvSpPr txBox="1"/>
              <p:nvPr/>
            </p:nvSpPr>
            <p:spPr>
              <a:xfrm>
                <a:off x="72193" y="3800198"/>
                <a:ext cx="12141925" cy="2913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ts val="28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solidFill>
                      <a:srgbClr val="C00000"/>
                    </a:solidFill>
                    <a:latin typeface="Abadi" panose="020B0604020104020204" pitchFamily="34" charset="0"/>
                    <a:cs typeface="Adobe Devanagari" panose="02040503050201020203" pitchFamily="18" charset="0"/>
                  </a:rPr>
                  <a:t>MIC6 MAPS pixel chip: </a:t>
                </a:r>
                <a:r>
                  <a:rPr lang="en-US" altLang="zh-CN" sz="2000" dirty="0">
                    <a:latin typeface="Abadi" panose="020B0604020104020204" pitchFamily="34" charset="0"/>
                    <a:cs typeface="Adobe Devanagari" panose="02040503050201020203" pitchFamily="18" charset="0"/>
                  </a:rPr>
                  <a:t>development and manufacture with the domestic process</a:t>
                </a:r>
              </a:p>
              <a:p>
                <a:pPr marL="285750" indent="-285750">
                  <a:lnSpc>
                    <a:spcPts val="28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solidFill>
                      <a:srgbClr val="C00000"/>
                    </a:solidFill>
                    <a:latin typeface="Abadi" panose="020B0604020104020204" pitchFamily="34" charset="0"/>
                    <a:cs typeface="Adobe Devanagari" panose="02040503050201020203" pitchFamily="18" charset="0"/>
                  </a:rPr>
                  <a:t>Readout electronics </a:t>
                </a:r>
                <a:r>
                  <a:rPr lang="en-US" altLang="zh-CN" sz="2000" dirty="0">
                    <a:latin typeface="Abadi" panose="020B0604020104020204" pitchFamily="34" charset="0"/>
                    <a:cs typeface="Adobe Devanagari" panose="02040503050201020203" pitchFamily="18" charset="0"/>
                  </a:rPr>
                  <a:t>(ITS2 based design)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Abadi" panose="020B0604020104020204" pitchFamily="34" charset="0"/>
                    <a:cs typeface="Adobe Devanagari" panose="02040503050201020203" pitchFamily="18" charset="0"/>
                  </a:rPr>
                  <a:t>and DAQ </a:t>
                </a:r>
                <a:r>
                  <a:rPr lang="en-US" altLang="zh-CN" sz="2000" dirty="0">
                    <a:latin typeface="Abadi" panose="020B0604020104020204" pitchFamily="34" charset="0"/>
                    <a:cs typeface="Adobe Devanagari" panose="02040503050201020203" pitchFamily="18" charset="0"/>
                  </a:rPr>
                  <a:t>(ALICE CRU/FELIX protocol, </a:t>
                </a:r>
                <a:r>
                  <a:rPr lang="en-US" altLang="zh-CN" sz="2000" dirty="0" err="1">
                    <a:latin typeface="Abadi" panose="020B0604020104020204" pitchFamily="34" charset="0"/>
                    <a:cs typeface="Adobe Devanagari" panose="02040503050201020203" pitchFamily="18" charset="0"/>
                  </a:rPr>
                  <a:t>GBTx</a:t>
                </a:r>
                <a:r>
                  <a:rPr lang="en-US" altLang="zh-CN" sz="2000" dirty="0">
                    <a:latin typeface="Abadi" panose="020B0604020104020204" pitchFamily="34" charset="0"/>
                    <a:cs typeface="Adobe Devanagari" panose="02040503050201020203" pitchFamily="18" charset="0"/>
                  </a:rPr>
                  <a:t>, …)</a:t>
                </a:r>
              </a:p>
              <a:p>
                <a:pPr marL="285750" indent="-285750">
                  <a:lnSpc>
                    <a:spcPts val="28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solidFill>
                      <a:srgbClr val="C00000"/>
                    </a:solidFill>
                    <a:latin typeface="Abadi" panose="020B0604020104020204" pitchFamily="34" charset="0"/>
                    <a:cs typeface="Adobe Devanagari" panose="02040503050201020203" pitchFamily="18" charset="0"/>
                  </a:rPr>
                  <a:t>Detector assembly and integration:      </a:t>
                </a:r>
              </a:p>
              <a:p>
                <a:pPr marL="742950" lvl="1" indent="-285750">
                  <a:lnSpc>
                    <a:spcPts val="28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b="1" dirty="0">
                    <a:solidFill>
                      <a:srgbClr val="0070C0"/>
                    </a:solidFill>
                    <a:latin typeface="Abadi" panose="020B0604020104020204" pitchFamily="34" charset="0"/>
                    <a:cs typeface="Adobe Devanagari" panose="02040503050201020203" pitchFamily="18" charset="0"/>
                  </a:rPr>
                  <a:t>Vertex detector: </a:t>
                </a:r>
                <a:r>
                  <a:rPr lang="en-US" altLang="zh-CN" dirty="0">
                    <a:latin typeface="Abadi" panose="020B0604020104020204" pitchFamily="34" charset="0"/>
                    <a:cs typeface="Adobe Devanagari" panose="02040503050201020203" pitchFamily="18" charset="0"/>
                  </a:rPr>
                  <a:t>Stave module design (spatial resolution: ~ 5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altLang="zh-CN" dirty="0">
                    <a:latin typeface="Abadi" panose="020B0604020104020204" pitchFamily="34" charset="0"/>
                    <a:cs typeface="Adobe Devanagari" panose="02040503050201020203" pitchFamily="18" charset="0"/>
                  </a:rPr>
                  <a:t> with pixel size 30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altLang="zh-CN" dirty="0">
                    <a:latin typeface="Abadi" panose="020B0604020104020204" pitchFamily="34" charset="0"/>
                    <a:cs typeface="Adobe Devanagari" panose="02040503050201020203" pitchFamily="18" charset="0"/>
                  </a:rPr>
                  <a:t>, total material &lt; 0.35%X/X</a:t>
                </a:r>
                <a:r>
                  <a:rPr lang="en-US" altLang="zh-CN" baseline="-25000" dirty="0">
                    <a:latin typeface="Abadi" panose="020B0604020104020204" pitchFamily="34" charset="0"/>
                    <a:cs typeface="Adobe Devanagari" panose="02040503050201020203" pitchFamily="18" charset="0"/>
                  </a:rPr>
                  <a:t>0</a:t>
                </a:r>
                <a:r>
                  <a:rPr lang="en-US" altLang="zh-CN" dirty="0">
                    <a:latin typeface="Abadi" panose="020B0604020104020204" pitchFamily="34" charset="0"/>
                    <a:cs typeface="Adobe Devanagari" panose="02040503050201020203" pitchFamily="18" charset="0"/>
                  </a:rPr>
                  <a:t> per layer)      </a:t>
                </a:r>
              </a:p>
              <a:p>
                <a:pPr marL="742950" lvl="1" indent="-285750">
                  <a:lnSpc>
                    <a:spcPts val="28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b="1" dirty="0">
                    <a:solidFill>
                      <a:srgbClr val="0070C0"/>
                    </a:solidFill>
                    <a:latin typeface="Abadi" panose="020B0604020104020204" pitchFamily="34" charset="0"/>
                    <a:cs typeface="Adobe Devanagari" panose="02040503050201020203" pitchFamily="18" charset="0"/>
                  </a:rPr>
                  <a:t>Forward tracker: </a:t>
                </a:r>
                <a:r>
                  <a:rPr lang="en-US" altLang="zh-CN" dirty="0">
                    <a:latin typeface="Abadi" panose="020B0604020104020204" pitchFamily="34" charset="0"/>
                    <a:cs typeface="Adobe Devanagari" panose="02040503050201020203" pitchFamily="18" charset="0"/>
                  </a:rPr>
                  <a:t>Ladder module aligned to disc super-module (spatial resolution: ~ 5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altLang="zh-CN" dirty="0">
                    <a:latin typeface="Abadi" panose="020B0604020104020204" pitchFamily="34" charset="0"/>
                    <a:cs typeface="Adobe Devanagari" panose="02040503050201020203" pitchFamily="18" charset="0"/>
                  </a:rPr>
                  <a:t> with pixel size 30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altLang="zh-CN" dirty="0">
                    <a:latin typeface="Abadi" panose="020B0604020104020204" pitchFamily="34" charset="0"/>
                    <a:cs typeface="Adobe Devanagari" panose="02040503050201020203" pitchFamily="18" charset="0"/>
                  </a:rPr>
                  <a:t>, total material &lt; 0.45%X/X</a:t>
                </a:r>
                <a:r>
                  <a:rPr lang="en-US" altLang="zh-CN" baseline="-25000" dirty="0">
                    <a:latin typeface="Abadi" panose="020B0604020104020204" pitchFamily="34" charset="0"/>
                    <a:cs typeface="Adobe Devanagari" panose="02040503050201020203" pitchFamily="18" charset="0"/>
                  </a:rPr>
                  <a:t>0</a:t>
                </a:r>
                <a:r>
                  <a:rPr lang="en-US" altLang="zh-CN" dirty="0">
                    <a:latin typeface="Abadi" panose="020B0604020104020204" pitchFamily="34" charset="0"/>
                    <a:cs typeface="Adobe Devanagari" panose="02040503050201020203" pitchFamily="18" charset="0"/>
                  </a:rPr>
                  <a:t> per layer)</a:t>
                </a:r>
              </a:p>
              <a:p>
                <a:pPr lvl="1"/>
                <a:endParaRPr lang="en-US" altLang="zh-CN" sz="2000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35ACB73-01D9-4081-ACEF-88FE53692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93" y="3800198"/>
                <a:ext cx="12141925" cy="2913618"/>
              </a:xfrm>
              <a:prstGeom prst="rect">
                <a:avLst/>
              </a:prstGeom>
              <a:blipFill>
                <a:blip r:embed="rId3"/>
                <a:stretch>
                  <a:fillRect l="-4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图片 19">
            <a:extLst>
              <a:ext uri="{FF2B5EF4-FFF2-40B4-BE49-F238E27FC236}">
                <a16:creationId xmlns:a16="http://schemas.microsoft.com/office/drawing/2014/main" id="{7A80A584-0DFC-472B-883F-AFE55E59A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4420" y="1540445"/>
            <a:ext cx="2850038" cy="188855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98D04AC-017A-4FA1-9FC5-0C33CE175719}"/>
              </a:ext>
            </a:extLst>
          </p:cNvPr>
          <p:cNvSpPr txBox="1"/>
          <p:nvPr/>
        </p:nvSpPr>
        <p:spPr>
          <a:xfrm>
            <a:off x="4912751" y="1155120"/>
            <a:ext cx="3397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MIC6 development at CCNU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15075B52-F8CC-4307-871C-029377D55B9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 t="15325" b="11773"/>
          <a:stretch>
            <a:fillRect/>
          </a:stretch>
        </p:blipFill>
        <p:spPr>
          <a:xfrm rot="16200000">
            <a:off x="8696546" y="1269836"/>
            <a:ext cx="2256048" cy="219486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1F60431-9C1D-43AB-9956-5F0A4EE99E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8" y="1038358"/>
            <a:ext cx="3521648" cy="276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808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7C44D8-A9F2-4322-9752-3E9F683D4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78" y="241664"/>
            <a:ext cx="10058400" cy="1010264"/>
          </a:xfrm>
        </p:spPr>
        <p:txBody>
          <a:bodyPr/>
          <a:lstStyle/>
          <a:p>
            <a:r>
              <a:rPr lang="en-US" altLang="zh-CN" sz="4000" b="1" dirty="0"/>
              <a:t>AC-LGAD at H-NS</a:t>
            </a:r>
            <a:endParaRPr lang="zh-CN" altLang="en-US" sz="4000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0316325-8375-44E4-9099-E158D81B5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7634EE40-90CB-46F7-BD7A-2D90783FE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58" y="3500743"/>
            <a:ext cx="3172097" cy="246825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24">
                <a:extLst>
                  <a:ext uri="{FF2B5EF4-FFF2-40B4-BE49-F238E27FC236}">
                    <a16:creationId xmlns:a16="http://schemas.microsoft.com/office/drawing/2014/main" id="{52ABCC42-64AB-48AD-9DC7-B5D6D283EB5B}"/>
                  </a:ext>
                </a:extLst>
              </p:cNvPr>
              <p:cNvSpPr txBox="1"/>
              <p:nvPr/>
            </p:nvSpPr>
            <p:spPr>
              <a:xfrm>
                <a:off x="367246" y="1587793"/>
                <a:ext cx="11824754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Two wafers with different n+ dose:  W5 high n+ dose and W6 low n+ dose.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Sensor size : 1300</a:t>
                </a:r>
                <a14:m>
                  <m:oMath xmlns:m="http://schemas.openxmlformats.org/officeDocument/2006/math">
                    <m:r>
                      <a:rPr lang="en-US" sz="2400"/>
                      <m:t>×</m:t>
                    </m:r>
                  </m:oMath>
                </a14:m>
                <a:r>
                  <a:rPr lang="en-US" sz="2400" dirty="0"/>
                  <a:t>1300</a:t>
                </a:r>
                <a14:m>
                  <m:oMath xmlns:m="http://schemas.openxmlformats.org/officeDocument/2006/math">
                    <m:r>
                      <a:rPr lang="en-US" sz="2400" dirty="0"/>
                      <m:t>×</m:t>
                    </m:r>
                  </m:oMath>
                </a14:m>
                <a:r>
                  <a:rPr lang="en-US" sz="2400" dirty="0"/>
                  <a:t>50 </a:t>
                </a:r>
                <a:r>
                  <a:rPr lang="el-GR" sz="2400" dirty="0"/>
                  <a:t>μ</a:t>
                </a:r>
                <a:r>
                  <a:rPr lang="en-US" sz="2400" dirty="0"/>
                  <a:t>m.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Sensor with different pad-pitch size: Large pad size/pitch: 100/150 </a:t>
                </a:r>
                <a:r>
                  <a:rPr lang="el-GR" sz="2400" dirty="0"/>
                  <a:t>μ</a:t>
                </a:r>
                <a:r>
                  <a:rPr lang="en-US" sz="2400" dirty="0"/>
                  <a:t>m, Small pad (Strip) size/pitch: 50/75 </a:t>
                </a:r>
                <a:r>
                  <a:rPr lang="el-GR" sz="2400" dirty="0"/>
                  <a:t>μ</a:t>
                </a:r>
                <a:r>
                  <a:rPr lang="en-US" sz="2400" dirty="0"/>
                  <a:t>m.</a:t>
                </a:r>
              </a:p>
            </p:txBody>
          </p:sp>
        </mc:Choice>
        <mc:Fallback>
          <p:sp>
            <p:nvSpPr>
              <p:cNvPr id="6" name="TextBox 24">
                <a:extLst>
                  <a:ext uri="{FF2B5EF4-FFF2-40B4-BE49-F238E27FC236}">
                    <a16:creationId xmlns:a16="http://schemas.microsoft.com/office/drawing/2014/main" id="{52ABCC42-64AB-48AD-9DC7-B5D6D283EB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246" y="1587793"/>
                <a:ext cx="11824754" cy="1569660"/>
              </a:xfrm>
              <a:prstGeom prst="rect">
                <a:avLst/>
              </a:prstGeom>
              <a:blipFill>
                <a:blip r:embed="rId3"/>
                <a:stretch>
                  <a:fillRect l="-643" t="-3200" b="-8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8">
            <a:extLst>
              <a:ext uri="{FF2B5EF4-FFF2-40B4-BE49-F238E27FC236}">
                <a16:creationId xmlns:a16="http://schemas.microsoft.com/office/drawing/2014/main" id="{0E26391D-A0F8-4A7F-9E72-AD9B7134B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0836" y="3286647"/>
            <a:ext cx="7850164" cy="298211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3583B71-CC4E-44AF-94D8-F6110C42B642}"/>
              </a:ext>
            </a:extLst>
          </p:cNvPr>
          <p:cNvSpPr txBox="1"/>
          <p:nvPr/>
        </p:nvSpPr>
        <p:spPr>
          <a:xfrm>
            <a:off x="380672" y="1107337"/>
            <a:ext cx="5069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Recent development at USTC: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7B1691-E360-F1BC-77FF-414F4B1B34B7}"/>
              </a:ext>
            </a:extLst>
          </p:cNvPr>
          <p:cNvSpPr/>
          <p:nvPr/>
        </p:nvSpPr>
        <p:spPr>
          <a:xfrm>
            <a:off x="8712200" y="4102100"/>
            <a:ext cx="977900" cy="254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103119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C503C850-CA13-4A10-8956-3D23BB777D7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25761" y="166208"/>
                <a:ext cx="10058400" cy="1212827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0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p>
                        <m:r>
                          <a:rPr lang="en-US" altLang="zh-CN" sz="40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altLang="zh-CN" sz="4000" dirty="0">
                    <a:solidFill>
                      <a:schemeClr val="tx1"/>
                    </a:solidFill>
                  </a:rPr>
                  <a:t> reconstruction</a:t>
                </a:r>
                <a:r>
                  <a:rPr lang="zh-CN" altLang="en-US" sz="40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4000" dirty="0">
                    <a:solidFill>
                      <a:schemeClr val="tx1"/>
                    </a:solidFill>
                  </a:rPr>
                  <a:t>in</a:t>
                </a:r>
                <a:r>
                  <a:rPr lang="zh-CN" altLang="en-US" sz="40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4000" dirty="0">
                    <a:solidFill>
                      <a:schemeClr val="tx1"/>
                    </a:solidFill>
                  </a:rPr>
                  <a:t>H-NS</a:t>
                </a:r>
                <a:endParaRPr lang="zh-CN" altLang="en-US" sz="4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C503C850-CA13-4A10-8956-3D23BB777D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25761" y="166208"/>
                <a:ext cx="10058400" cy="1212827"/>
              </a:xfrm>
              <a:blipFill>
                <a:blip r:embed="rId2"/>
                <a:stretch>
                  <a:fillRect l="-75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8EB3601-967F-4E8C-BD24-13F3BDE3C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94DCE76-9D6E-45FE-854B-407354B4BC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38" y="1407291"/>
            <a:ext cx="8578928" cy="50655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AABC4C-A057-FE18-D146-6431F8127A4E}"/>
              </a:ext>
            </a:extLst>
          </p:cNvPr>
          <p:cNvSpPr txBox="1"/>
          <p:nvPr/>
        </p:nvSpPr>
        <p:spPr>
          <a:xfrm>
            <a:off x="7277100" y="2108200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PID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7D85CB-F6C4-450B-BC5D-CCA16D6B5EC4}"/>
              </a:ext>
            </a:extLst>
          </p:cNvPr>
          <p:cNvSpPr txBox="1"/>
          <p:nvPr/>
        </p:nvSpPr>
        <p:spPr>
          <a:xfrm>
            <a:off x="2273300" y="4495800"/>
            <a:ext cx="1133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PID+Topo.</a:t>
            </a:r>
          </a:p>
        </p:txBody>
      </p:sp>
    </p:spTree>
    <p:extLst>
      <p:ext uri="{BB962C8B-B14F-4D97-AF65-F5344CB8AC3E}">
        <p14:creationId xmlns:p14="http://schemas.microsoft.com/office/powerpoint/2010/main" val="682026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EB0C85-4EC9-4A3F-AEF6-C5EF33A72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88734"/>
            <a:ext cx="11390435" cy="724310"/>
          </a:xfrm>
        </p:spPr>
        <p:txBody>
          <a:bodyPr>
            <a:noAutofit/>
          </a:bodyPr>
          <a:lstStyle/>
          <a:p>
            <a:r>
              <a:rPr lang="en-US" altLang="zh-CN" sz="4000" b="1" dirty="0"/>
              <a:t>Baryon polarimeter</a:t>
            </a:r>
            <a:endParaRPr lang="zh-CN" altLang="en-US" sz="4000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1C085DD-49F3-4E6D-8125-3ABE6482B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A91913E-90B9-4453-AA42-63AA6CBF0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5595"/>
            <a:ext cx="3973084" cy="40278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E9DB4D8-CD71-4096-AF85-B5969F658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65869"/>
            <a:ext cx="4634859" cy="66212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7549E41-31EB-4EE8-A314-ED46ECDECEB5}"/>
              </a:ext>
            </a:extLst>
          </p:cNvPr>
          <p:cNvSpPr txBox="1"/>
          <p:nvPr/>
        </p:nvSpPr>
        <p:spPr>
          <a:xfrm>
            <a:off x="4330700" y="3706305"/>
            <a:ext cx="6986173" cy="2580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Carbon Foil layer</a:t>
            </a:r>
          </a:p>
          <a:p>
            <a:pPr marL="742950" lvl="1" indent="-285750">
              <a:lnSpc>
                <a:spcPct val="150000"/>
              </a:lnSpc>
              <a:spcBef>
                <a:spcPts val="1200"/>
              </a:spcBef>
              <a:buFont typeface="Arial" panose="02080604020202020204" pitchFamily="34" charset="0"/>
              <a:buChar char="•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 ~1 mm thickness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Font typeface="Arial" panose="02080604020202020204" pitchFamily="34" charset="0"/>
              <a:buChar char="•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Material budget: </a:t>
            </a:r>
            <a:r>
              <a:rPr lang="en-US" altLang="zh-CN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&lt;1% X/X</a:t>
            </a:r>
            <a:r>
              <a:rPr lang="en-US" altLang="zh-CN" b="1" baseline="-25000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0</a:t>
            </a:r>
            <a:r>
              <a:rPr lang="en-US" altLang="zh-CN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Font typeface="Arial" panose="02080604020202020204" pitchFamily="34" charset="0"/>
              <a:buChar char="•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Probability: </a:t>
            </a:r>
            <a:r>
              <a:rPr lang="en-US" altLang="zh-CN" b="1" dirty="0" err="1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pC</a:t>
            </a: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 (</a:t>
            </a:r>
            <a:r>
              <a:rPr lang="en-US" altLang="zh-CN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1E-3</a:t>
            </a: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) 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Position : in-between the tracking devices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01C5AD66-D01E-401C-813C-244FD95715D5}"/>
              </a:ext>
            </a:extLst>
          </p:cNvPr>
          <p:cNvCxnSpPr/>
          <p:nvPr/>
        </p:nvCxnSpPr>
        <p:spPr>
          <a:xfrm>
            <a:off x="9095642" y="1494692"/>
            <a:ext cx="870439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A128D89F-3482-4B96-B484-7810EA6F13D8}"/>
              </a:ext>
            </a:extLst>
          </p:cNvPr>
          <p:cNvSpPr txBox="1"/>
          <p:nvPr/>
        </p:nvSpPr>
        <p:spPr>
          <a:xfrm>
            <a:off x="3148192" y="6342033"/>
            <a:ext cx="5797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Y. T. Liang et. al. Phys. Rev. D 112, L031502 (2025)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B9130C-3D99-E27B-3FEB-1A99277C8FF9}"/>
              </a:ext>
            </a:extLst>
          </p:cNvPr>
          <p:cNvSpPr txBox="1"/>
          <p:nvPr/>
        </p:nvSpPr>
        <p:spPr>
          <a:xfrm>
            <a:off x="5435600" y="52018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D</a:t>
            </a:r>
            <a:r>
              <a:rPr lang="en-US" altLang="zh-CN" sz="1800" b="1" dirty="0"/>
              <a:t>etermining proton polarization via elastic scattering</a:t>
            </a:r>
            <a:endParaRPr lang="en-CN" dirty="0"/>
          </a:p>
        </p:txBody>
      </p:sp>
      <p:cxnSp>
        <p:nvCxnSpPr>
          <p:cNvPr id="8" name="直接连接符 5">
            <a:extLst>
              <a:ext uri="{FF2B5EF4-FFF2-40B4-BE49-F238E27FC236}">
                <a16:creationId xmlns:a16="http://schemas.microsoft.com/office/drawing/2014/main" id="{5EF74378-2931-754D-EA09-6BB34BF08177}"/>
              </a:ext>
            </a:extLst>
          </p:cNvPr>
          <p:cNvCxnSpPr/>
          <p:nvPr/>
        </p:nvCxnSpPr>
        <p:spPr>
          <a:xfrm flipV="1">
            <a:off x="8435161" y="2187223"/>
            <a:ext cx="3175362" cy="9225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6">
            <a:extLst>
              <a:ext uri="{FF2B5EF4-FFF2-40B4-BE49-F238E27FC236}">
                <a16:creationId xmlns:a16="http://schemas.microsoft.com/office/drawing/2014/main" id="{F7850A92-7CF6-AAA7-77A7-1F50BF4E0232}"/>
              </a:ext>
            </a:extLst>
          </p:cNvPr>
          <p:cNvCxnSpPr/>
          <p:nvPr/>
        </p:nvCxnSpPr>
        <p:spPr>
          <a:xfrm>
            <a:off x="8435161" y="3109788"/>
            <a:ext cx="3175362" cy="9062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7">
            <a:extLst>
              <a:ext uri="{FF2B5EF4-FFF2-40B4-BE49-F238E27FC236}">
                <a16:creationId xmlns:a16="http://schemas.microsoft.com/office/drawing/2014/main" id="{CFAEFBBF-EE4A-74B7-F7B9-B3D86A486EAC}"/>
              </a:ext>
            </a:extLst>
          </p:cNvPr>
          <p:cNvCxnSpPr/>
          <p:nvPr/>
        </p:nvCxnSpPr>
        <p:spPr>
          <a:xfrm>
            <a:off x="4677140" y="3109788"/>
            <a:ext cx="375802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23">
            <a:extLst>
              <a:ext uri="{FF2B5EF4-FFF2-40B4-BE49-F238E27FC236}">
                <a16:creationId xmlns:a16="http://schemas.microsoft.com/office/drawing/2014/main" id="{C8D75A2F-1A26-8E03-C61D-0A4A7DC2F32E}"/>
              </a:ext>
            </a:extLst>
          </p:cNvPr>
          <p:cNvSpPr/>
          <p:nvPr/>
        </p:nvSpPr>
        <p:spPr>
          <a:xfrm>
            <a:off x="8298637" y="3016807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b="1" dirty="0">
                <a:latin typeface="Arial" panose="02080604020202020204" pitchFamily="34" charset="0"/>
                <a:cs typeface="Arial" panose="02080604020202020204" pitchFamily="34" charset="0"/>
              </a:rPr>
              <a:t>C</a:t>
            </a:r>
            <a:endParaRPr lang="zh-CN" altLang="en-US" sz="11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17" name="椭圆 24">
            <a:extLst>
              <a:ext uri="{FF2B5EF4-FFF2-40B4-BE49-F238E27FC236}">
                <a16:creationId xmlns:a16="http://schemas.microsoft.com/office/drawing/2014/main" id="{60A89EEE-57D9-7B44-B3DF-4AEC202D6976}"/>
              </a:ext>
            </a:extLst>
          </p:cNvPr>
          <p:cNvSpPr/>
          <p:nvPr/>
        </p:nvSpPr>
        <p:spPr>
          <a:xfrm>
            <a:off x="8231438" y="3472929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椭圆 25">
            <a:extLst>
              <a:ext uri="{FF2B5EF4-FFF2-40B4-BE49-F238E27FC236}">
                <a16:creationId xmlns:a16="http://schemas.microsoft.com/office/drawing/2014/main" id="{66E8D39D-F742-6FCB-CA78-D431261306D8}"/>
              </a:ext>
            </a:extLst>
          </p:cNvPr>
          <p:cNvSpPr/>
          <p:nvPr/>
        </p:nvSpPr>
        <p:spPr>
          <a:xfrm>
            <a:off x="8095606" y="2787300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椭圆 27">
            <a:extLst>
              <a:ext uri="{FF2B5EF4-FFF2-40B4-BE49-F238E27FC236}">
                <a16:creationId xmlns:a16="http://schemas.microsoft.com/office/drawing/2014/main" id="{09A3FA84-A7D9-E6B7-9413-97115768C516}"/>
              </a:ext>
            </a:extLst>
          </p:cNvPr>
          <p:cNvSpPr/>
          <p:nvPr/>
        </p:nvSpPr>
        <p:spPr>
          <a:xfrm>
            <a:off x="8486155" y="3233529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连接符 28">
            <a:extLst>
              <a:ext uri="{FF2B5EF4-FFF2-40B4-BE49-F238E27FC236}">
                <a16:creationId xmlns:a16="http://schemas.microsoft.com/office/drawing/2014/main" id="{6A4C65CE-6A53-3655-08F0-E67AD7F521E0}"/>
              </a:ext>
            </a:extLst>
          </p:cNvPr>
          <p:cNvCxnSpPr/>
          <p:nvPr/>
        </p:nvCxnSpPr>
        <p:spPr>
          <a:xfrm>
            <a:off x="8465642" y="3109787"/>
            <a:ext cx="2925806" cy="351418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34">
            <a:extLst>
              <a:ext uri="{FF2B5EF4-FFF2-40B4-BE49-F238E27FC236}">
                <a16:creationId xmlns:a16="http://schemas.microsoft.com/office/drawing/2014/main" id="{006DA9E1-E781-47D2-77EB-F5BA186E1B99}"/>
              </a:ext>
            </a:extLst>
          </p:cNvPr>
          <p:cNvCxnSpPr/>
          <p:nvPr/>
        </p:nvCxnSpPr>
        <p:spPr>
          <a:xfrm flipV="1">
            <a:off x="8455606" y="2786014"/>
            <a:ext cx="3404472" cy="323575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0">
            <a:extLst>
              <a:ext uri="{FF2B5EF4-FFF2-40B4-BE49-F238E27FC236}">
                <a16:creationId xmlns:a16="http://schemas.microsoft.com/office/drawing/2014/main" id="{4D8E1240-B623-2694-77C2-9FD3B5713E7F}"/>
              </a:ext>
            </a:extLst>
          </p:cNvPr>
          <p:cNvSpPr txBox="1"/>
          <p:nvPr/>
        </p:nvSpPr>
        <p:spPr>
          <a:xfrm>
            <a:off x="6968825" y="1957497"/>
            <a:ext cx="132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Carbon foil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3" name="椭圆 51">
            <a:extLst>
              <a:ext uri="{FF2B5EF4-FFF2-40B4-BE49-F238E27FC236}">
                <a16:creationId xmlns:a16="http://schemas.microsoft.com/office/drawing/2014/main" id="{A80791B7-6138-3429-88A3-3FF0FEA8A2E3}"/>
              </a:ext>
            </a:extLst>
          </p:cNvPr>
          <p:cNvSpPr/>
          <p:nvPr/>
        </p:nvSpPr>
        <p:spPr>
          <a:xfrm>
            <a:off x="4636760" y="3056540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1">
            <a:extLst>
              <a:ext uri="{FF2B5EF4-FFF2-40B4-BE49-F238E27FC236}">
                <a16:creationId xmlns:a16="http://schemas.microsoft.com/office/drawing/2014/main" id="{5A8F25C5-6B31-6E28-DE0D-6C44F6EB975E}"/>
              </a:ext>
            </a:extLst>
          </p:cNvPr>
          <p:cNvSpPr/>
          <p:nvPr/>
        </p:nvSpPr>
        <p:spPr>
          <a:xfrm>
            <a:off x="4636760" y="3056540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">
            <a:extLst>
              <a:ext uri="{FF2B5EF4-FFF2-40B4-BE49-F238E27FC236}">
                <a16:creationId xmlns:a16="http://schemas.microsoft.com/office/drawing/2014/main" id="{778E80B5-DDC1-EE79-8AD2-75390EE338BA}"/>
              </a:ext>
            </a:extLst>
          </p:cNvPr>
          <p:cNvSpPr/>
          <p:nvPr/>
        </p:nvSpPr>
        <p:spPr>
          <a:xfrm>
            <a:off x="4626724" y="3046478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11">
            <a:extLst>
              <a:ext uri="{FF2B5EF4-FFF2-40B4-BE49-F238E27FC236}">
                <a16:creationId xmlns:a16="http://schemas.microsoft.com/office/drawing/2014/main" id="{C110049C-8C56-F84B-7984-14CE7C403B50}"/>
              </a:ext>
            </a:extLst>
          </p:cNvPr>
          <p:cNvGrpSpPr/>
          <p:nvPr/>
        </p:nvGrpSpPr>
        <p:grpSpPr>
          <a:xfrm>
            <a:off x="4543633" y="2913786"/>
            <a:ext cx="294254" cy="330104"/>
            <a:chOff x="1226536" y="3876136"/>
            <a:chExt cx="294254" cy="330104"/>
          </a:xfrm>
        </p:grpSpPr>
        <p:grpSp>
          <p:nvGrpSpPr>
            <p:cNvPr id="27" name="组合 18">
              <a:extLst>
                <a:ext uri="{FF2B5EF4-FFF2-40B4-BE49-F238E27FC236}">
                  <a16:creationId xmlns:a16="http://schemas.microsoft.com/office/drawing/2014/main" id="{C6252BA7-DC0B-B8AE-5796-F93B530E706C}"/>
                </a:ext>
              </a:extLst>
            </p:cNvPr>
            <p:cNvGrpSpPr/>
            <p:nvPr/>
          </p:nvGrpSpPr>
          <p:grpSpPr>
            <a:xfrm>
              <a:off x="1316874" y="3876136"/>
              <a:ext cx="108000" cy="330104"/>
              <a:chOff x="1316874" y="3876136"/>
              <a:chExt cx="108000" cy="330104"/>
            </a:xfrm>
          </p:grpSpPr>
          <p:sp>
            <p:nvSpPr>
              <p:cNvPr id="29" name="椭圆 30">
                <a:extLst>
                  <a:ext uri="{FF2B5EF4-FFF2-40B4-BE49-F238E27FC236}">
                    <a16:creationId xmlns:a16="http://schemas.microsoft.com/office/drawing/2014/main" id="{50899D27-8CB3-D945-6AF6-0AF69C6F6DD8}"/>
                  </a:ext>
                </a:extLst>
              </p:cNvPr>
              <p:cNvSpPr/>
              <p:nvPr/>
            </p:nvSpPr>
            <p:spPr>
              <a:xfrm>
                <a:off x="1316874" y="4011097"/>
                <a:ext cx="108000" cy="108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0" name="直接箭头连接符 31">
                <a:extLst>
                  <a:ext uri="{FF2B5EF4-FFF2-40B4-BE49-F238E27FC236}">
                    <a16:creationId xmlns:a16="http://schemas.microsoft.com/office/drawing/2014/main" id="{D645A3F1-4CE5-EEB6-A1E6-89BC2AD64822}"/>
                  </a:ext>
                </a:extLst>
              </p:cNvPr>
              <p:cNvCxnSpPr/>
              <p:nvPr/>
            </p:nvCxnSpPr>
            <p:spPr>
              <a:xfrm flipV="1">
                <a:off x="1370873" y="3876136"/>
                <a:ext cx="0" cy="330104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w="med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弧形 29">
              <a:extLst>
                <a:ext uri="{FF2B5EF4-FFF2-40B4-BE49-F238E27FC236}">
                  <a16:creationId xmlns:a16="http://schemas.microsoft.com/office/drawing/2014/main" id="{E3F1E71E-A5E5-3AAE-A385-A03D41E7E368}"/>
                </a:ext>
              </a:extLst>
            </p:cNvPr>
            <p:cNvSpPr/>
            <p:nvPr/>
          </p:nvSpPr>
          <p:spPr>
            <a:xfrm>
              <a:off x="1226536" y="3910746"/>
              <a:ext cx="294254" cy="194540"/>
            </a:xfrm>
            <a:prstGeom prst="arc">
              <a:avLst>
                <a:gd name="adj1" fmla="val 531833"/>
                <a:gd name="adj2" fmla="val 10227850"/>
              </a:avLst>
            </a:prstGeom>
            <a:ln w="9525">
              <a:solidFill>
                <a:srgbClr val="00B050"/>
              </a:solidFill>
              <a:headEnd type="stealth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文本框 38">
            <a:extLst>
              <a:ext uri="{FF2B5EF4-FFF2-40B4-BE49-F238E27FC236}">
                <a16:creationId xmlns:a16="http://schemas.microsoft.com/office/drawing/2014/main" id="{969D3BAE-FC4C-DA0E-06AA-7A915BBA2E8D}"/>
              </a:ext>
            </a:extLst>
          </p:cNvPr>
          <p:cNvSpPr txBox="1"/>
          <p:nvPr/>
        </p:nvSpPr>
        <p:spPr>
          <a:xfrm>
            <a:off x="11733254" y="2386895"/>
            <a:ext cx="3048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Cyrl-AZ" altLang="zh-CN" sz="1100" b="1" dirty="0">
                <a:latin typeface="Arial" panose="02080604020202020204" pitchFamily="34" charset="0"/>
                <a:cs typeface="Arial" panose="02080604020202020204" pitchFamily="34" charset="0"/>
              </a:rPr>
              <a:t>Ф</a:t>
            </a:r>
            <a:endParaRPr lang="zh-CN" altLang="en-US" sz="11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32" name="椭圆 46">
            <a:extLst>
              <a:ext uri="{FF2B5EF4-FFF2-40B4-BE49-F238E27FC236}">
                <a16:creationId xmlns:a16="http://schemas.microsoft.com/office/drawing/2014/main" id="{4901A644-15F9-DAA4-CFAD-032EBF18BEB0}"/>
              </a:ext>
            </a:extLst>
          </p:cNvPr>
          <p:cNvSpPr/>
          <p:nvPr/>
        </p:nvSpPr>
        <p:spPr>
          <a:xfrm>
            <a:off x="8410361" y="2485900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48">
            <a:extLst>
              <a:ext uri="{FF2B5EF4-FFF2-40B4-BE49-F238E27FC236}">
                <a16:creationId xmlns:a16="http://schemas.microsoft.com/office/drawing/2014/main" id="{0AF0B488-92DC-E380-8635-FEB7F32AB972}"/>
              </a:ext>
            </a:extLst>
          </p:cNvPr>
          <p:cNvSpPr txBox="1"/>
          <p:nvPr/>
        </p:nvSpPr>
        <p:spPr>
          <a:xfrm>
            <a:off x="11904742" y="2202019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Arial" panose="02080604020202020204" pitchFamily="34" charset="0"/>
                <a:cs typeface="Arial" panose="02080604020202020204" pitchFamily="34" charset="0"/>
              </a:rPr>
              <a:t>x</a:t>
            </a:r>
            <a:endParaRPr lang="zh-CN" altLang="en-US" sz="16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34" name="椭圆 4">
            <a:extLst>
              <a:ext uri="{FF2B5EF4-FFF2-40B4-BE49-F238E27FC236}">
                <a16:creationId xmlns:a16="http://schemas.microsoft.com/office/drawing/2014/main" id="{B708BB73-B0F0-4388-B089-B8E6B455BACE}"/>
              </a:ext>
            </a:extLst>
          </p:cNvPr>
          <p:cNvSpPr/>
          <p:nvPr/>
        </p:nvSpPr>
        <p:spPr>
          <a:xfrm>
            <a:off x="11360967" y="2187223"/>
            <a:ext cx="499111" cy="1828801"/>
          </a:xfrm>
          <a:prstGeom prst="ellipse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5" name="直接箭头连接符 7">
            <a:extLst>
              <a:ext uri="{FF2B5EF4-FFF2-40B4-BE49-F238E27FC236}">
                <a16:creationId xmlns:a16="http://schemas.microsoft.com/office/drawing/2014/main" id="{9325196D-50EC-BF60-BC23-7BD49459FAE4}"/>
              </a:ext>
            </a:extLst>
          </p:cNvPr>
          <p:cNvCxnSpPr/>
          <p:nvPr/>
        </p:nvCxnSpPr>
        <p:spPr>
          <a:xfrm flipV="1">
            <a:off x="11022706" y="2490281"/>
            <a:ext cx="1018446" cy="145482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9">
            <a:extLst>
              <a:ext uri="{FF2B5EF4-FFF2-40B4-BE49-F238E27FC236}">
                <a16:creationId xmlns:a16="http://schemas.microsoft.com/office/drawing/2014/main" id="{C3518719-99F1-FEF9-9B3B-A4519F45BC22}"/>
              </a:ext>
            </a:extLst>
          </p:cNvPr>
          <p:cNvCxnSpPr/>
          <p:nvPr/>
        </p:nvCxnSpPr>
        <p:spPr>
          <a:xfrm flipV="1">
            <a:off x="11610522" y="1906377"/>
            <a:ext cx="0" cy="1194101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10">
            <a:extLst>
              <a:ext uri="{FF2B5EF4-FFF2-40B4-BE49-F238E27FC236}">
                <a16:creationId xmlns:a16="http://schemas.microsoft.com/office/drawing/2014/main" id="{A2F410AE-CFAB-E29E-3517-ACFF203AFB22}"/>
              </a:ext>
            </a:extLst>
          </p:cNvPr>
          <p:cNvCxnSpPr/>
          <p:nvPr/>
        </p:nvCxnSpPr>
        <p:spPr>
          <a:xfrm flipV="1">
            <a:off x="11612929" y="2083938"/>
            <a:ext cx="235117" cy="102758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立方体 14">
            <a:extLst>
              <a:ext uri="{FF2B5EF4-FFF2-40B4-BE49-F238E27FC236}">
                <a16:creationId xmlns:a16="http://schemas.microsoft.com/office/drawing/2014/main" id="{62A48B4D-FC1F-FF7B-6DBC-DA6603C3A187}"/>
              </a:ext>
            </a:extLst>
          </p:cNvPr>
          <p:cNvSpPr/>
          <p:nvPr/>
        </p:nvSpPr>
        <p:spPr>
          <a:xfrm>
            <a:off x="7846963" y="2034591"/>
            <a:ext cx="875210" cy="2128629"/>
          </a:xfrm>
          <a:prstGeom prst="cube">
            <a:avLst>
              <a:gd name="adj" fmla="val 82344"/>
            </a:avLst>
          </a:prstGeom>
          <a:solidFill>
            <a:schemeClr val="bg2">
              <a:lumMod val="90000"/>
              <a:alpha val="80000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2">
            <a:extLst>
              <a:ext uri="{FF2B5EF4-FFF2-40B4-BE49-F238E27FC236}">
                <a16:creationId xmlns:a16="http://schemas.microsoft.com/office/drawing/2014/main" id="{3EFBB896-D98D-F1B4-3EFB-142DE0557725}"/>
              </a:ext>
            </a:extLst>
          </p:cNvPr>
          <p:cNvSpPr txBox="1"/>
          <p:nvPr/>
        </p:nvSpPr>
        <p:spPr>
          <a:xfrm>
            <a:off x="4319444" y="1965159"/>
            <a:ext cx="1976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Transversely polarized protons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40" name="椭圆 3">
            <a:extLst>
              <a:ext uri="{FF2B5EF4-FFF2-40B4-BE49-F238E27FC236}">
                <a16:creationId xmlns:a16="http://schemas.microsoft.com/office/drawing/2014/main" id="{43131B63-F579-FA50-D801-C178BCD5EA61}"/>
              </a:ext>
            </a:extLst>
          </p:cNvPr>
          <p:cNvSpPr/>
          <p:nvPr/>
        </p:nvSpPr>
        <p:spPr>
          <a:xfrm>
            <a:off x="4632476" y="3051509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13">
            <a:extLst>
              <a:ext uri="{FF2B5EF4-FFF2-40B4-BE49-F238E27FC236}">
                <a16:creationId xmlns:a16="http://schemas.microsoft.com/office/drawing/2014/main" id="{E3D2641F-28BB-28BA-70E9-AE872C478C23}"/>
              </a:ext>
            </a:extLst>
          </p:cNvPr>
          <p:cNvSpPr/>
          <p:nvPr/>
        </p:nvSpPr>
        <p:spPr>
          <a:xfrm>
            <a:off x="4628192" y="3051509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2" name="直接连接符 8">
            <a:extLst>
              <a:ext uri="{FF2B5EF4-FFF2-40B4-BE49-F238E27FC236}">
                <a16:creationId xmlns:a16="http://schemas.microsoft.com/office/drawing/2014/main" id="{2CC25C01-6956-DC3A-FE6E-851ECF7B7091}"/>
              </a:ext>
            </a:extLst>
          </p:cNvPr>
          <p:cNvCxnSpPr/>
          <p:nvPr/>
        </p:nvCxnSpPr>
        <p:spPr>
          <a:xfrm flipV="1">
            <a:off x="8486155" y="3100478"/>
            <a:ext cx="3124367" cy="91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21">
            <a:extLst>
              <a:ext uri="{FF2B5EF4-FFF2-40B4-BE49-F238E27FC236}">
                <a16:creationId xmlns:a16="http://schemas.microsoft.com/office/drawing/2014/main" id="{C38D1911-8265-33EF-A730-AA79AD372629}"/>
              </a:ext>
            </a:extLst>
          </p:cNvPr>
          <p:cNvSpPr txBox="1"/>
          <p:nvPr/>
        </p:nvSpPr>
        <p:spPr>
          <a:xfrm>
            <a:off x="9006424" y="2858670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sz="1100" b="1" dirty="0">
                <a:latin typeface="Arial" panose="02080604020202020204" pitchFamily="34" charset="0"/>
                <a:cs typeface="Arial" panose="02080604020202020204" pitchFamily="34" charset="0"/>
              </a:rPr>
              <a:t>θ</a:t>
            </a:r>
            <a:endParaRPr lang="zh-CN" altLang="en-US" sz="11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E3943B1-CD5F-C664-2677-F7DD89758FB5}"/>
              </a:ext>
            </a:extLst>
          </p:cNvPr>
          <p:cNvSpPr txBox="1"/>
          <p:nvPr/>
        </p:nvSpPr>
        <p:spPr>
          <a:xfrm>
            <a:off x="8802205" y="4648752"/>
            <a:ext cx="2551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400" b="1" dirty="0">
                <a:solidFill>
                  <a:srgbClr val="FF0000"/>
                </a:solidFill>
              </a:rPr>
              <a:t>Detailed in YuTie’s talk on 26th!</a:t>
            </a:r>
          </a:p>
        </p:txBody>
      </p:sp>
    </p:spTree>
    <p:extLst>
      <p:ext uri="{BB962C8B-B14F-4D97-AF65-F5344CB8AC3E}">
        <p14:creationId xmlns:p14="http://schemas.microsoft.com/office/powerpoint/2010/main" val="199974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27 -0.00069 L 0.30403 -0.00069 L 0.58619 -0.04838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23" y="-23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27 0.0007 L 0.30481 -0.00092 L 0.5677 -0.13541 L 0.5677 -0.13518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8" y="-680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14 -0.00023 L 0.30821 -0.0007 L 0.54883 0.05208 L 0.54883 0.05208 " pathEditMode="relative" ptsTypes="AA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26 2.22222E-6 L 0.30782 0.00046 L 0.56732 0.13217 " pathEditMode="relative" rAng="0" ptsTypes="AAA">
                                      <p:cBhvr>
                                        <p:cTn id="1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46" y="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4" grpId="0" bldLvl="0" animBg="1"/>
      <p:bldP spid="40" grpId="0" bldLvl="0" animBg="1"/>
      <p:bldP spid="41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DB924-869C-4C0C-8E7C-14C207200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65" y="171795"/>
            <a:ext cx="10551345" cy="736231"/>
          </a:xfrm>
        </p:spPr>
        <p:txBody>
          <a:bodyPr>
            <a:noAutofit/>
          </a:bodyPr>
          <a:lstStyle/>
          <a:p>
            <a:r>
              <a:rPr lang="en-US" altLang="zh-CN" sz="4000" b="1" dirty="0"/>
              <a:t>Projection of </a:t>
            </a:r>
            <a:r>
              <a:rPr lang="el-GR" altLang="zh-CN" sz="4000" b="1" dirty="0">
                <a:sym typeface="Wingdings" panose="05000000000000000000" pitchFamily="2" charset="2"/>
              </a:rPr>
              <a:t>Λ</a:t>
            </a:r>
            <a:r>
              <a:rPr lang="en-US" altLang="zh-CN" sz="4000" b="1" dirty="0">
                <a:sym typeface="Wingdings" panose="05000000000000000000" pitchFamily="2" charset="2"/>
              </a:rPr>
              <a:t> and</a:t>
            </a:r>
            <a:r>
              <a:rPr lang="zh-CN" altLang="en-US" sz="4000" b="1" dirty="0">
                <a:sym typeface="Wingdings" panose="05000000000000000000" pitchFamily="2" charset="2"/>
              </a:rPr>
              <a:t> </a:t>
            </a:r>
            <a:r>
              <a:rPr lang="en-US" altLang="zh-CN" sz="4000" b="1" dirty="0">
                <a:sym typeface="Wingdings" panose="05000000000000000000" pitchFamily="2" charset="2"/>
              </a:rPr>
              <a:t>proton polarization</a:t>
            </a:r>
            <a:endParaRPr lang="zh-CN" altLang="en-US" sz="4000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6A4E54C-209F-4CAD-9704-AE52A9A4E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FB14141-4C01-4F8B-A0A0-5B9A0E8FDF8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0"/>
          <a:stretch>
            <a:fillRect/>
          </a:stretch>
        </p:blipFill>
        <p:spPr>
          <a:xfrm>
            <a:off x="84353" y="863536"/>
            <a:ext cx="11759356" cy="552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29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323769-2B58-4C44-BD5D-35D323899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784" y="101248"/>
            <a:ext cx="10058400" cy="1122496"/>
          </a:xfrm>
        </p:spPr>
        <p:txBody>
          <a:bodyPr>
            <a:normAutofit/>
          </a:bodyPr>
          <a:lstStyle/>
          <a:p>
            <a:r>
              <a:rPr lang="en-US" altLang="zh-CN" sz="4000" b="1" dirty="0"/>
              <a:t>Timeline</a:t>
            </a:r>
            <a:endParaRPr lang="zh-CN" altLang="en-US" sz="4000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DA49E2B-9FD8-492E-9A14-E8F5459E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ED68DEA-101D-46FA-81F1-DC6FFC44B43E}"/>
              </a:ext>
            </a:extLst>
          </p:cNvPr>
          <p:cNvGraphicFramePr>
            <a:graphicFrameLocks noGrp="1"/>
          </p:cNvGraphicFramePr>
          <p:nvPr/>
        </p:nvGraphicFramePr>
        <p:xfrm>
          <a:off x="301920" y="1514689"/>
          <a:ext cx="11329248" cy="459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576">
                  <a:extLst>
                    <a:ext uri="{9D8B030D-6E8A-4147-A177-3AD203B41FA5}">
                      <a16:colId xmlns:a16="http://schemas.microsoft.com/office/drawing/2014/main" val="4180110548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244420148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3209449204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3383189725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3360031620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3832489126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1149253452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2118397739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2941743990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3926012025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3761946959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1104131622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1203265210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3693182407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550585718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11736691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1496470367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32186507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802209770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3555676128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1765112383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2402206908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2732063902"/>
                    </a:ext>
                  </a:extLst>
                </a:gridCol>
              </a:tblGrid>
              <a:tr h="690880">
                <a:tc>
                  <a:txBody>
                    <a:bodyPr/>
                    <a:lstStyle/>
                    <a:p>
                      <a:r>
                        <a:rPr lang="en-US" altLang="zh-CN" sz="1800" b="0" dirty="0"/>
                        <a:t>18</a:t>
                      </a:r>
                      <a:endParaRPr lang="en-US" sz="1800" b="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0" dirty="0"/>
                        <a:t>19</a:t>
                      </a:r>
                      <a:endParaRPr lang="en-US" sz="1800" b="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0" dirty="0"/>
                        <a:t>20</a:t>
                      </a:r>
                      <a:endParaRPr lang="en-US" sz="1800" b="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0" dirty="0"/>
                        <a:t>21</a:t>
                      </a:r>
                      <a:endParaRPr lang="en-US" sz="1800" b="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0" dirty="0"/>
                        <a:t>22</a:t>
                      </a:r>
                      <a:endParaRPr lang="en-US" sz="1800" b="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0" dirty="0"/>
                        <a:t>23</a:t>
                      </a:r>
                      <a:endParaRPr lang="en-US" sz="1800" b="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0" dirty="0"/>
                        <a:t>24</a:t>
                      </a:r>
                      <a:endParaRPr lang="en-US" sz="1800" b="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0" dirty="0"/>
                        <a:t>25</a:t>
                      </a:r>
                      <a:endParaRPr lang="en-US" sz="1800" b="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0" dirty="0"/>
                        <a:t>26</a:t>
                      </a:r>
                      <a:endParaRPr lang="en-US" sz="1800" b="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0" dirty="0"/>
                        <a:t>27</a:t>
                      </a:r>
                      <a:endParaRPr lang="en-US" sz="1800" b="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0" dirty="0"/>
                        <a:t>28</a:t>
                      </a:r>
                      <a:endParaRPr lang="en-US" sz="1800" b="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0" dirty="0"/>
                        <a:t>29</a:t>
                      </a:r>
                      <a:endParaRPr lang="en-US" sz="1800" b="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0" dirty="0"/>
                        <a:t>30</a:t>
                      </a:r>
                      <a:endParaRPr lang="en-US" sz="1800" b="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0" dirty="0"/>
                        <a:t>31</a:t>
                      </a:r>
                      <a:endParaRPr lang="en-US" sz="1800" b="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0" dirty="0"/>
                        <a:t>32</a:t>
                      </a:r>
                      <a:endParaRPr lang="en-US" sz="1800" b="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0" dirty="0"/>
                        <a:t>33</a:t>
                      </a:r>
                      <a:endParaRPr lang="en-US" sz="1800" b="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0" dirty="0"/>
                        <a:t>34</a:t>
                      </a:r>
                      <a:endParaRPr lang="en-US" sz="1800" b="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0" dirty="0"/>
                        <a:t>35</a:t>
                      </a:r>
                      <a:endParaRPr lang="en-US" sz="1800" b="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36</a:t>
                      </a:r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37</a:t>
                      </a:r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38</a:t>
                      </a:r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39</a:t>
                      </a:r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40</a:t>
                      </a:r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3190256"/>
                  </a:ext>
                </a:extLst>
              </a:tr>
              <a:tr h="32512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300" b="0" dirty="0">
                          <a:solidFill>
                            <a:schemeClr val="bg1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十三五</a:t>
                      </a:r>
                      <a:endParaRPr lang="en-US" sz="1300" b="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300" b="0" dirty="0">
                          <a:solidFill>
                            <a:schemeClr val="bg1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十四五</a:t>
                      </a: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300" b="0" dirty="0">
                          <a:solidFill>
                            <a:schemeClr val="bg1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十五五</a:t>
                      </a: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300" b="0" dirty="0">
                          <a:solidFill>
                            <a:schemeClr val="bg1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十六五</a:t>
                      </a: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300" b="0" dirty="0">
                          <a:solidFill>
                            <a:schemeClr val="bg1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十七五</a:t>
                      </a: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8308056"/>
                  </a:ext>
                </a:extLst>
              </a:tr>
              <a:tr h="32512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649095"/>
                  </a:ext>
                </a:extLst>
              </a:tr>
              <a:tr h="32512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362604"/>
                  </a:ext>
                </a:extLst>
              </a:tr>
              <a:tr h="32512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7907741"/>
                  </a:ext>
                </a:extLst>
              </a:tr>
              <a:tr h="32512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293432"/>
                  </a:ext>
                </a:extLst>
              </a:tr>
              <a:tr h="32512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8472470"/>
                  </a:ext>
                </a:extLst>
              </a:tr>
              <a:tr h="32512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6770919"/>
                  </a:ext>
                </a:extLst>
              </a:tr>
              <a:tr h="32512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177031"/>
                  </a:ext>
                </a:extLst>
              </a:tr>
              <a:tr h="32512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9155"/>
                  </a:ext>
                </a:extLst>
              </a:tr>
              <a:tr h="32512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046133"/>
                  </a:ext>
                </a:extLst>
              </a:tr>
              <a:tr h="32512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86485"/>
                  </a:ext>
                </a:extLst>
              </a:tr>
              <a:tr h="32512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587869"/>
                  </a:ext>
                </a:extLst>
              </a:tr>
            </a:tbl>
          </a:graphicData>
        </a:graphic>
      </p:graphicFrame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A0DEF9A1-803B-424E-B22D-13693C68DD6A}"/>
              </a:ext>
            </a:extLst>
          </p:cNvPr>
          <p:cNvSpPr/>
          <p:nvPr/>
        </p:nvSpPr>
        <p:spPr>
          <a:xfrm>
            <a:off x="3984567" y="2467361"/>
            <a:ext cx="3806186" cy="42828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</a:rPr>
              <a:t>HIAF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DF4188A-D815-425D-BE35-9382037D1227}"/>
              </a:ext>
            </a:extLst>
          </p:cNvPr>
          <p:cNvSpPr/>
          <p:nvPr/>
        </p:nvSpPr>
        <p:spPr>
          <a:xfrm>
            <a:off x="6350592" y="2932737"/>
            <a:ext cx="5280576" cy="95246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</a:rPr>
              <a:t>HIAF</a:t>
            </a:r>
            <a:r>
              <a:rPr lang="en-US" altLang="zh-CN" sz="2133" b="1" dirty="0">
                <a:solidFill>
                  <a:schemeClr val="tx1"/>
                </a:solidFill>
              </a:rPr>
              <a:t>-U</a:t>
            </a:r>
            <a:endParaRPr lang="en-US" sz="2133" b="1" baseline="30000" dirty="0">
              <a:solidFill>
                <a:schemeClr val="tx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D44251F-8BC2-4063-B0F2-906606AF9943}"/>
              </a:ext>
            </a:extLst>
          </p:cNvPr>
          <p:cNvSpPr/>
          <p:nvPr/>
        </p:nvSpPr>
        <p:spPr>
          <a:xfrm>
            <a:off x="9175068" y="3527749"/>
            <a:ext cx="2456100" cy="3615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EicC</a:t>
            </a:r>
            <a:endParaRPr lang="en-US" sz="1600" b="1" baseline="30000" dirty="0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516F03A-48A6-4128-8CFC-D20601CB206A}"/>
              </a:ext>
            </a:extLst>
          </p:cNvPr>
          <p:cNvSpPr/>
          <p:nvPr/>
        </p:nvSpPr>
        <p:spPr>
          <a:xfrm>
            <a:off x="6675582" y="4188045"/>
            <a:ext cx="3136876" cy="3615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1A2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</a:rPr>
              <a:t>H-NS run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FE714DB-1DF1-49CF-9316-996B4297D865}"/>
              </a:ext>
            </a:extLst>
          </p:cNvPr>
          <p:cNvSpPr/>
          <p:nvPr/>
        </p:nvSpPr>
        <p:spPr>
          <a:xfrm>
            <a:off x="4042279" y="3806272"/>
            <a:ext cx="1728504" cy="36153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1A2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</a:rPr>
              <a:t>CEE</a:t>
            </a:r>
            <a:r>
              <a:rPr lang="en-US" altLang="zh-CN" sz="2133" b="1" dirty="0">
                <a:solidFill>
                  <a:schemeClr val="tx1"/>
                </a:solidFill>
              </a:rPr>
              <a:t>@CSR</a:t>
            </a:r>
            <a:endParaRPr lang="en-US" sz="2133" b="1" baseline="30000" dirty="0">
              <a:solidFill>
                <a:schemeClr val="tx1"/>
              </a:solidFill>
            </a:endParaRPr>
          </a:p>
        </p:txBody>
      </p:sp>
      <p:sp>
        <p:nvSpPr>
          <p:cNvPr id="20" name="Rounded Rectangle 32">
            <a:extLst>
              <a:ext uri="{FF2B5EF4-FFF2-40B4-BE49-F238E27FC236}">
                <a16:creationId xmlns:a16="http://schemas.microsoft.com/office/drawing/2014/main" id="{DDCCD534-F020-42DA-ACCC-D1136A0FE542}"/>
              </a:ext>
            </a:extLst>
          </p:cNvPr>
          <p:cNvSpPr/>
          <p:nvPr/>
        </p:nvSpPr>
        <p:spPr>
          <a:xfrm>
            <a:off x="9175068" y="4545653"/>
            <a:ext cx="2499484" cy="76878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1A2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 err="1">
                <a:solidFill>
                  <a:schemeClr val="tx1"/>
                </a:solidFill>
              </a:rPr>
              <a:t>EicC</a:t>
            </a:r>
            <a:endParaRPr lang="en-US" sz="2133" b="1" dirty="0">
              <a:solidFill>
                <a:schemeClr val="tx1"/>
              </a:solidFill>
            </a:endParaRPr>
          </a:p>
        </p:txBody>
      </p:sp>
      <p:sp>
        <p:nvSpPr>
          <p:cNvPr id="22" name="左大括号 21">
            <a:extLst>
              <a:ext uri="{FF2B5EF4-FFF2-40B4-BE49-F238E27FC236}">
                <a16:creationId xmlns:a16="http://schemas.microsoft.com/office/drawing/2014/main" id="{56902123-076D-4CF7-8099-161B9F06AF33}"/>
              </a:ext>
            </a:extLst>
          </p:cNvPr>
          <p:cNvSpPr/>
          <p:nvPr/>
        </p:nvSpPr>
        <p:spPr>
          <a:xfrm>
            <a:off x="1826349" y="2595334"/>
            <a:ext cx="195492" cy="1210938"/>
          </a:xfrm>
          <a:prstGeom prst="leftBrace">
            <a:avLst>
              <a:gd name="adj1" fmla="val 83112"/>
              <a:gd name="adj2" fmla="val 50524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0102182-D2AD-4D4A-99BD-CF084D60F710}"/>
              </a:ext>
            </a:extLst>
          </p:cNvPr>
          <p:cNvSpPr txBox="1"/>
          <p:nvPr/>
        </p:nvSpPr>
        <p:spPr>
          <a:xfrm>
            <a:off x="431284" y="3006698"/>
            <a:ext cx="1430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Accelerator</a:t>
            </a:r>
            <a:endParaRPr lang="zh-CN" altLang="en-US" dirty="0"/>
          </a:p>
        </p:txBody>
      </p:sp>
      <p:sp>
        <p:nvSpPr>
          <p:cNvPr id="24" name="左大括号 23">
            <a:extLst>
              <a:ext uri="{FF2B5EF4-FFF2-40B4-BE49-F238E27FC236}">
                <a16:creationId xmlns:a16="http://schemas.microsoft.com/office/drawing/2014/main" id="{3B0CD8C1-ED3A-4DF6-9B86-0D0F78EFD859}"/>
              </a:ext>
            </a:extLst>
          </p:cNvPr>
          <p:cNvSpPr/>
          <p:nvPr/>
        </p:nvSpPr>
        <p:spPr>
          <a:xfrm>
            <a:off x="1852124" y="3885199"/>
            <a:ext cx="195492" cy="1210938"/>
          </a:xfrm>
          <a:prstGeom prst="leftBrace">
            <a:avLst>
              <a:gd name="adj1" fmla="val 83112"/>
              <a:gd name="adj2" fmla="val 50524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ECA770D-140C-4D0E-8331-36417663A281}"/>
              </a:ext>
            </a:extLst>
          </p:cNvPr>
          <p:cNvSpPr txBox="1"/>
          <p:nvPr/>
        </p:nvSpPr>
        <p:spPr>
          <a:xfrm>
            <a:off x="593507" y="4298889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Detector</a:t>
            </a:r>
            <a:endParaRPr lang="zh-CN" altLang="en-US" dirty="0"/>
          </a:p>
        </p:txBody>
      </p:sp>
      <p:sp>
        <p:nvSpPr>
          <p:cNvPr id="28" name="箭头: 下 27">
            <a:extLst>
              <a:ext uri="{FF2B5EF4-FFF2-40B4-BE49-F238E27FC236}">
                <a16:creationId xmlns:a16="http://schemas.microsoft.com/office/drawing/2014/main" id="{F42D20E2-8C3C-4BD1-B770-0B25762E9A50}"/>
              </a:ext>
            </a:extLst>
          </p:cNvPr>
          <p:cNvSpPr/>
          <p:nvPr/>
        </p:nvSpPr>
        <p:spPr>
          <a:xfrm>
            <a:off x="4048746" y="1034330"/>
            <a:ext cx="170873" cy="443271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Rounded Rectangle 32">
            <a:extLst>
              <a:ext uri="{FF2B5EF4-FFF2-40B4-BE49-F238E27FC236}">
                <a16:creationId xmlns:a16="http://schemas.microsoft.com/office/drawing/2014/main" id="{B82615DF-9CD8-4D10-90AF-2E0D4FA2F6ED}"/>
              </a:ext>
            </a:extLst>
          </p:cNvPr>
          <p:cNvSpPr/>
          <p:nvPr/>
        </p:nvSpPr>
        <p:spPr>
          <a:xfrm>
            <a:off x="4187321" y="4210769"/>
            <a:ext cx="573865" cy="334883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AC8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H-NS DEMO</a:t>
            </a:r>
          </a:p>
        </p:txBody>
      </p:sp>
      <p:sp>
        <p:nvSpPr>
          <p:cNvPr id="18" name="Rounded Rectangle 32">
            <a:extLst>
              <a:ext uri="{FF2B5EF4-FFF2-40B4-BE49-F238E27FC236}">
                <a16:creationId xmlns:a16="http://schemas.microsoft.com/office/drawing/2014/main" id="{3183EDD2-3F69-4E25-A343-346564B1AAD4}"/>
              </a:ext>
            </a:extLst>
          </p:cNvPr>
          <p:cNvSpPr/>
          <p:nvPr/>
        </p:nvSpPr>
        <p:spPr>
          <a:xfrm>
            <a:off x="4761185" y="4205515"/>
            <a:ext cx="1914395" cy="34013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AC8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H-NS construction</a:t>
            </a: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1C721E44-7416-4100-BC62-D35D978896EF}"/>
              </a:ext>
            </a:extLst>
          </p:cNvPr>
          <p:cNvCxnSpPr/>
          <p:nvPr/>
        </p:nvCxnSpPr>
        <p:spPr>
          <a:xfrm>
            <a:off x="4761185" y="4627418"/>
            <a:ext cx="0" cy="4687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0933F0F8-4E98-4122-AF23-940C8E3A5D37}"/>
              </a:ext>
            </a:extLst>
          </p:cNvPr>
          <p:cNvSpPr txBox="1"/>
          <p:nvPr/>
        </p:nvSpPr>
        <p:spPr>
          <a:xfrm>
            <a:off x="4560237" y="5078434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H-NS DEMO running at HIAF</a:t>
            </a:r>
            <a:endParaRPr lang="zh-CN" altLang="en-US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58F46F7-D5BD-47EB-8BFC-083907C19DFE}"/>
              </a:ext>
            </a:extLst>
          </p:cNvPr>
          <p:cNvSpPr txBox="1"/>
          <p:nvPr/>
        </p:nvSpPr>
        <p:spPr>
          <a:xfrm>
            <a:off x="431284" y="5582427"/>
            <a:ext cx="11092652" cy="461665"/>
          </a:xfrm>
          <a:prstGeom prst="rect">
            <a:avLst/>
          </a:prstGeom>
          <a:solidFill>
            <a:srgbClr val="EFF2EC"/>
          </a:solidFill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A smooth transition from H-NS to </a:t>
            </a:r>
            <a:r>
              <a:rPr lang="en-US" altLang="zh-CN" sz="2400" dirty="0" err="1"/>
              <a:t>EicC</a:t>
            </a:r>
            <a:r>
              <a:rPr lang="en-US" altLang="zh-CN" sz="2400" dirty="0"/>
              <a:t>, in terms of both physics and hardware 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294218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ED0B0BF-50A3-4FFF-BD14-5951960E5E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" y="478415"/>
            <a:ext cx="5567848" cy="4218067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92B690E-AA48-4095-A701-4345ADFD3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t>29</a:t>
            </a:fld>
            <a:endParaRPr 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B6CBF77-2FD2-4F8B-A6F2-E7DE80161835}"/>
              </a:ext>
            </a:extLst>
          </p:cNvPr>
          <p:cNvSpPr txBox="1"/>
          <p:nvPr/>
        </p:nvSpPr>
        <p:spPr>
          <a:xfrm>
            <a:off x="352957" y="157113"/>
            <a:ext cx="2216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latin typeface="+mj-lt"/>
              </a:rPr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6">
                <a:extLst>
                  <a:ext uri="{FF2B5EF4-FFF2-40B4-BE49-F238E27FC236}">
                    <a16:creationId xmlns:a16="http://schemas.microsoft.com/office/drawing/2014/main" id="{A67C9481-603D-4FE6-8C29-CC1748D7DBE7}"/>
                  </a:ext>
                </a:extLst>
              </p:cNvPr>
              <p:cNvSpPr txBox="1"/>
              <p:nvPr/>
            </p:nvSpPr>
            <p:spPr>
              <a:xfrm>
                <a:off x="6030875" y="330895"/>
                <a:ext cx="6086271" cy="561762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120650">
                  <a:lnSpc>
                    <a:spcPts val="3400"/>
                  </a:lnSpc>
                </a:pPr>
                <a:r>
                  <a:rPr lang="en-US" sz="2400" b="1" dirty="0">
                    <a:solidFill>
                      <a:srgbClr val="FFC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I. Physics</a:t>
                </a:r>
                <a:r>
                  <a:rPr lang="zh-CN" altLang="en-US" sz="2400" b="1" dirty="0">
                    <a:solidFill>
                      <a:srgbClr val="FFC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：</a:t>
                </a:r>
                <a:endParaRPr lang="en-US" altLang="zh-CN" sz="2400" b="1" dirty="0">
                  <a:solidFill>
                    <a:srgbClr val="FFC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marL="463550" indent="-342900">
                  <a:lnSpc>
                    <a:spcPts val="34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Λ</m:t>
                    </m:r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production and polarization ( </a:t>
                </a:r>
                <a:r>
                  <a:rPr lang="en-US" altLang="zh-CN" sz="2000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p+p</a:t>
                </a:r>
                <a:r>
                  <a:rPr lang="en-US" altLang="zh-CN" sz="2000" i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)</a:t>
                </a:r>
              </a:p>
              <a:p>
                <a:pPr marL="920750" lvl="1" indent="-342900">
                  <a:lnSpc>
                    <a:spcPts val="3400"/>
                  </a:lnSpc>
                  <a:buFont typeface="Wingdings" panose="05000000000000000000" pitchFamily="2" charset="2"/>
                  <a:buChar char="u"/>
                </a:pPr>
                <a:r>
                  <a:rPr 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 Medium effect ( </a:t>
                </a:r>
                <a:r>
                  <a:rPr lang="en-US" sz="2000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p+A</a:t>
                </a:r>
                <a:r>
                  <a:rPr lang="en-US" sz="2000" i="1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)</a:t>
                </a:r>
              </a:p>
              <a:p>
                <a:pPr marL="920750" lvl="1" indent="-342900">
                  <a:lnSpc>
                    <a:spcPts val="3400"/>
                  </a:lnSpc>
                  <a:buFont typeface="Wingdings" panose="05000000000000000000" pitchFamily="2" charset="2"/>
                  <a:buChar char="u"/>
                </a:pPr>
                <a:r>
                  <a:rPr 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 Global polarization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Λ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hyperon ( </a:t>
                </a:r>
                <a:r>
                  <a:rPr lang="en-US" sz="2000" i="1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A+A</a:t>
                </a:r>
                <a:r>
                  <a:rPr lang="en-US" sz="2000" i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)</a:t>
                </a:r>
              </a:p>
              <a:p>
                <a:pPr marL="463550" lvl="1" indent="-342900">
                  <a:lnSpc>
                    <a:spcPts val="3400"/>
                  </a:lnSpc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Hadron physics via </a:t>
                </a:r>
                <a:r>
                  <a:rPr lang="en-US" sz="2000" i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p+p</a:t>
                </a:r>
                <a:endParaRPr lang="en-US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marL="120650">
                  <a:lnSpc>
                    <a:spcPts val="3400"/>
                  </a:lnSpc>
                </a:pPr>
                <a:r>
                  <a:rPr lang="en-US" altLang="zh-CN" sz="2400" b="1" dirty="0">
                    <a:solidFill>
                      <a:srgbClr val="FFC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II. Community</a:t>
                </a:r>
                <a:r>
                  <a:rPr lang="zh-CN" altLang="en-US" sz="2400" b="1" dirty="0">
                    <a:solidFill>
                      <a:srgbClr val="FFC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：</a:t>
                </a:r>
                <a:endParaRPr lang="en-US" altLang="zh-CN" sz="2400" b="1" dirty="0">
                  <a:solidFill>
                    <a:srgbClr val="FFC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marL="463550" indent="-342900">
                  <a:lnSpc>
                    <a:spcPts val="34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Supports both communities of hadron structure and heavy-ion physics</a:t>
                </a:r>
              </a:p>
              <a:p>
                <a:pPr marL="463550" indent="-342900">
                  <a:lnSpc>
                    <a:spcPts val="3400"/>
                  </a:lnSpc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I</a:t>
                </a:r>
                <a:r>
                  <a:rPr lang="en-US" altLang="zh-CN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nternational interest</a:t>
                </a:r>
                <a:r>
                  <a:rPr 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s are expected: Japan</a:t>
                </a:r>
                <a:endPara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marL="120650">
                  <a:lnSpc>
                    <a:spcPts val="3400"/>
                  </a:lnSpc>
                </a:pPr>
                <a:r>
                  <a:rPr lang="en-US" altLang="zh-CN" sz="2400" b="1" dirty="0">
                    <a:solidFill>
                      <a:srgbClr val="FFC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III. Detector R&amp;D</a:t>
                </a:r>
              </a:p>
              <a:p>
                <a:pPr marL="463550" indent="-342900">
                  <a:lnSpc>
                    <a:spcPts val="34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Many parts are similar for CEPC, </a:t>
                </a:r>
                <a:r>
                  <a:rPr lang="en-US" altLang="zh-CN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EicC</a:t>
                </a:r>
                <a:r>
                  <a:rPr lang="en-US" altLang="zh-CN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, H-NS and STCF. Save resources.</a:t>
                </a:r>
              </a:p>
              <a:p>
                <a:pPr marL="463550" indent="-342900">
                  <a:lnSpc>
                    <a:spcPts val="34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HNS: a detector R&amp;D platform for </a:t>
                </a:r>
                <a:r>
                  <a:rPr lang="en-US" altLang="zh-CN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EicC</a:t>
                </a:r>
                <a:r>
                  <a:rPr lang="en-US" altLang="zh-CN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, ½ </a:t>
                </a:r>
                <a:r>
                  <a:rPr lang="en-US" altLang="zh-CN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EicC</a:t>
                </a:r>
                <a:endParaRPr lang="en-US" altLang="zh-CN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6">
                <a:extLst>
                  <a:ext uri="{FF2B5EF4-FFF2-40B4-BE49-F238E27FC236}">
                    <a16:creationId xmlns:a16="http://schemas.microsoft.com/office/drawing/2014/main" id="{A67C9481-603D-4FE6-8C29-CC1748D7D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0875" y="330895"/>
                <a:ext cx="6086271" cy="5617628"/>
              </a:xfrm>
              <a:prstGeom prst="rect">
                <a:avLst/>
              </a:prstGeom>
              <a:blipFill>
                <a:blip r:embed="rId3"/>
                <a:stretch>
                  <a:fillRect l="-899" t="-974" r="-2797" b="-1732"/>
                </a:stretch>
              </a:blipFill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2F600079-5393-4BE3-8DAB-F0034E18FAC0}"/>
              </a:ext>
            </a:extLst>
          </p:cNvPr>
          <p:cNvSpPr txBox="1"/>
          <p:nvPr/>
        </p:nvSpPr>
        <p:spPr>
          <a:xfrm>
            <a:off x="74854" y="4233502"/>
            <a:ext cx="5712514" cy="2044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zh-CN" sz="16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Institutes in China</a:t>
            </a:r>
            <a:r>
              <a:rPr lang="zh-CN" altLang="en-US" sz="16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北京航空航天大学、复旦大学、国科大、华中师范大学、华南师范大学、近代物理研究所、清华大学、山东大学、香港中文大学（深圳）、中科大</a:t>
            </a:r>
            <a:endParaRPr lang="en-US" altLang="zh-CN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ts val="2600"/>
              </a:lnSpc>
            </a:pPr>
            <a:r>
              <a:rPr lang="en-US" altLang="zh-CN" sz="16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Subsystems</a:t>
            </a:r>
            <a:r>
              <a:rPr lang="zh-CN" altLang="en-US" sz="16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Silicon tracker, AC-LGAD, Target, Baryon polarimeter, Calorimeter, Electronics, DAQ, Magnet, Beamline, Mechanics + Engineering</a:t>
            </a:r>
            <a:endParaRPr lang="zh-CN" altLang="en-US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6705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094C4F-5575-44A8-9CC4-2BB917C62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962" y="229799"/>
            <a:ext cx="10058400" cy="969423"/>
          </a:xfrm>
        </p:spPr>
        <p:txBody>
          <a:bodyPr/>
          <a:lstStyle/>
          <a:p>
            <a:r>
              <a:rPr lang="en-US" altLang="zh-CN" b="1" dirty="0"/>
              <a:t>About nucleon spin structure</a:t>
            </a:r>
            <a:endParaRPr lang="zh-CN" altLang="en-US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C55BB9-E0F5-4C71-99A1-7AB52666A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pPr/>
              <a:t>3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3">
                <a:extLst>
                  <a:ext uri="{FF2B5EF4-FFF2-40B4-BE49-F238E27FC236}">
                    <a16:creationId xmlns:a16="http://schemas.microsoft.com/office/drawing/2014/main" id="{20817456-F464-4CCE-9128-FB3CE70E206A}"/>
                  </a:ext>
                </a:extLst>
              </p:cNvPr>
              <p:cNvSpPr txBox="1"/>
              <p:nvPr/>
            </p:nvSpPr>
            <p:spPr>
              <a:xfrm>
                <a:off x="1217678" y="4339723"/>
                <a:ext cx="3842975" cy="5354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𝒕𝒐𝒕</m:t>
                        </m:r>
                      </m:sub>
                    </m:sSub>
                    <m:r>
                      <a:rPr lang="en-US" altLang="zh-C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altLang="zh-C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zh-CN" alt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altLang="zh-C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l-GR" altLang="zh-C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𝜮</m:t>
                    </m:r>
                    <m:r>
                      <a:rPr lang="en-US" altLang="zh-C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+∆</m:t>
                    </m:r>
                    <m:r>
                      <a:rPr lang="en-US" altLang="zh-CN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𝑮</m:t>
                    </m:r>
                    <m:r>
                      <a:rPr lang="en-US" altLang="zh-C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zh-CN" altLang="en-US" sz="2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𝓛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</m:t>
                        </m:r>
                      </m:sub>
                    </m:sSub>
                    <m:r>
                      <a:rPr lang="en-US" altLang="zh-C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𝓛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sub>
                    </m:sSub>
                  </m:oMath>
                </a14:m>
                <a:endParaRPr lang="en-US" sz="20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" name="TextBox 3">
                <a:extLst>
                  <a:ext uri="{FF2B5EF4-FFF2-40B4-BE49-F238E27FC236}">
                    <a16:creationId xmlns:a16="http://schemas.microsoft.com/office/drawing/2014/main" id="{20817456-F464-4CCE-9128-FB3CE70E20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678" y="4339723"/>
                <a:ext cx="3842975" cy="535468"/>
              </a:xfrm>
              <a:prstGeom prst="rect">
                <a:avLst/>
              </a:prstGeom>
              <a:blipFill>
                <a:blip r:embed="rId2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BA83DE5C-E10E-41F0-A4FC-2987A27A0023}"/>
              </a:ext>
            </a:extLst>
          </p:cNvPr>
          <p:cNvSpPr txBox="1"/>
          <p:nvPr/>
        </p:nvSpPr>
        <p:spPr>
          <a:xfrm>
            <a:off x="767068" y="3764954"/>
            <a:ext cx="2359941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Spin decomposition:</a:t>
            </a:r>
            <a:endParaRPr lang="zh-CN" altLang="en-US" dirty="0"/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5FF1D1E7-33F4-462B-A5A4-AD4683B5370D}"/>
              </a:ext>
            </a:extLst>
          </p:cNvPr>
          <p:cNvSpPr/>
          <p:nvPr/>
        </p:nvSpPr>
        <p:spPr>
          <a:xfrm>
            <a:off x="615644" y="5121067"/>
            <a:ext cx="1142035" cy="3557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ea typeface="黑体" panose="02010609060101010101" pitchFamily="49" charset="-122"/>
              </a:rPr>
              <a:t>Quark spin</a:t>
            </a: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45CC3EAD-D530-4791-82E7-8EA5EA6E17D8}"/>
              </a:ext>
            </a:extLst>
          </p:cNvPr>
          <p:cNvSpPr/>
          <p:nvPr/>
        </p:nvSpPr>
        <p:spPr>
          <a:xfrm>
            <a:off x="1910658" y="5111553"/>
            <a:ext cx="1142035" cy="3557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ea typeface="黑体" panose="02010609060101010101" pitchFamily="49" charset="-122"/>
              </a:rPr>
              <a:t>Gluon Spin</a:t>
            </a:r>
          </a:p>
        </p:txBody>
      </p:sp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2D6683F9-37B8-4E95-B751-1550AD227517}"/>
              </a:ext>
            </a:extLst>
          </p:cNvPr>
          <p:cNvSpPr/>
          <p:nvPr/>
        </p:nvSpPr>
        <p:spPr>
          <a:xfrm>
            <a:off x="3189003" y="5122992"/>
            <a:ext cx="1410181" cy="3557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ea typeface="黑体" panose="02010609060101010101" pitchFamily="49" charset="-122"/>
              </a:rPr>
              <a:t>Quark OAM</a:t>
            </a:r>
          </a:p>
        </p:txBody>
      </p:sp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FB8028E3-F74D-4976-80A1-CD597E495309}"/>
              </a:ext>
            </a:extLst>
          </p:cNvPr>
          <p:cNvSpPr/>
          <p:nvPr/>
        </p:nvSpPr>
        <p:spPr>
          <a:xfrm>
            <a:off x="4719205" y="5113478"/>
            <a:ext cx="1410181" cy="3557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ea typeface="黑体" panose="02010609060101010101" pitchFamily="49" charset="-122"/>
              </a:rPr>
              <a:t>Gluon OAM</a:t>
            </a: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EB508703-15A3-470B-8E6B-89F50F66A107}"/>
              </a:ext>
            </a:extLst>
          </p:cNvPr>
          <p:cNvSpPr/>
          <p:nvPr/>
        </p:nvSpPr>
        <p:spPr>
          <a:xfrm>
            <a:off x="1439747" y="4823046"/>
            <a:ext cx="1380635" cy="305317"/>
          </a:xfrm>
          <a:custGeom>
            <a:avLst/>
            <a:gdLst>
              <a:gd name="connsiteX0" fmla="*/ 1416731 w 1527384"/>
              <a:gd name="connsiteY0" fmla="*/ 0 h 600443"/>
              <a:gd name="connsiteX1" fmla="*/ 1412807 w 1527384"/>
              <a:gd name="connsiteY1" fmla="*/ 298259 h 600443"/>
              <a:gd name="connsiteX2" fmla="*/ 235468 w 1527384"/>
              <a:gd name="connsiteY2" fmla="*/ 329655 h 600443"/>
              <a:gd name="connsiteX3" fmla="*/ 0 w 1527384"/>
              <a:gd name="connsiteY3" fmla="*/ 600443 h 600443"/>
              <a:gd name="connsiteX0" fmla="*/ 1412806 w 1525591"/>
              <a:gd name="connsiteY0" fmla="*/ 0 h 592594"/>
              <a:gd name="connsiteX1" fmla="*/ 1412807 w 1525591"/>
              <a:gd name="connsiteY1" fmla="*/ 290410 h 592594"/>
              <a:gd name="connsiteX2" fmla="*/ 235468 w 1525591"/>
              <a:gd name="connsiteY2" fmla="*/ 321806 h 592594"/>
              <a:gd name="connsiteX3" fmla="*/ 0 w 1525591"/>
              <a:gd name="connsiteY3" fmla="*/ 592594 h 592594"/>
              <a:gd name="connsiteX0" fmla="*/ 1412806 w 1497947"/>
              <a:gd name="connsiteY0" fmla="*/ 0 h 592594"/>
              <a:gd name="connsiteX1" fmla="*/ 1412807 w 1497947"/>
              <a:gd name="connsiteY1" fmla="*/ 290410 h 592594"/>
              <a:gd name="connsiteX2" fmla="*/ 235468 w 1497947"/>
              <a:gd name="connsiteY2" fmla="*/ 321806 h 592594"/>
              <a:gd name="connsiteX3" fmla="*/ 0 w 1497947"/>
              <a:gd name="connsiteY3" fmla="*/ 592594 h 592594"/>
              <a:gd name="connsiteX0" fmla="*/ 1412806 w 1520862"/>
              <a:gd name="connsiteY0" fmla="*/ 0 h 592594"/>
              <a:gd name="connsiteX1" fmla="*/ 1412807 w 1520862"/>
              <a:gd name="connsiteY1" fmla="*/ 290410 h 592594"/>
              <a:gd name="connsiteX2" fmla="*/ 235468 w 1520862"/>
              <a:gd name="connsiteY2" fmla="*/ 321806 h 592594"/>
              <a:gd name="connsiteX3" fmla="*/ 0 w 1520862"/>
              <a:gd name="connsiteY3" fmla="*/ 592594 h 592594"/>
              <a:gd name="connsiteX0" fmla="*/ 1412806 w 1505093"/>
              <a:gd name="connsiteY0" fmla="*/ 0 h 592594"/>
              <a:gd name="connsiteX1" fmla="*/ 1412807 w 1505093"/>
              <a:gd name="connsiteY1" fmla="*/ 290410 h 592594"/>
              <a:gd name="connsiteX2" fmla="*/ 235468 w 1505093"/>
              <a:gd name="connsiteY2" fmla="*/ 321806 h 592594"/>
              <a:gd name="connsiteX3" fmla="*/ 0 w 1505093"/>
              <a:gd name="connsiteY3" fmla="*/ 592594 h 592594"/>
              <a:gd name="connsiteX0" fmla="*/ 1412806 w 1504153"/>
              <a:gd name="connsiteY0" fmla="*/ 0 h 592594"/>
              <a:gd name="connsiteX1" fmla="*/ 1412807 w 1504153"/>
              <a:gd name="connsiteY1" fmla="*/ 290410 h 592594"/>
              <a:gd name="connsiteX2" fmla="*/ 235468 w 1504153"/>
              <a:gd name="connsiteY2" fmla="*/ 321806 h 592594"/>
              <a:gd name="connsiteX3" fmla="*/ 0 w 1504153"/>
              <a:gd name="connsiteY3" fmla="*/ 592594 h 592594"/>
              <a:gd name="connsiteX0" fmla="*/ 1412806 w 1413831"/>
              <a:gd name="connsiteY0" fmla="*/ 0 h 592594"/>
              <a:gd name="connsiteX1" fmla="*/ 1012512 w 1413831"/>
              <a:gd name="connsiteY1" fmla="*/ 349277 h 592594"/>
              <a:gd name="connsiteX2" fmla="*/ 235468 w 1413831"/>
              <a:gd name="connsiteY2" fmla="*/ 321806 h 592594"/>
              <a:gd name="connsiteX3" fmla="*/ 0 w 1413831"/>
              <a:gd name="connsiteY3" fmla="*/ 592594 h 592594"/>
              <a:gd name="connsiteX0" fmla="*/ 1412806 w 1413848"/>
              <a:gd name="connsiteY0" fmla="*/ 0 h 592594"/>
              <a:gd name="connsiteX1" fmla="*/ 1016437 w 1413848"/>
              <a:gd name="connsiteY1" fmla="*/ 290410 h 592594"/>
              <a:gd name="connsiteX2" fmla="*/ 235468 w 1413848"/>
              <a:gd name="connsiteY2" fmla="*/ 321806 h 592594"/>
              <a:gd name="connsiteX3" fmla="*/ 0 w 1413848"/>
              <a:gd name="connsiteY3" fmla="*/ 592594 h 592594"/>
              <a:gd name="connsiteX0" fmla="*/ 1412806 w 1413866"/>
              <a:gd name="connsiteY0" fmla="*/ 0 h 592594"/>
              <a:gd name="connsiteX1" fmla="*/ 1020362 w 1413866"/>
              <a:gd name="connsiteY1" fmla="*/ 255090 h 592594"/>
              <a:gd name="connsiteX2" fmla="*/ 235468 w 1413866"/>
              <a:gd name="connsiteY2" fmla="*/ 321806 h 592594"/>
              <a:gd name="connsiteX3" fmla="*/ 0 w 1413866"/>
              <a:gd name="connsiteY3" fmla="*/ 592594 h 592594"/>
              <a:gd name="connsiteX0" fmla="*/ 1412806 w 1414052"/>
              <a:gd name="connsiteY0" fmla="*/ 0 h 592594"/>
              <a:gd name="connsiteX1" fmla="*/ 1020362 w 1414052"/>
              <a:gd name="connsiteY1" fmla="*/ 255090 h 592594"/>
              <a:gd name="connsiteX2" fmla="*/ 235468 w 1414052"/>
              <a:gd name="connsiteY2" fmla="*/ 321806 h 592594"/>
              <a:gd name="connsiteX3" fmla="*/ 0 w 1414052"/>
              <a:gd name="connsiteY3" fmla="*/ 592594 h 59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4052" h="592594">
                <a:moveTo>
                  <a:pt x="1412806" y="0"/>
                </a:moveTo>
                <a:cubicBezTo>
                  <a:pt x="1430794" y="200147"/>
                  <a:pt x="1251905" y="240700"/>
                  <a:pt x="1020362" y="255090"/>
                </a:cubicBezTo>
                <a:cubicBezTo>
                  <a:pt x="788819" y="269480"/>
                  <a:pt x="470936" y="271442"/>
                  <a:pt x="235468" y="321806"/>
                </a:cubicBezTo>
                <a:cubicBezTo>
                  <a:pt x="0" y="372170"/>
                  <a:pt x="0" y="482382"/>
                  <a:pt x="0" y="59259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99119632-1C87-48DC-85B7-A15957E369B7}"/>
              </a:ext>
            </a:extLst>
          </p:cNvPr>
          <p:cNvSpPr/>
          <p:nvPr/>
        </p:nvSpPr>
        <p:spPr>
          <a:xfrm>
            <a:off x="2925861" y="4823047"/>
            <a:ext cx="538698" cy="290966"/>
          </a:xfrm>
          <a:custGeom>
            <a:avLst/>
            <a:gdLst>
              <a:gd name="connsiteX0" fmla="*/ 1416731 w 1527384"/>
              <a:gd name="connsiteY0" fmla="*/ 0 h 600443"/>
              <a:gd name="connsiteX1" fmla="*/ 1412807 w 1527384"/>
              <a:gd name="connsiteY1" fmla="*/ 298259 h 600443"/>
              <a:gd name="connsiteX2" fmla="*/ 235468 w 1527384"/>
              <a:gd name="connsiteY2" fmla="*/ 329655 h 600443"/>
              <a:gd name="connsiteX3" fmla="*/ 0 w 1527384"/>
              <a:gd name="connsiteY3" fmla="*/ 600443 h 600443"/>
              <a:gd name="connsiteX0" fmla="*/ 1412806 w 1525591"/>
              <a:gd name="connsiteY0" fmla="*/ 0 h 592594"/>
              <a:gd name="connsiteX1" fmla="*/ 1412807 w 1525591"/>
              <a:gd name="connsiteY1" fmla="*/ 290410 h 592594"/>
              <a:gd name="connsiteX2" fmla="*/ 235468 w 1525591"/>
              <a:gd name="connsiteY2" fmla="*/ 321806 h 592594"/>
              <a:gd name="connsiteX3" fmla="*/ 0 w 1525591"/>
              <a:gd name="connsiteY3" fmla="*/ 592594 h 592594"/>
              <a:gd name="connsiteX0" fmla="*/ 1412806 w 1497947"/>
              <a:gd name="connsiteY0" fmla="*/ 0 h 592594"/>
              <a:gd name="connsiteX1" fmla="*/ 1412807 w 1497947"/>
              <a:gd name="connsiteY1" fmla="*/ 290410 h 592594"/>
              <a:gd name="connsiteX2" fmla="*/ 235468 w 1497947"/>
              <a:gd name="connsiteY2" fmla="*/ 321806 h 592594"/>
              <a:gd name="connsiteX3" fmla="*/ 0 w 1497947"/>
              <a:gd name="connsiteY3" fmla="*/ 592594 h 592594"/>
              <a:gd name="connsiteX0" fmla="*/ 1412806 w 1520862"/>
              <a:gd name="connsiteY0" fmla="*/ 0 h 592594"/>
              <a:gd name="connsiteX1" fmla="*/ 1412807 w 1520862"/>
              <a:gd name="connsiteY1" fmla="*/ 290410 h 592594"/>
              <a:gd name="connsiteX2" fmla="*/ 235468 w 1520862"/>
              <a:gd name="connsiteY2" fmla="*/ 321806 h 592594"/>
              <a:gd name="connsiteX3" fmla="*/ 0 w 1520862"/>
              <a:gd name="connsiteY3" fmla="*/ 592594 h 592594"/>
              <a:gd name="connsiteX0" fmla="*/ 1412806 w 1505093"/>
              <a:gd name="connsiteY0" fmla="*/ 0 h 592594"/>
              <a:gd name="connsiteX1" fmla="*/ 1412807 w 1505093"/>
              <a:gd name="connsiteY1" fmla="*/ 290410 h 592594"/>
              <a:gd name="connsiteX2" fmla="*/ 235468 w 1505093"/>
              <a:gd name="connsiteY2" fmla="*/ 321806 h 592594"/>
              <a:gd name="connsiteX3" fmla="*/ 0 w 1505093"/>
              <a:gd name="connsiteY3" fmla="*/ 592594 h 592594"/>
              <a:gd name="connsiteX0" fmla="*/ 1412806 w 1504153"/>
              <a:gd name="connsiteY0" fmla="*/ 0 h 592594"/>
              <a:gd name="connsiteX1" fmla="*/ 1412807 w 1504153"/>
              <a:gd name="connsiteY1" fmla="*/ 290410 h 592594"/>
              <a:gd name="connsiteX2" fmla="*/ 235468 w 1504153"/>
              <a:gd name="connsiteY2" fmla="*/ 321806 h 592594"/>
              <a:gd name="connsiteX3" fmla="*/ 0 w 1504153"/>
              <a:gd name="connsiteY3" fmla="*/ 592594 h 592594"/>
              <a:gd name="connsiteX0" fmla="*/ 1412806 w 1413831"/>
              <a:gd name="connsiteY0" fmla="*/ 0 h 592594"/>
              <a:gd name="connsiteX1" fmla="*/ 1012512 w 1413831"/>
              <a:gd name="connsiteY1" fmla="*/ 349277 h 592594"/>
              <a:gd name="connsiteX2" fmla="*/ 235468 w 1413831"/>
              <a:gd name="connsiteY2" fmla="*/ 321806 h 592594"/>
              <a:gd name="connsiteX3" fmla="*/ 0 w 1413831"/>
              <a:gd name="connsiteY3" fmla="*/ 592594 h 592594"/>
              <a:gd name="connsiteX0" fmla="*/ 1412806 w 1413848"/>
              <a:gd name="connsiteY0" fmla="*/ 0 h 592594"/>
              <a:gd name="connsiteX1" fmla="*/ 1016437 w 1413848"/>
              <a:gd name="connsiteY1" fmla="*/ 290410 h 592594"/>
              <a:gd name="connsiteX2" fmla="*/ 235468 w 1413848"/>
              <a:gd name="connsiteY2" fmla="*/ 321806 h 592594"/>
              <a:gd name="connsiteX3" fmla="*/ 0 w 1413848"/>
              <a:gd name="connsiteY3" fmla="*/ 592594 h 592594"/>
              <a:gd name="connsiteX0" fmla="*/ 1412806 w 1413866"/>
              <a:gd name="connsiteY0" fmla="*/ 0 h 592594"/>
              <a:gd name="connsiteX1" fmla="*/ 1020362 w 1413866"/>
              <a:gd name="connsiteY1" fmla="*/ 255090 h 592594"/>
              <a:gd name="connsiteX2" fmla="*/ 235468 w 1413866"/>
              <a:gd name="connsiteY2" fmla="*/ 321806 h 592594"/>
              <a:gd name="connsiteX3" fmla="*/ 0 w 1413866"/>
              <a:gd name="connsiteY3" fmla="*/ 592594 h 592594"/>
              <a:gd name="connsiteX0" fmla="*/ 1412806 w 1414052"/>
              <a:gd name="connsiteY0" fmla="*/ 0 h 592594"/>
              <a:gd name="connsiteX1" fmla="*/ 1020362 w 1414052"/>
              <a:gd name="connsiteY1" fmla="*/ 255090 h 592594"/>
              <a:gd name="connsiteX2" fmla="*/ 235468 w 1414052"/>
              <a:gd name="connsiteY2" fmla="*/ 321806 h 592594"/>
              <a:gd name="connsiteX3" fmla="*/ 0 w 1414052"/>
              <a:gd name="connsiteY3" fmla="*/ 592594 h 59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4052" h="592594">
                <a:moveTo>
                  <a:pt x="1412806" y="0"/>
                </a:moveTo>
                <a:cubicBezTo>
                  <a:pt x="1430794" y="200147"/>
                  <a:pt x="1251905" y="240700"/>
                  <a:pt x="1020362" y="255090"/>
                </a:cubicBezTo>
                <a:cubicBezTo>
                  <a:pt x="788819" y="269480"/>
                  <a:pt x="470936" y="271442"/>
                  <a:pt x="235468" y="321806"/>
                </a:cubicBezTo>
                <a:cubicBezTo>
                  <a:pt x="0" y="372170"/>
                  <a:pt x="0" y="482382"/>
                  <a:pt x="0" y="59259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BE626990-8683-49BC-8A2E-A2D9A2D7E660}"/>
              </a:ext>
            </a:extLst>
          </p:cNvPr>
          <p:cNvSpPr/>
          <p:nvPr/>
        </p:nvSpPr>
        <p:spPr>
          <a:xfrm>
            <a:off x="3756597" y="4869751"/>
            <a:ext cx="317561" cy="256758"/>
          </a:xfrm>
          <a:custGeom>
            <a:avLst/>
            <a:gdLst>
              <a:gd name="connsiteX0" fmla="*/ 1416731 w 1527384"/>
              <a:gd name="connsiteY0" fmla="*/ 0 h 600443"/>
              <a:gd name="connsiteX1" fmla="*/ 1412807 w 1527384"/>
              <a:gd name="connsiteY1" fmla="*/ 298259 h 600443"/>
              <a:gd name="connsiteX2" fmla="*/ 235468 w 1527384"/>
              <a:gd name="connsiteY2" fmla="*/ 329655 h 600443"/>
              <a:gd name="connsiteX3" fmla="*/ 0 w 1527384"/>
              <a:gd name="connsiteY3" fmla="*/ 600443 h 600443"/>
              <a:gd name="connsiteX0" fmla="*/ 1412806 w 1525591"/>
              <a:gd name="connsiteY0" fmla="*/ 0 h 592594"/>
              <a:gd name="connsiteX1" fmla="*/ 1412807 w 1525591"/>
              <a:gd name="connsiteY1" fmla="*/ 290410 h 592594"/>
              <a:gd name="connsiteX2" fmla="*/ 235468 w 1525591"/>
              <a:gd name="connsiteY2" fmla="*/ 321806 h 592594"/>
              <a:gd name="connsiteX3" fmla="*/ 0 w 1525591"/>
              <a:gd name="connsiteY3" fmla="*/ 592594 h 592594"/>
              <a:gd name="connsiteX0" fmla="*/ 1412806 w 1497947"/>
              <a:gd name="connsiteY0" fmla="*/ 0 h 592594"/>
              <a:gd name="connsiteX1" fmla="*/ 1412807 w 1497947"/>
              <a:gd name="connsiteY1" fmla="*/ 290410 h 592594"/>
              <a:gd name="connsiteX2" fmla="*/ 235468 w 1497947"/>
              <a:gd name="connsiteY2" fmla="*/ 321806 h 592594"/>
              <a:gd name="connsiteX3" fmla="*/ 0 w 1497947"/>
              <a:gd name="connsiteY3" fmla="*/ 592594 h 592594"/>
              <a:gd name="connsiteX0" fmla="*/ 1412806 w 1520862"/>
              <a:gd name="connsiteY0" fmla="*/ 0 h 592594"/>
              <a:gd name="connsiteX1" fmla="*/ 1412807 w 1520862"/>
              <a:gd name="connsiteY1" fmla="*/ 290410 h 592594"/>
              <a:gd name="connsiteX2" fmla="*/ 235468 w 1520862"/>
              <a:gd name="connsiteY2" fmla="*/ 321806 h 592594"/>
              <a:gd name="connsiteX3" fmla="*/ 0 w 1520862"/>
              <a:gd name="connsiteY3" fmla="*/ 592594 h 592594"/>
              <a:gd name="connsiteX0" fmla="*/ 1412806 w 1505093"/>
              <a:gd name="connsiteY0" fmla="*/ 0 h 592594"/>
              <a:gd name="connsiteX1" fmla="*/ 1412807 w 1505093"/>
              <a:gd name="connsiteY1" fmla="*/ 290410 h 592594"/>
              <a:gd name="connsiteX2" fmla="*/ 235468 w 1505093"/>
              <a:gd name="connsiteY2" fmla="*/ 321806 h 592594"/>
              <a:gd name="connsiteX3" fmla="*/ 0 w 1505093"/>
              <a:gd name="connsiteY3" fmla="*/ 592594 h 592594"/>
              <a:gd name="connsiteX0" fmla="*/ 1412806 w 1504153"/>
              <a:gd name="connsiteY0" fmla="*/ 0 h 592594"/>
              <a:gd name="connsiteX1" fmla="*/ 1412807 w 1504153"/>
              <a:gd name="connsiteY1" fmla="*/ 290410 h 592594"/>
              <a:gd name="connsiteX2" fmla="*/ 235468 w 1504153"/>
              <a:gd name="connsiteY2" fmla="*/ 321806 h 592594"/>
              <a:gd name="connsiteX3" fmla="*/ 0 w 1504153"/>
              <a:gd name="connsiteY3" fmla="*/ 592594 h 592594"/>
              <a:gd name="connsiteX0" fmla="*/ 1412806 w 1413831"/>
              <a:gd name="connsiteY0" fmla="*/ 0 h 592594"/>
              <a:gd name="connsiteX1" fmla="*/ 1012512 w 1413831"/>
              <a:gd name="connsiteY1" fmla="*/ 349277 h 592594"/>
              <a:gd name="connsiteX2" fmla="*/ 235468 w 1413831"/>
              <a:gd name="connsiteY2" fmla="*/ 321806 h 592594"/>
              <a:gd name="connsiteX3" fmla="*/ 0 w 1413831"/>
              <a:gd name="connsiteY3" fmla="*/ 592594 h 592594"/>
              <a:gd name="connsiteX0" fmla="*/ 1412806 w 1413848"/>
              <a:gd name="connsiteY0" fmla="*/ 0 h 592594"/>
              <a:gd name="connsiteX1" fmla="*/ 1016437 w 1413848"/>
              <a:gd name="connsiteY1" fmla="*/ 290410 h 592594"/>
              <a:gd name="connsiteX2" fmla="*/ 235468 w 1413848"/>
              <a:gd name="connsiteY2" fmla="*/ 321806 h 592594"/>
              <a:gd name="connsiteX3" fmla="*/ 0 w 1413848"/>
              <a:gd name="connsiteY3" fmla="*/ 592594 h 592594"/>
              <a:gd name="connsiteX0" fmla="*/ 1412806 w 1413866"/>
              <a:gd name="connsiteY0" fmla="*/ 0 h 592594"/>
              <a:gd name="connsiteX1" fmla="*/ 1020362 w 1413866"/>
              <a:gd name="connsiteY1" fmla="*/ 255090 h 592594"/>
              <a:gd name="connsiteX2" fmla="*/ 235468 w 1413866"/>
              <a:gd name="connsiteY2" fmla="*/ 321806 h 592594"/>
              <a:gd name="connsiteX3" fmla="*/ 0 w 1413866"/>
              <a:gd name="connsiteY3" fmla="*/ 592594 h 592594"/>
              <a:gd name="connsiteX0" fmla="*/ 1412806 w 1414052"/>
              <a:gd name="connsiteY0" fmla="*/ 0 h 592594"/>
              <a:gd name="connsiteX1" fmla="*/ 1020362 w 1414052"/>
              <a:gd name="connsiteY1" fmla="*/ 255090 h 592594"/>
              <a:gd name="connsiteX2" fmla="*/ 235468 w 1414052"/>
              <a:gd name="connsiteY2" fmla="*/ 321806 h 592594"/>
              <a:gd name="connsiteX3" fmla="*/ 0 w 1414052"/>
              <a:gd name="connsiteY3" fmla="*/ 592594 h 59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4052" h="592594">
                <a:moveTo>
                  <a:pt x="1412806" y="0"/>
                </a:moveTo>
                <a:cubicBezTo>
                  <a:pt x="1430794" y="200147"/>
                  <a:pt x="1251905" y="240700"/>
                  <a:pt x="1020362" y="255090"/>
                </a:cubicBezTo>
                <a:cubicBezTo>
                  <a:pt x="788819" y="269480"/>
                  <a:pt x="470936" y="271442"/>
                  <a:pt x="235468" y="321806"/>
                </a:cubicBezTo>
                <a:cubicBezTo>
                  <a:pt x="0" y="372170"/>
                  <a:pt x="0" y="482382"/>
                  <a:pt x="0" y="59259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7BAFBCBE-F78F-4612-922C-EAF1B40096AB}"/>
              </a:ext>
            </a:extLst>
          </p:cNvPr>
          <p:cNvSpPr/>
          <p:nvPr/>
        </p:nvSpPr>
        <p:spPr>
          <a:xfrm flipH="1">
            <a:off x="4606920" y="4869750"/>
            <a:ext cx="1063895" cy="251317"/>
          </a:xfrm>
          <a:custGeom>
            <a:avLst/>
            <a:gdLst>
              <a:gd name="connsiteX0" fmla="*/ 1416731 w 1527384"/>
              <a:gd name="connsiteY0" fmla="*/ 0 h 600443"/>
              <a:gd name="connsiteX1" fmla="*/ 1412807 w 1527384"/>
              <a:gd name="connsiteY1" fmla="*/ 298259 h 600443"/>
              <a:gd name="connsiteX2" fmla="*/ 235468 w 1527384"/>
              <a:gd name="connsiteY2" fmla="*/ 329655 h 600443"/>
              <a:gd name="connsiteX3" fmla="*/ 0 w 1527384"/>
              <a:gd name="connsiteY3" fmla="*/ 600443 h 600443"/>
              <a:gd name="connsiteX0" fmla="*/ 1412806 w 1525591"/>
              <a:gd name="connsiteY0" fmla="*/ 0 h 592594"/>
              <a:gd name="connsiteX1" fmla="*/ 1412807 w 1525591"/>
              <a:gd name="connsiteY1" fmla="*/ 290410 h 592594"/>
              <a:gd name="connsiteX2" fmla="*/ 235468 w 1525591"/>
              <a:gd name="connsiteY2" fmla="*/ 321806 h 592594"/>
              <a:gd name="connsiteX3" fmla="*/ 0 w 1525591"/>
              <a:gd name="connsiteY3" fmla="*/ 592594 h 592594"/>
              <a:gd name="connsiteX0" fmla="*/ 1412806 w 1497947"/>
              <a:gd name="connsiteY0" fmla="*/ 0 h 592594"/>
              <a:gd name="connsiteX1" fmla="*/ 1412807 w 1497947"/>
              <a:gd name="connsiteY1" fmla="*/ 290410 h 592594"/>
              <a:gd name="connsiteX2" fmla="*/ 235468 w 1497947"/>
              <a:gd name="connsiteY2" fmla="*/ 321806 h 592594"/>
              <a:gd name="connsiteX3" fmla="*/ 0 w 1497947"/>
              <a:gd name="connsiteY3" fmla="*/ 592594 h 592594"/>
              <a:gd name="connsiteX0" fmla="*/ 1412806 w 1520862"/>
              <a:gd name="connsiteY0" fmla="*/ 0 h 592594"/>
              <a:gd name="connsiteX1" fmla="*/ 1412807 w 1520862"/>
              <a:gd name="connsiteY1" fmla="*/ 290410 h 592594"/>
              <a:gd name="connsiteX2" fmla="*/ 235468 w 1520862"/>
              <a:gd name="connsiteY2" fmla="*/ 321806 h 592594"/>
              <a:gd name="connsiteX3" fmla="*/ 0 w 1520862"/>
              <a:gd name="connsiteY3" fmla="*/ 592594 h 592594"/>
              <a:gd name="connsiteX0" fmla="*/ 1412806 w 1505093"/>
              <a:gd name="connsiteY0" fmla="*/ 0 h 592594"/>
              <a:gd name="connsiteX1" fmla="*/ 1412807 w 1505093"/>
              <a:gd name="connsiteY1" fmla="*/ 290410 h 592594"/>
              <a:gd name="connsiteX2" fmla="*/ 235468 w 1505093"/>
              <a:gd name="connsiteY2" fmla="*/ 321806 h 592594"/>
              <a:gd name="connsiteX3" fmla="*/ 0 w 1505093"/>
              <a:gd name="connsiteY3" fmla="*/ 592594 h 592594"/>
              <a:gd name="connsiteX0" fmla="*/ 1412806 w 1504153"/>
              <a:gd name="connsiteY0" fmla="*/ 0 h 592594"/>
              <a:gd name="connsiteX1" fmla="*/ 1412807 w 1504153"/>
              <a:gd name="connsiteY1" fmla="*/ 290410 h 592594"/>
              <a:gd name="connsiteX2" fmla="*/ 235468 w 1504153"/>
              <a:gd name="connsiteY2" fmla="*/ 321806 h 592594"/>
              <a:gd name="connsiteX3" fmla="*/ 0 w 1504153"/>
              <a:gd name="connsiteY3" fmla="*/ 592594 h 592594"/>
              <a:gd name="connsiteX0" fmla="*/ 1412806 w 1413831"/>
              <a:gd name="connsiteY0" fmla="*/ 0 h 592594"/>
              <a:gd name="connsiteX1" fmla="*/ 1012512 w 1413831"/>
              <a:gd name="connsiteY1" fmla="*/ 349277 h 592594"/>
              <a:gd name="connsiteX2" fmla="*/ 235468 w 1413831"/>
              <a:gd name="connsiteY2" fmla="*/ 321806 h 592594"/>
              <a:gd name="connsiteX3" fmla="*/ 0 w 1413831"/>
              <a:gd name="connsiteY3" fmla="*/ 592594 h 592594"/>
              <a:gd name="connsiteX0" fmla="*/ 1412806 w 1413848"/>
              <a:gd name="connsiteY0" fmla="*/ 0 h 592594"/>
              <a:gd name="connsiteX1" fmla="*/ 1016437 w 1413848"/>
              <a:gd name="connsiteY1" fmla="*/ 290410 h 592594"/>
              <a:gd name="connsiteX2" fmla="*/ 235468 w 1413848"/>
              <a:gd name="connsiteY2" fmla="*/ 321806 h 592594"/>
              <a:gd name="connsiteX3" fmla="*/ 0 w 1413848"/>
              <a:gd name="connsiteY3" fmla="*/ 592594 h 592594"/>
              <a:gd name="connsiteX0" fmla="*/ 1412806 w 1413866"/>
              <a:gd name="connsiteY0" fmla="*/ 0 h 592594"/>
              <a:gd name="connsiteX1" fmla="*/ 1020362 w 1413866"/>
              <a:gd name="connsiteY1" fmla="*/ 255090 h 592594"/>
              <a:gd name="connsiteX2" fmla="*/ 235468 w 1413866"/>
              <a:gd name="connsiteY2" fmla="*/ 321806 h 592594"/>
              <a:gd name="connsiteX3" fmla="*/ 0 w 1413866"/>
              <a:gd name="connsiteY3" fmla="*/ 592594 h 592594"/>
              <a:gd name="connsiteX0" fmla="*/ 1412806 w 1414052"/>
              <a:gd name="connsiteY0" fmla="*/ 0 h 592594"/>
              <a:gd name="connsiteX1" fmla="*/ 1020362 w 1414052"/>
              <a:gd name="connsiteY1" fmla="*/ 255090 h 592594"/>
              <a:gd name="connsiteX2" fmla="*/ 235468 w 1414052"/>
              <a:gd name="connsiteY2" fmla="*/ 321806 h 592594"/>
              <a:gd name="connsiteX3" fmla="*/ 0 w 1414052"/>
              <a:gd name="connsiteY3" fmla="*/ 592594 h 59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4052" h="592594">
                <a:moveTo>
                  <a:pt x="1412806" y="0"/>
                </a:moveTo>
                <a:cubicBezTo>
                  <a:pt x="1430794" y="200147"/>
                  <a:pt x="1251905" y="240700"/>
                  <a:pt x="1020362" y="255090"/>
                </a:cubicBezTo>
                <a:cubicBezTo>
                  <a:pt x="788819" y="269480"/>
                  <a:pt x="470936" y="271442"/>
                  <a:pt x="235468" y="321806"/>
                </a:cubicBezTo>
                <a:cubicBezTo>
                  <a:pt x="0" y="372170"/>
                  <a:pt x="0" y="482382"/>
                  <a:pt x="0" y="59259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D2C0BD1D-2613-479E-8B81-C98362841C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" b="26061"/>
          <a:stretch/>
        </p:blipFill>
        <p:spPr>
          <a:xfrm>
            <a:off x="667547" y="1748921"/>
            <a:ext cx="4770291" cy="114137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E0CFF1D6-F438-4BFA-91C1-23FA27D19E14}"/>
              </a:ext>
            </a:extLst>
          </p:cNvPr>
          <p:cNvSpPr txBox="1"/>
          <p:nvPr/>
        </p:nvSpPr>
        <p:spPr>
          <a:xfrm>
            <a:off x="767068" y="3116168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1970s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1671618-D6C6-4A0C-A325-6DCA3C25E239}"/>
              </a:ext>
            </a:extLst>
          </p:cNvPr>
          <p:cNvSpPr txBox="1"/>
          <p:nvPr/>
        </p:nvSpPr>
        <p:spPr>
          <a:xfrm>
            <a:off x="2353690" y="3087056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1980s/2000s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D6E2B6C-6BB0-46C7-9627-1837AF072C99}"/>
              </a:ext>
            </a:extLst>
          </p:cNvPr>
          <p:cNvSpPr txBox="1"/>
          <p:nvPr/>
        </p:nvSpPr>
        <p:spPr>
          <a:xfrm>
            <a:off x="4647237" y="3070457"/>
            <a:ext cx="65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Now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D2C5F16-DC1A-40F6-846C-2A6E6C09EFE4}"/>
              </a:ext>
            </a:extLst>
          </p:cNvPr>
          <p:cNvSpPr txBox="1"/>
          <p:nvPr/>
        </p:nvSpPr>
        <p:spPr>
          <a:xfrm>
            <a:off x="638892" y="5707538"/>
            <a:ext cx="88835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/>
              <a:t>We have a framework for the understanding of the spin structure of the nucleon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D8FE178-543B-4161-934E-733F2FC325ED}"/>
              </a:ext>
            </a:extLst>
          </p:cNvPr>
          <p:cNvSpPr txBox="1"/>
          <p:nvPr/>
        </p:nvSpPr>
        <p:spPr>
          <a:xfrm>
            <a:off x="1173586" y="1332114"/>
            <a:ext cx="4187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1988</a:t>
            </a:r>
            <a:r>
              <a:rPr lang="en-US" altLang="zh-CN" dirty="0"/>
              <a:t> EMC experiment </a:t>
            </a:r>
            <a:r>
              <a:rPr lang="en-US" altLang="zh-CN" dirty="0">
                <a:sym typeface="Wingdings" panose="05000000000000000000" pitchFamily="2" charset="2"/>
              </a:rPr>
              <a:t> “Spin crisis”</a:t>
            </a:r>
            <a:endParaRPr lang="zh-CN" altLang="en-US" dirty="0"/>
          </a:p>
        </p:txBody>
      </p:sp>
      <p:grpSp>
        <p:nvGrpSpPr>
          <p:cNvPr id="19" name="组合 5">
            <a:extLst>
              <a:ext uri="{FF2B5EF4-FFF2-40B4-BE49-F238E27FC236}">
                <a16:creationId xmlns:a16="http://schemas.microsoft.com/office/drawing/2014/main" id="{DD31EB03-5660-5EE6-9D44-450525915936}"/>
              </a:ext>
            </a:extLst>
          </p:cNvPr>
          <p:cNvGrpSpPr/>
          <p:nvPr/>
        </p:nvGrpSpPr>
        <p:grpSpPr>
          <a:xfrm>
            <a:off x="6261100" y="1866899"/>
            <a:ext cx="5702300" cy="2550909"/>
            <a:chOff x="2080424" y="793553"/>
            <a:chExt cx="4626612" cy="2493015"/>
          </a:xfrm>
        </p:grpSpPr>
        <p:pic>
          <p:nvPicPr>
            <p:cNvPr id="22" name="Picture 1" descr="E:\My Documents\my file\JLab\Transversity\Doc\Talk Collection\g1TIllustration.png">
              <a:extLst>
                <a:ext uri="{FF2B5EF4-FFF2-40B4-BE49-F238E27FC236}">
                  <a16:creationId xmlns:a16="http://schemas.microsoft.com/office/drawing/2014/main" id="{6F6A15FE-7362-1E03-7F76-5A69F8F8BE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57"/>
            <a:stretch>
              <a:fillRect/>
            </a:stretch>
          </p:blipFill>
          <p:spPr bwMode="auto">
            <a:xfrm>
              <a:off x="2080424" y="1362956"/>
              <a:ext cx="4626612" cy="1923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椭圆 7">
              <a:extLst>
                <a:ext uri="{FF2B5EF4-FFF2-40B4-BE49-F238E27FC236}">
                  <a16:creationId xmlns:a16="http://schemas.microsoft.com/office/drawing/2014/main" id="{F5E71586-7955-6CE6-5CBD-B6D3B508F060}"/>
                </a:ext>
              </a:extLst>
            </p:cNvPr>
            <p:cNvSpPr/>
            <p:nvPr/>
          </p:nvSpPr>
          <p:spPr>
            <a:xfrm>
              <a:off x="5717014" y="793553"/>
              <a:ext cx="914844" cy="71674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>
                  <a:solidFill>
                    <a:srgbClr val="FF0000"/>
                  </a:solidFill>
                </a:rPr>
                <a:t>Pion/Kaon</a:t>
              </a:r>
              <a:endParaRPr lang="zh-CN" alt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7164A81-E0FD-2C60-2204-1AC07D6C7A98}"/>
              </a:ext>
            </a:extLst>
          </p:cNvPr>
          <p:cNvSpPr txBox="1"/>
          <p:nvPr/>
        </p:nvSpPr>
        <p:spPr>
          <a:xfrm>
            <a:off x="7798904" y="4763052"/>
            <a:ext cx="3474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b="1" dirty="0">
                <a:solidFill>
                  <a:srgbClr val="FF0000"/>
                </a:solidFill>
              </a:rPr>
              <a:t>Detailed in Yuxiang’s talk!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C5237F-1635-F9FC-A43F-6DDA6A4A4979}"/>
              </a:ext>
            </a:extLst>
          </p:cNvPr>
          <p:cNvSpPr txBox="1"/>
          <p:nvPr/>
        </p:nvSpPr>
        <p:spPr>
          <a:xfrm>
            <a:off x="6972300" y="1879600"/>
            <a:ext cx="3361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E</a:t>
            </a:r>
            <a:r>
              <a:rPr lang="en-CN" sz="2000" b="1" dirty="0"/>
              <a:t>lectron-ion scatering process</a:t>
            </a:r>
          </a:p>
        </p:txBody>
      </p:sp>
    </p:spTree>
    <p:extLst>
      <p:ext uri="{BB962C8B-B14F-4D97-AF65-F5344CB8AC3E}">
        <p14:creationId xmlns:p14="http://schemas.microsoft.com/office/powerpoint/2010/main" val="29890802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3B80CF-5CD7-4DBC-9729-6D3167EAF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522" y="288689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en-US" altLang="zh-CN" sz="9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!</a:t>
            </a:r>
            <a:endParaRPr lang="zh-CN" altLang="en-US" sz="96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18A2C7-DB9E-48D6-A6CD-0DA67990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8E8C300-B89C-4123-ABB0-DFF8ECB72B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4" y="2096853"/>
            <a:ext cx="12221887" cy="476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902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EC9248-FBAA-4FBE-8B43-4B19E4C65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backups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B0CB8F-D666-4D0F-B2BB-A7F48F313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90F0131-53B0-4F47-AD43-CF9BEC415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7469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60FF66-311B-4FEA-948D-F34627133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4209"/>
            <a:ext cx="10058400" cy="1101991"/>
          </a:xfrm>
        </p:spPr>
        <p:txBody>
          <a:bodyPr>
            <a:normAutofit/>
          </a:bodyPr>
          <a:lstStyle/>
          <a:p>
            <a:r>
              <a:rPr lang="en-US" altLang="zh-CN" sz="4800" dirty="0">
                <a:solidFill>
                  <a:srgbClr val="C00000"/>
                </a:solidFill>
              </a:rPr>
              <a:t>Efficiency due to tracking</a:t>
            </a:r>
            <a:endParaRPr lang="zh-CN" altLang="en-US" sz="4800" dirty="0">
              <a:solidFill>
                <a:srgbClr val="C000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3F3BA5E-ADD6-41D0-B5E6-C27CCA9DE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3EE9E06-F609-4035-8A47-9BA39BC3F9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881" y="1020228"/>
            <a:ext cx="7199687" cy="41438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AF7DC0D-6C9A-4782-896E-9DAADABB3A0E}"/>
                  </a:ext>
                </a:extLst>
              </p:cNvPr>
              <p:cNvSpPr txBox="1"/>
              <p:nvPr/>
            </p:nvSpPr>
            <p:spPr>
              <a:xfrm>
                <a:off x="9227635" y="1422559"/>
                <a:ext cx="2182761" cy="971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𝜀</m:t>
                      </m:r>
                      <m:r>
                        <a:rPr kumimoji="1" lang="en-US" altLang="zh-CN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kumimoji="1" lang="mr-IN" altLang="zh-CN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zh-CN" sz="28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zh-CN" sz="2800" b="0" i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hits</m:t>
                              </m:r>
                              <m:r>
                                <a:rPr kumimoji="1" lang="en-US" altLang="zh-CN" sz="2800" b="0" i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≥4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zh-CN" sz="28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zh-CN" sz="2800" b="0" i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all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zh-CN" altLang="en-US" sz="2800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AF7DC0D-6C9A-4782-896E-9DAADABB3A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7635" y="1422559"/>
                <a:ext cx="2182761" cy="9717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3">
                <a:extLst>
                  <a:ext uri="{FF2B5EF4-FFF2-40B4-BE49-F238E27FC236}">
                    <a16:creationId xmlns:a16="http://schemas.microsoft.com/office/drawing/2014/main" id="{DDC7E6B6-A60D-4FBA-B108-9C03096B5B3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2286415"/>
                  </p:ext>
                </p:extLst>
              </p:nvPr>
            </p:nvGraphicFramePr>
            <p:xfrm>
              <a:off x="1783881" y="5217262"/>
              <a:ext cx="8128002" cy="148336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354667">
                      <a:extLst>
                        <a:ext uri="{9D8B030D-6E8A-4147-A177-3AD203B41FA5}">
                          <a16:colId xmlns:a16="http://schemas.microsoft.com/office/drawing/2014/main" val="3123668171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072358579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469129009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2056708997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657678381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273913995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E beam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CN" smtClean="0"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oMath>
                          </a14:m>
                          <a:r>
                            <a:rPr lang="en-CN" dirty="0"/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b="1" dirty="0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oMath>
                          </a14:m>
                          <a:r>
                            <a:rPr lang="en-CN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CN" smtClean="0"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oMath>
                          </a14:m>
                          <a:r>
                            <a:rPr lang="en-CN" dirty="0"/>
                            <a:t>(K)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CN" smtClean="0"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oMath>
                          </a14:m>
                          <a:r>
                            <a:rPr lang="en-CN" dirty="0"/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CN" dirty="0" smtClean="0"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oMath>
                          </a14:m>
                          <a:r>
                            <a:rPr lang="en-CN" dirty="0"/>
                            <a:t>) (</a:t>
                          </a:r>
                          <a14:m>
                            <m:oMath xmlns:m="http://schemas.openxmlformats.org/officeDocument/2006/math">
                              <m:r>
                                <a:rPr lang="en-CN" smtClean="0"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oMath>
                          </a14:m>
                          <a:r>
                            <a:rPr lang="en-CN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CN" smtClean="0"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oMath>
                          </a14:m>
                          <a:r>
                            <a:rPr lang="en-CN" dirty="0"/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b="1" dirty="0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oMath>
                          </a14:m>
                          <a:r>
                            <a:rPr lang="en-CN" dirty="0"/>
                            <a:t>) (</a:t>
                          </a:r>
                          <a14:m>
                            <m:oMath xmlns:m="http://schemas.openxmlformats.org/officeDocument/2006/math">
                              <m:r>
                                <a:rPr lang="en-CN" smtClean="0"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oMath>
                          </a14:m>
                          <a:r>
                            <a:rPr lang="en-CN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CN" smtClean="0"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oMath>
                          </a14:m>
                          <a:r>
                            <a:rPr lang="en-CN" dirty="0"/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b="1" dirty="0" smtClean="0">
                                  <a:latin typeface="Cambria Math" panose="02040503050406030204" pitchFamily="18" charset="0"/>
                                </a:rPr>
                                <m:t>𝑬𝒗𝒆𝒏𝒕</m:t>
                              </m:r>
                              <m:r>
                                <a:rPr lang="en-US" b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CN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7239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zh-CN" dirty="0">
                              <a:solidFill>
                                <a:srgbClr val="1445E9"/>
                              </a:solidFill>
                            </a:rPr>
                            <a:t>3.5GeV</a:t>
                          </a:r>
                          <a:endParaRPr kumimoji="1" lang="zh-CN" altLang="en-US" dirty="0">
                            <a:solidFill>
                              <a:srgbClr val="1445E9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98%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89%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dirty="0"/>
                            <a:t>88%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dirty="0"/>
                            <a:t>96%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76%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589058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zh-CN" dirty="0">
                              <a:solidFill>
                                <a:srgbClr val="1445E9"/>
                              </a:solidFill>
                            </a:rPr>
                            <a:t>9.3GeV</a:t>
                          </a:r>
                          <a:endParaRPr kumimoji="1" lang="zh-CN" altLang="en-US" dirty="0">
                            <a:solidFill>
                              <a:srgbClr val="1445E9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dirty="0"/>
                            <a:t>98%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95%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82%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86%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74%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980996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zh-CN" dirty="0">
                              <a:solidFill>
                                <a:srgbClr val="1445E9"/>
                              </a:solidFill>
                            </a:rPr>
                            <a:t>25GeV</a:t>
                          </a:r>
                          <a:endParaRPr kumimoji="1" lang="zh-CN" altLang="en-US" dirty="0">
                            <a:solidFill>
                              <a:srgbClr val="1445E9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dirty="0"/>
                            <a:t>98%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96%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65%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66%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60%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78456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3">
                <a:extLst>
                  <a:ext uri="{FF2B5EF4-FFF2-40B4-BE49-F238E27FC236}">
                    <a16:creationId xmlns:a16="http://schemas.microsoft.com/office/drawing/2014/main" id="{DDC7E6B6-A60D-4FBA-B108-9C03096B5B3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2286415"/>
                  </p:ext>
                </p:extLst>
              </p:nvPr>
            </p:nvGraphicFramePr>
            <p:xfrm>
              <a:off x="1783881" y="5217262"/>
              <a:ext cx="8128002" cy="148336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354667">
                      <a:extLst>
                        <a:ext uri="{9D8B030D-6E8A-4147-A177-3AD203B41FA5}">
                          <a16:colId xmlns:a16="http://schemas.microsoft.com/office/drawing/2014/main" val="3123668171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072358579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469129009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2056708997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657678381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273913995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E beam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8197" r="-400897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200901" t="-8197" r="-302703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300901" t="-8197" r="-202703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399103" t="-8197" r="-101794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501351" t="-8197" r="-2252" b="-3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57239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zh-CN" dirty="0">
                              <a:solidFill>
                                <a:srgbClr val="1445E9"/>
                              </a:solidFill>
                            </a:rPr>
                            <a:t>3.5GeV</a:t>
                          </a:r>
                          <a:endParaRPr kumimoji="1" lang="zh-CN" altLang="en-US" dirty="0">
                            <a:solidFill>
                              <a:srgbClr val="1445E9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98%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89%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dirty="0"/>
                            <a:t>88%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dirty="0"/>
                            <a:t>96%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76%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589058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zh-CN" dirty="0">
                              <a:solidFill>
                                <a:srgbClr val="1445E9"/>
                              </a:solidFill>
                            </a:rPr>
                            <a:t>9.3GeV</a:t>
                          </a:r>
                          <a:endParaRPr kumimoji="1" lang="zh-CN" altLang="en-US" dirty="0">
                            <a:solidFill>
                              <a:srgbClr val="1445E9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dirty="0"/>
                            <a:t>98%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95%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82%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86%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74%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980996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zh-CN" dirty="0">
                              <a:solidFill>
                                <a:srgbClr val="1445E9"/>
                              </a:solidFill>
                            </a:rPr>
                            <a:t>25GeV</a:t>
                          </a:r>
                          <a:endParaRPr kumimoji="1" lang="zh-CN" altLang="en-US" dirty="0">
                            <a:solidFill>
                              <a:srgbClr val="1445E9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dirty="0"/>
                            <a:t>98%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96%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65%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66%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60%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78456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Picture 2" descr="A black and white label with black text&#10;&#10;Description automatically generated">
            <a:extLst>
              <a:ext uri="{FF2B5EF4-FFF2-40B4-BE49-F238E27FC236}">
                <a16:creationId xmlns:a16="http://schemas.microsoft.com/office/drawing/2014/main" id="{18A06295-569C-4340-8AE1-0F1164F99D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506" y="3015959"/>
            <a:ext cx="2251890" cy="95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241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FD15C9-3156-42AE-837B-CF960442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083" y="148210"/>
            <a:ext cx="10058400" cy="1046572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PID performance: </a:t>
            </a:r>
            <a:r>
              <a:rPr lang="en-US" altLang="zh-CN" sz="3600" dirty="0">
                <a:solidFill>
                  <a:srgbClr val="0070C0"/>
                </a:solidFill>
              </a:rPr>
              <a:t>pion/kaon </a:t>
            </a:r>
            <a:endParaRPr lang="zh-CN" altLang="en-US" sz="3600" dirty="0">
              <a:solidFill>
                <a:srgbClr val="0070C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75028BA-158E-4F49-95B3-28E7FC8B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2953A91-E675-454A-A2B9-5EF15279DA42}"/>
              </a:ext>
            </a:extLst>
          </p:cNvPr>
          <p:cNvSpPr txBox="1"/>
          <p:nvPr/>
        </p:nvSpPr>
        <p:spPr>
          <a:xfrm>
            <a:off x="7294794" y="4752192"/>
            <a:ext cx="4804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Assume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resolution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30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ps</a:t>
            </a:r>
            <a:r>
              <a:rPr kumimoji="1" lang="en-US" altLang="zh-CN" dirty="0"/>
              <a:t>:</a:t>
            </a:r>
          </a:p>
          <a:p>
            <a:r>
              <a:rPr kumimoji="1" lang="en-US" altLang="zh-CN" dirty="0"/>
              <a:t>LGAD</a:t>
            </a:r>
            <a:r>
              <a:rPr kumimoji="1" lang="zh-CN" altLang="en-US" dirty="0"/>
              <a:t> </a:t>
            </a:r>
            <a:r>
              <a:rPr kumimoji="1" lang="en-US" altLang="zh-CN" dirty="0"/>
              <a:t>barrel</a:t>
            </a:r>
            <a:r>
              <a:rPr kumimoji="1" lang="zh-CN" altLang="en-US" dirty="0"/>
              <a:t> </a:t>
            </a:r>
            <a:r>
              <a:rPr kumimoji="1" lang="en-US" altLang="zh-CN" dirty="0"/>
              <a:t>(R=45cm),</a:t>
            </a:r>
            <a:r>
              <a:rPr kumimoji="1" lang="zh-CN" altLang="en-US" dirty="0"/>
              <a:t> </a:t>
            </a:r>
            <a:r>
              <a:rPr kumimoji="1" lang="en-US" altLang="zh-CN" dirty="0"/>
              <a:t>can</a:t>
            </a:r>
            <a:r>
              <a:rPr kumimoji="1" lang="zh-CN" altLang="en-US" dirty="0"/>
              <a:t> </a:t>
            </a:r>
            <a:r>
              <a:rPr kumimoji="1" lang="en-US" altLang="zh-CN" dirty="0"/>
              <a:t>cover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Pt</a:t>
            </a:r>
            <a:r>
              <a:rPr kumimoji="1" lang="zh-CN" altLang="en-US" dirty="0"/>
              <a:t> </a:t>
            </a:r>
            <a:r>
              <a:rPr kumimoji="1" lang="en-US" altLang="zh-CN" dirty="0"/>
              <a:t>up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1.35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GeV/c</a:t>
            </a:r>
          </a:p>
          <a:p>
            <a:r>
              <a:rPr kumimoji="1" lang="en-US" altLang="zh-CN" dirty="0"/>
              <a:t>LGAD</a:t>
            </a:r>
            <a:r>
              <a:rPr kumimoji="1" lang="zh-CN" altLang="en-US" dirty="0"/>
              <a:t> </a:t>
            </a:r>
            <a:r>
              <a:rPr kumimoji="1" lang="en-US" altLang="zh-CN" dirty="0"/>
              <a:t>endcap</a:t>
            </a:r>
            <a:r>
              <a:rPr kumimoji="1" lang="zh-CN" altLang="en-US" dirty="0"/>
              <a:t> </a:t>
            </a:r>
            <a:r>
              <a:rPr kumimoji="1" lang="en-US" altLang="zh-CN" dirty="0"/>
              <a:t>(Z=150)</a:t>
            </a:r>
            <a:r>
              <a:rPr kumimoji="1" lang="zh-CN" altLang="en-US" dirty="0"/>
              <a:t> </a:t>
            </a:r>
            <a:r>
              <a:rPr kumimoji="1" lang="en-US" altLang="zh-CN" dirty="0"/>
              <a:t>can</a:t>
            </a:r>
            <a:r>
              <a:rPr kumimoji="1" lang="zh-CN" altLang="en-US" dirty="0"/>
              <a:t> </a:t>
            </a:r>
            <a:r>
              <a:rPr kumimoji="1" lang="en-US" altLang="zh-CN" dirty="0"/>
              <a:t>up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2.5</a:t>
            </a:r>
            <a:r>
              <a:rPr kumimoji="1" lang="zh-CN" altLang="en-US" dirty="0"/>
              <a:t> </a:t>
            </a:r>
            <a:r>
              <a:rPr kumimoji="1" lang="en-US" altLang="zh-CN" dirty="0"/>
              <a:t>GeV/c</a:t>
            </a:r>
            <a:endParaRPr kumimoji="1"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2239B5E-9A89-4417-96B0-0F15222D92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7" t="49465"/>
          <a:stretch/>
        </p:blipFill>
        <p:spPr>
          <a:xfrm>
            <a:off x="7337337" y="2642853"/>
            <a:ext cx="3870279" cy="2127852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5D832CE1-1C5F-45A9-BB3C-306AB4C2B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2" r="33882" b="51149"/>
          <a:stretch/>
        </p:blipFill>
        <p:spPr>
          <a:xfrm>
            <a:off x="7381044" y="468473"/>
            <a:ext cx="3916906" cy="225058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9636725-A590-4B4B-94AA-1DD6342EF872}"/>
              </a:ext>
            </a:extLst>
          </p:cNvPr>
          <p:cNvCxnSpPr>
            <a:cxnSpLocks/>
          </p:cNvCxnSpPr>
          <p:nvPr/>
        </p:nvCxnSpPr>
        <p:spPr>
          <a:xfrm>
            <a:off x="9536106" y="2984330"/>
            <a:ext cx="0" cy="120571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03CB004B-6756-47D8-97A4-FD022E6D70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79" y="1334051"/>
            <a:ext cx="7069781" cy="439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469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89F620-71D4-494B-B569-C8D5DF3A6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004" y="149628"/>
            <a:ext cx="10058400" cy="1218369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PID performance: </a:t>
            </a:r>
            <a:r>
              <a:rPr lang="en-US" altLang="zh-CN" sz="3600" dirty="0">
                <a:solidFill>
                  <a:srgbClr val="0070C0"/>
                </a:solidFill>
              </a:rPr>
              <a:t>proton/kaon</a:t>
            </a:r>
            <a:endParaRPr lang="zh-CN" altLang="en-US" sz="3600" dirty="0">
              <a:solidFill>
                <a:srgbClr val="0070C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50566DF-7788-4451-A6B5-B0C4D2BE1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CEAE96C-B781-4B03-BE81-2E0C7D8903F4}"/>
              </a:ext>
            </a:extLst>
          </p:cNvPr>
          <p:cNvSpPr txBox="1"/>
          <p:nvPr/>
        </p:nvSpPr>
        <p:spPr>
          <a:xfrm>
            <a:off x="6772972" y="5255017"/>
            <a:ext cx="4804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Assume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resolution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30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ps</a:t>
            </a:r>
            <a:r>
              <a:rPr kumimoji="1" lang="en-US" altLang="zh-CN" dirty="0"/>
              <a:t>:</a:t>
            </a:r>
          </a:p>
          <a:p>
            <a:r>
              <a:rPr kumimoji="1" lang="en-US" altLang="zh-CN" dirty="0"/>
              <a:t>LGAD</a:t>
            </a:r>
            <a:r>
              <a:rPr kumimoji="1" lang="zh-CN" altLang="en-US" dirty="0"/>
              <a:t> </a:t>
            </a:r>
            <a:r>
              <a:rPr kumimoji="1" lang="en-US" altLang="zh-CN" dirty="0"/>
              <a:t>barrel,</a:t>
            </a:r>
            <a:r>
              <a:rPr kumimoji="1" lang="zh-CN" altLang="en-US" dirty="0"/>
              <a:t> </a:t>
            </a:r>
            <a:r>
              <a:rPr kumimoji="1" lang="en-US" altLang="zh-CN" dirty="0"/>
              <a:t>(R=45cm),</a:t>
            </a:r>
            <a:r>
              <a:rPr kumimoji="1" lang="zh-CN" altLang="en-US" dirty="0"/>
              <a:t> </a:t>
            </a:r>
            <a:r>
              <a:rPr kumimoji="1" lang="en-US" altLang="zh-CN" dirty="0"/>
              <a:t>can</a:t>
            </a:r>
            <a:r>
              <a:rPr kumimoji="1" lang="zh-CN" altLang="en-US" dirty="0"/>
              <a:t> </a:t>
            </a:r>
            <a:r>
              <a:rPr kumimoji="1" lang="en-US" altLang="zh-CN" dirty="0"/>
              <a:t>cover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Pt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/>
              <a:t>up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2.25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GeV/c</a:t>
            </a:r>
          </a:p>
          <a:p>
            <a:r>
              <a:rPr kumimoji="1" lang="en-US" altLang="zh-CN" dirty="0"/>
              <a:t>LGAD</a:t>
            </a:r>
            <a:r>
              <a:rPr kumimoji="1" lang="zh-CN" altLang="en-US" dirty="0"/>
              <a:t> </a:t>
            </a:r>
            <a:r>
              <a:rPr kumimoji="1" lang="en-US" altLang="zh-CN" dirty="0"/>
              <a:t>endcap,</a:t>
            </a:r>
            <a:r>
              <a:rPr kumimoji="1" lang="zh-CN" altLang="en-US" dirty="0"/>
              <a:t> </a:t>
            </a:r>
            <a:r>
              <a:rPr kumimoji="1" lang="en-US" altLang="zh-CN" dirty="0"/>
              <a:t>(Z=150)</a:t>
            </a:r>
            <a:r>
              <a:rPr kumimoji="1" lang="zh-CN" altLang="en-US" dirty="0"/>
              <a:t> </a:t>
            </a:r>
            <a:r>
              <a:rPr kumimoji="1" lang="en-US" altLang="zh-CN" dirty="0"/>
              <a:t>can</a:t>
            </a:r>
            <a:r>
              <a:rPr kumimoji="1" lang="zh-CN" altLang="en-US" dirty="0"/>
              <a:t> </a:t>
            </a:r>
            <a:r>
              <a:rPr kumimoji="1" lang="en-US" altLang="zh-CN" dirty="0"/>
              <a:t>up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4.2</a:t>
            </a:r>
            <a:r>
              <a:rPr kumimoji="1" lang="zh-CN" altLang="en-US" dirty="0"/>
              <a:t> </a:t>
            </a:r>
            <a:r>
              <a:rPr kumimoji="1" lang="en-US" altLang="zh-CN" dirty="0"/>
              <a:t>GeV/c</a:t>
            </a:r>
            <a:endParaRPr kumimoji="1"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F440AD6-0093-48E8-B289-2FC41BE763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0" b="50535"/>
          <a:stretch/>
        </p:blipFill>
        <p:spPr>
          <a:xfrm>
            <a:off x="7042244" y="2753918"/>
            <a:ext cx="4271750" cy="2546444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EE8C9930-3FCF-4431-9954-E221766B8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5" r="32666" b="51143"/>
          <a:stretch/>
        </p:blipFill>
        <p:spPr>
          <a:xfrm>
            <a:off x="6896266" y="443993"/>
            <a:ext cx="4681181" cy="2423820"/>
          </a:xfrm>
          <a:prstGeom prst="rect">
            <a:avLst/>
          </a:prstGeom>
        </p:spPr>
      </p:pic>
      <p:cxnSp>
        <p:nvCxnSpPr>
          <p:cNvPr id="9" name="Straight Arrow Connector 6">
            <a:extLst>
              <a:ext uri="{FF2B5EF4-FFF2-40B4-BE49-F238E27FC236}">
                <a16:creationId xmlns:a16="http://schemas.microsoft.com/office/drawing/2014/main" id="{38E37342-CEB6-41A1-998C-6B748C265F7A}"/>
              </a:ext>
            </a:extLst>
          </p:cNvPr>
          <p:cNvCxnSpPr/>
          <p:nvPr/>
        </p:nvCxnSpPr>
        <p:spPr>
          <a:xfrm>
            <a:off x="8366078" y="3616656"/>
            <a:ext cx="0" cy="116006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949F540-92B9-4DC9-8246-87955DAB157C}"/>
              </a:ext>
            </a:extLst>
          </p:cNvPr>
          <p:cNvCxnSpPr/>
          <p:nvPr/>
        </p:nvCxnSpPr>
        <p:spPr>
          <a:xfrm>
            <a:off x="9651242" y="1175981"/>
            <a:ext cx="0" cy="116006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EE0C7689-38B6-427E-BA2A-2691D0774D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2" y="1393555"/>
            <a:ext cx="6594441" cy="407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66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52644F-5462-4249-BBD2-4BFDA91C5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096" y="0"/>
            <a:ext cx="10058400" cy="1201744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olidFill>
                  <a:srgbClr val="C00000"/>
                </a:solidFill>
              </a:rPr>
              <a:t>Efficiency due to </a:t>
            </a:r>
            <a:r>
              <a:rPr lang="en-US" altLang="zh-CN" sz="4000" dirty="0" err="1">
                <a:solidFill>
                  <a:srgbClr val="C00000"/>
                </a:solidFill>
              </a:rPr>
              <a:t>PID+tracking</a:t>
            </a:r>
            <a:endParaRPr lang="zh-CN" altLang="en-US" sz="4000" dirty="0">
              <a:solidFill>
                <a:srgbClr val="C000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3ED382-C0F6-4120-97CA-DA54AFAFC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1178DE8-B38F-4CD7-8CE5-F58677AE17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39" y="921263"/>
            <a:ext cx="7525112" cy="43009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1">
                <a:extLst>
                  <a:ext uri="{FF2B5EF4-FFF2-40B4-BE49-F238E27FC236}">
                    <a16:creationId xmlns:a16="http://schemas.microsoft.com/office/drawing/2014/main" id="{AA98330F-6C63-400B-B929-A6833B269F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22860766"/>
                  </p:ext>
                </p:extLst>
              </p:nvPr>
            </p:nvGraphicFramePr>
            <p:xfrm>
              <a:off x="1453263" y="5222216"/>
              <a:ext cx="8512542" cy="148336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418757">
                      <a:extLst>
                        <a:ext uri="{9D8B030D-6E8A-4147-A177-3AD203B41FA5}">
                          <a16:colId xmlns:a16="http://schemas.microsoft.com/office/drawing/2014/main" val="3123668171"/>
                        </a:ext>
                      </a:extLst>
                    </a:gridCol>
                    <a:gridCol w="1418757">
                      <a:extLst>
                        <a:ext uri="{9D8B030D-6E8A-4147-A177-3AD203B41FA5}">
                          <a16:colId xmlns:a16="http://schemas.microsoft.com/office/drawing/2014/main" val="3072358579"/>
                        </a:ext>
                      </a:extLst>
                    </a:gridCol>
                    <a:gridCol w="1418757">
                      <a:extLst>
                        <a:ext uri="{9D8B030D-6E8A-4147-A177-3AD203B41FA5}">
                          <a16:colId xmlns:a16="http://schemas.microsoft.com/office/drawing/2014/main" val="469129009"/>
                        </a:ext>
                      </a:extLst>
                    </a:gridCol>
                    <a:gridCol w="1418757">
                      <a:extLst>
                        <a:ext uri="{9D8B030D-6E8A-4147-A177-3AD203B41FA5}">
                          <a16:colId xmlns:a16="http://schemas.microsoft.com/office/drawing/2014/main" val="2056708997"/>
                        </a:ext>
                      </a:extLst>
                    </a:gridCol>
                    <a:gridCol w="1418757">
                      <a:extLst>
                        <a:ext uri="{9D8B030D-6E8A-4147-A177-3AD203B41FA5}">
                          <a16:colId xmlns:a16="http://schemas.microsoft.com/office/drawing/2014/main" val="3657678381"/>
                        </a:ext>
                      </a:extLst>
                    </a:gridCol>
                    <a:gridCol w="1418757">
                      <a:extLst>
                        <a:ext uri="{9D8B030D-6E8A-4147-A177-3AD203B41FA5}">
                          <a16:colId xmlns:a16="http://schemas.microsoft.com/office/drawing/2014/main" val="273913995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E beam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CN" smtClean="0"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oMath>
                          </a14:m>
                          <a:r>
                            <a:rPr lang="en-CN" dirty="0"/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b="1" dirty="0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oMath>
                          </a14:m>
                          <a:r>
                            <a:rPr lang="en-CN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CN" smtClean="0"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oMath>
                          </a14:m>
                          <a:r>
                            <a:rPr lang="en-CN" dirty="0"/>
                            <a:t>(K)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CN" smtClean="0"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oMath>
                          </a14:m>
                          <a:r>
                            <a:rPr lang="en-CN" dirty="0"/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CN" dirty="0" smtClean="0"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oMath>
                          </a14:m>
                          <a:r>
                            <a:rPr lang="en-CN" dirty="0"/>
                            <a:t>) (</a:t>
                          </a:r>
                          <a14:m>
                            <m:oMath xmlns:m="http://schemas.openxmlformats.org/officeDocument/2006/math">
                              <m:r>
                                <a:rPr lang="en-CN" smtClean="0"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oMath>
                          </a14:m>
                          <a:r>
                            <a:rPr lang="en-CN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CN" smtClean="0"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oMath>
                          </a14:m>
                          <a:r>
                            <a:rPr lang="en-CN" dirty="0"/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b="1" dirty="0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oMath>
                          </a14:m>
                          <a:r>
                            <a:rPr lang="en-CN" dirty="0"/>
                            <a:t>) (</a:t>
                          </a:r>
                          <a14:m>
                            <m:oMath xmlns:m="http://schemas.openxmlformats.org/officeDocument/2006/math">
                              <m:r>
                                <a:rPr lang="en-CN" smtClean="0"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oMath>
                          </a14:m>
                          <a:r>
                            <a:rPr lang="en-CN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CN" smtClean="0"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oMath>
                          </a14:m>
                          <a:r>
                            <a:rPr lang="en-CN" dirty="0"/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b="1" dirty="0" smtClean="0">
                                  <a:latin typeface="Cambria Math" panose="02040503050406030204" pitchFamily="18" charset="0"/>
                                </a:rPr>
                                <m:t>𝑬𝒗𝒆𝒏𝒕</m:t>
                              </m:r>
                              <m:r>
                                <a:rPr lang="en-US" b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CN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7239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zh-CN" dirty="0">
                              <a:solidFill>
                                <a:srgbClr val="1445E9"/>
                              </a:solidFill>
                            </a:rPr>
                            <a:t>3.5GeV</a:t>
                          </a:r>
                          <a:endParaRPr kumimoji="1" lang="zh-CN" altLang="en-US" dirty="0">
                            <a:solidFill>
                              <a:srgbClr val="1445E9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98%</a:t>
                          </a:r>
                          <a:r>
                            <a:rPr lang="en-CN" dirty="0">
                              <a:sym typeface="Wingdings" pitchFamily="2" charset="2"/>
                            </a:rPr>
                            <a:t></a:t>
                          </a:r>
                          <a:r>
                            <a:rPr lang="en-CN" dirty="0"/>
                            <a:t>98%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89%</a:t>
                          </a:r>
                          <a:r>
                            <a:rPr lang="en-CN" dirty="0">
                              <a:sym typeface="Wingdings" pitchFamily="2" charset="2"/>
                            </a:rPr>
                            <a:t></a:t>
                          </a:r>
                          <a:r>
                            <a:rPr lang="en-CN" dirty="0"/>
                            <a:t>89%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dirty="0"/>
                            <a:t>88%</a:t>
                          </a:r>
                          <a:r>
                            <a:rPr lang="en-CN" dirty="0">
                              <a:sym typeface="Wingdings" pitchFamily="2" charset="2"/>
                            </a:rPr>
                            <a:t></a:t>
                          </a:r>
                          <a:r>
                            <a:rPr lang="en-CN" dirty="0"/>
                            <a:t>88%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dirty="0"/>
                            <a:t>96%</a:t>
                          </a:r>
                          <a:r>
                            <a:rPr lang="en-CN" dirty="0">
                              <a:sym typeface="Wingdings" pitchFamily="2" charset="2"/>
                            </a:rPr>
                            <a:t></a:t>
                          </a:r>
                          <a:r>
                            <a:rPr lang="en-CN" dirty="0"/>
                            <a:t>96%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76%</a:t>
                          </a:r>
                          <a:r>
                            <a:rPr lang="en-CN" dirty="0">
                              <a:sym typeface="Wingdings" pitchFamily="2" charset="2"/>
                            </a:rPr>
                            <a:t></a:t>
                          </a:r>
                          <a:r>
                            <a:rPr lang="en-CN" dirty="0"/>
                            <a:t>76%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589058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zh-CN" dirty="0">
                              <a:solidFill>
                                <a:srgbClr val="1445E9"/>
                              </a:solidFill>
                            </a:rPr>
                            <a:t>9.3GeV</a:t>
                          </a:r>
                          <a:endParaRPr kumimoji="1" lang="zh-CN" altLang="en-US" dirty="0">
                            <a:solidFill>
                              <a:srgbClr val="1445E9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dirty="0">
                              <a:solidFill>
                                <a:schemeClr val="tx1"/>
                              </a:solidFill>
                            </a:rPr>
                            <a:t>98%</a:t>
                          </a:r>
                          <a:r>
                            <a:rPr lang="en-CN" dirty="0">
                              <a:solidFill>
                                <a:srgbClr val="FF0000"/>
                              </a:solidFill>
                              <a:sym typeface="Wingdings" pitchFamily="2" charset="2"/>
                            </a:rPr>
                            <a:t></a:t>
                          </a:r>
                          <a:r>
                            <a:rPr lang="en-CN" dirty="0">
                              <a:solidFill>
                                <a:srgbClr val="FF0000"/>
                              </a:solidFill>
                            </a:rPr>
                            <a:t>76%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>
                              <a:solidFill>
                                <a:schemeClr val="tx1"/>
                              </a:solidFill>
                            </a:rPr>
                            <a:t>95%</a:t>
                          </a:r>
                          <a:r>
                            <a:rPr lang="en-CN" dirty="0">
                              <a:solidFill>
                                <a:srgbClr val="FF0000"/>
                              </a:solidFill>
                              <a:sym typeface="Wingdings" pitchFamily="2" charset="2"/>
                            </a:rPr>
                            <a:t>40</a:t>
                          </a:r>
                          <a:r>
                            <a:rPr lang="en-CN" dirty="0">
                              <a:solidFill>
                                <a:srgbClr val="FF0000"/>
                              </a:solidFill>
                            </a:rPr>
                            <a:t>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>
                              <a:solidFill>
                                <a:schemeClr val="tx1"/>
                              </a:solidFill>
                            </a:rPr>
                            <a:t>82%</a:t>
                          </a:r>
                          <a:r>
                            <a:rPr lang="en-CN" dirty="0">
                              <a:sym typeface="Wingdings" pitchFamily="2" charset="2"/>
                            </a:rPr>
                            <a:t>82</a:t>
                          </a:r>
                          <a:r>
                            <a:rPr lang="en-CN" dirty="0"/>
                            <a:t>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>
                              <a:solidFill>
                                <a:schemeClr val="tx1"/>
                              </a:solidFill>
                            </a:rPr>
                            <a:t>86%</a:t>
                          </a:r>
                          <a:r>
                            <a:rPr lang="en-CN" dirty="0">
                              <a:solidFill>
                                <a:srgbClr val="FF0000"/>
                              </a:solidFill>
                              <a:sym typeface="Wingdings" pitchFamily="2" charset="2"/>
                            </a:rPr>
                            <a:t>77</a:t>
                          </a:r>
                          <a:r>
                            <a:rPr lang="en-CN" dirty="0">
                              <a:solidFill>
                                <a:srgbClr val="FF0000"/>
                              </a:solidFill>
                            </a:rPr>
                            <a:t>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>
                              <a:solidFill>
                                <a:schemeClr val="tx1"/>
                              </a:solidFill>
                            </a:rPr>
                            <a:t>74%</a:t>
                          </a:r>
                          <a:r>
                            <a:rPr lang="en-CN" dirty="0">
                              <a:solidFill>
                                <a:srgbClr val="FF0000"/>
                              </a:solidFill>
                              <a:sym typeface="Wingdings" pitchFamily="2" charset="2"/>
                            </a:rPr>
                            <a:t>20</a:t>
                          </a:r>
                          <a:r>
                            <a:rPr lang="en-CN" dirty="0">
                              <a:solidFill>
                                <a:srgbClr val="FF0000"/>
                              </a:solidFill>
                            </a:rPr>
                            <a:t>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980996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zh-CN" dirty="0">
                              <a:solidFill>
                                <a:srgbClr val="1445E9"/>
                              </a:solidFill>
                            </a:rPr>
                            <a:t>25GeV</a:t>
                          </a:r>
                          <a:endParaRPr kumimoji="1" lang="zh-CN" altLang="en-US" dirty="0">
                            <a:solidFill>
                              <a:srgbClr val="1445E9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dirty="0">
                              <a:solidFill>
                                <a:schemeClr val="tx1"/>
                              </a:solidFill>
                            </a:rPr>
                            <a:t>98%</a:t>
                          </a:r>
                          <a:r>
                            <a:rPr lang="en-CN" dirty="0">
                              <a:solidFill>
                                <a:srgbClr val="FF0000"/>
                              </a:solidFill>
                              <a:sym typeface="Wingdings" pitchFamily="2" charset="2"/>
                            </a:rPr>
                            <a:t>32</a:t>
                          </a:r>
                          <a:r>
                            <a:rPr lang="en-CN" dirty="0">
                              <a:solidFill>
                                <a:srgbClr val="FF0000"/>
                              </a:solidFill>
                            </a:rPr>
                            <a:t>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>
                              <a:solidFill>
                                <a:schemeClr val="tx1"/>
                              </a:solidFill>
                            </a:rPr>
                            <a:t>96%</a:t>
                          </a:r>
                          <a:r>
                            <a:rPr lang="en-CN" dirty="0">
                              <a:solidFill>
                                <a:srgbClr val="FF0000"/>
                              </a:solidFill>
                              <a:sym typeface="Wingdings" pitchFamily="2" charset="2"/>
                            </a:rPr>
                            <a:t>13</a:t>
                          </a:r>
                          <a:r>
                            <a:rPr lang="en-CN" dirty="0">
                              <a:solidFill>
                                <a:srgbClr val="FF0000"/>
                              </a:solidFill>
                            </a:rPr>
                            <a:t>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65%</a:t>
                          </a:r>
                          <a:r>
                            <a:rPr lang="en-CN" dirty="0">
                              <a:sym typeface="Wingdings" pitchFamily="2" charset="2"/>
                            </a:rPr>
                            <a:t>65</a:t>
                          </a:r>
                          <a:r>
                            <a:rPr lang="en-CN" dirty="0"/>
                            <a:t>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>
                              <a:solidFill>
                                <a:schemeClr val="tx1"/>
                              </a:solidFill>
                            </a:rPr>
                            <a:t>66%</a:t>
                          </a:r>
                          <a:r>
                            <a:rPr lang="en-CN" dirty="0">
                              <a:solidFill>
                                <a:srgbClr val="FF0000"/>
                              </a:solidFill>
                              <a:sym typeface="Wingdings" pitchFamily="2" charset="2"/>
                            </a:rPr>
                            <a:t>31</a:t>
                          </a:r>
                          <a:r>
                            <a:rPr lang="en-CN" dirty="0">
                              <a:solidFill>
                                <a:srgbClr val="FF0000"/>
                              </a:solidFill>
                            </a:rPr>
                            <a:t>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>
                              <a:solidFill>
                                <a:schemeClr val="tx1"/>
                              </a:solidFill>
                            </a:rPr>
                            <a:t>60%</a:t>
                          </a:r>
                          <a:r>
                            <a:rPr lang="en-CN" dirty="0">
                              <a:solidFill>
                                <a:srgbClr val="FF0000"/>
                              </a:solidFill>
                              <a:sym typeface="Wingdings" pitchFamily="2" charset="2"/>
                            </a:rPr>
                            <a:t>1.5</a:t>
                          </a:r>
                          <a:r>
                            <a:rPr lang="en-CN" dirty="0">
                              <a:solidFill>
                                <a:srgbClr val="FF0000"/>
                              </a:solidFill>
                            </a:rPr>
                            <a:t>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78456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1">
                <a:extLst>
                  <a:ext uri="{FF2B5EF4-FFF2-40B4-BE49-F238E27FC236}">
                    <a16:creationId xmlns:a16="http://schemas.microsoft.com/office/drawing/2014/main" id="{AA98330F-6C63-400B-B929-A6833B269F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22860766"/>
                  </p:ext>
                </p:extLst>
              </p:nvPr>
            </p:nvGraphicFramePr>
            <p:xfrm>
              <a:off x="1453263" y="5222216"/>
              <a:ext cx="8512542" cy="148336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418757">
                      <a:extLst>
                        <a:ext uri="{9D8B030D-6E8A-4147-A177-3AD203B41FA5}">
                          <a16:colId xmlns:a16="http://schemas.microsoft.com/office/drawing/2014/main" val="3123668171"/>
                        </a:ext>
                      </a:extLst>
                    </a:gridCol>
                    <a:gridCol w="1418757">
                      <a:extLst>
                        <a:ext uri="{9D8B030D-6E8A-4147-A177-3AD203B41FA5}">
                          <a16:colId xmlns:a16="http://schemas.microsoft.com/office/drawing/2014/main" val="3072358579"/>
                        </a:ext>
                      </a:extLst>
                    </a:gridCol>
                    <a:gridCol w="1418757">
                      <a:extLst>
                        <a:ext uri="{9D8B030D-6E8A-4147-A177-3AD203B41FA5}">
                          <a16:colId xmlns:a16="http://schemas.microsoft.com/office/drawing/2014/main" val="469129009"/>
                        </a:ext>
                      </a:extLst>
                    </a:gridCol>
                    <a:gridCol w="1418757">
                      <a:extLst>
                        <a:ext uri="{9D8B030D-6E8A-4147-A177-3AD203B41FA5}">
                          <a16:colId xmlns:a16="http://schemas.microsoft.com/office/drawing/2014/main" val="2056708997"/>
                        </a:ext>
                      </a:extLst>
                    </a:gridCol>
                    <a:gridCol w="1418757">
                      <a:extLst>
                        <a:ext uri="{9D8B030D-6E8A-4147-A177-3AD203B41FA5}">
                          <a16:colId xmlns:a16="http://schemas.microsoft.com/office/drawing/2014/main" val="3657678381"/>
                        </a:ext>
                      </a:extLst>
                    </a:gridCol>
                    <a:gridCol w="1418757">
                      <a:extLst>
                        <a:ext uri="{9D8B030D-6E8A-4147-A177-3AD203B41FA5}">
                          <a16:colId xmlns:a16="http://schemas.microsoft.com/office/drawing/2014/main" val="273913995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E beam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00429" t="-8197" r="-401288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00429" t="-8197" r="-301288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301724" t="-8197" r="-202586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400000" t="-8197" r="-101717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500000" t="-8197" r="-1717" b="-3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57239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zh-CN" dirty="0">
                              <a:solidFill>
                                <a:srgbClr val="1445E9"/>
                              </a:solidFill>
                            </a:rPr>
                            <a:t>3.5GeV</a:t>
                          </a:r>
                          <a:endParaRPr kumimoji="1" lang="zh-CN" altLang="en-US" dirty="0">
                            <a:solidFill>
                              <a:srgbClr val="1445E9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98%</a:t>
                          </a:r>
                          <a:r>
                            <a:rPr lang="en-CN" dirty="0">
                              <a:sym typeface="Wingdings" pitchFamily="2" charset="2"/>
                            </a:rPr>
                            <a:t></a:t>
                          </a:r>
                          <a:r>
                            <a:rPr lang="en-CN" dirty="0"/>
                            <a:t>98%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89%</a:t>
                          </a:r>
                          <a:r>
                            <a:rPr lang="en-CN" dirty="0">
                              <a:sym typeface="Wingdings" pitchFamily="2" charset="2"/>
                            </a:rPr>
                            <a:t></a:t>
                          </a:r>
                          <a:r>
                            <a:rPr lang="en-CN" dirty="0"/>
                            <a:t>89%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dirty="0"/>
                            <a:t>88%</a:t>
                          </a:r>
                          <a:r>
                            <a:rPr lang="en-CN" dirty="0">
                              <a:sym typeface="Wingdings" pitchFamily="2" charset="2"/>
                            </a:rPr>
                            <a:t></a:t>
                          </a:r>
                          <a:r>
                            <a:rPr lang="en-CN" dirty="0"/>
                            <a:t>88%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dirty="0"/>
                            <a:t>96%</a:t>
                          </a:r>
                          <a:r>
                            <a:rPr lang="en-CN" dirty="0">
                              <a:sym typeface="Wingdings" pitchFamily="2" charset="2"/>
                            </a:rPr>
                            <a:t></a:t>
                          </a:r>
                          <a:r>
                            <a:rPr lang="en-CN" dirty="0"/>
                            <a:t>96%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76%</a:t>
                          </a:r>
                          <a:r>
                            <a:rPr lang="en-CN" dirty="0">
                              <a:sym typeface="Wingdings" pitchFamily="2" charset="2"/>
                            </a:rPr>
                            <a:t></a:t>
                          </a:r>
                          <a:r>
                            <a:rPr lang="en-CN" dirty="0"/>
                            <a:t>76%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589058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zh-CN" dirty="0">
                              <a:solidFill>
                                <a:srgbClr val="1445E9"/>
                              </a:solidFill>
                            </a:rPr>
                            <a:t>9.3GeV</a:t>
                          </a:r>
                          <a:endParaRPr kumimoji="1" lang="zh-CN" altLang="en-US" dirty="0">
                            <a:solidFill>
                              <a:srgbClr val="1445E9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dirty="0">
                              <a:solidFill>
                                <a:schemeClr val="tx1"/>
                              </a:solidFill>
                            </a:rPr>
                            <a:t>98%</a:t>
                          </a:r>
                          <a:r>
                            <a:rPr lang="en-CN" dirty="0">
                              <a:solidFill>
                                <a:srgbClr val="FF0000"/>
                              </a:solidFill>
                              <a:sym typeface="Wingdings" pitchFamily="2" charset="2"/>
                            </a:rPr>
                            <a:t></a:t>
                          </a:r>
                          <a:r>
                            <a:rPr lang="en-CN" dirty="0">
                              <a:solidFill>
                                <a:srgbClr val="FF0000"/>
                              </a:solidFill>
                            </a:rPr>
                            <a:t>76%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>
                              <a:solidFill>
                                <a:schemeClr val="tx1"/>
                              </a:solidFill>
                            </a:rPr>
                            <a:t>95%</a:t>
                          </a:r>
                          <a:r>
                            <a:rPr lang="en-CN" dirty="0">
                              <a:solidFill>
                                <a:srgbClr val="FF0000"/>
                              </a:solidFill>
                              <a:sym typeface="Wingdings" pitchFamily="2" charset="2"/>
                            </a:rPr>
                            <a:t>40</a:t>
                          </a:r>
                          <a:r>
                            <a:rPr lang="en-CN" dirty="0">
                              <a:solidFill>
                                <a:srgbClr val="FF0000"/>
                              </a:solidFill>
                            </a:rPr>
                            <a:t>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>
                              <a:solidFill>
                                <a:schemeClr val="tx1"/>
                              </a:solidFill>
                            </a:rPr>
                            <a:t>82%</a:t>
                          </a:r>
                          <a:r>
                            <a:rPr lang="en-CN" dirty="0">
                              <a:sym typeface="Wingdings" pitchFamily="2" charset="2"/>
                            </a:rPr>
                            <a:t>82</a:t>
                          </a:r>
                          <a:r>
                            <a:rPr lang="en-CN" dirty="0"/>
                            <a:t>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>
                              <a:solidFill>
                                <a:schemeClr val="tx1"/>
                              </a:solidFill>
                            </a:rPr>
                            <a:t>86%</a:t>
                          </a:r>
                          <a:r>
                            <a:rPr lang="en-CN" dirty="0">
                              <a:solidFill>
                                <a:srgbClr val="FF0000"/>
                              </a:solidFill>
                              <a:sym typeface="Wingdings" pitchFamily="2" charset="2"/>
                            </a:rPr>
                            <a:t>77</a:t>
                          </a:r>
                          <a:r>
                            <a:rPr lang="en-CN" dirty="0">
                              <a:solidFill>
                                <a:srgbClr val="FF0000"/>
                              </a:solidFill>
                            </a:rPr>
                            <a:t>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>
                              <a:solidFill>
                                <a:schemeClr val="tx1"/>
                              </a:solidFill>
                            </a:rPr>
                            <a:t>74%</a:t>
                          </a:r>
                          <a:r>
                            <a:rPr lang="en-CN" dirty="0">
                              <a:solidFill>
                                <a:srgbClr val="FF0000"/>
                              </a:solidFill>
                              <a:sym typeface="Wingdings" pitchFamily="2" charset="2"/>
                            </a:rPr>
                            <a:t>20</a:t>
                          </a:r>
                          <a:r>
                            <a:rPr lang="en-CN" dirty="0">
                              <a:solidFill>
                                <a:srgbClr val="FF0000"/>
                              </a:solidFill>
                            </a:rPr>
                            <a:t>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980996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zh-CN" dirty="0">
                              <a:solidFill>
                                <a:srgbClr val="1445E9"/>
                              </a:solidFill>
                            </a:rPr>
                            <a:t>25GeV</a:t>
                          </a:r>
                          <a:endParaRPr kumimoji="1" lang="zh-CN" altLang="en-US" dirty="0">
                            <a:solidFill>
                              <a:srgbClr val="1445E9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dirty="0">
                              <a:solidFill>
                                <a:schemeClr val="tx1"/>
                              </a:solidFill>
                            </a:rPr>
                            <a:t>98%</a:t>
                          </a:r>
                          <a:r>
                            <a:rPr lang="en-CN" dirty="0">
                              <a:solidFill>
                                <a:srgbClr val="FF0000"/>
                              </a:solidFill>
                              <a:sym typeface="Wingdings" pitchFamily="2" charset="2"/>
                            </a:rPr>
                            <a:t>32</a:t>
                          </a:r>
                          <a:r>
                            <a:rPr lang="en-CN" dirty="0">
                              <a:solidFill>
                                <a:srgbClr val="FF0000"/>
                              </a:solidFill>
                            </a:rPr>
                            <a:t>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>
                              <a:solidFill>
                                <a:schemeClr val="tx1"/>
                              </a:solidFill>
                            </a:rPr>
                            <a:t>96%</a:t>
                          </a:r>
                          <a:r>
                            <a:rPr lang="en-CN" dirty="0">
                              <a:solidFill>
                                <a:srgbClr val="FF0000"/>
                              </a:solidFill>
                              <a:sym typeface="Wingdings" pitchFamily="2" charset="2"/>
                            </a:rPr>
                            <a:t>13</a:t>
                          </a:r>
                          <a:r>
                            <a:rPr lang="en-CN" dirty="0">
                              <a:solidFill>
                                <a:srgbClr val="FF0000"/>
                              </a:solidFill>
                            </a:rPr>
                            <a:t>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65%</a:t>
                          </a:r>
                          <a:r>
                            <a:rPr lang="en-CN" dirty="0">
                              <a:sym typeface="Wingdings" pitchFamily="2" charset="2"/>
                            </a:rPr>
                            <a:t>65</a:t>
                          </a:r>
                          <a:r>
                            <a:rPr lang="en-CN" dirty="0"/>
                            <a:t>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>
                              <a:solidFill>
                                <a:schemeClr val="tx1"/>
                              </a:solidFill>
                            </a:rPr>
                            <a:t>66%</a:t>
                          </a:r>
                          <a:r>
                            <a:rPr lang="en-CN" dirty="0">
                              <a:solidFill>
                                <a:srgbClr val="FF0000"/>
                              </a:solidFill>
                              <a:sym typeface="Wingdings" pitchFamily="2" charset="2"/>
                            </a:rPr>
                            <a:t>31</a:t>
                          </a:r>
                          <a:r>
                            <a:rPr lang="en-CN" dirty="0">
                              <a:solidFill>
                                <a:srgbClr val="FF0000"/>
                              </a:solidFill>
                            </a:rPr>
                            <a:t>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>
                              <a:solidFill>
                                <a:schemeClr val="tx1"/>
                              </a:solidFill>
                            </a:rPr>
                            <a:t>60%</a:t>
                          </a:r>
                          <a:r>
                            <a:rPr lang="en-CN" dirty="0">
                              <a:solidFill>
                                <a:srgbClr val="FF0000"/>
                              </a:solidFill>
                              <a:sym typeface="Wingdings" pitchFamily="2" charset="2"/>
                            </a:rPr>
                            <a:t>1.5</a:t>
                          </a:r>
                          <a:r>
                            <a:rPr lang="en-CN" dirty="0">
                              <a:solidFill>
                                <a:srgbClr val="FF0000"/>
                              </a:solidFill>
                            </a:rPr>
                            <a:t>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78456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2984060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CFB8C9-A0B2-4CD1-A20A-B5246467E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044" y="210589"/>
            <a:ext cx="10058400" cy="1251620"/>
          </a:xfrm>
        </p:spPr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H-NS demo: H-NS0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810DEA6-1F6A-4C49-9878-3214E117C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2E74907-9991-4E65-8AA1-E3B6B67D2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7" y="1672798"/>
            <a:ext cx="8152757" cy="389589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3566250-4E18-48EC-9B24-8D9C53B30D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008" y="0"/>
            <a:ext cx="3686992" cy="2626821"/>
          </a:xfrm>
          <a:prstGeom prst="rect">
            <a:avLst/>
          </a:prstGeom>
        </p:spPr>
      </p:pic>
      <p:pic>
        <p:nvPicPr>
          <p:cNvPr id="7" name="Picture 20" descr="A hand holding a green circuit board&#10;&#10;Description automatically generated">
            <a:extLst>
              <a:ext uri="{FF2B5EF4-FFF2-40B4-BE49-F238E27FC236}">
                <a16:creationId xmlns:a16="http://schemas.microsoft.com/office/drawing/2014/main" id="{3DF36EC3-E666-4C20-A604-E8F253CFE6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2" r="36198"/>
          <a:stretch/>
        </p:blipFill>
        <p:spPr>
          <a:xfrm rot="5400000">
            <a:off x="9490826" y="2207677"/>
            <a:ext cx="1551094" cy="3027926"/>
          </a:xfrm>
          <a:prstGeom prst="rect">
            <a:avLst/>
          </a:prstGeom>
        </p:spPr>
      </p:pic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2183D88C-22E2-4176-A5E0-7D9644E2F59E}"/>
              </a:ext>
            </a:extLst>
          </p:cNvPr>
          <p:cNvCxnSpPr/>
          <p:nvPr/>
        </p:nvCxnSpPr>
        <p:spPr>
          <a:xfrm>
            <a:off x="10318866" y="1584960"/>
            <a:ext cx="465513" cy="13134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6EECD385-0349-422A-B1F1-C8279FF4B9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8289" y="4544909"/>
            <a:ext cx="3117733" cy="222138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40D3929-7447-4067-899A-0665C444C576}"/>
              </a:ext>
            </a:extLst>
          </p:cNvPr>
          <p:cNvSpPr txBox="1"/>
          <p:nvPr/>
        </p:nvSpPr>
        <p:spPr>
          <a:xfrm>
            <a:off x="725978" y="5951913"/>
            <a:ext cx="7045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H-NS0 will be ready and tested at HIAF next year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104520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 graph with a purple and green line&#10;&#10;Description automatically generated with medium confidence">
            <a:extLst>
              <a:ext uri="{FF2B5EF4-FFF2-40B4-BE49-F238E27FC236}">
                <a16:creationId xmlns:a16="http://schemas.microsoft.com/office/drawing/2014/main" id="{CB3D04C3-DD6F-4B58-8188-719A7066E6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74" y="912051"/>
            <a:ext cx="5777110" cy="2996069"/>
          </a:xfrm>
          <a:prstGeom prst="rect">
            <a:avLst/>
          </a:prstGeom>
        </p:spPr>
      </p:pic>
      <p:pic>
        <p:nvPicPr>
          <p:cNvPr id="6" name="Picture 12" descr="A graph with a purple oval&#10;&#10;Description automatically generated">
            <a:extLst>
              <a:ext uri="{FF2B5EF4-FFF2-40B4-BE49-F238E27FC236}">
                <a16:creationId xmlns:a16="http://schemas.microsoft.com/office/drawing/2014/main" id="{54AA3017-225C-4409-A8BB-0B2385D0ED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695" y="916655"/>
            <a:ext cx="5637061" cy="2942270"/>
          </a:xfrm>
          <a:prstGeom prst="rect">
            <a:avLst/>
          </a:prstGeom>
        </p:spPr>
      </p:pic>
      <p:pic>
        <p:nvPicPr>
          <p:cNvPr id="11" name="Picture 15" descr="A purple oval with green lines and red rectangles&#10;&#10;Description automatically generated">
            <a:extLst>
              <a:ext uri="{FF2B5EF4-FFF2-40B4-BE49-F238E27FC236}">
                <a16:creationId xmlns:a16="http://schemas.microsoft.com/office/drawing/2014/main" id="{54451906-D5B8-43A8-BEBA-C3729C2A49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50" y="3786305"/>
            <a:ext cx="5862182" cy="307169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D7F5490-FDB2-4290-BE04-FFC149587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616" y="90932"/>
            <a:ext cx="10058400" cy="760140"/>
          </a:xfrm>
        </p:spPr>
        <p:txBody>
          <a:bodyPr>
            <a:normAutofit fontScale="90000"/>
          </a:bodyPr>
          <a:lstStyle/>
          <a:p>
            <a:r>
              <a:rPr lang="en-US" altLang="zh-CN" sz="5400" dirty="0">
                <a:cs typeface="+mj-cs"/>
              </a:rPr>
              <a:t>Efficiency due to tracking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931121A-46B2-4580-81F4-12C1668C4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pPr/>
              <a:t>37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6">
                <a:extLst>
                  <a:ext uri="{FF2B5EF4-FFF2-40B4-BE49-F238E27FC236}">
                    <a16:creationId xmlns:a16="http://schemas.microsoft.com/office/drawing/2014/main" id="{ACE32A2C-63AA-4F8A-8202-4E2C6AFE3DD3}"/>
                  </a:ext>
                </a:extLst>
              </p:cNvPr>
              <p:cNvSpPr txBox="1"/>
              <p:nvPr/>
            </p:nvSpPr>
            <p:spPr>
              <a:xfrm>
                <a:off x="6263013" y="4446740"/>
                <a:ext cx="5436296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l-GR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𝜦</m:t>
                    </m:r>
                    <m:r>
                      <a:rPr lang="zh-CN" alt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N" sz="2800" b="1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decay vertex distribution</a:t>
                </a:r>
              </a:p>
              <a:p>
                <a:pPr marL="457200" indent="-457200">
                  <a:buFont typeface="Wingdings" pitchFamily="2" charset="2"/>
                  <a:buChar char="Ø"/>
                </a:pPr>
                <a:r>
                  <a:rPr lang="en-CN" sz="2800" b="1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90% of all event</a:t>
                </a:r>
              </a:p>
              <a:p>
                <a:pPr marL="457200" indent="-457200">
                  <a:buFont typeface="Wingdings" pitchFamily="2" charset="2"/>
                  <a:buChar char="Ø"/>
                </a:pPr>
                <a:r>
                  <a:rPr lang="en-CN" sz="2800" b="1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Normalized to total event  </a:t>
                </a:r>
              </a:p>
            </p:txBody>
          </p:sp>
        </mc:Choice>
        <mc:Fallback xmlns="">
          <p:sp>
            <p:nvSpPr>
              <p:cNvPr id="7" name="TextBox 16">
                <a:extLst>
                  <a:ext uri="{FF2B5EF4-FFF2-40B4-BE49-F238E27FC236}">
                    <a16:creationId xmlns:a16="http://schemas.microsoft.com/office/drawing/2014/main" id="{ACE32A2C-63AA-4F8A-8202-4E2C6AFE3D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3013" y="4446740"/>
                <a:ext cx="5436296" cy="1384995"/>
              </a:xfrm>
              <a:prstGeom prst="rect">
                <a:avLst/>
              </a:prstGeom>
              <a:blipFill>
                <a:blip r:embed="rId5"/>
                <a:stretch>
                  <a:fillRect l="-1906" t="-4386" r="-2691" b="-109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19">
            <a:extLst>
              <a:ext uri="{FF2B5EF4-FFF2-40B4-BE49-F238E27FC236}">
                <a16:creationId xmlns:a16="http://schemas.microsoft.com/office/drawing/2014/main" id="{3A58F95B-DACC-4A20-B26E-4FDF02774D4D}"/>
              </a:ext>
            </a:extLst>
          </p:cNvPr>
          <p:cNvSpPr txBox="1"/>
          <p:nvPr/>
        </p:nvSpPr>
        <p:spPr>
          <a:xfrm>
            <a:off x="3432133" y="964504"/>
            <a:ext cx="1778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E beam=3.5GeV</a:t>
            </a:r>
          </a:p>
        </p:txBody>
      </p:sp>
      <p:sp>
        <p:nvSpPr>
          <p:cNvPr id="9" name="TextBox 20">
            <a:extLst>
              <a:ext uri="{FF2B5EF4-FFF2-40B4-BE49-F238E27FC236}">
                <a16:creationId xmlns:a16="http://schemas.microsoft.com/office/drawing/2014/main" id="{FBE29DA7-D1CC-4DEB-BFF6-86E3C37FA49D}"/>
              </a:ext>
            </a:extLst>
          </p:cNvPr>
          <p:cNvSpPr txBox="1"/>
          <p:nvPr/>
        </p:nvSpPr>
        <p:spPr>
          <a:xfrm>
            <a:off x="9083459" y="941540"/>
            <a:ext cx="1778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E beam=9.3GeV</a:t>
            </a: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8EBE409E-97AE-4F36-BD0C-5718E16F77B0}"/>
              </a:ext>
            </a:extLst>
          </p:cNvPr>
          <p:cNvSpPr txBox="1"/>
          <p:nvPr/>
        </p:nvSpPr>
        <p:spPr>
          <a:xfrm>
            <a:off x="3461361" y="3837140"/>
            <a:ext cx="1712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E beam=25GeV</a:t>
            </a:r>
          </a:p>
        </p:txBody>
      </p:sp>
    </p:spTree>
    <p:extLst>
      <p:ext uri="{BB962C8B-B14F-4D97-AF65-F5344CB8AC3E}">
        <p14:creationId xmlns:p14="http://schemas.microsoft.com/office/powerpoint/2010/main" val="7124007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BBED2A1-11DF-4B21-8822-2009CF3B1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pPr/>
              <a:t>38</a:t>
            </a:fld>
            <a:endParaRPr 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0FB9006-DD83-4F2D-BAD0-6FE53A9383E3}"/>
              </a:ext>
            </a:extLst>
          </p:cNvPr>
          <p:cNvGrpSpPr/>
          <p:nvPr/>
        </p:nvGrpSpPr>
        <p:grpSpPr>
          <a:xfrm>
            <a:off x="48304" y="2111893"/>
            <a:ext cx="12015639" cy="4654006"/>
            <a:chOff x="48304" y="2111893"/>
            <a:chExt cx="12015639" cy="465400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95D66CC-DBB9-4251-9CB5-89436139D8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38" t="4076" r="936"/>
            <a:stretch/>
          </p:blipFill>
          <p:spPr>
            <a:xfrm>
              <a:off x="48304" y="3598356"/>
              <a:ext cx="4923212" cy="3138788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78A557D-1480-41CB-8F96-D2ABB477B39D}"/>
                </a:ext>
              </a:extLst>
            </p:cNvPr>
            <p:cNvSpPr txBox="1"/>
            <p:nvPr/>
          </p:nvSpPr>
          <p:spPr>
            <a:xfrm>
              <a:off x="426204" y="3259644"/>
              <a:ext cx="114486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rgbClr val="C00000"/>
                  </a:solidFill>
                </a:rPr>
                <a:t>EicC</a:t>
              </a:r>
              <a:endParaRPr lang="zh-CN" altLang="en-US" sz="4000" b="1" dirty="0">
                <a:solidFill>
                  <a:srgbClr val="C00000"/>
                </a:solidFill>
              </a:endParaRP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3309A13-9523-424F-8D7E-4CA06BC74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94277" y="3383271"/>
              <a:ext cx="3969666" cy="3382628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3994EE82-AD34-4A0B-9B1C-6E17EA54C8E6}"/>
                </a:ext>
              </a:extLst>
            </p:cNvPr>
            <p:cNvSpPr txBox="1"/>
            <p:nvPr/>
          </p:nvSpPr>
          <p:spPr>
            <a:xfrm>
              <a:off x="10498273" y="2668332"/>
              <a:ext cx="132440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rgbClr val="C00000"/>
                  </a:solidFill>
                </a:rPr>
                <a:t>STCF</a:t>
              </a:r>
              <a:endParaRPr lang="zh-CN" altLang="en-US" sz="4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2C44E609-C522-437E-ABC2-A274F43AA178}"/>
                </a:ext>
              </a:extLst>
            </p:cNvPr>
            <p:cNvCxnSpPr>
              <a:cxnSpLocks/>
            </p:cNvCxnSpPr>
            <p:nvPr/>
          </p:nvCxnSpPr>
          <p:spPr>
            <a:xfrm>
              <a:off x="4650377" y="4637107"/>
              <a:ext cx="3187341" cy="0"/>
            </a:xfrm>
            <a:prstGeom prst="straightConnector1">
              <a:avLst/>
            </a:prstGeom>
            <a:ln w="158750" cmpd="sng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7450CC18-9A43-49F3-A520-858533DA9E15}"/>
                </a:ext>
              </a:extLst>
            </p:cNvPr>
            <p:cNvSpPr txBox="1"/>
            <p:nvPr/>
          </p:nvSpPr>
          <p:spPr>
            <a:xfrm>
              <a:off x="4816733" y="4735841"/>
              <a:ext cx="3074881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00B0F0"/>
                  </a:solidFill>
                </a:rPr>
                <a:t>Silicon tracker</a:t>
              </a:r>
            </a:p>
            <a:p>
              <a:pPr algn="ctr"/>
              <a:r>
                <a:rPr lang="en-US" altLang="zh-CN" b="1" dirty="0">
                  <a:solidFill>
                    <a:srgbClr val="00B0F0"/>
                  </a:solidFill>
                </a:rPr>
                <a:t>MPGD tracker</a:t>
              </a:r>
            </a:p>
            <a:p>
              <a:pPr algn="ctr"/>
              <a:r>
                <a:rPr lang="en-US" altLang="zh-CN" b="1" dirty="0">
                  <a:solidFill>
                    <a:srgbClr val="00B0F0"/>
                  </a:solidFill>
                </a:rPr>
                <a:t>DIRC (PID)</a:t>
              </a:r>
            </a:p>
            <a:p>
              <a:pPr algn="ctr"/>
              <a:r>
                <a:rPr lang="en-US" altLang="zh-CN" b="1" dirty="0">
                  <a:solidFill>
                    <a:srgbClr val="00B0F0"/>
                  </a:solidFill>
                </a:rPr>
                <a:t>RICH (PID)</a:t>
              </a:r>
            </a:p>
            <a:p>
              <a:pPr algn="ctr"/>
              <a:r>
                <a:rPr lang="en-US" altLang="zh-CN" b="1" dirty="0" err="1">
                  <a:solidFill>
                    <a:srgbClr val="00B0F0"/>
                  </a:solidFill>
                </a:rPr>
                <a:t>Ecal</a:t>
              </a:r>
              <a:endParaRPr lang="en-US" altLang="zh-CN" b="1" dirty="0">
                <a:solidFill>
                  <a:srgbClr val="00B0F0"/>
                </a:solidFill>
              </a:endParaRPr>
            </a:p>
            <a:p>
              <a:pPr algn="ctr"/>
              <a:r>
                <a:rPr lang="en-US" altLang="zh-CN" b="1" dirty="0">
                  <a:solidFill>
                    <a:srgbClr val="00B0F0"/>
                  </a:solidFill>
                </a:rPr>
                <a:t>Super-conducting Solenoid</a:t>
              </a:r>
            </a:p>
          </p:txBody>
        </p:sp>
        <p:cxnSp>
          <p:nvCxnSpPr>
            <p:cNvPr id="12" name="直接箭头连接符 11">
              <a:extLst>
                <a:ext uri="{FF2B5EF4-FFF2-40B4-BE49-F238E27FC236}">
                  <a16:creationId xmlns:a16="http://schemas.microsoft.com/office/drawing/2014/main" id="{3D88AF7A-F146-42D6-B30C-C6C2AB62B8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66190" y="2898759"/>
              <a:ext cx="1614197" cy="1612064"/>
            </a:xfrm>
            <a:prstGeom prst="straightConnector1">
              <a:avLst/>
            </a:prstGeom>
            <a:ln w="158750" cmpd="sng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88919749-4F6F-4B4B-9288-08E3F32A8693}"/>
                </a:ext>
              </a:extLst>
            </p:cNvPr>
            <p:cNvSpPr txBox="1"/>
            <p:nvPr/>
          </p:nvSpPr>
          <p:spPr>
            <a:xfrm>
              <a:off x="2095845" y="2317221"/>
              <a:ext cx="321915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00B0F0"/>
                  </a:solidFill>
                </a:rPr>
                <a:t>Silicon tracker</a:t>
              </a:r>
            </a:p>
            <a:p>
              <a:pPr algn="ctr"/>
              <a:r>
                <a:rPr lang="en-US" altLang="zh-CN" b="1" dirty="0">
                  <a:solidFill>
                    <a:srgbClr val="00B0F0"/>
                  </a:solidFill>
                </a:rPr>
                <a:t>AC-LGAD (PID)</a:t>
              </a:r>
            </a:p>
            <a:p>
              <a:pPr algn="ctr"/>
              <a:r>
                <a:rPr lang="en-US" altLang="zh-CN" b="1" dirty="0" err="1">
                  <a:solidFill>
                    <a:srgbClr val="00B0F0"/>
                  </a:solidFill>
                </a:rPr>
                <a:t>Ecal</a:t>
              </a:r>
              <a:r>
                <a:rPr lang="en-US" altLang="zh-CN" b="1" dirty="0">
                  <a:solidFill>
                    <a:srgbClr val="00B0F0"/>
                  </a:solidFill>
                </a:rPr>
                <a:t>.</a:t>
              </a:r>
            </a:p>
            <a:p>
              <a:pPr algn="ctr"/>
              <a:r>
                <a:rPr lang="en-US" altLang="zh-CN" b="1" dirty="0">
                  <a:solidFill>
                    <a:srgbClr val="00B0F0"/>
                  </a:solidFill>
                </a:rPr>
                <a:t>Super-conducting Solenoid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4420989-9BA7-4D4F-A21F-907EA361F31D}"/>
                </a:ext>
              </a:extLst>
            </p:cNvPr>
            <p:cNvSpPr txBox="1"/>
            <p:nvPr/>
          </p:nvSpPr>
          <p:spPr>
            <a:xfrm>
              <a:off x="7177790" y="2664081"/>
              <a:ext cx="321915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00B0F0"/>
                  </a:solidFill>
                </a:rPr>
                <a:t>Silicon tracker</a:t>
              </a:r>
            </a:p>
            <a:p>
              <a:pPr algn="ctr"/>
              <a:r>
                <a:rPr lang="en-US" altLang="zh-CN" b="1" dirty="0" err="1">
                  <a:solidFill>
                    <a:srgbClr val="00B0F0"/>
                  </a:solidFill>
                </a:rPr>
                <a:t>Ecal</a:t>
              </a:r>
              <a:r>
                <a:rPr lang="en-US" altLang="zh-CN" b="1" dirty="0">
                  <a:solidFill>
                    <a:srgbClr val="00B0F0"/>
                  </a:solidFill>
                </a:rPr>
                <a:t>.</a:t>
              </a:r>
            </a:p>
            <a:p>
              <a:pPr algn="ctr"/>
              <a:r>
                <a:rPr lang="en-US" altLang="zh-CN" b="1" dirty="0">
                  <a:solidFill>
                    <a:srgbClr val="00B0F0"/>
                  </a:solidFill>
                </a:rPr>
                <a:t>Super-conducting Solenoid</a:t>
              </a:r>
            </a:p>
          </p:txBody>
        </p:sp>
        <p:cxnSp>
          <p:nvCxnSpPr>
            <p:cNvPr id="15" name="直接箭头连接符 14">
              <a:extLst>
                <a:ext uri="{FF2B5EF4-FFF2-40B4-BE49-F238E27FC236}">
                  <a16:creationId xmlns:a16="http://schemas.microsoft.com/office/drawing/2014/main" id="{A261426A-5220-4D42-A3B8-9BF804A76DEF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6413366" y="2862365"/>
              <a:ext cx="1614197" cy="1612064"/>
            </a:xfrm>
            <a:prstGeom prst="straightConnector1">
              <a:avLst/>
            </a:prstGeom>
            <a:ln w="158750" cmpd="sng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1B244286-7276-4B1C-BD26-86401D5C7973}"/>
                </a:ext>
              </a:extLst>
            </p:cNvPr>
            <p:cNvSpPr txBox="1"/>
            <p:nvPr/>
          </p:nvSpPr>
          <p:spPr>
            <a:xfrm>
              <a:off x="6389811" y="2111893"/>
              <a:ext cx="12522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rgbClr val="C00000"/>
                  </a:solidFill>
                </a:rPr>
                <a:t>HNS</a:t>
              </a:r>
              <a:endParaRPr lang="zh-CN" altLang="en-US" sz="40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2B9583BC-4C12-4DCC-BBC6-E08049F720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10" y="92101"/>
            <a:ext cx="3926874" cy="265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72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6E1CA-72A9-D3D3-C8E7-ECC775832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A7191E-5157-4324-BAC6-675EACB2E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949" y="170266"/>
            <a:ext cx="10058400" cy="1204801"/>
          </a:xfrm>
        </p:spPr>
        <p:txBody>
          <a:bodyPr>
            <a:normAutofit/>
          </a:bodyPr>
          <a:lstStyle/>
          <a:p>
            <a:r>
              <a:rPr lang="en-US" altLang="zh-CN" b="1" dirty="0"/>
              <a:t>Spin and its polarization</a:t>
            </a:r>
            <a:endParaRPr lang="zh-CN" altLang="en-US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C16B34-37D3-5006-C19B-00F093B69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5BF758D-4041-C1BA-8583-EEF1A368E7C6}"/>
              </a:ext>
            </a:extLst>
          </p:cNvPr>
          <p:cNvSpPr/>
          <p:nvPr/>
        </p:nvSpPr>
        <p:spPr>
          <a:xfrm>
            <a:off x="1557131" y="3790121"/>
            <a:ext cx="864704" cy="864704"/>
          </a:xfrm>
          <a:prstGeom prst="ellipse">
            <a:avLst/>
          </a:prstGeom>
          <a:gradFill flip="none" rotWithShape="1">
            <a:gsLst>
              <a:gs pos="0">
                <a:srgbClr val="6583FF"/>
              </a:gs>
              <a:gs pos="46000">
                <a:srgbClr val="6786FF"/>
              </a:gs>
              <a:gs pos="100000">
                <a:srgbClr val="7EB1FF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7C18D1B-2212-7291-1CD2-0F85BAAFF416}"/>
              </a:ext>
            </a:extLst>
          </p:cNvPr>
          <p:cNvCxnSpPr>
            <a:cxnSpLocks/>
          </p:cNvCxnSpPr>
          <p:nvPr/>
        </p:nvCxnSpPr>
        <p:spPr>
          <a:xfrm>
            <a:off x="1987827" y="3366052"/>
            <a:ext cx="0" cy="808383"/>
          </a:xfrm>
          <a:prstGeom prst="straightConnector1">
            <a:avLst/>
          </a:prstGeom>
          <a:ln w="60325">
            <a:solidFill>
              <a:srgbClr val="FF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rallelogram 8">
            <a:extLst>
              <a:ext uri="{FF2B5EF4-FFF2-40B4-BE49-F238E27FC236}">
                <a16:creationId xmlns:a16="http://schemas.microsoft.com/office/drawing/2014/main" id="{7B365640-0421-4DCF-5A44-622B11EADF5D}"/>
              </a:ext>
            </a:extLst>
          </p:cNvPr>
          <p:cNvSpPr/>
          <p:nvPr/>
        </p:nvSpPr>
        <p:spPr>
          <a:xfrm>
            <a:off x="410817" y="3631097"/>
            <a:ext cx="3207026" cy="1219200"/>
          </a:xfrm>
          <a:prstGeom prst="parallelogram">
            <a:avLst>
              <a:gd name="adj" fmla="val 62255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0" name="Curved Right Arrow 9">
            <a:extLst>
              <a:ext uri="{FF2B5EF4-FFF2-40B4-BE49-F238E27FC236}">
                <a16:creationId xmlns:a16="http://schemas.microsoft.com/office/drawing/2014/main" id="{8A66A404-EF69-B6FA-7D45-5574E3B37475}"/>
              </a:ext>
            </a:extLst>
          </p:cNvPr>
          <p:cNvSpPr/>
          <p:nvPr/>
        </p:nvSpPr>
        <p:spPr>
          <a:xfrm>
            <a:off x="1749287" y="3101009"/>
            <a:ext cx="477078" cy="251791"/>
          </a:xfrm>
          <a:prstGeom prst="curv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7ACB176-7FBD-CCA6-726E-5A368DFC135C}"/>
                  </a:ext>
                </a:extLst>
              </p:cNvPr>
              <p:cNvSpPr txBox="1"/>
              <p:nvPr/>
            </p:nvSpPr>
            <p:spPr>
              <a:xfrm>
                <a:off x="1345095" y="3187148"/>
                <a:ext cx="355225" cy="3818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CN" sz="24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7ACB176-7FBD-CCA6-726E-5A368DFC1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5095" y="3187148"/>
                <a:ext cx="355225" cy="381836"/>
              </a:xfrm>
              <a:prstGeom prst="rect">
                <a:avLst/>
              </a:prstGeom>
              <a:blipFill>
                <a:blip r:embed="rId2"/>
                <a:stretch>
                  <a:fillRect l="-21429" t="-26667" b="-1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82E24CC6-BC1B-1D12-4369-99C323765DEB}"/>
              </a:ext>
            </a:extLst>
          </p:cNvPr>
          <p:cNvSpPr txBox="1"/>
          <p:nvPr/>
        </p:nvSpPr>
        <p:spPr>
          <a:xfrm>
            <a:off x="371061" y="4916556"/>
            <a:ext cx="170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Reference plane</a:t>
            </a:r>
          </a:p>
        </p:txBody>
      </p:sp>
      <p:sp>
        <p:nvSpPr>
          <p:cNvPr id="16" name="文本框 11">
            <a:extLst>
              <a:ext uri="{FF2B5EF4-FFF2-40B4-BE49-F238E27FC236}">
                <a16:creationId xmlns:a16="http://schemas.microsoft.com/office/drawing/2014/main" id="{8CE69562-1C69-50CD-760C-2DB440E2EF46}"/>
              </a:ext>
            </a:extLst>
          </p:cNvPr>
          <p:cNvSpPr txBox="1"/>
          <p:nvPr/>
        </p:nvSpPr>
        <p:spPr>
          <a:xfrm>
            <a:off x="382385" y="1438696"/>
            <a:ext cx="11010317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Polarization: spin of particles in a system is aligned in a preferred direction. 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735906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31071-BB62-3236-E69A-61E8B218F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17FC7-09FF-D4F8-203B-9F1B95298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949" y="170266"/>
            <a:ext cx="10058400" cy="1204801"/>
          </a:xfrm>
        </p:spPr>
        <p:txBody>
          <a:bodyPr>
            <a:normAutofit/>
          </a:bodyPr>
          <a:lstStyle/>
          <a:p>
            <a:r>
              <a:rPr lang="en-US" altLang="zh-CN" b="1" dirty="0"/>
              <a:t>Spin and its polarization</a:t>
            </a:r>
            <a:endParaRPr lang="zh-CN" altLang="en-US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D91C8FD-5938-AA87-B1ED-ED7D16177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pPr/>
              <a:t>5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D728410C-84D8-57CC-187E-F8D6C0173DA6}"/>
                  </a:ext>
                </a:extLst>
              </p:cNvPr>
              <p:cNvSpPr txBox="1"/>
              <p:nvPr/>
            </p:nvSpPr>
            <p:spPr>
              <a:xfrm>
                <a:off x="382385" y="1438696"/>
                <a:ext cx="11010317" cy="523220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sz="2800" dirty="0"/>
                  <a:t> serves as </a:t>
                </a:r>
                <a:r>
                  <a:rPr lang="en-US" altLang="zh-CN" sz="2800" dirty="0">
                    <a:solidFill>
                      <a:srgbClr val="0070C0"/>
                    </a:solidFill>
                  </a:rPr>
                  <a:t>its own spin analyzer </a:t>
                </a:r>
                <a:r>
                  <a:rPr lang="en-US" altLang="zh-CN" sz="2800" dirty="0"/>
                  <a:t>through the decay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8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zh-CN" altLang="en-US" sz="2800" dirty="0"/>
              </a:p>
            </p:txBody>
          </p:sp>
        </mc:Choice>
        <mc:Fallback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D728410C-84D8-57CC-187E-F8D6C0173D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385" y="1438696"/>
                <a:ext cx="11010317" cy="523220"/>
              </a:xfrm>
              <a:prstGeom prst="rect">
                <a:avLst/>
              </a:prstGeom>
              <a:blipFill>
                <a:blip r:embed="rId2"/>
                <a:stretch>
                  <a:fillRect l="-346" t="-11905" b="-3095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92A70094-C032-680F-1CB9-D22C0BB8E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45" y="2137555"/>
            <a:ext cx="2847996" cy="423389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58A702C-BCBC-AADE-B0AC-599F2481E9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2942"/>
          <a:stretch/>
        </p:blipFill>
        <p:spPr>
          <a:xfrm>
            <a:off x="4111325" y="2157799"/>
            <a:ext cx="7034847" cy="3919102"/>
          </a:xfrm>
          <a:prstGeom prst="rect">
            <a:avLst/>
          </a:prstGeom>
        </p:spPr>
      </p:pic>
      <p:sp>
        <p:nvSpPr>
          <p:cNvPr id="3" name="Parallelogram 2">
            <a:extLst>
              <a:ext uri="{FF2B5EF4-FFF2-40B4-BE49-F238E27FC236}">
                <a16:creationId xmlns:a16="http://schemas.microsoft.com/office/drawing/2014/main" id="{1159B0DF-D1EC-B858-BEAC-00B46F9ECE80}"/>
              </a:ext>
            </a:extLst>
          </p:cNvPr>
          <p:cNvSpPr/>
          <p:nvPr/>
        </p:nvSpPr>
        <p:spPr>
          <a:xfrm>
            <a:off x="410817" y="3631097"/>
            <a:ext cx="3207026" cy="1219200"/>
          </a:xfrm>
          <a:prstGeom prst="parallelogram">
            <a:avLst>
              <a:gd name="adj" fmla="val 62255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200610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72E56BE9-3CAA-4C6C-BDA5-36A90CDC3A0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96900" y="134425"/>
                <a:ext cx="10584906" cy="130570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4000" b="1" dirty="0">
                    <a:solidFill>
                      <a:schemeClr val="tx1"/>
                    </a:solidFill>
                  </a:rPr>
                  <a:t>First observation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p>
                        <m:r>
                          <a:rPr lang="en-US" altLang="zh-CN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altLang="zh-CN" sz="4000" b="1" dirty="0">
                    <a:solidFill>
                      <a:schemeClr val="tx1"/>
                    </a:solidFill>
                  </a:rPr>
                  <a:t> polarization in the 1970’s</a:t>
                </a:r>
                <a:endParaRPr lang="zh-CN" altLang="en-US" sz="40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72E56BE9-3CAA-4C6C-BDA5-36A90CDC3A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96900" y="134425"/>
                <a:ext cx="10584906" cy="1305700"/>
              </a:xfrm>
              <a:blipFill>
                <a:blip r:embed="rId2"/>
                <a:stretch>
                  <a:fillRect l="-2158" r="-71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D770DE2-2DD4-403E-BA36-7B7CC1FB8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E2A1167-4BE0-4A96-BB89-BE4AC68A2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200"/>
            <a:ext cx="6101354" cy="328723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7C40270-43A6-433A-8AB6-252BE12DB0F3}"/>
              </a:ext>
            </a:extLst>
          </p:cNvPr>
          <p:cNvSpPr txBox="1"/>
          <p:nvPr/>
        </p:nvSpPr>
        <p:spPr>
          <a:xfrm>
            <a:off x="6189239" y="1856046"/>
            <a:ext cx="576196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zh-CN" altLang="en-US" sz="1800" b="0" i="0" u="none" strike="noStrike" baseline="0" dirty="0">
              <a:solidFill>
                <a:srgbClr val="000000"/>
              </a:solidFill>
              <a:latin typeface="Cambria Math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Rockwell" panose="02060603020205020403" pitchFamily="18" charset="0"/>
              </a:rPr>
              <a:t>H</a:t>
            </a:r>
            <a:r>
              <a:rPr lang="en-US" altLang="zh-CN" sz="2800" b="0" i="0" u="none" strike="noStrike" baseline="0" dirty="0">
                <a:latin typeface="Rockwell" panose="02060603020205020403" pitchFamily="18" charset="0"/>
              </a:rPr>
              <a:t>yperons can be produced polarized in collisions of </a:t>
            </a:r>
            <a:r>
              <a:rPr lang="en-US" altLang="zh-CN" sz="2800" b="1" i="0" u="none" strike="noStrike" baseline="0" dirty="0">
                <a:solidFill>
                  <a:srgbClr val="FF0000"/>
                </a:solidFill>
                <a:latin typeface="Rockwell" panose="02060603020205020403" pitchFamily="18" charset="0"/>
              </a:rPr>
              <a:t>unpolarized particles </a:t>
            </a:r>
          </a:p>
          <a:p>
            <a:endParaRPr lang="en-US" altLang="zh-CN" sz="2800" dirty="0">
              <a:solidFill>
                <a:srgbClr val="9E3611"/>
              </a:solidFill>
              <a:latin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800" b="0" i="0" u="none" strike="noStrike" baseline="0" dirty="0">
                <a:solidFill>
                  <a:srgbClr val="000000"/>
                </a:solidFill>
                <a:latin typeface="Rockwell" panose="02060603020205020403" pitchFamily="18" charset="0"/>
              </a:rPr>
              <a:t>Discovered at Fermilab in the 1970’s in </a:t>
            </a:r>
            <a:r>
              <a:rPr lang="en-US" altLang="zh-CN" sz="2800" b="0" i="1" u="none" strike="noStrike" baseline="0" dirty="0">
                <a:solidFill>
                  <a:srgbClr val="FF0000"/>
                </a:solidFill>
                <a:latin typeface="Rockwell" panose="02060603020205020403" pitchFamily="18" charset="0"/>
              </a:rPr>
              <a:t>p </a:t>
            </a:r>
            <a:r>
              <a:rPr lang="en-US" altLang="zh-CN" sz="2800" b="0" i="0" u="none" strike="noStrike" baseline="0" dirty="0">
                <a:solidFill>
                  <a:srgbClr val="FF0000"/>
                </a:solidFill>
                <a:latin typeface="Rockwell" panose="02060603020205020403" pitchFamily="18" charset="0"/>
              </a:rPr>
              <a:t>+ Be </a:t>
            </a:r>
            <a:r>
              <a:rPr lang="en-US" altLang="zh-CN" sz="2800" b="0" i="0" u="none" strike="noStrike" baseline="0" dirty="0">
                <a:solidFill>
                  <a:srgbClr val="000000"/>
                </a:solidFill>
                <a:latin typeface="Rockwell" panose="02060603020205020403" pitchFamily="18" charset="0"/>
              </a:rPr>
              <a:t>collisions: </a:t>
            </a:r>
            <a:r>
              <a:rPr lang="en-US" altLang="zh-CN" sz="2800" b="0" i="0" u="none" strike="noStrike" baseline="0" dirty="0">
                <a:solidFill>
                  <a:srgbClr val="00B0F0"/>
                </a:solidFill>
                <a:latin typeface="Rockwell" panose="02060603020205020403" pitchFamily="18" charset="0"/>
              </a:rPr>
              <a:t>300 GeV protons on Beryllium</a:t>
            </a:r>
            <a:endParaRPr lang="zh-CN" altLang="en-US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610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12DB4EDB-6AF5-47E2-A959-A7FC054531F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80661" y="102670"/>
                <a:ext cx="10058400" cy="1360686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4000" b="1"/>
                        </m:ctrlPr>
                      </m:sSupPr>
                      <m:e>
                        <m:r>
                          <a:rPr lang="en-US" altLang="zh-CN" sz="4000" b="1"/>
                          <m:t>𝚲</m:t>
                        </m:r>
                      </m:e>
                      <m:sup>
                        <m:r>
                          <a:rPr lang="en-US" altLang="zh-CN" sz="4000" b="1"/>
                          <m:t>𝟎</m:t>
                        </m:r>
                      </m:sup>
                    </m:sSup>
                  </m:oMath>
                </a14:m>
                <a:r>
                  <a:rPr lang="en-US" altLang="zh-CN" sz="4000" b="1" dirty="0"/>
                  <a:t> polarization measurements</a:t>
                </a:r>
                <a:endParaRPr lang="zh-CN" altLang="en-US" sz="4000" b="1" dirty="0"/>
              </a:p>
            </p:txBody>
          </p:sp>
        </mc:Choice>
        <mc:Fallback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12DB4EDB-6AF5-47E2-A959-A7FC054531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80661" y="102670"/>
                <a:ext cx="10058400" cy="1360686"/>
              </a:xfrm>
              <a:blipFill>
                <a:blip r:embed="rId2"/>
                <a:stretch>
                  <a:fillRect l="-88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70E551A-D981-4E3B-802B-A415ABB0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2353F85-2E17-49F9-A5C1-ED685C708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941" y="1536107"/>
            <a:ext cx="5887267" cy="442050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56422A1-73C7-4A68-8AFE-332E94469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70" y="1608858"/>
            <a:ext cx="5778091" cy="427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90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0893598-E653-9FB7-146A-DCF3E1D1009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08383" y="76890"/>
                <a:ext cx="10515600" cy="1325563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4000" b="1" dirty="0"/>
                  <a:t>Origin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4000" b="1"/>
                        </m:ctrlPr>
                      </m:sSupPr>
                      <m:e>
                        <m:r>
                          <a:rPr lang="en-US" altLang="zh-CN" sz="4000" b="1"/>
                          <m:t>𝚲</m:t>
                        </m:r>
                      </m:e>
                      <m:sup>
                        <m:r>
                          <a:rPr lang="en-US" altLang="zh-CN" sz="4000" b="1"/>
                          <m:t>𝟎</m:t>
                        </m:r>
                      </m:sup>
                    </m:sSup>
                  </m:oMath>
                </a14:m>
                <a:r>
                  <a:rPr lang="en-US" altLang="zh-CN" sz="4000" b="1" dirty="0"/>
                  <a:t> polarization?</a:t>
                </a:r>
                <a:endParaRPr lang="en-CN" sz="4000" b="1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0893598-E653-9FB7-146A-DCF3E1D100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08383" y="76890"/>
                <a:ext cx="10515600" cy="1325563"/>
              </a:xfrm>
              <a:blipFill>
                <a:blip r:embed="rId2"/>
                <a:stretch>
                  <a:fillRect l="-205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D3CE0F-7F74-F036-3C02-DC65260F9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55EB3D-2C4C-EA44-ED04-A285E8819462}"/>
              </a:ext>
            </a:extLst>
          </p:cNvPr>
          <p:cNvSpPr txBox="1"/>
          <p:nvPr/>
        </p:nvSpPr>
        <p:spPr>
          <a:xfrm>
            <a:off x="399430" y="4502426"/>
            <a:ext cx="58688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 origin of polarization </a:t>
            </a:r>
            <a:r>
              <a:rPr lang="en-US" sz="20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cannot</a:t>
            </a:r>
            <a:r>
              <a:rPr 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be explained under perturbative QCD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Possible explanation: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Fragmentation?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Spin transfer?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N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7" name="Picture 6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1DD3BFBA-6BE4-5F46-7012-2B4FB4DBA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148" y="1169225"/>
            <a:ext cx="9900833" cy="3094662"/>
          </a:xfrm>
          <a:prstGeom prst="rect">
            <a:avLst/>
          </a:prstGeom>
        </p:spPr>
      </p:pic>
      <p:pic>
        <p:nvPicPr>
          <p:cNvPr id="6" name="图片 37">
            <a:extLst>
              <a:ext uri="{FF2B5EF4-FFF2-40B4-BE49-F238E27FC236}">
                <a16:creationId xmlns:a16="http://schemas.microsoft.com/office/drawing/2014/main" id="{F4FB8530-3150-2CE1-2614-B14A477A3E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360" y="4352760"/>
            <a:ext cx="4090540" cy="1589735"/>
          </a:xfrm>
          <a:prstGeom prst="rect">
            <a:avLst/>
          </a:prstGeom>
        </p:spPr>
      </p:pic>
      <p:pic>
        <p:nvPicPr>
          <p:cNvPr id="13" name="图片 4">
            <a:extLst>
              <a:ext uri="{FF2B5EF4-FFF2-40B4-BE49-F238E27FC236}">
                <a16:creationId xmlns:a16="http://schemas.microsoft.com/office/drawing/2014/main" id="{7652CB97-DA8A-D31F-0E59-23785FE579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9"/>
          <a:stretch>
            <a:fillRect/>
          </a:stretch>
        </p:blipFill>
        <p:spPr>
          <a:xfrm flipH="1">
            <a:off x="5590318" y="4599515"/>
            <a:ext cx="1106243" cy="1144198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E9FBD4-E58B-E517-4C81-8F63FA274129}"/>
              </a:ext>
            </a:extLst>
          </p:cNvPr>
          <p:cNvCxnSpPr>
            <a:cxnSpLocks/>
          </p:cNvCxnSpPr>
          <p:nvPr/>
        </p:nvCxnSpPr>
        <p:spPr>
          <a:xfrm>
            <a:off x="6718300" y="5041900"/>
            <a:ext cx="732182" cy="131969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5C1728-3A4D-A167-B406-8F99994872E5}"/>
                  </a:ext>
                </a:extLst>
              </p:cNvPr>
              <p:cNvSpPr txBox="1"/>
              <p:nvPr/>
            </p:nvSpPr>
            <p:spPr>
              <a:xfrm>
                <a:off x="6059004" y="5748484"/>
                <a:ext cx="368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5C1728-3A4D-A167-B406-8F9999487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9004" y="5748484"/>
                <a:ext cx="368627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59C1F9C-FB1A-8AE8-9B3C-C8619D6BF69C}"/>
                  </a:ext>
                </a:extLst>
              </p:cNvPr>
              <p:cNvSpPr txBox="1"/>
              <p:nvPr/>
            </p:nvSpPr>
            <p:spPr>
              <a:xfrm>
                <a:off x="10354557" y="5943420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59C1F9C-FB1A-8AE8-9B3C-C8619D6BF6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4557" y="5943420"/>
                <a:ext cx="37702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0954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94CFD9-84B5-4140-9F82-0E4F9E8C7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22" y="260968"/>
            <a:ext cx="11387959" cy="801204"/>
          </a:xfrm>
        </p:spPr>
        <p:txBody>
          <a:bodyPr>
            <a:noAutofit/>
          </a:bodyPr>
          <a:lstStyle/>
          <a:p>
            <a:r>
              <a:rPr lang="en-US" altLang="zh-CN" sz="4000" b="1" dirty="0"/>
              <a:t>Puzzle in low energy collisions</a:t>
            </a:r>
            <a:endParaRPr lang="zh-CN" altLang="en-US" sz="4000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914A249-527B-40E5-B5AD-7F6790335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15A-146C-4031-B7DF-DA5827ED46CC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6EEDD16-4753-4659-B660-CDFDCF2A0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393" y="1672919"/>
            <a:ext cx="5560320" cy="411103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B812C35-7819-4DD3-A57B-F732554CF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1672919"/>
            <a:ext cx="5499100" cy="407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839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7.9,&quot;left&quot;:25.5,&quot;top&quot;:100.3,&quot;width&quot;:673.8}"/>
</p:tagLst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3789</TotalTime>
  <Words>1819</Words>
  <Application>Microsoft Macintosh PowerPoint</Application>
  <PresentationFormat>Widescreen</PresentationFormat>
  <Paragraphs>398</Paragraphs>
  <Slides>38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7" baseType="lpstr">
      <vt:lpstr>Arial Unicode MS</vt:lpstr>
      <vt:lpstr>等线</vt:lpstr>
      <vt:lpstr>仿宋_GB2312</vt:lpstr>
      <vt:lpstr>微软雅黑</vt:lpstr>
      <vt:lpstr>Microsoft YaHei UI</vt:lpstr>
      <vt:lpstr>MS PGothic</vt:lpstr>
      <vt:lpstr>黑体</vt:lpstr>
      <vt:lpstr>宋体</vt:lpstr>
      <vt:lpstr>华文细黑</vt:lpstr>
      <vt:lpstr>Abadi</vt:lpstr>
      <vt:lpstr>Arial</vt:lpstr>
      <vt:lpstr>Calibri</vt:lpstr>
      <vt:lpstr>Calibri Light</vt:lpstr>
      <vt:lpstr>Cambria Math</vt:lpstr>
      <vt:lpstr>Rockwell</vt:lpstr>
      <vt:lpstr>Symbol</vt:lpstr>
      <vt:lpstr>Times New Roman</vt:lpstr>
      <vt:lpstr>Wingdings</vt:lpstr>
      <vt:lpstr>Office 2013 - 2022 Theme</vt:lpstr>
      <vt:lpstr>Hyperon-Nucleon Spectrometer  at HIAF</vt:lpstr>
      <vt:lpstr>Outline</vt:lpstr>
      <vt:lpstr>About nucleon spin structure</vt:lpstr>
      <vt:lpstr>Spin and its polarization</vt:lpstr>
      <vt:lpstr>Spin and its polarization</vt:lpstr>
      <vt:lpstr>First observation of Λ^0 polarization in the 1970’s</vt:lpstr>
      <vt:lpstr>Λ^0 polarization measurements</vt:lpstr>
      <vt:lpstr>Origin of Λ^0 polarization?</vt:lpstr>
      <vt:lpstr>Puzzle in low energy collisions</vt:lpstr>
      <vt:lpstr>“Scaling” of Λ^0 polarization ?</vt:lpstr>
      <vt:lpstr>Λ^0 polarization measurements in HIAF</vt:lpstr>
      <vt:lpstr>An interesting question: Is proton polarized as well?</vt:lpstr>
      <vt:lpstr>High Intensity heavy-ion Accelerator Facility (HIAF)</vt:lpstr>
      <vt:lpstr>PowerPoint Presentation</vt:lpstr>
      <vt:lpstr>HIAF beam parameters</vt:lpstr>
      <vt:lpstr>HIAF kinematics coverage</vt:lpstr>
      <vt:lpstr>The challenge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Silicon tracker at H-NS</vt:lpstr>
      <vt:lpstr>AC-LGAD at H-NS</vt:lpstr>
      <vt:lpstr>Λ^0 reconstruction in H-NS</vt:lpstr>
      <vt:lpstr>Baryon polarimeter</vt:lpstr>
      <vt:lpstr>Projection of Λ and proton polarization</vt:lpstr>
      <vt:lpstr>Timeline</vt:lpstr>
      <vt:lpstr>PowerPoint Presentation</vt:lpstr>
      <vt:lpstr>Thank you !</vt:lpstr>
      <vt:lpstr>backups</vt:lpstr>
      <vt:lpstr>Efficiency due to tracking</vt:lpstr>
      <vt:lpstr>PID performance: pion/kaon </vt:lpstr>
      <vt:lpstr>PID performance: proton/kaon</vt:lpstr>
      <vt:lpstr>Efficiency due to PID+tracking</vt:lpstr>
      <vt:lpstr>H-NS demo: H-NS0</vt:lpstr>
      <vt:lpstr>Efficiency due to tracking </vt:lpstr>
      <vt:lpstr>PowerPoint Presentation</vt:lpstr>
    </vt:vector>
  </TitlesOfParts>
  <Company>Sezione di Trieste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Yuxiang Zhao</dc:creator>
  <cp:lastModifiedBy>爱强 郭</cp:lastModifiedBy>
  <cp:revision>317</cp:revision>
  <dcterms:created xsi:type="dcterms:W3CDTF">2018-10-22T08:11:13Z</dcterms:created>
  <dcterms:modified xsi:type="dcterms:W3CDTF">2025-10-27T12:44:05Z</dcterms:modified>
</cp:coreProperties>
</file>