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6"/>
  </p:normalViewPr>
  <p:slideViewPr>
    <p:cSldViewPr snapToGrid="0">
      <p:cViewPr varScale="1">
        <p:scale>
          <a:sx n="57" d="100"/>
          <a:sy n="57" d="100"/>
        </p:scale>
        <p:origin x="4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87310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473200" y="2120900"/>
            <a:ext cx="21437600" cy="53594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7467600"/>
            <a:ext cx="214376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/23"/>
          <p:cNvSpPr txBox="1"/>
          <p:nvPr/>
        </p:nvSpPr>
        <p:spPr>
          <a:xfrm>
            <a:off x="23372838" y="13000270"/>
            <a:ext cx="6438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/23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5301" y="13000270"/>
            <a:ext cx="537973" cy="558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–Johnny Appleseed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45200"/>
            <a:ext cx="19621500" cy="863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idx="21"/>
          </p:nvPr>
        </p:nvSpPr>
        <p:spPr>
          <a:xfrm>
            <a:off x="0" y="-1257300"/>
            <a:ext cx="24384000" cy="16230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7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22564" y="13117710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1" name="/45"/>
          <p:cNvSpPr txBox="1"/>
          <p:nvPr/>
        </p:nvSpPr>
        <p:spPr>
          <a:xfrm>
            <a:off x="20599892" y="13130014"/>
            <a:ext cx="579248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/45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7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7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22564" y="13117710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0" name="/42"/>
          <p:cNvSpPr txBox="1"/>
          <p:nvPr/>
        </p:nvSpPr>
        <p:spPr>
          <a:xfrm>
            <a:off x="20599892" y="13130014"/>
            <a:ext cx="579248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/42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1473200" y="2120900"/>
            <a:ext cx="21437600" cy="53594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7467600"/>
            <a:ext cx="214376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/45"/>
          <p:cNvSpPr txBox="1"/>
          <p:nvPr/>
        </p:nvSpPr>
        <p:spPr>
          <a:xfrm>
            <a:off x="23372838" y="12746270"/>
            <a:ext cx="6438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/45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5301" y="12746270"/>
            <a:ext cx="537973" cy="558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3309982" y="33171"/>
            <a:ext cx="17747597" cy="11813244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473200" y="10109200"/>
            <a:ext cx="21437600" cy="1790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11823700"/>
            <a:ext cx="214376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7206" y="12839700"/>
            <a:ext cx="485776" cy="5588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sz="half" idx="21"/>
          </p:nvPr>
        </p:nvSpPr>
        <p:spPr>
          <a:xfrm>
            <a:off x="11992004" y="595564"/>
            <a:ext cx="10083801" cy="12461138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473200" y="1752600"/>
            <a:ext cx="9880600" cy="4876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858000"/>
            <a:ext cx="9880600" cy="510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>
            <a:spLocks noGrp="1"/>
          </p:cNvSpPr>
          <p:nvPr>
            <p:ph type="pic" sz="half" idx="21"/>
          </p:nvPr>
        </p:nvSpPr>
        <p:spPr>
          <a:xfrm>
            <a:off x="13984264" y="2560108"/>
            <a:ext cx="7900832" cy="9763516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1473200" y="571500"/>
            <a:ext cx="21437600" cy="2997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73200" y="4000500"/>
            <a:ext cx="102616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  <a:defRPr sz="4200"/>
            </a:lvl1pPr>
            <a:lvl2pPr>
              <a:spcBef>
                <a:spcPts val="3900"/>
              </a:spcBef>
              <a:buBlip>
                <a:blip r:embed="rId2"/>
              </a:buBlip>
              <a:defRPr sz="4200"/>
            </a:lvl2pPr>
            <a:lvl3pPr>
              <a:spcBef>
                <a:spcPts val="3900"/>
              </a:spcBef>
              <a:buBlip>
                <a:blip r:embed="rId2"/>
              </a:buBlip>
              <a:defRPr sz="4200"/>
            </a:lvl3pPr>
            <a:lvl4pPr>
              <a:spcBef>
                <a:spcPts val="3900"/>
              </a:spcBef>
              <a:buBlip>
                <a:blip r:embed="rId2"/>
              </a:buBlip>
              <a:defRPr sz="4200"/>
            </a:lvl4pPr>
            <a:lvl5pPr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3 -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idx="21"/>
          </p:nvPr>
        </p:nvSpPr>
        <p:spPr>
          <a:xfrm>
            <a:off x="2184400" y="-997137"/>
            <a:ext cx="12649202" cy="15631354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22"/>
          </p:nvPr>
        </p:nvSpPr>
        <p:spPr>
          <a:xfrm>
            <a:off x="15786100" y="957174"/>
            <a:ext cx="6429375" cy="4284029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quarter" idx="23"/>
          </p:nvPr>
        </p:nvSpPr>
        <p:spPr>
          <a:xfrm>
            <a:off x="15786100" y="4597400"/>
            <a:ext cx="6426200" cy="96393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1765300"/>
            <a:ext cx="21437600" cy="1018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9"/>
              </a:buBlip>
            </a:lvl1pPr>
            <a:lvl2pPr>
              <a:buBlip>
                <a:blip r:embed="rId19"/>
              </a:buBlip>
            </a:lvl2pPr>
            <a:lvl3pPr>
              <a:buBlip>
                <a:blip r:embed="rId19"/>
              </a:buBlip>
            </a:lvl3pPr>
            <a:lvl4pPr>
              <a:buBlip>
                <a:blip r:embed="rId19"/>
              </a:buBlip>
            </a:lvl4pPr>
            <a:lvl5pPr>
              <a:buBlip>
                <a:blip r:embed="rId19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7206" y="12865100"/>
            <a:ext cx="485776" cy="558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1143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714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2286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2857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3429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4000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4572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5143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5000" b="0" i="0" u="none" strike="noStrike" cap="none" spc="0" baseline="0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3.18467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.gif"/><Relationship Id="rId7" Type="http://schemas.openxmlformats.org/officeDocument/2006/relationships/image" Target="../media/image8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16.png"/><Relationship Id="rId4" Type="http://schemas.openxmlformats.org/officeDocument/2006/relationships/image" Target="../media/image81.png"/><Relationship Id="rId9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image" Target="../media/image124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7.png"/><Relationship Id="rId5" Type="http://schemas.openxmlformats.org/officeDocument/2006/relationships/image" Target="../media/image130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129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3.png"/><Relationship Id="rId4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9.png"/><Relationship Id="rId2" Type="http://schemas.openxmlformats.org/officeDocument/2006/relationships/image" Target="../media/image12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4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1.jpeg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30.pn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160" name="Rectangle"/>
          <p:cNvSpPr/>
          <p:nvPr/>
        </p:nvSpPr>
        <p:spPr>
          <a:xfrm>
            <a:off x="348187" y="254933"/>
            <a:ext cx="23344691" cy="223876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61" name="CCNU-logo.jpg" descr="CCNU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858" y="250552"/>
            <a:ext cx="2149370" cy="22475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4" name="Oct 24-28, 2025 @ Guilin"/>
          <p:cNvSpPr txBox="1"/>
          <p:nvPr/>
        </p:nvSpPr>
        <p:spPr>
          <a:xfrm>
            <a:off x="9073954" y="12354169"/>
            <a:ext cx="671840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4800">
                <a:solidFill>
                  <a:srgbClr val="212121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 Oct 24-28, 2025 @ Guilin</a:t>
            </a:r>
          </a:p>
        </p:txBody>
      </p:sp>
      <p:sp>
        <p:nvSpPr>
          <p:cNvPr id="165" name="Heng-Tong Ding (丁亨通)…"/>
          <p:cNvSpPr txBox="1">
            <a:spLocks noGrp="1"/>
          </p:cNvSpPr>
          <p:nvPr>
            <p:ph type="subTitle" sz="quarter" idx="1"/>
          </p:nvPr>
        </p:nvSpPr>
        <p:spPr>
          <a:xfrm>
            <a:off x="1473200" y="9669845"/>
            <a:ext cx="21437601" cy="2032001"/>
          </a:xfrm>
          <a:prstGeom prst="rect">
            <a:avLst/>
          </a:prstGeom>
        </p:spPr>
        <p:txBody>
          <a:bodyPr/>
          <a:lstStyle/>
          <a:p>
            <a:pPr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Heng-Tong Ding (丁亨通) </a:t>
            </a:r>
          </a:p>
          <a:p>
            <a:pPr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Central China Normal University</a:t>
            </a:r>
          </a:p>
        </p:txBody>
      </p:sp>
      <p:sp>
        <p:nvSpPr>
          <p:cNvPr id="166" name="Group"/>
          <p:cNvSpPr txBox="1"/>
          <p:nvPr/>
        </p:nvSpPr>
        <p:spPr>
          <a:xfrm>
            <a:off x="204359" y="2641237"/>
            <a:ext cx="23975282" cy="329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74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Recent Results from lattice QCD</a:t>
            </a:r>
          </a:p>
        </p:txBody>
      </p:sp>
      <p:sp>
        <p:nvSpPr>
          <p:cNvPr id="167" name="第十六届QCD相变与相对论重离子物理研讨会"/>
          <p:cNvSpPr txBox="1"/>
          <p:nvPr/>
        </p:nvSpPr>
        <p:spPr>
          <a:xfrm>
            <a:off x="7340594" y="11640562"/>
            <a:ext cx="935987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36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defRPr b="0"/>
            </a:pPr>
            <a:r>
              <a:rPr b="1"/>
              <a:t>第十六届QCD相变与相对论重离子物理研讨会</a:t>
            </a:r>
          </a:p>
        </p:txBody>
      </p:sp>
      <p:pic>
        <p:nvPicPr>
          <p:cNvPr id="168" name="图片1.png" descr="图片1.png"/>
          <p:cNvPicPr>
            <a:picLocks noChangeAspect="1"/>
          </p:cNvPicPr>
          <p:nvPr/>
        </p:nvPicPr>
        <p:blipFill>
          <a:blip r:embed="rId3">
            <a:alphaModFix amt="14530"/>
          </a:blip>
          <a:srcRect/>
          <a:stretch>
            <a:fillRect/>
          </a:stretch>
        </p:blipFill>
        <p:spPr>
          <a:xfrm>
            <a:off x="-108652" y="-75222"/>
            <a:ext cx="24601304" cy="13791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317" name="Singularities in the real plane?"/>
          <p:cNvSpPr txBox="1">
            <a:spLocks noGrp="1"/>
          </p:cNvSpPr>
          <p:nvPr>
            <p:ph type="ctrTitle"/>
          </p:nvPr>
        </p:nvSpPr>
        <p:spPr>
          <a:xfrm>
            <a:off x="1108422" y="49263"/>
            <a:ext cx="21437601" cy="1786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Singularities in the real plane?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Critical ansatz III:"/>
              <p:cNvSpPr txBox="1"/>
              <p:nvPr/>
            </p:nvSpPr>
            <p:spPr>
              <a:xfrm>
                <a:off x="994084" y="2007023"/>
                <a:ext cx="18467455" cy="90719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t>Critical ansatz III:  </a:t>
                </a:r>
                <a14:m>
                  <m:oMath xmlns:m="http://schemas.openxmlformats.org/officeDocument/2006/math"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cosh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)+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(|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+|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18" name="Critical ansatz III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84" y="2007023"/>
                <a:ext cx="18467455" cy="907193"/>
              </a:xfrm>
              <a:prstGeom prst="rect">
                <a:avLst/>
              </a:prstGeom>
              <a:blipFill>
                <a:blip r:embed="rId2"/>
                <a:stretch>
                  <a:fillRect l="-4742" t="-9589" r="-4261" b="-356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= 1.208"/>
              <p:cNvSpPr txBox="1"/>
              <p:nvPr/>
            </p:nvSpPr>
            <p:spPr>
              <a:xfrm>
                <a:off x="18463426" y="3085864"/>
                <a:ext cx="5216460" cy="8106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a:rPr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=1+</m:t>
                    </m:r>
                    <m:sSub>
                      <m:sSubPr>
                        <m:ctrlPr>
                          <a:rPr sz="4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ISNG</m:t>
                        </m:r>
                      </m:sub>
                    </m:sSub>
                  </m:oMath>
                </a14:m>
                <a:r>
                  <a:t> = 1.208</a:t>
                </a:r>
              </a:p>
            </p:txBody>
          </p:sp>
        </mc:Choice>
        <mc:Fallback xmlns="">
          <p:sp>
            <p:nvSpPr>
              <p:cNvPr id="319" name="= 1.2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3426" y="3085864"/>
                <a:ext cx="5216460" cy="810654"/>
              </a:xfrm>
              <a:prstGeom prst="rect">
                <a:avLst/>
              </a:prstGeom>
              <a:blipFill>
                <a:blip r:embed="rId3"/>
                <a:stretch>
                  <a:fillRect l="-3883" r="-7282" b="-2769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0" name="Hasenbusch , PRB 82(2010)174433…"/>
          <p:cNvSpPr txBox="1"/>
          <p:nvPr/>
        </p:nvSpPr>
        <p:spPr>
          <a:xfrm>
            <a:off x="18610665" y="4056741"/>
            <a:ext cx="531482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2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Hasenbusch , PRB 82(2010)174433</a:t>
            </a:r>
          </a:p>
          <a:p>
            <a:pPr algn="l" defTabSz="457200">
              <a:spcBef>
                <a:spcPts val="1200"/>
              </a:spcBef>
              <a:defRPr sz="2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Karch, Schmidt &amp; Singh, PRD109(2024)014508</a:t>
            </a:r>
          </a:p>
        </p:txBody>
      </p:sp>
      <p:pic>
        <p:nvPicPr>
          <p:cNvPr id="321" name="a3fit_chi1t4B_lat.png" descr="a3fit_chi1t4B_la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65" y="4318181"/>
            <a:ext cx="8520724" cy="833083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Impose lower bound of    : 350, 360,380, 400 MeV"/>
              <p:cNvSpPr txBox="1"/>
              <p:nvPr/>
            </p:nvSpPr>
            <p:spPr>
              <a:xfrm>
                <a:off x="516926" y="3070315"/>
                <a:ext cx="15212796" cy="11111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Impose lower bound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t> : </a:t>
                </a:r>
                <a:r>
                  <a:rPr>
                    <a:solidFill>
                      <a:srgbClr val="0433FF"/>
                    </a:solidFill>
                  </a:rPr>
                  <a:t>350</a:t>
                </a:r>
                <a:r>
                  <a:t>, 360,380, 400 MeV</a:t>
                </a:r>
              </a:p>
            </p:txBody>
          </p:sp>
        </mc:Choice>
        <mc:Fallback xmlns="">
          <p:sp>
            <p:nvSpPr>
              <p:cNvPr id="322" name="Impose lower bound of    : 350, 360,380, 400 MeV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26" y="3070315"/>
                <a:ext cx="15212796" cy="1111113"/>
              </a:xfrm>
              <a:prstGeom prst="rect">
                <a:avLst/>
              </a:prstGeom>
              <a:blipFill>
                <a:blip r:embed="rId5"/>
                <a:stretch>
                  <a:fillRect l="-2669" t="-1124" r="-2669" b="-1910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3" name="A_C_lb350.png" descr="A_C_lb3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6499" y="4887104"/>
            <a:ext cx="13905067" cy="7721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6" name="Diagnostic measure of   in a certain region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1473200" y="96484"/>
                <a:ext cx="21437600" cy="1930693"/>
              </a:xfrm>
              <a:prstGeom prst="rect">
                <a:avLst/>
              </a:prstGeom>
            </p:spPr>
            <p:txBody>
              <a:bodyPr>
                <a:normAutofit fontScale="90000"/>
              </a:bodyPr>
              <a:lstStyle/>
              <a:p>
                <a:pPr defTabSz="660400">
                  <a:defRPr sz="8640">
                    <a:solidFill>
                      <a:srgbClr val="000000"/>
                    </a:solidFill>
                    <a:effectLst>
                      <a:outerShdw blurRad="50800" dist="10160" dir="5400000" rotWithShape="0">
                        <a:srgbClr val="000000">
                          <a:alpha val="30000"/>
                        </a:srgbClr>
                      </a:outerShdw>
                    </a:effectLst>
                  </a:defRPr>
                </a:pPr>
                <a:r>
                  <a:t>Diagnostic measure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8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8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8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8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8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t> in a certain region </a:t>
                </a:r>
                <a14:m>
                  <m:oMath xmlns:m="http://schemas.openxmlformats.org/officeDocument/2006/math">
                    <m:r>
                      <a:rPr sz="8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t>  </a:t>
                </a:r>
                <a:endParaRPr sz="10800"/>
              </a:p>
            </p:txBody>
          </p:sp>
        </mc:Choice>
        <mc:Fallback xmlns="">
          <p:sp>
            <p:nvSpPr>
              <p:cNvPr id="326" name="Diagnostic measure of   in a certain region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473200" y="96484"/>
                <a:ext cx="21437600" cy="1930693"/>
              </a:xfrm>
              <a:prstGeom prst="rect">
                <a:avLst/>
              </a:prstGeom>
              <a:blipFill>
                <a:blip r:embed="rId2"/>
                <a:stretch>
                  <a:fillRect b="-3006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Define a Diagnostic measure P  for    in a region  :"/>
              <p:cNvSpPr txBox="1"/>
              <p:nvPr/>
            </p:nvSpPr>
            <p:spPr>
              <a:xfrm>
                <a:off x="1735821" y="2533251"/>
                <a:ext cx="9401233" cy="15124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4500">
                    <a:solidFill>
                      <a:srgbClr val="000000"/>
                    </a:solidFill>
                  </a:defRPr>
                </a:pPr>
                <a:r>
                  <a:t>Define a Diagnostic measure P 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4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4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t>  in a region </a:t>
                </a:r>
                <a14:m>
                  <m:oMath xmlns:m="http://schemas.openxmlformats.org/officeDocument/2006/math">
                    <m:r>
                      <a:rPr sz="4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t>: </a:t>
                </a:r>
              </a:p>
            </p:txBody>
          </p:sp>
        </mc:Choice>
        <mc:Fallback xmlns="">
          <p:sp>
            <p:nvSpPr>
              <p:cNvPr id="327" name="Define a Diagnostic measure P  for    in a region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821" y="2533251"/>
                <a:ext cx="9401233" cy="1512434"/>
              </a:xfrm>
              <a:prstGeom prst="rect">
                <a:avLst/>
              </a:prstGeom>
              <a:blipFill>
                <a:blip r:embed="rId3"/>
                <a:stretch>
                  <a:fillRect t="-7500" r="-270" b="-191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Text"/>
              <p:cNvSpPr txBox="1"/>
              <p:nvPr/>
            </p:nvSpPr>
            <p:spPr>
              <a:xfrm>
                <a:off x="13704541" y="2489746"/>
                <a:ext cx="2662026" cy="15994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4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49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9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49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49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9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49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𝑡𝑜𝑡𝑎𝑙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2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4541" y="2489746"/>
                <a:ext cx="2662026" cy="1599445"/>
              </a:xfrm>
              <a:prstGeom prst="rect">
                <a:avLst/>
              </a:prstGeom>
              <a:blipFill>
                <a:blip r:embed="rId4"/>
                <a:stretch>
                  <a:fillRect l="-13810" r="-3810" b="-703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: # of bootstrap samples yield   in the region"/>
              <p:cNvSpPr txBox="1"/>
              <p:nvPr/>
            </p:nvSpPr>
            <p:spPr>
              <a:xfrm>
                <a:off x="17065803" y="2001514"/>
                <a:ext cx="6602652" cy="135567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4000">
                    <a:solidFill>
                      <a:srgbClr val="000000"/>
                    </a:solidFill>
                  </a:defRPr>
                </a:pPr>
                <a: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</m:sub>
                    </m:sSub>
                  </m:oMath>
                </a14:m>
                <a:r>
                  <a:t>: # of bootstrap samples yield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t> in the region </a:t>
                </a:r>
                <a14:m>
                  <m:oMath xmlns:m="http://schemas.openxmlformats.org/officeDocument/2006/math">
                    <m:r>
                      <a:rPr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29" name=": # of bootstrap samples yield   in the reg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5803" y="2001514"/>
                <a:ext cx="6602652" cy="1355674"/>
              </a:xfrm>
              <a:prstGeom prst="rect">
                <a:avLst/>
              </a:prstGeom>
              <a:blipFill>
                <a:blip r:embed="rId5"/>
                <a:stretch>
                  <a:fillRect t="-7407" r="-1731" b="-1759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: total # of bootstrap samples used in the fit"/>
              <p:cNvSpPr txBox="1"/>
              <p:nvPr/>
            </p:nvSpPr>
            <p:spPr>
              <a:xfrm>
                <a:off x="16934040" y="3359584"/>
                <a:ext cx="6185777" cy="13208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4000">
                    <a:solidFill>
                      <a:srgbClr val="000000"/>
                    </a:solidFill>
                  </a:defRPr>
                </a:pPr>
                <a: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</m:oMath>
                </a14:m>
                <a:r>
                  <a:t>: total # of bootstrap samples used in the fit</a:t>
                </a:r>
              </a:p>
            </p:txBody>
          </p:sp>
        </mc:Choice>
        <mc:Fallback xmlns="">
          <p:sp>
            <p:nvSpPr>
              <p:cNvPr id="330" name=": total # of bootstrap samples used in the fi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4040" y="3359584"/>
                <a:ext cx="6185777" cy="1320801"/>
              </a:xfrm>
              <a:prstGeom prst="rect">
                <a:avLst/>
              </a:prstGeom>
              <a:blipFill>
                <a:blip r:embed="rId6"/>
                <a:stretch>
                  <a:fillRect l="-2869" t="-7619" r="-4918" b="-1904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1" name="probability_lb350.png" descr="probability_lb3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53" y="5337434"/>
            <a:ext cx="12565058" cy="700578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Lower bound of   =350 MeV"/>
              <p:cNvSpPr txBox="1"/>
              <p:nvPr/>
            </p:nvSpPr>
            <p:spPr>
              <a:xfrm>
                <a:off x="4253712" y="4335900"/>
                <a:ext cx="7346385" cy="9294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10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Lower bound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t>=</a:t>
                </a:r>
                <a:r>
                  <a:rPr>
                    <a:solidFill>
                      <a:srgbClr val="0433FF"/>
                    </a:solidFill>
                  </a:rPr>
                  <a:t>350 MeV</a:t>
                </a:r>
              </a:p>
            </p:txBody>
          </p:sp>
        </mc:Choice>
        <mc:Fallback xmlns="">
          <p:sp>
            <p:nvSpPr>
              <p:cNvPr id="332" name="Lower bound of   =350 MeV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712" y="4335900"/>
                <a:ext cx="7346385" cy="929400"/>
              </a:xfrm>
              <a:prstGeom prst="rect">
                <a:avLst/>
              </a:prstGeom>
              <a:blipFill>
                <a:blip r:embed="rId8"/>
                <a:stretch>
                  <a:fillRect l="-4491" r="-4318" b="-1756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Nonzero false-positive    !"/>
              <p:cNvSpPr txBox="1"/>
              <p:nvPr/>
            </p:nvSpPr>
            <p:spPr>
              <a:xfrm>
                <a:off x="13311537" y="5489912"/>
                <a:ext cx="9532863" cy="787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marL="228600" indent="-228600" algn="l">
                  <a:buSzPct val="80000"/>
                  <a:buBlip>
                    <a:blip r:embed="rId9"/>
                  </a:buBlip>
                  <a:defRPr sz="4500">
                    <a:solidFill>
                      <a:srgbClr val="000000"/>
                    </a:solidFill>
                  </a:defRPr>
                </a:pPr>
                <a:r>
                  <a:t> Nonzero false-positive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HRG</m:t>
                        </m:r>
                      </m:sub>
                    </m:sSub>
                    <m:r>
                      <a:rPr sz="4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sz="4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LAT</m:t>
                        </m:r>
                      </m:sub>
                    </m:sSub>
                  </m:oMath>
                </a14:m>
                <a:r>
                  <a:t> !</a:t>
                </a:r>
              </a:p>
            </p:txBody>
          </p:sp>
        </mc:Choice>
        <mc:Fallback xmlns="">
          <p:sp>
            <p:nvSpPr>
              <p:cNvPr id="333" name="Nonzero false-positive    !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1537" y="5489912"/>
                <a:ext cx="9532863" cy="787401"/>
              </a:xfrm>
              <a:prstGeom prst="rect">
                <a:avLst/>
              </a:prstGeom>
              <a:blipFill>
                <a:blip r:embed="rId10"/>
                <a:stretch>
                  <a:fillRect l="-666" t="-14286" r="-3329" b="-380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4" name="Accumulation of large samples at lower bound"/>
          <p:cNvSpPr txBox="1"/>
          <p:nvPr/>
        </p:nvSpPr>
        <p:spPr>
          <a:xfrm>
            <a:off x="13291109" y="9666383"/>
            <a:ext cx="9071416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>
              <a:buSzPct val="80000"/>
              <a:buBlip>
                <a:blip r:embed="rId9"/>
              </a:buBlip>
              <a:defRPr sz="4500">
                <a:solidFill>
                  <a:srgbClr val="000000"/>
                </a:solidFill>
              </a:defRPr>
            </a:lvl1pPr>
          </a:lstStyle>
          <a:p>
            <a:r>
              <a:t> Accumulation of large samples at lower bound</a:t>
            </a:r>
          </a:p>
        </p:txBody>
      </p:sp>
      <p:pic>
        <p:nvPicPr>
          <p:cNvPr id="335" name="Screenshot 2025-09-08 at 22.10.39.png" descr="Screenshot 2025-09-08 at 22.10.3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52059" y="6379822"/>
            <a:ext cx="9775237" cy="3184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Analytic continuation to real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1473200" y="339882"/>
                <a:ext cx="21437600" cy="1474722"/>
              </a:xfrm>
              <a:prstGeom prst="rect">
                <a:avLst/>
              </a:prstGeom>
            </p:spPr>
            <p:txBody>
              <a:bodyPr>
                <a:normAutofit fontScale="90000"/>
              </a:bodyPr>
              <a:lstStyle/>
              <a:p>
                <a:pPr defTabSz="726440">
                  <a:defRPr sz="9504">
                    <a:solidFill>
                      <a:srgbClr val="000000"/>
                    </a:solidFill>
                    <a:effectLst>
                      <a:outerShdw blurRad="55880" dist="11176" dir="5400000" rotWithShape="0">
                        <a:srgbClr val="000000">
                          <a:alpha val="30000"/>
                        </a:srgbClr>
                      </a:outerShdw>
                    </a:effectLst>
                  </a:defRPr>
                </a:pPr>
                <a:r>
                  <a:t>Analytic continuation to real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8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8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8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sz="10800"/>
              </a:p>
            </p:txBody>
          </p:sp>
        </mc:Choice>
        <mc:Fallback xmlns="">
          <p:sp>
            <p:nvSpPr>
              <p:cNvPr id="338" name="Analytic continuation to real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473200" y="339882"/>
                <a:ext cx="21437600" cy="1474722"/>
              </a:xfrm>
              <a:prstGeom prst="rect">
                <a:avLst/>
              </a:prstGeom>
              <a:blipFill>
                <a:blip r:embed="rId2"/>
                <a:stretch>
                  <a:fillRect t="-17797" b="-449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9" name="a3chi0B_lat_3pi.png" descr="a3chi0B_lat_3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54" y="2050438"/>
            <a:ext cx="7731011" cy="5500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a3chi1B_lat_3pi.png" descr="a3chi1B_lat_3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101" y="1993606"/>
            <a:ext cx="7890770" cy="5613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a3chi2B_lat_3pi.png" descr="a3chi2B_lat_3p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2685" y="1951349"/>
            <a:ext cx="8009561" cy="5698502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2" name="Baryon number density   and   shall be positive, which restricts"/>
              <p:cNvSpPr txBox="1"/>
              <p:nvPr/>
            </p:nvSpPr>
            <p:spPr>
              <a:xfrm>
                <a:off x="1384063" y="8062441"/>
                <a:ext cx="21140083" cy="9654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marL="228600" indent="-228600">
                  <a:buSzPct val="80000"/>
                  <a:buBlip>
                    <a:blip r:embed="rId6"/>
                  </a:buBlip>
                  <a:defRPr>
                    <a:solidFill>
                      <a:srgbClr val="000000"/>
                    </a:solidFill>
                  </a:defRPr>
                </a:pPr>
                <a:r>
                  <a:rPr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Baryon number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limUpp>
                          <m:limUppPr>
                            <m:ctrlP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UppPr>
                          <m:e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lim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̂</m:t>
                            </m:r>
                          </m:lim>
                        </m:limUpp>
                      </m:e>
                      <m:sub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limUpp>
                          <m:limUppPr>
                            <m:ctrlP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UppPr>
                          <m:e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lim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̂</m:t>
                            </m:r>
                          </m:lim>
                        </m:limUpp>
                      </m:e>
                      <m:sub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limUpp>
                          <m:limUppPr>
                            <m:ctrlP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UppPr>
                          <m:e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lim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̂</m:t>
                            </m:r>
                          </m:lim>
                        </m:limUpp>
                      </m:e>
                      <m:sub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shall be positive, which restricts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≲800</m:t>
                    </m:r>
                    <m:r>
                      <m:rPr>
                        <m:sty m:val="p"/>
                      </m:rP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42" name="Baryon number density   and   shall be positive, which restrict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063" y="8062441"/>
                <a:ext cx="21140083" cy="965457"/>
              </a:xfrm>
              <a:prstGeom prst="rect">
                <a:avLst/>
              </a:prstGeom>
              <a:blipFill>
                <a:blip r:embed="rId7"/>
                <a:stretch>
                  <a:fillRect b="-2894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3" name="Results from ansatz I (non-interacting) and III (critical) are very much similar"/>
          <p:cNvSpPr txBox="1"/>
          <p:nvPr/>
        </p:nvSpPr>
        <p:spPr>
          <a:xfrm>
            <a:off x="1384063" y="9406531"/>
            <a:ext cx="1856277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80000"/>
              <a:buBlip>
                <a:blip r:embed="rId6"/>
              </a:buBlip>
              <a:defRPr>
                <a:solidFill>
                  <a:srgbClr val="000000"/>
                </a:solidFill>
              </a:defRPr>
            </a:lvl1pPr>
          </a:lstStyle>
          <a:p>
            <a:r>
              <a:rPr sz="4200" dirty="0">
                <a:latin typeface="Arial" panose="020B0604020202020204" pitchFamily="34" charset="0"/>
                <a:cs typeface="Arial" panose="020B0604020202020204" pitchFamily="34" charset="0"/>
              </a:rPr>
              <a:t>Results from ansatz I (non-interacting) and III (critical) are very much similar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4" name="Results from ansatz II (interacting) differ from others at"/>
              <p:cNvSpPr txBox="1"/>
              <p:nvPr/>
            </p:nvSpPr>
            <p:spPr>
              <a:xfrm>
                <a:off x="1427087" y="10534087"/>
                <a:ext cx="16874941" cy="75828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marL="228600" indent="-228600">
                  <a:buSzPct val="80000"/>
                  <a:buBlip>
                    <a:blip r:embed="rId6"/>
                  </a:buBlip>
                  <a:defRPr>
                    <a:solidFill>
                      <a:srgbClr val="000000"/>
                    </a:solidFill>
                  </a:defRPr>
                </a:pPr>
                <a:r>
                  <a:rPr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Results from ansatz II (interacting) differ from others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≳500</m:t>
                    </m:r>
                    <m:r>
                      <m:rPr>
                        <m:sty m:val="p"/>
                      </m:rP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4" name="Results from ansatz II (interacting) differ from others a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087" y="10534087"/>
                <a:ext cx="16874941" cy="758285"/>
              </a:xfrm>
              <a:prstGeom prst="rect">
                <a:avLst/>
              </a:prstGeom>
              <a:blipFill>
                <a:blip r:embed="rId8"/>
                <a:stretch>
                  <a:fillRect t="-11667" r="-1129" b="-383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347" name="Manifestation of possible CEP signals in the high order susceptibilities"/>
          <p:cNvSpPr txBox="1">
            <a:spLocks noGrp="1"/>
          </p:cNvSpPr>
          <p:nvPr>
            <p:ph type="ctrTitle"/>
          </p:nvPr>
        </p:nvSpPr>
        <p:spPr>
          <a:xfrm>
            <a:off x="1473200" y="-190880"/>
            <a:ext cx="21437600" cy="1454699"/>
          </a:xfrm>
          <a:prstGeom prst="rect">
            <a:avLst/>
          </a:prstGeom>
        </p:spPr>
        <p:txBody>
          <a:bodyPr/>
          <a:lstStyle>
            <a:lvl1pPr defTabSz="454025">
              <a:defRPr sz="5940">
                <a:solidFill>
                  <a:srgbClr val="000000"/>
                </a:solidFill>
                <a:effectLst>
                  <a:outerShdw blurRad="34925" dist="6985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Manifestation of possible CEP signals in the high order susceptibilities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8" name="Although about 7% bootstrap samples allowed to have…"/>
              <p:cNvSpPr txBox="1"/>
              <p:nvPr/>
            </p:nvSpPr>
            <p:spPr>
              <a:xfrm>
                <a:off x="2878321" y="9542904"/>
                <a:ext cx="19013475" cy="14864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400" dirty="0"/>
                  <a:t>Although about 7% bootstrap samples allowed to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∈(420,750)</m:t>
                    </m:r>
                    <m:r>
                      <m:rPr>
                        <m:sty m:val="p"/>
                      </m:rPr>
                      <a:rPr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sz="4400" dirty="0"/>
              </a:p>
              <a:p>
                <a:pPr>
                  <a:defRPr sz="4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400" dirty="0"/>
                  <a:t>No significant sign change, deviation from HRG </a:t>
                </a:r>
                <a:r>
                  <a:rPr sz="4400" dirty="0" err="1"/>
                  <a:t>etc</a:t>
                </a:r>
                <a:r>
                  <a:rPr sz="4400" dirty="0"/>
                  <a:t> are observed</a:t>
                </a:r>
              </a:p>
            </p:txBody>
          </p:sp>
        </mc:Choice>
        <mc:Fallback>
          <p:sp>
            <p:nvSpPr>
              <p:cNvPr id="348" name="Although about 7% bootstrap samples allowed to have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321" y="9542904"/>
                <a:ext cx="19013475" cy="1486497"/>
              </a:xfrm>
              <a:prstGeom prst="rect">
                <a:avLst/>
              </a:prstGeom>
              <a:blipFill>
                <a:blip r:embed="rId2"/>
                <a:stretch>
                  <a:fillRect l="-1001" t="-8475" r="-267" b="-1864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9" name="chi6B_chi2B_ratio.png" descr="chi6B_chi2B_rati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26" y="1671009"/>
            <a:ext cx="10653293" cy="7813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chi6B_chi4B_ratio.png" descr="chi6B_chi4B_rati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9357" y="1812082"/>
            <a:ext cx="10095998" cy="740504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No signal in Exp up to  800 MeV at T=108 MeV"/>
              <p:cNvSpPr txBox="1"/>
              <p:nvPr/>
            </p:nvSpPr>
            <p:spPr>
              <a:xfrm>
                <a:off x="5425919" y="11168122"/>
                <a:ext cx="13532162" cy="9128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500">
                    <a:solidFill>
                      <a:srgbClr val="0433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No signal in Exp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5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54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t>800 MeV at T=108 MeV </a:t>
                </a:r>
              </a:p>
            </p:txBody>
          </p:sp>
        </mc:Choice>
        <mc:Fallback xmlns="">
          <p:sp>
            <p:nvSpPr>
              <p:cNvPr id="351" name="No signal in Exp up to  800 MeV at T=108 MeV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919" y="11168122"/>
                <a:ext cx="13532162" cy="912857"/>
              </a:xfrm>
              <a:prstGeom prst="rect">
                <a:avLst/>
              </a:prstGeom>
              <a:blipFill>
                <a:blip r:embed="rId5"/>
                <a:stretch>
                  <a:fillRect l="-2064" t="-2740" r="-2064" b="-287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2" name="Ke-Fan Ye, work in progress"/>
          <p:cNvSpPr txBox="1"/>
          <p:nvPr/>
        </p:nvSpPr>
        <p:spPr>
          <a:xfrm>
            <a:off x="17921792" y="12141660"/>
            <a:ext cx="4740890" cy="50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Ke-Fan Ye, work in progress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355" name="Screenshot 2025-10-24 at 20.45.12.png" descr="Screenshot 2025-10-24 at 20.45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703" y="3423624"/>
            <a:ext cx="9832193" cy="6821627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trangeness over baryon chemical potentials: Lattice v.s. EXP"/>
          <p:cNvSpPr txBox="1"/>
          <p:nvPr/>
        </p:nvSpPr>
        <p:spPr>
          <a:xfrm>
            <a:off x="333286" y="532809"/>
            <a:ext cx="2239426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>
                <a:solidFill>
                  <a:srgbClr val="000000"/>
                </a:solidFill>
              </a:defRPr>
            </a:lvl1pPr>
          </a:lstStyle>
          <a:p>
            <a:r>
              <a:t>Strangeness over baryon chemical potentials: Lattice v.s. EXP </a:t>
            </a:r>
          </a:p>
        </p:txBody>
      </p:sp>
      <p:pic>
        <p:nvPicPr>
          <p:cNvPr id="357" name="Screenshot 2025-10-24 at 20.47.03.png" descr="Screenshot 2025-10-24 at 20.47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253" y="1913370"/>
            <a:ext cx="7090331" cy="139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Screenshot 2025-10-24 at 20.49.34.png" descr="Screenshot 2025-10-24 at 20.49.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8668" y="3573803"/>
            <a:ext cx="9832193" cy="6568394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Bollweg, HTD, J. Goswami et al. [HotQCD],…"/>
          <p:cNvSpPr txBox="1"/>
          <p:nvPr/>
        </p:nvSpPr>
        <p:spPr>
          <a:xfrm>
            <a:off x="3421105" y="10358033"/>
            <a:ext cx="6059389" cy="802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Bollweg, HTD, J. Goswami et al. [HotQCD], </a:t>
            </a:r>
          </a:p>
          <a:p>
            <a:pPr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Phys.Rev. D 110 (2024) 054519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362" name="Screenshot 2025-10-19 at 11.57.42.png" descr="Screenshot 2025-10-19 at 11.57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77" y="3520536"/>
            <a:ext cx="7697886" cy="5877076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Bollweg, HTD, J. Goswami et al. [HotQCD], Phys.Rev. D 110 (2024) 054519"/>
          <p:cNvSpPr txBox="1"/>
          <p:nvPr/>
        </p:nvSpPr>
        <p:spPr>
          <a:xfrm>
            <a:off x="7460092" y="11146725"/>
            <a:ext cx="10368708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Bollweg, HTD, J. Goswami et al. [HotQCD], Phys.Rev. D 110 (2024) 054519</a:t>
            </a:r>
          </a:p>
        </p:txBody>
      </p:sp>
      <p:sp>
        <p:nvSpPr>
          <p:cNvPr id="364" name="Strangeness correlation susceptibilities: Lattice v.s. EXP"/>
          <p:cNvSpPr txBox="1"/>
          <p:nvPr/>
        </p:nvSpPr>
        <p:spPr>
          <a:xfrm>
            <a:off x="2085721" y="457200"/>
            <a:ext cx="2021255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>
                <a:solidFill>
                  <a:srgbClr val="000000"/>
                </a:solidFill>
              </a:defRPr>
            </a:lvl1pPr>
          </a:lstStyle>
          <a:p>
            <a:r>
              <a:t>Strangeness correlation susceptibilities: Lattice v.s. EXP</a:t>
            </a:r>
          </a:p>
        </p:txBody>
      </p:sp>
      <p:pic>
        <p:nvPicPr>
          <p:cNvPr id="365" name="Screenshot 2025-10-24 at 20.55.50.png" descr="Screenshot 2025-10-24 at 20.55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698" y="9434054"/>
            <a:ext cx="7523451" cy="1372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Screenshot 2025-10-24 at 20.56.21.png" descr="Screenshot 2025-10-24 at 20.56.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480" y="3582572"/>
            <a:ext cx="7697887" cy="5510824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BS correlation over S fluctuation"/>
          <p:cNvSpPr txBox="1"/>
          <p:nvPr/>
        </p:nvSpPr>
        <p:spPr>
          <a:xfrm>
            <a:off x="935470" y="2746391"/>
            <a:ext cx="6772499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BS correlation over S fluctuation </a:t>
            </a:r>
          </a:p>
        </p:txBody>
      </p:sp>
      <p:sp>
        <p:nvSpPr>
          <p:cNvPr id="368" name="Isospin symmetry"/>
          <p:cNvSpPr txBox="1"/>
          <p:nvPr/>
        </p:nvSpPr>
        <p:spPr>
          <a:xfrm>
            <a:off x="10808948" y="2746391"/>
            <a:ext cx="367099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Isospin symmetry</a:t>
            </a:r>
          </a:p>
        </p:txBody>
      </p:sp>
      <p:pic>
        <p:nvPicPr>
          <p:cNvPr id="369" name="Screenshot 2025-10-19 at 11.58.03.png" descr="Screenshot 2025-10-19 at 11.58.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3337" y="3461227"/>
            <a:ext cx="7697887" cy="5632169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QS correlation over S fluctuation"/>
          <p:cNvSpPr txBox="1"/>
          <p:nvPr/>
        </p:nvSpPr>
        <p:spPr>
          <a:xfrm>
            <a:off x="16858619" y="2765293"/>
            <a:ext cx="6823175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QS correlation over S fluctuation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373" name="Masses of neutral Pseudoscalar mesons in external magnetic fields"/>
          <p:cNvSpPr txBox="1">
            <a:spLocks noGrp="1"/>
          </p:cNvSpPr>
          <p:nvPr>
            <p:ph type="ctrTitle"/>
          </p:nvPr>
        </p:nvSpPr>
        <p:spPr>
          <a:xfrm>
            <a:off x="2178546" y="587055"/>
            <a:ext cx="21025247" cy="101789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10870">
              <a:defRPr sz="6216">
                <a:solidFill>
                  <a:srgbClr val="000000"/>
                </a:solidFill>
                <a:effectLst>
                  <a:outerShdw blurRad="46990" dist="9398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Masses of neutral Pseudoscalar mesons in external magnetic fields</a:t>
            </a:r>
          </a:p>
        </p:txBody>
      </p:sp>
      <p:pic>
        <p:nvPicPr>
          <p:cNvPr id="374" name="Screenshot 2025-10-17 at 19.19.59.png" descr="Screenshot 2025-10-17 at 19.19.59.png"/>
          <p:cNvPicPr>
            <a:picLocks noChangeAspect="1"/>
          </p:cNvPicPr>
          <p:nvPr/>
        </p:nvPicPr>
        <p:blipFill>
          <a:blip r:embed="rId2"/>
          <a:srcRect r="33801"/>
          <a:stretch>
            <a:fillRect/>
          </a:stretch>
        </p:blipFill>
        <p:spPr>
          <a:xfrm>
            <a:off x="1503529" y="2371625"/>
            <a:ext cx="21036881" cy="8380244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HTD &amp; 张丹, work in progress"/>
          <p:cNvSpPr txBox="1"/>
          <p:nvPr/>
        </p:nvSpPr>
        <p:spPr>
          <a:xfrm>
            <a:off x="9454438" y="10705912"/>
            <a:ext cx="603281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HTD &amp; 张丹, work in progress</a:t>
            </a:r>
          </a:p>
        </p:txBody>
      </p:sp>
      <p:sp>
        <p:nvSpPr>
          <p:cNvPr id="376" name="See similar results with larger than physical pion mass at one single lattice cutoff:…"/>
          <p:cNvSpPr txBox="1"/>
          <p:nvPr/>
        </p:nvSpPr>
        <p:spPr>
          <a:xfrm>
            <a:off x="6173111" y="11518712"/>
            <a:ext cx="13036117" cy="87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See similar results with larger than physical pion mass at one single lattice cutoff: </a:t>
            </a:r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HTD, S.-T. Li, A. Tomiya, X.-D. Wang and Y. Zhang, PRD 126 (2021) 082001 </a:t>
            </a:r>
          </a:p>
        </p:txBody>
      </p:sp>
      <p:sp>
        <p:nvSpPr>
          <p:cNvPr id="377" name="in the continuum limit with physical pion mass"/>
          <p:cNvSpPr txBox="1"/>
          <p:nvPr/>
        </p:nvSpPr>
        <p:spPr>
          <a:xfrm>
            <a:off x="6364039" y="1657350"/>
            <a:ext cx="11655922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424242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 in the continuum limit with physical pion mass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80" name="Energies of charged Pseudoscalar mesons in external magnetic fields"/>
          <p:cNvSpPr txBox="1">
            <a:spLocks noGrp="1"/>
          </p:cNvSpPr>
          <p:nvPr>
            <p:ph type="ctrTitle"/>
          </p:nvPr>
        </p:nvSpPr>
        <p:spPr>
          <a:xfrm>
            <a:off x="2178546" y="587055"/>
            <a:ext cx="21025247" cy="1017897"/>
          </a:xfrm>
          <a:prstGeom prst="rect">
            <a:avLst/>
          </a:prstGeom>
        </p:spPr>
        <p:txBody>
          <a:bodyPr/>
          <a:lstStyle>
            <a:lvl1pPr defTabSz="429259">
              <a:defRPr sz="5980">
                <a:solidFill>
                  <a:srgbClr val="000000"/>
                </a:solidFill>
                <a:effectLst>
                  <a:outerShdw blurRad="33020" dist="6604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Energies of charged Pseudoscalar mesons in external magnetic fields</a:t>
            </a:r>
          </a:p>
        </p:txBody>
      </p:sp>
      <p:sp>
        <p:nvSpPr>
          <p:cNvPr id="381" name="in the continuum limit with physical pion mass"/>
          <p:cNvSpPr txBox="1"/>
          <p:nvPr/>
        </p:nvSpPr>
        <p:spPr>
          <a:xfrm>
            <a:off x="6364039" y="1657350"/>
            <a:ext cx="11655922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424242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 in the continuum limit with physical pion mass</a:t>
            </a:r>
          </a:p>
        </p:txBody>
      </p:sp>
      <p:pic>
        <p:nvPicPr>
          <p:cNvPr id="382" name="contband_SIM24_du_7B_phy_a_ave.pdf" descr="contband_SIM24_du_7B_phy_a_av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580" y="2707671"/>
            <a:ext cx="10499080" cy="7953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contband_SIM24_su_7B_phy_a_ave.pdf" descr="contband_SIM24_su_7B_phy_a_av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339" y="2748374"/>
            <a:ext cx="10499081" cy="7953043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HTD &amp; 张丹, work in progress"/>
          <p:cNvSpPr txBox="1"/>
          <p:nvPr/>
        </p:nvSpPr>
        <p:spPr>
          <a:xfrm>
            <a:off x="9454438" y="10705912"/>
            <a:ext cx="603281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HTD &amp; 张丹, work in progress</a:t>
            </a:r>
          </a:p>
        </p:txBody>
      </p:sp>
      <p:sp>
        <p:nvSpPr>
          <p:cNvPr id="385" name="See similar results with larger than physical pion mass at one single lattice cutoff:…"/>
          <p:cNvSpPr txBox="1"/>
          <p:nvPr/>
        </p:nvSpPr>
        <p:spPr>
          <a:xfrm>
            <a:off x="6173111" y="11518712"/>
            <a:ext cx="13036117" cy="87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See similar results with larger than physical pion mass at one single lattice cutoff: </a:t>
            </a:r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HTD, S.-T. Li, A. Tomiya, X.-D. Wang and Y. Zhang, PRD 126 (2021) 082001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creenshot 2025-10-19 at 09.47.11.png" descr="Screenshot 2025-10-19 at 09.47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226" y="2329556"/>
            <a:ext cx="9613075" cy="7481306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grpSp>
        <p:nvGrpSpPr>
          <p:cNvPr id="393" name="Group"/>
          <p:cNvGrpSpPr/>
          <p:nvPr/>
        </p:nvGrpSpPr>
        <p:grpSpPr>
          <a:xfrm>
            <a:off x="618778" y="9270782"/>
            <a:ext cx="2194174" cy="1378480"/>
            <a:chOff x="0" y="0"/>
            <a:chExt cx="2194173" cy="1378479"/>
          </a:xfrm>
        </p:grpSpPr>
        <p:grpSp>
          <p:nvGrpSpPr>
            <p:cNvPr id="391" name="Group"/>
            <p:cNvGrpSpPr/>
            <p:nvPr/>
          </p:nvGrpSpPr>
          <p:grpSpPr>
            <a:xfrm>
              <a:off x="595035" y="0"/>
              <a:ext cx="1004103" cy="889000"/>
              <a:chOff x="0" y="0"/>
              <a:chExt cx="1004101" cy="889000"/>
            </a:xfrm>
          </p:grpSpPr>
          <p:sp>
            <p:nvSpPr>
              <p:cNvPr id="389" name="Circle"/>
              <p:cNvSpPr/>
              <p:nvPr/>
            </p:nvSpPr>
            <p:spPr>
              <a:xfrm>
                <a:off x="0" y="0"/>
                <a:ext cx="889000" cy="889000"/>
              </a:xfrm>
              <a:prstGeom prst="ellipse">
                <a:avLst/>
              </a:prstGeom>
              <a:solidFill>
                <a:srgbClr val="FF2600">
                  <a:alpha val="44859"/>
                </a:srgbClr>
              </a:solidFill>
              <a:ln w="12700" cap="flat">
                <a:solidFill>
                  <a:srgbClr val="FF2600">
                    <a:alpha val="44859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Circle"/>
              <p:cNvSpPr/>
              <p:nvPr/>
            </p:nvSpPr>
            <p:spPr>
              <a:xfrm>
                <a:off x="115101" y="0"/>
                <a:ext cx="889001" cy="889000"/>
              </a:xfrm>
              <a:prstGeom prst="ellipse">
                <a:avLst/>
              </a:prstGeom>
              <a:solidFill>
                <a:srgbClr val="FF2600">
                  <a:alpha val="4485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92" name="Central  collision"/>
            <p:cNvSpPr txBox="1"/>
            <p:nvPr/>
          </p:nvSpPr>
          <p:spPr>
            <a:xfrm>
              <a:off x="-1" y="921279"/>
              <a:ext cx="2194175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Baskerville"/>
                </a:defRPr>
              </a:lvl1pPr>
            </a:lstStyle>
            <a:p>
              <a:r>
                <a:t>Central  collision</a:t>
              </a:r>
            </a:p>
          </p:txBody>
        </p:sp>
      </p:grpSp>
      <p:grpSp>
        <p:nvGrpSpPr>
          <p:cNvPr id="398" name="Group"/>
          <p:cNvGrpSpPr/>
          <p:nvPr/>
        </p:nvGrpSpPr>
        <p:grpSpPr>
          <a:xfrm>
            <a:off x="9367440" y="9270782"/>
            <a:ext cx="2447033" cy="1378480"/>
            <a:chOff x="0" y="0"/>
            <a:chExt cx="2447032" cy="1378479"/>
          </a:xfrm>
        </p:grpSpPr>
        <p:grpSp>
          <p:nvGrpSpPr>
            <p:cNvPr id="396" name="Group"/>
            <p:cNvGrpSpPr/>
            <p:nvPr/>
          </p:nvGrpSpPr>
          <p:grpSpPr>
            <a:xfrm>
              <a:off x="490459" y="0"/>
              <a:ext cx="1466114" cy="889000"/>
              <a:chOff x="0" y="0"/>
              <a:chExt cx="1466113" cy="889000"/>
            </a:xfrm>
          </p:grpSpPr>
          <p:sp>
            <p:nvSpPr>
              <p:cNvPr id="394" name="Circle"/>
              <p:cNvSpPr/>
              <p:nvPr/>
            </p:nvSpPr>
            <p:spPr>
              <a:xfrm>
                <a:off x="0" y="0"/>
                <a:ext cx="889000" cy="889000"/>
              </a:xfrm>
              <a:prstGeom prst="ellipse">
                <a:avLst/>
              </a:prstGeom>
              <a:solidFill>
                <a:srgbClr val="FF2600">
                  <a:alpha val="47835"/>
                </a:srgbClr>
              </a:solidFill>
              <a:ln w="12700" cap="flat">
                <a:solidFill>
                  <a:srgbClr val="FF2600">
                    <a:alpha val="47835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5" name="Circle"/>
              <p:cNvSpPr/>
              <p:nvPr/>
            </p:nvSpPr>
            <p:spPr>
              <a:xfrm>
                <a:off x="577113" y="0"/>
                <a:ext cx="889001" cy="889000"/>
              </a:xfrm>
              <a:prstGeom prst="ellipse">
                <a:avLst/>
              </a:prstGeom>
              <a:solidFill>
                <a:srgbClr val="FF2600">
                  <a:alpha val="4502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97" name="Peripheral collision"/>
            <p:cNvSpPr txBox="1"/>
            <p:nvPr/>
          </p:nvSpPr>
          <p:spPr>
            <a:xfrm>
              <a:off x="-1" y="921279"/>
              <a:ext cx="2447034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Baskerville"/>
                </a:defRPr>
              </a:lvl1pPr>
            </a:lstStyle>
            <a:p>
              <a:r>
                <a:t>Peripheral collision</a:t>
              </a:r>
            </a:p>
          </p:txBody>
        </p:sp>
      </p:grpSp>
      <p:sp>
        <p:nvSpPr>
          <p:cNvPr id="399" name="HTD, 顾锦彪, A. Kumar, 李胜泰,…"/>
          <p:cNvSpPr txBox="1"/>
          <p:nvPr/>
        </p:nvSpPr>
        <p:spPr>
          <a:xfrm>
            <a:off x="1901897" y="10901209"/>
            <a:ext cx="7880896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800">
                <a:solidFill>
                  <a:srgbClr val="424242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HTD, 顾锦彪, A. Kumar, 李胜泰, </a:t>
            </a:r>
          </a:p>
          <a:p>
            <a:pPr defTabSz="457200">
              <a:defRPr sz="2800">
                <a:solidFill>
                  <a:srgbClr val="424242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Phys.Rev.D 111 (2025) 11, 114522, arXiv:</a:t>
            </a:r>
            <a:r>
              <a:rPr u="sng">
                <a:hlinkClick r:id="rId3"/>
              </a:rPr>
              <a:t>2503.18467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 </a:t>
            </a:r>
          </a:p>
          <a:p>
            <a:pPr defTabSz="457200">
              <a:defRPr sz="2800">
                <a:solidFill>
                  <a:srgbClr val="424242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Phys.Rev.Lett. 132 (2024) 20, 201903</a:t>
            </a:r>
          </a:p>
        </p:txBody>
      </p:sp>
      <p:grpSp>
        <p:nvGrpSpPr>
          <p:cNvPr id="402" name="Group"/>
          <p:cNvGrpSpPr/>
          <p:nvPr/>
        </p:nvGrpSpPr>
        <p:grpSpPr>
          <a:xfrm>
            <a:off x="11391408" y="3083174"/>
            <a:ext cx="12448706" cy="6944777"/>
            <a:chOff x="79893" y="0"/>
            <a:chExt cx="12448704" cy="6944776"/>
          </a:xfrm>
        </p:grpSpPr>
        <p:sp>
          <p:nvSpPr>
            <p:cNvPr id="400" name="ALICE Collaboration, arXiv:2503.18743 [nucl-ex]"/>
            <p:cNvSpPr txBox="1"/>
            <p:nvPr/>
          </p:nvSpPr>
          <p:spPr>
            <a:xfrm>
              <a:off x="2944022" y="6417726"/>
              <a:ext cx="8101486" cy="527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8575" tIns="28575" rIns="28575" bIns="28575" numCol="1" anchor="t">
              <a:spAutoFit/>
            </a:bodyPr>
            <a:lstStyle>
              <a:lvl1pPr algn="l">
                <a:lnSpc>
                  <a:spcPct val="20000"/>
                </a:lnSpc>
                <a:spcBef>
                  <a:spcPts val="2300"/>
                </a:spcBef>
                <a:defRPr sz="3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ALICE Collaboration, arXiv:2503.18743 [nucl-ex]</a:t>
              </a:r>
            </a:p>
          </p:txBody>
        </p:sp>
        <p:pic>
          <p:nvPicPr>
            <p:cNvPr id="401" name="norm_HTDing_updated_v2.pdf" descr="norm_HTDing_updated_v2.pdf"/>
            <p:cNvPicPr>
              <a:picLocks noChangeAspect="1"/>
            </p:cNvPicPr>
            <p:nvPr/>
          </p:nvPicPr>
          <p:blipFill>
            <a:blip r:embed="rId4"/>
            <a:srcRect t="774" b="774"/>
            <a:stretch>
              <a:fillRect/>
            </a:stretch>
          </p:blipFill>
          <p:spPr>
            <a:xfrm>
              <a:off x="79893" y="0"/>
              <a:ext cx="12448706" cy="60090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3" name="Magnetometer: Lattice v.s. EXP"/>
          <p:cNvSpPr txBox="1"/>
          <p:nvPr/>
        </p:nvSpPr>
        <p:spPr>
          <a:xfrm>
            <a:off x="4138587" y="523915"/>
            <a:ext cx="12904739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Magnetometer: Lattice v.s. EXP</a:t>
            </a:r>
          </a:p>
        </p:txBody>
      </p:sp>
      <p:sp>
        <p:nvSpPr>
          <p:cNvPr id="404" name="See talk by 顾锦彪…"/>
          <p:cNvSpPr txBox="1"/>
          <p:nvPr/>
        </p:nvSpPr>
        <p:spPr>
          <a:xfrm>
            <a:off x="19087703" y="1002341"/>
            <a:ext cx="4090194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See talk by 顾锦彪</a:t>
            </a:r>
          </a:p>
          <a:p>
            <a:pPr>
              <a:defRPr sz="320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Mon 11:30</a:t>
            </a:r>
          </a:p>
          <a:p>
            <a:pPr>
              <a:defRPr sz="320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Phase Transition IV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407" name="Screenshot 2025-10-19 at 09.48.19.png" descr="Screenshot 2025-10-19 at 09.48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38" y="1918416"/>
            <a:ext cx="11040608" cy="8688074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Rounded Rectangle"/>
          <p:cNvSpPr/>
          <p:nvPr/>
        </p:nvSpPr>
        <p:spPr>
          <a:xfrm>
            <a:off x="17768644" y="5052778"/>
            <a:ext cx="5920681" cy="2419351"/>
          </a:xfrm>
          <a:prstGeom prst="roundRect">
            <a:avLst>
              <a:gd name="adj" fmla="val 15000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13" name="Group"/>
          <p:cNvGrpSpPr/>
          <p:nvPr/>
        </p:nvGrpSpPr>
        <p:grpSpPr>
          <a:xfrm>
            <a:off x="681975" y="10031608"/>
            <a:ext cx="2194175" cy="1378481"/>
            <a:chOff x="0" y="0"/>
            <a:chExt cx="2194173" cy="1378479"/>
          </a:xfrm>
        </p:grpSpPr>
        <p:grpSp>
          <p:nvGrpSpPr>
            <p:cNvPr id="411" name="Group"/>
            <p:cNvGrpSpPr/>
            <p:nvPr/>
          </p:nvGrpSpPr>
          <p:grpSpPr>
            <a:xfrm>
              <a:off x="595035" y="0"/>
              <a:ext cx="1004103" cy="889000"/>
              <a:chOff x="0" y="0"/>
              <a:chExt cx="1004101" cy="889000"/>
            </a:xfrm>
          </p:grpSpPr>
          <p:sp>
            <p:nvSpPr>
              <p:cNvPr id="409" name="Circle"/>
              <p:cNvSpPr/>
              <p:nvPr/>
            </p:nvSpPr>
            <p:spPr>
              <a:xfrm>
                <a:off x="0" y="0"/>
                <a:ext cx="889000" cy="889000"/>
              </a:xfrm>
              <a:prstGeom prst="ellipse">
                <a:avLst/>
              </a:prstGeom>
              <a:solidFill>
                <a:srgbClr val="FF2600">
                  <a:alpha val="44859"/>
                </a:srgbClr>
              </a:solidFill>
              <a:ln w="12700" cap="flat">
                <a:solidFill>
                  <a:srgbClr val="FF2600">
                    <a:alpha val="44859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0" name="Circle"/>
              <p:cNvSpPr/>
              <p:nvPr/>
            </p:nvSpPr>
            <p:spPr>
              <a:xfrm>
                <a:off x="115101" y="0"/>
                <a:ext cx="889001" cy="889000"/>
              </a:xfrm>
              <a:prstGeom prst="ellipse">
                <a:avLst/>
              </a:prstGeom>
              <a:solidFill>
                <a:srgbClr val="FF2600">
                  <a:alpha val="4485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12" name="Central  collision"/>
            <p:cNvSpPr txBox="1"/>
            <p:nvPr/>
          </p:nvSpPr>
          <p:spPr>
            <a:xfrm>
              <a:off x="-1" y="921279"/>
              <a:ext cx="2194175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Baskerville"/>
                </a:defRPr>
              </a:lvl1pPr>
            </a:lstStyle>
            <a:p>
              <a:r>
                <a:t>Central  collision</a:t>
              </a:r>
            </a:p>
          </p:txBody>
        </p:sp>
      </p:grpSp>
      <p:grpSp>
        <p:nvGrpSpPr>
          <p:cNvPr id="418" name="Group"/>
          <p:cNvGrpSpPr/>
          <p:nvPr/>
        </p:nvGrpSpPr>
        <p:grpSpPr>
          <a:xfrm>
            <a:off x="9583037" y="10031608"/>
            <a:ext cx="2447033" cy="1378481"/>
            <a:chOff x="0" y="0"/>
            <a:chExt cx="2447032" cy="1378479"/>
          </a:xfrm>
        </p:grpSpPr>
        <p:grpSp>
          <p:nvGrpSpPr>
            <p:cNvPr id="416" name="Group"/>
            <p:cNvGrpSpPr/>
            <p:nvPr/>
          </p:nvGrpSpPr>
          <p:grpSpPr>
            <a:xfrm>
              <a:off x="490459" y="0"/>
              <a:ext cx="1466114" cy="889000"/>
              <a:chOff x="0" y="0"/>
              <a:chExt cx="1466113" cy="889000"/>
            </a:xfrm>
          </p:grpSpPr>
          <p:sp>
            <p:nvSpPr>
              <p:cNvPr id="414" name="Circle"/>
              <p:cNvSpPr/>
              <p:nvPr/>
            </p:nvSpPr>
            <p:spPr>
              <a:xfrm>
                <a:off x="0" y="0"/>
                <a:ext cx="889000" cy="889000"/>
              </a:xfrm>
              <a:prstGeom prst="ellipse">
                <a:avLst/>
              </a:prstGeom>
              <a:solidFill>
                <a:srgbClr val="FF2600">
                  <a:alpha val="47835"/>
                </a:srgbClr>
              </a:solidFill>
              <a:ln w="12700" cap="flat">
                <a:solidFill>
                  <a:srgbClr val="FF2600">
                    <a:alpha val="47835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5" name="Circle"/>
              <p:cNvSpPr/>
              <p:nvPr/>
            </p:nvSpPr>
            <p:spPr>
              <a:xfrm>
                <a:off x="577113" y="0"/>
                <a:ext cx="889001" cy="889000"/>
              </a:xfrm>
              <a:prstGeom prst="ellipse">
                <a:avLst/>
              </a:prstGeom>
              <a:solidFill>
                <a:srgbClr val="FF2600">
                  <a:alpha val="4502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17" name="Peripheral collision"/>
            <p:cNvSpPr txBox="1"/>
            <p:nvPr/>
          </p:nvSpPr>
          <p:spPr>
            <a:xfrm>
              <a:off x="-1" y="921279"/>
              <a:ext cx="2447034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Baskerville"/>
                </a:defRPr>
              </a:lvl1pPr>
            </a:lstStyle>
            <a:p>
              <a:r>
                <a:t>Peripheral collision</a:t>
              </a:r>
            </a:p>
          </p:txBody>
        </p:sp>
      </p:grpSp>
      <p:sp>
        <p:nvSpPr>
          <p:cNvPr id="419" name="HTD, J.-B. Gu, A. Kumar, S.-T. Li, Phys.Rev.D 111 (2025) 11, 114522"/>
          <p:cNvSpPr txBox="1"/>
          <p:nvPr/>
        </p:nvSpPr>
        <p:spPr>
          <a:xfrm>
            <a:off x="1299968" y="11577525"/>
            <a:ext cx="1012683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424242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HTD, J.-B. Gu, A. Kumar, S.-T. Li, Phys.Rev.D 111 (2025) 11, 114522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0" name="Equation"/>
              <p:cNvSpPr txBox="1"/>
              <p:nvPr/>
            </p:nvSpPr>
            <p:spPr>
              <a:xfrm>
                <a:off x="12495962" y="4112029"/>
                <a:ext cx="1140825" cy="36644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200" i="1">
                          <a:solidFill>
                            <a:srgbClr val="7C5D43"/>
                          </a:solidFill>
                          <a:latin typeface="Cambria Math" panose="02040503050406030204" pitchFamily="18" charset="0"/>
                        </a:rPr>
                        <m:t>∼2.2</m:t>
                      </m:r>
                    </m:oMath>
                  </m:oMathPara>
                </a14:m>
                <a:endParaRPr sz="4200">
                  <a:solidFill>
                    <a:srgbClr val="7D5D43"/>
                  </a:solidFill>
                </a:endParaRPr>
              </a:p>
            </p:txBody>
          </p:sp>
        </mc:Choice>
        <mc:Fallback xmlns="">
          <p:sp>
            <p:nvSpPr>
              <p:cNvPr id="42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5962" y="4112029"/>
                <a:ext cx="1140825" cy="366447"/>
              </a:xfrm>
              <a:prstGeom prst="rect">
                <a:avLst/>
              </a:prstGeom>
              <a:blipFill>
                <a:blip r:embed="rId3"/>
                <a:stretch>
                  <a:fillRect l="-10000" r="-23333" b="-7586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Equation"/>
              <p:cNvSpPr txBox="1"/>
              <p:nvPr/>
            </p:nvSpPr>
            <p:spPr>
              <a:xfrm>
                <a:off x="12495962" y="5474769"/>
                <a:ext cx="3013592" cy="37444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200" i="1">
                          <a:solidFill>
                            <a:srgbClr val="12116E"/>
                          </a:solidFill>
                          <a:latin typeface="Cambria Math" panose="02040503050406030204" pitchFamily="18" charset="0"/>
                        </a:rPr>
                        <m:t>∼1.6−1.75</m:t>
                      </m:r>
                    </m:oMath>
                  </m:oMathPara>
                </a14:m>
                <a:endParaRPr sz="4200">
                  <a:solidFill>
                    <a:srgbClr val="12116F"/>
                  </a:solidFill>
                </a:endParaRPr>
              </a:p>
            </p:txBody>
          </p:sp>
        </mc:Choice>
        <mc:Fallback xmlns="">
          <p:sp>
            <p:nvSpPr>
              <p:cNvPr id="42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5962" y="5474769"/>
                <a:ext cx="3013592" cy="374448"/>
              </a:xfrm>
              <a:prstGeom prst="rect">
                <a:avLst/>
              </a:prstGeom>
              <a:blipFill>
                <a:blip r:embed="rId4"/>
                <a:stretch>
                  <a:fillRect l="-1261" r="-3361" b="-7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2" name="Equation"/>
              <p:cNvSpPr txBox="1"/>
              <p:nvPr/>
            </p:nvSpPr>
            <p:spPr>
              <a:xfrm>
                <a:off x="12495962" y="8158229"/>
                <a:ext cx="3089513" cy="38671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200" i="1">
                          <a:solidFill>
                            <a:srgbClr val="86312A"/>
                          </a:solidFill>
                          <a:latin typeface="Cambria Math" panose="02040503050406030204" pitchFamily="18" charset="0"/>
                        </a:rPr>
                        <m:t>∼75−84%</m:t>
                      </m:r>
                    </m:oMath>
                  </m:oMathPara>
                </a14:m>
                <a:endParaRPr sz="4200">
                  <a:solidFill>
                    <a:srgbClr val="87312B"/>
                  </a:solidFill>
                </a:endParaRPr>
              </a:p>
            </p:txBody>
          </p:sp>
        </mc:Choice>
        <mc:Fallback xmlns="">
          <p:sp>
            <p:nvSpPr>
              <p:cNvPr id="42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5962" y="8158229"/>
                <a:ext cx="3089513" cy="386716"/>
              </a:xfrm>
              <a:prstGeom prst="rect">
                <a:avLst/>
              </a:prstGeom>
              <a:blipFill>
                <a:blip r:embed="rId5"/>
                <a:stretch>
                  <a:fillRect r="-1639" b="-7741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3" name="Lattice QCD"/>
          <p:cNvSpPr txBox="1"/>
          <p:nvPr/>
        </p:nvSpPr>
        <p:spPr>
          <a:xfrm>
            <a:off x="14454894" y="3979327"/>
            <a:ext cx="2903538" cy="66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>
              <a:spcBef>
                <a:spcPts val="4200"/>
              </a:spcBef>
              <a:defRPr sz="4200">
                <a:solidFill>
                  <a:srgbClr val="7D5D43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Lattice QCD</a:t>
            </a:r>
          </a:p>
        </p:txBody>
      </p:sp>
      <p:sp>
        <p:nvSpPr>
          <p:cNvPr id="424" name="Proxies"/>
          <p:cNvSpPr txBox="1"/>
          <p:nvPr/>
        </p:nvSpPr>
        <p:spPr>
          <a:xfrm>
            <a:off x="14424297" y="5929078"/>
            <a:ext cx="1610929" cy="66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>
              <a:spcBef>
                <a:spcPts val="4200"/>
              </a:spcBef>
              <a:defRPr sz="4200">
                <a:solidFill>
                  <a:srgbClr val="26204E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Proxies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Proxies LQCD"/>
              <p:cNvSpPr txBox="1"/>
              <p:nvPr/>
            </p:nvSpPr>
            <p:spPr>
              <a:xfrm>
                <a:off x="14355949" y="8731620"/>
                <a:ext cx="3449426" cy="7159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/>
              <a:p>
                <a:pPr>
                  <a:spcBef>
                    <a:spcPts val="4200"/>
                  </a:spcBef>
                  <a:defRPr sz="4200">
                    <a:solidFill>
                      <a:srgbClr val="87312B"/>
                    </a:solidFill>
                    <a:latin typeface="+mn-lt"/>
                    <a:ea typeface="+mn-ea"/>
                    <a:cs typeface="+mn-cs"/>
                    <a:sym typeface="Baskerville"/>
                  </a:defRPr>
                </a:pPr>
                <a:r>
                  <a:t>Proxies</a:t>
                </a:r>
                <a14:m>
                  <m:oMath xmlns:m="http://schemas.openxmlformats.org/officeDocument/2006/math">
                    <m:r>
                      <a:rPr sz="3900" i="1">
                        <a:solidFill>
                          <a:srgbClr val="86312A"/>
                        </a:solidFill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t>LQCD</a:t>
                </a:r>
              </a:p>
            </p:txBody>
          </p:sp>
        </mc:Choice>
        <mc:Fallback xmlns="">
          <p:sp>
            <p:nvSpPr>
              <p:cNvPr id="425" name="Proxies LQCD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5949" y="8731620"/>
                <a:ext cx="3449426" cy="715900"/>
              </a:xfrm>
              <a:prstGeom prst="rect">
                <a:avLst/>
              </a:prstGeom>
              <a:blipFill>
                <a:blip r:embed="rId6"/>
                <a:stretch>
                  <a:fillRect l="-8059" t="-17544" r="-7692" b="-4035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6" name="Even more effective probe in both ALICE &amp; STAR!"/>
          <p:cNvSpPr txBox="1"/>
          <p:nvPr/>
        </p:nvSpPr>
        <p:spPr>
          <a:xfrm>
            <a:off x="17717844" y="6113298"/>
            <a:ext cx="5635409" cy="120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>
            <a:spAutoFit/>
          </a:bodyPr>
          <a:lstStyle>
            <a:lvl1pPr algn="r">
              <a:spcBef>
                <a:spcPts val="4200"/>
              </a:spcBef>
              <a:defRPr sz="39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Even more effective probe in both ALICE &amp; STAR!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Equation"/>
              <p:cNvSpPr txBox="1"/>
              <p:nvPr/>
            </p:nvSpPr>
            <p:spPr>
              <a:xfrm>
                <a:off x="19094032" y="5277951"/>
                <a:ext cx="2883033" cy="7512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BQ</m:t>
                          </m:r>
                        </m:sup>
                      </m:sSubSup>
                      <m:r>
                        <a:rPr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QS</m:t>
                          </m:r>
                        </m:sup>
                      </m:sSubSup>
                      <m:r>
                        <a:rPr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4600"/>
              </a:p>
            </p:txBody>
          </p:sp>
        </mc:Choice>
        <mc:Fallback xmlns="">
          <p:sp>
            <p:nvSpPr>
              <p:cNvPr id="42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4032" y="5277951"/>
                <a:ext cx="2883033" cy="751259"/>
              </a:xfrm>
              <a:prstGeom prst="rect">
                <a:avLst/>
              </a:prstGeom>
              <a:blipFill>
                <a:blip r:embed="rId7"/>
                <a:stretch>
                  <a:fillRect l="-7018" t="-3333" r="-16228" b="-38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8" name="See talk by 顾锦彪…"/>
          <p:cNvSpPr txBox="1"/>
          <p:nvPr/>
        </p:nvSpPr>
        <p:spPr>
          <a:xfrm>
            <a:off x="19087703" y="1002341"/>
            <a:ext cx="4090194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See talk by 顾锦彪</a:t>
            </a:r>
          </a:p>
          <a:p>
            <a:pPr>
              <a:defRPr sz="320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Mon 11:30</a:t>
            </a:r>
          </a:p>
          <a:p>
            <a:pPr>
              <a:defRPr sz="320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Phase Transition IV</a:t>
            </a:r>
          </a:p>
        </p:txBody>
      </p:sp>
      <p:sp>
        <p:nvSpPr>
          <p:cNvPr id="429" name="Magnetometer: Lattice v.s. EXP"/>
          <p:cNvSpPr txBox="1"/>
          <p:nvPr/>
        </p:nvSpPr>
        <p:spPr>
          <a:xfrm>
            <a:off x="4138587" y="523915"/>
            <a:ext cx="12904739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Magnetometer: Lattice v.s. EXP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71" name="Search for criticalities"/>
          <p:cNvSpPr txBox="1">
            <a:spLocks noGrp="1"/>
          </p:cNvSpPr>
          <p:nvPr>
            <p:ph type="ctrTitle"/>
          </p:nvPr>
        </p:nvSpPr>
        <p:spPr>
          <a:xfrm>
            <a:off x="940984" y="338443"/>
            <a:ext cx="22502032" cy="1551124"/>
          </a:xfrm>
          <a:prstGeom prst="rect">
            <a:avLst/>
          </a:prstGeom>
        </p:spPr>
        <p:txBody>
          <a:bodyPr/>
          <a:lstStyle>
            <a:lvl1pPr defTabSz="584200">
              <a:defRPr sz="80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Search for criticalities</a:t>
            </a:r>
          </a:p>
        </p:txBody>
      </p:sp>
      <p:pic>
        <p:nvPicPr>
          <p:cNvPr id="172" name="Screen Shot 2020-03-26 at 09.04.51.png" descr="Screen Shot 2020-03-26 at 09.04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05" y="2523885"/>
            <a:ext cx="8508980" cy="6291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Screen Shot 2019-10-24 at 11.24.15.png" descr="Screen Shot 2019-10-24 at 11.24.15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018503" y="2523885"/>
            <a:ext cx="6346994" cy="5961491"/>
          </a:xfrm>
          <a:prstGeom prst="rect">
            <a:avLst/>
          </a:prstGeom>
          <a:effectLst>
            <a:outerShdw blurRad="190500" dir="5400000" rotWithShape="0">
              <a:srgbClr val="000000"/>
            </a:outerShdw>
          </a:effectLst>
        </p:spPr>
      </p:pic>
      <p:sp>
        <p:nvSpPr>
          <p:cNvPr id="174" name="Sign Problem at μB=/=0："/>
          <p:cNvSpPr txBox="1"/>
          <p:nvPr/>
        </p:nvSpPr>
        <p:spPr>
          <a:xfrm>
            <a:off x="9758792" y="9655301"/>
            <a:ext cx="486641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Sign Problem at μ</a:t>
            </a:r>
            <a:r>
              <a:rPr baseline="-5999"/>
              <a:t>B</a:t>
            </a:r>
            <a:r>
              <a:t>=/=0： </a:t>
            </a:r>
          </a:p>
        </p:txBody>
      </p:sp>
      <p:sp>
        <p:nvSpPr>
          <p:cNvPr id="175" name="Taylor Expansion, Imaginary μB  …"/>
          <p:cNvSpPr txBox="1"/>
          <p:nvPr/>
        </p:nvSpPr>
        <p:spPr>
          <a:xfrm>
            <a:off x="9002348" y="10193826"/>
            <a:ext cx="6379304" cy="55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Taylor Expansion, Imaginary μ</a:t>
            </a:r>
            <a:r>
              <a:rPr baseline="-5999"/>
              <a:t>B</a:t>
            </a:r>
            <a:r>
              <a:t>  …</a:t>
            </a:r>
          </a:p>
        </p:txBody>
      </p:sp>
      <p:sp>
        <p:nvSpPr>
          <p:cNvPr id="176" name="HTD, F. Karsch, S.Mukherjee, arXiv:1504.05274"/>
          <p:cNvSpPr txBox="1"/>
          <p:nvPr/>
        </p:nvSpPr>
        <p:spPr>
          <a:xfrm>
            <a:off x="8336583" y="8829038"/>
            <a:ext cx="771083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HTD, F. Karsch, S.Mukherjee, arXiv:1504.05274</a:t>
            </a:r>
          </a:p>
        </p:txBody>
      </p:sp>
      <p:sp>
        <p:nvSpPr>
          <p:cNvPr id="177" name="See talk by 张宇…"/>
          <p:cNvSpPr txBox="1"/>
          <p:nvPr/>
        </p:nvSpPr>
        <p:spPr>
          <a:xfrm>
            <a:off x="2689787" y="9025128"/>
            <a:ext cx="3417615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See talk by 张宇</a:t>
            </a:r>
          </a:p>
          <a:p>
            <a:pPr>
              <a:defRPr sz="360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11:45 Sat</a:t>
            </a:r>
          </a:p>
        </p:txBody>
      </p:sp>
      <p:pic>
        <p:nvPicPr>
          <p:cNvPr id="178" name="columbia_plot.pdf" descr="columbia_plo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6733" y="2523885"/>
            <a:ext cx="7375753" cy="6460144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Chiral phase transition…"/>
          <p:cNvSpPr txBox="1"/>
          <p:nvPr/>
        </p:nvSpPr>
        <p:spPr>
          <a:xfrm>
            <a:off x="17517715" y="9774920"/>
            <a:ext cx="4270773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Chiral phase transition </a:t>
            </a:r>
          </a:p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relevant to CEP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Heavy Quarkonia from NRQCD on the lattice"/>
          <p:cNvSpPr txBox="1">
            <a:spLocks noGrp="1"/>
          </p:cNvSpPr>
          <p:nvPr>
            <p:ph type="ctrTitle"/>
          </p:nvPr>
        </p:nvSpPr>
        <p:spPr>
          <a:xfrm>
            <a:off x="1473200" y="270834"/>
            <a:ext cx="21437600" cy="1854201"/>
          </a:xfrm>
          <a:prstGeom prst="rect">
            <a:avLst/>
          </a:prstGeom>
        </p:spPr>
        <p:txBody>
          <a:bodyPr/>
          <a:lstStyle>
            <a:lvl1pPr defTabSz="676909">
              <a:defRPr sz="8856">
                <a:solidFill>
                  <a:srgbClr val="000000"/>
                </a:solidFill>
                <a:effectLst>
                  <a:outerShdw blurRad="52070" dist="10414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Heavy Quarkonia from NRQCD on the lattice</a:t>
            </a:r>
          </a:p>
        </p:txBody>
      </p:sp>
      <p:sp>
        <p:nvSpPr>
          <p:cNvPr id="4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433" name="HTD, 黄玮平, R. Larsen et al., JHEP 05 (2025) 149"/>
          <p:cNvSpPr txBox="1"/>
          <p:nvPr/>
        </p:nvSpPr>
        <p:spPr>
          <a:xfrm>
            <a:off x="7839763" y="11739054"/>
            <a:ext cx="870447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solidFill>
                  <a:srgbClr val="565F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HTD, </a:t>
            </a:r>
            <a:r>
              <a:rPr dirty="0" err="1"/>
              <a:t>黄玮平</a:t>
            </a:r>
            <a:r>
              <a:rPr dirty="0"/>
              <a:t>, R. Larsen et al., JHEP 05 (2025) 149</a:t>
            </a:r>
          </a:p>
        </p:txBody>
      </p:sp>
      <p:pic>
        <p:nvPicPr>
          <p:cNvPr id="434" name="Screenshot 2025-10-24 at 21.51.02.png" descr="Screenshot 2025-10-24 at 21.51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7" y="2983271"/>
            <a:ext cx="6860666" cy="394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Screenshot 2025-10-24 at 21.51.17.png" descr="Screenshot 2025-10-24 at 21.51.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9" y="7102696"/>
            <a:ext cx="6788854" cy="4030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Screenshot 2025-10-24 at 21.51.48.png" descr="Screenshot 2025-10-24 at 21.51.4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332" y="2983271"/>
            <a:ext cx="5810403" cy="394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Screenshot 2025-10-24 at 21.52.05.png" descr="Screenshot 2025-10-24 at 21.52.0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6045" y="2986157"/>
            <a:ext cx="5620104" cy="393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Screenshot 2025-10-24 at 21.52.19.png" descr="Screenshot 2025-10-24 at 21.52.1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9661" y="2986157"/>
            <a:ext cx="5771284" cy="393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Screenshot 2025-10-24 at 21.52.51.png" descr="Screenshot 2025-10-24 at 21.52.5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559" y="7227147"/>
            <a:ext cx="5619949" cy="3781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Screenshot 2025-10-24 at 21.53.06.png" descr="Screenshot 2025-10-24 at 21.53.0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35364" y="7227147"/>
            <a:ext cx="5389666" cy="3781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Screenshot 2025-10-24 at 21.53.17.png" descr="Screenshot 2025-10-24 at 21.53.1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01887" y="7227147"/>
            <a:ext cx="5607149" cy="3781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Heavy quark diffusion coefficient in Nf=2+1 QCD"/>
          <p:cNvSpPr txBox="1">
            <a:spLocks noGrp="1"/>
          </p:cNvSpPr>
          <p:nvPr>
            <p:ph type="ctrTitle"/>
          </p:nvPr>
        </p:nvSpPr>
        <p:spPr>
          <a:xfrm>
            <a:off x="1473200" y="244844"/>
            <a:ext cx="21437600" cy="1384797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Heavy quark diffusion coefficient in Nf=2+1 QCD</a:t>
            </a:r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445" name="Screenshot 2025-10-19 at 16.41.50.png" descr="Screenshot 2025-10-19 at 16.41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341" y="1947370"/>
            <a:ext cx="16841318" cy="8571364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HotQCD, Bollweg, 舒海涛 et al.,"/>
          <p:cNvSpPr txBox="1"/>
          <p:nvPr/>
        </p:nvSpPr>
        <p:spPr>
          <a:xfrm>
            <a:off x="5985902" y="10239110"/>
            <a:ext cx="589023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HotQCD, Bollweg, </a:t>
            </a:r>
            <a:r>
              <a:rPr b="1"/>
              <a:t>舒海涛</a:t>
            </a:r>
            <a:r>
              <a:t> et al.,  </a:t>
            </a:r>
          </a:p>
        </p:txBody>
      </p:sp>
      <p:sp>
        <p:nvSpPr>
          <p:cNvPr id="447" name="JHEP 09 (2025) 180,…"/>
          <p:cNvSpPr txBox="1"/>
          <p:nvPr/>
        </p:nvSpPr>
        <p:spPr>
          <a:xfrm>
            <a:off x="12092553" y="10308309"/>
            <a:ext cx="6848147" cy="146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1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JHEP 09 (2025) 180, </a:t>
            </a:r>
          </a:p>
          <a:p>
            <a:pPr algn="l">
              <a:defRPr sz="31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Phys.Rev.Lett. 132 (2024) 5, 051902,</a:t>
            </a:r>
          </a:p>
          <a:p>
            <a:pPr algn="l">
              <a:defRPr sz="31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Phys.Rev.Lett. 130 (2023) 23, 231902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450" name="HTD, 张成，舒海涛, work in progress"/>
          <p:cNvSpPr txBox="1"/>
          <p:nvPr/>
        </p:nvSpPr>
        <p:spPr>
          <a:xfrm>
            <a:off x="17940746" y="9918818"/>
            <a:ext cx="596317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424242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rPr dirty="0"/>
              <a:t>HTD</a:t>
            </a:r>
            <a:r>
              <a:rPr lang="en-US" dirty="0"/>
              <a:t>,</a:t>
            </a:r>
            <a:r>
              <a:rPr dirty="0"/>
              <a:t> </a:t>
            </a:r>
            <a:r>
              <a:rPr lang="zh-CN" altLang="en-US" dirty="0"/>
              <a:t>舒海涛 </a:t>
            </a:r>
            <a:r>
              <a:rPr lang="en-US" altLang="zh-CN" dirty="0"/>
              <a:t>&amp; </a:t>
            </a:r>
            <a:r>
              <a:rPr dirty="0" err="1"/>
              <a:t>张成</a:t>
            </a:r>
            <a:r>
              <a:rPr lang="en-US" dirty="0"/>
              <a:t>, </a:t>
            </a:r>
            <a:r>
              <a:rPr dirty="0"/>
              <a:t>work in progress </a:t>
            </a:r>
          </a:p>
        </p:txBody>
      </p:sp>
      <p:sp>
        <p:nvSpPr>
          <p:cNvPr id="451" name="Shear and bulk viscosities in pure glue…"/>
          <p:cNvSpPr txBox="1"/>
          <p:nvPr/>
        </p:nvSpPr>
        <p:spPr>
          <a:xfrm>
            <a:off x="5524555" y="211218"/>
            <a:ext cx="13334890" cy="185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Shear and bulk viscosities in pure glue</a:t>
            </a:r>
          </a:p>
          <a:p>
            <a:pPr>
              <a:defRPr sz="6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across the transition T</a:t>
            </a:r>
          </a:p>
        </p:txBody>
      </p:sp>
      <p:sp>
        <p:nvSpPr>
          <p:cNvPr id="454" name="See talk by 张成…"/>
          <p:cNvSpPr txBox="1"/>
          <p:nvPr/>
        </p:nvSpPr>
        <p:spPr>
          <a:xfrm>
            <a:off x="19821571" y="496708"/>
            <a:ext cx="4134645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See talk by 张成</a:t>
            </a:r>
          </a:p>
          <a:p>
            <a:pPr>
              <a:defRPr sz="320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Sun 9:45</a:t>
            </a:r>
          </a:p>
          <a:p>
            <a:pPr>
              <a:defRPr sz="320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Flow &amp; Correlation 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3CAE4-8EBE-1EC3-1B70-01D8F1BAD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847" y="2167685"/>
            <a:ext cx="8056724" cy="7713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855FCB-3FE4-B87B-5D6B-5331C95D6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30" y="2365754"/>
            <a:ext cx="7906035" cy="7530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38F9B-D9BA-7C49-D1D2-AEA787AD6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30" y="9982967"/>
            <a:ext cx="8757962" cy="2376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EBAFD6-6B67-3913-13A1-CADA92E06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2695" y="10744346"/>
            <a:ext cx="7670175" cy="14592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ratio_11BQ_11QS_Tpc_eB_ptetacut_com.pdf" descr="ratio_11BQ_11QS_Tpc_eB_ptetacut_co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963" y="1900486"/>
            <a:ext cx="5847559" cy="4177608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ummary"/>
          <p:cNvSpPr txBox="1">
            <a:spLocks noGrp="1"/>
          </p:cNvSpPr>
          <p:nvPr>
            <p:ph type="ctrTitle"/>
          </p:nvPr>
        </p:nvSpPr>
        <p:spPr>
          <a:xfrm>
            <a:off x="1473200" y="75354"/>
            <a:ext cx="21437600" cy="159372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84225">
              <a:defRPr sz="10260">
                <a:solidFill>
                  <a:srgbClr val="000000"/>
                </a:solidFill>
                <a:effectLst>
                  <a:outerShdw blurRad="60325" dist="12065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Summary</a:t>
            </a:r>
          </a:p>
        </p:txBody>
      </p:sp>
      <p:sp>
        <p:nvSpPr>
          <p:cNvPr id="4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grpSp>
        <p:nvGrpSpPr>
          <p:cNvPr id="463" name="Group"/>
          <p:cNvGrpSpPr/>
          <p:nvPr/>
        </p:nvGrpSpPr>
        <p:grpSpPr>
          <a:xfrm>
            <a:off x="18860103" y="5682115"/>
            <a:ext cx="788937" cy="698501"/>
            <a:chOff x="0" y="0"/>
            <a:chExt cx="788936" cy="698500"/>
          </a:xfrm>
        </p:grpSpPr>
        <p:sp>
          <p:nvSpPr>
            <p:cNvPr id="461" name="Circle"/>
            <p:cNvSpPr/>
            <p:nvPr/>
          </p:nvSpPr>
          <p:spPr>
            <a:xfrm>
              <a:off x="0" y="0"/>
              <a:ext cx="698500" cy="698500"/>
            </a:xfrm>
            <a:prstGeom prst="ellipse">
              <a:avLst/>
            </a:prstGeom>
            <a:solidFill>
              <a:srgbClr val="FF2600">
                <a:alpha val="44859"/>
              </a:srgbClr>
            </a:solidFill>
            <a:ln w="12700" cap="flat">
              <a:solidFill>
                <a:srgbClr val="FF2600">
                  <a:alpha val="4485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2" name="Circle"/>
            <p:cNvSpPr/>
            <p:nvPr/>
          </p:nvSpPr>
          <p:spPr>
            <a:xfrm>
              <a:off x="90436" y="0"/>
              <a:ext cx="698501" cy="698500"/>
            </a:xfrm>
            <a:prstGeom prst="ellipse">
              <a:avLst/>
            </a:prstGeom>
            <a:solidFill>
              <a:srgbClr val="FF2600">
                <a:alpha val="4485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64" name="Central  collision"/>
          <p:cNvSpPr txBox="1"/>
          <p:nvPr/>
        </p:nvSpPr>
        <p:spPr>
          <a:xfrm>
            <a:off x="18417469" y="6309498"/>
            <a:ext cx="1674206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Central  collision</a:t>
            </a:r>
          </a:p>
        </p:txBody>
      </p:sp>
      <p:grpSp>
        <p:nvGrpSpPr>
          <p:cNvPr id="467" name="Group"/>
          <p:cNvGrpSpPr/>
          <p:nvPr/>
        </p:nvGrpSpPr>
        <p:grpSpPr>
          <a:xfrm>
            <a:off x="22692704" y="5679045"/>
            <a:ext cx="1151948" cy="698501"/>
            <a:chOff x="0" y="0"/>
            <a:chExt cx="1151946" cy="698500"/>
          </a:xfrm>
        </p:grpSpPr>
        <p:sp>
          <p:nvSpPr>
            <p:cNvPr id="465" name="Circle"/>
            <p:cNvSpPr/>
            <p:nvPr/>
          </p:nvSpPr>
          <p:spPr>
            <a:xfrm>
              <a:off x="0" y="0"/>
              <a:ext cx="698500" cy="698500"/>
            </a:xfrm>
            <a:prstGeom prst="ellipse">
              <a:avLst/>
            </a:prstGeom>
            <a:solidFill>
              <a:srgbClr val="FF2600">
                <a:alpha val="47835"/>
              </a:srgbClr>
            </a:solidFill>
            <a:ln w="12700" cap="flat">
              <a:solidFill>
                <a:srgbClr val="FF2600">
                  <a:alpha val="47835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6" name="Circle"/>
            <p:cNvSpPr/>
            <p:nvPr/>
          </p:nvSpPr>
          <p:spPr>
            <a:xfrm>
              <a:off x="453446" y="0"/>
              <a:ext cx="698501" cy="698500"/>
            </a:xfrm>
            <a:prstGeom prst="ellipse">
              <a:avLst/>
            </a:prstGeom>
            <a:solidFill>
              <a:srgbClr val="FF2600">
                <a:alpha val="4502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68" name="Peripheral collision"/>
          <p:cNvSpPr txBox="1"/>
          <p:nvPr/>
        </p:nvSpPr>
        <p:spPr>
          <a:xfrm>
            <a:off x="22418338" y="6306428"/>
            <a:ext cx="186385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Peripheral collision</a:t>
            </a:r>
          </a:p>
        </p:txBody>
      </p:sp>
      <p:pic>
        <p:nvPicPr>
          <p:cNvPr id="469" name="P1_evo_group.gif" descr="P1_evo_group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4568" y="2254995"/>
            <a:ext cx="5643544" cy="3950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chi6B_chi2B_ratio.png" descr="chi6B_chi2B_rati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695" y="2160570"/>
            <a:ext cx="5643544" cy="4139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Screenshot 2025-10-17 at 19.24.02.png" descr="Screenshot 2025-10-17 at 19.24.02.png"/>
          <p:cNvPicPr>
            <a:picLocks noChangeAspect="1"/>
          </p:cNvPicPr>
          <p:nvPr/>
        </p:nvPicPr>
        <p:blipFill>
          <a:blip r:embed="rId5"/>
          <a:srcRect r="50103"/>
          <a:stretch>
            <a:fillRect/>
          </a:stretch>
        </p:blipFill>
        <p:spPr>
          <a:xfrm>
            <a:off x="166680" y="7147981"/>
            <a:ext cx="5979268" cy="4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Screenshot 2025-10-19 at 16.41.50.png" descr="Screenshot 2025-10-19 at 16.41.50.png"/>
          <p:cNvPicPr>
            <a:picLocks noChangeAspect="1"/>
          </p:cNvPicPr>
          <p:nvPr/>
        </p:nvPicPr>
        <p:blipFill>
          <a:blip r:embed="rId6"/>
          <a:srcRect t="1431" r="50859"/>
          <a:stretch>
            <a:fillRect/>
          </a:stretch>
        </p:blipFill>
        <p:spPr>
          <a:xfrm>
            <a:off x="12473697" y="6959494"/>
            <a:ext cx="5053939" cy="5159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Screenshot 2025-10-24 at 20.49.34.png" descr="Screenshot 2025-10-24 at 20.49.3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76821" y="2112840"/>
            <a:ext cx="5847560" cy="3906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Screenshot 2025-10-24 at 21.51.48.png" descr="Screenshot 2025-10-24 at 21.51.4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126" y="7194709"/>
            <a:ext cx="6414558" cy="4352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Screenshot 2025-10-25 at 09.48.23.png" descr="Screenshot 2025-10-25 at 09.48.2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70436" y="6889130"/>
            <a:ext cx="5643544" cy="5300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Backup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Backup</a:t>
            </a:r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1" name="O(N) scaling behavior of   at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154062" y="685050"/>
                <a:ext cx="24075876" cy="1259612"/>
              </a:xfrm>
              <a:prstGeom prst="rect">
                <a:avLst/>
              </a:prstGeom>
            </p:spPr>
            <p:txBody>
              <a:bodyPr>
                <a:normAutofit fontScale="90000"/>
              </a:bodyPr>
              <a:lstStyle/>
              <a:p>
                <a:pPr>
                  <a:defRPr sz="10000">
                    <a:solidFill>
                      <a:srgbClr val="000000"/>
                    </a:solidFill>
                  </a:defRPr>
                </a:pPr>
                <a:r>
                  <a:rPr dirty="0"/>
                  <a:t>O(N) scaling behavior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9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9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𝕂</m:t>
                        </m:r>
                      </m:e>
                      <m:sub>
                        <m:r>
                          <a:rPr sz="9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sz="9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bar>
                      <m:barPr>
                        <m:pos m:val="top"/>
                        <m:ctrlPr>
                          <a:rPr sz="9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9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bar>
                    <m:r>
                      <a:rPr sz="9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sz="9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9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9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9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9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481" name="O(N) scaling behavior of   at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54062" y="685050"/>
                <a:ext cx="24075876" cy="1259612"/>
              </a:xfrm>
              <a:prstGeom prst="rect">
                <a:avLst/>
              </a:prstGeom>
              <a:blipFill>
                <a:blip r:embed="rId2"/>
                <a:stretch>
                  <a:fillRect t="-43564" b="-5643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2" name="Text"/>
              <p:cNvSpPr txBox="1"/>
              <p:nvPr/>
            </p:nvSpPr>
            <p:spPr>
              <a:xfrm>
                <a:off x="1520778" y="3185633"/>
                <a:ext cx="9365367" cy="9398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>
                <a:lvl1pPr>
                  <a:defRPr sz="55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𝕂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)∼</m:t>
                      </m:r>
                      <m:sSubSup>
                        <m:sSubSup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),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𝕂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𝕂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=0)∼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8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778" y="3185633"/>
                <a:ext cx="9365367" cy="939801"/>
              </a:xfrm>
              <a:prstGeom prst="rect">
                <a:avLst/>
              </a:prstGeom>
              <a:blipFill>
                <a:blip r:embed="rId3"/>
                <a:stretch>
                  <a:fillRect t="-16216" b="-337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3" name="Text"/>
              <p:cNvSpPr txBox="1"/>
              <p:nvPr/>
            </p:nvSpPr>
            <p:spPr>
              <a:xfrm>
                <a:off x="13017151" y="3185633"/>
                <a:ext cx="9846071" cy="9398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>
                <a:lvl1pPr>
                  <a:defRPr sz="55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𝕂</m:t>
                          </m:r>
                        </m:e>
                        <m:sub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)∼</m:t>
                      </m:r>
                      <m:sSubSup>
                        <m:sSubSupPr>
                          <m:ctrlP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bSup>
                      <m:sSub>
                        <m:sSubPr>
                          <m:ctrlP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),</m:t>
                      </m:r>
                      <m:sSub>
                        <m:sSubPr>
                          <m:ctrlP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𝕂</m:t>
                          </m:r>
                        </m:e>
                        <m:sub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sSub>
                        <m:sSubPr>
                          <m:ctrlP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𝕂</m:t>
                          </m:r>
                        </m:e>
                        <m:sub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=0)∼</m:t>
                      </m:r>
                      <m:sSub>
                        <m:sSubPr>
                          <m:ctrlP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sSub>
                        <m:sSubPr>
                          <m:ctrlP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3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8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7151" y="3185633"/>
                <a:ext cx="9846071" cy="939801"/>
              </a:xfrm>
              <a:prstGeom prst="rect">
                <a:avLst/>
              </a:prstGeom>
              <a:blipFill>
                <a:blip r:embed="rId4"/>
                <a:stretch>
                  <a:fillRect t="-18919" b="-3783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4" name="HISQ, Nt=8, pion mass ranging from 140 to 55 MeV"/>
          <p:cNvSpPr txBox="1"/>
          <p:nvPr/>
        </p:nvSpPr>
        <p:spPr>
          <a:xfrm>
            <a:off x="6397517" y="2267685"/>
            <a:ext cx="1158896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rgbClr val="424242"/>
                </a:solidFill>
              </a:defRPr>
            </a:lvl1pPr>
          </a:lstStyle>
          <a:p>
            <a:r>
              <a:t>HISQ, Nt=8, pion mass ranging from 140 to 55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5" name="In the proximity of Tc:      !"/>
              <p:cNvSpPr txBox="1"/>
              <p:nvPr/>
            </p:nvSpPr>
            <p:spPr>
              <a:xfrm>
                <a:off x="6001996" y="11829091"/>
                <a:ext cx="12380007" cy="8128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700"/>
                </a:pPr>
                <a:r>
                  <a:rPr>
                    <a:solidFill>
                      <a:srgbClr val="000000"/>
                    </a:solidFill>
                  </a:rPr>
                  <a:t>  In the proximity of Tc:</a:t>
                </a:r>
                <a: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6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6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𝕂</m:t>
                        </m:r>
                      </m:e>
                      <m:sub>
                        <m:r>
                          <a:rPr sz="46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sz="46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bar>
                      <m:barPr>
                        <m:pos m:val="top"/>
                        <m:ctrlPr>
                          <a:rPr sz="46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46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bar>
                    <m:r>
                      <a:rPr sz="46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sz="46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 </a:t>
                </a:r>
                <a14:m>
                  <m:oMath xmlns:m="http://schemas.openxmlformats.org/officeDocument/2006/math">
                    <m:r>
                      <a:rPr sz="46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sSub>
                      <m:sSubPr>
                        <m:ctrlP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sz="46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6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46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>
                    <a:solidFill>
                      <a:srgbClr val="FF2600"/>
                    </a:solidFill>
                  </a:rPr>
                  <a:t> !</a:t>
                </a:r>
              </a:p>
            </p:txBody>
          </p:sp>
        </mc:Choice>
        <mc:Fallback xmlns="">
          <p:sp>
            <p:nvSpPr>
              <p:cNvPr id="485" name="In the proximity of Tc:      !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996" y="11829091"/>
                <a:ext cx="12380007" cy="812801"/>
              </a:xfrm>
              <a:prstGeom prst="rect">
                <a:avLst/>
              </a:prstGeom>
              <a:blipFill>
                <a:blip r:embed="rId5"/>
                <a:stretch>
                  <a:fillRect l="-6557" t="-10769" r="-6557" b="-446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2" name="Group"/>
          <p:cNvGrpSpPr/>
          <p:nvPr/>
        </p:nvGrpSpPr>
        <p:grpSpPr>
          <a:xfrm>
            <a:off x="802729" y="4448457"/>
            <a:ext cx="22778541" cy="6984158"/>
            <a:chOff x="0" y="0"/>
            <a:chExt cx="22778539" cy="6984156"/>
          </a:xfrm>
        </p:grpSpPr>
        <p:pic>
          <p:nvPicPr>
            <p:cNvPr id="486" name="K2_scal_inset.pdf" descr="K2_scal_inset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1437589" cy="6862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7" name="K3_scal_inset.pdf" descr="K3_scal_inset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28811" y="56357"/>
              <a:ext cx="11249729" cy="6749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8" name="Text"/>
                <p:cNvSpPr txBox="1"/>
                <p:nvPr/>
              </p:nvSpPr>
              <p:spPr>
                <a:xfrm>
                  <a:off x="3628644" y="6416946"/>
                  <a:ext cx="4180302" cy="56721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7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−1/</m:t>
                            </m:r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𝛽𝛿</m:t>
                            </m:r>
                          </m:sup>
                        </m:sSup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)/</m:t>
                        </m:r>
                        <m:sSub>
                          <m:sSubPr>
                            <m:ctrlP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88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8644" y="6416946"/>
                  <a:ext cx="4180302" cy="567211"/>
                </a:xfrm>
                <a:prstGeom prst="rect">
                  <a:avLst/>
                </a:prstGeom>
                <a:blipFill>
                  <a:blip r:embed="rId8"/>
                  <a:stretch>
                    <a:fillRect l="-8761" t="-2174" r="-5136" b="-2391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9" name="Text"/>
                <p:cNvSpPr txBox="1"/>
                <p:nvPr/>
              </p:nvSpPr>
              <p:spPr>
                <a:xfrm>
                  <a:off x="15063526" y="6353446"/>
                  <a:ext cx="4180302" cy="56721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7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−1/</m:t>
                            </m:r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𝛽𝛿</m:t>
                            </m:r>
                          </m:sup>
                        </m:sSup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)/</m:t>
                        </m:r>
                        <m:sSub>
                          <m:sSubPr>
                            <m:ctrlP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sz="3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89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63526" y="6353446"/>
                  <a:ext cx="4180302" cy="567211"/>
                </a:xfrm>
                <a:prstGeom prst="rect">
                  <a:avLst/>
                </a:prstGeom>
                <a:blipFill>
                  <a:blip r:embed="rId9"/>
                  <a:stretch>
                    <a:fillRect l="-9091" t="-2174" r="-5152" b="-2391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0" name="Text"/>
                <p:cNvSpPr txBox="1"/>
                <p:nvPr/>
              </p:nvSpPr>
              <p:spPr>
                <a:xfrm>
                  <a:off x="6791566" y="4158803"/>
                  <a:ext cx="610690" cy="70238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(0)</m:t>
                            </m:r>
                          </m:den>
                        </m:f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90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1566" y="4158803"/>
                  <a:ext cx="610690" cy="702388"/>
                </a:xfrm>
                <a:prstGeom prst="rect">
                  <a:avLst/>
                </a:prstGeom>
                <a:blipFill>
                  <a:blip r:embed="rId10"/>
                  <a:stretch>
                    <a:fillRect l="-20408" r="-8163" b="-10714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1" name="Text"/>
                <p:cNvSpPr txBox="1"/>
                <p:nvPr/>
              </p:nvSpPr>
              <p:spPr>
                <a:xfrm>
                  <a:off x="17529309" y="2573067"/>
                  <a:ext cx="610690" cy="707402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(0)</m:t>
                            </m:r>
                          </m:den>
                        </m:f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91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29309" y="2573067"/>
                  <a:ext cx="610690" cy="707402"/>
                </a:xfrm>
                <a:prstGeom prst="rect">
                  <a:avLst/>
                </a:prstGeom>
                <a:blipFill>
                  <a:blip r:embed="rId11"/>
                  <a:stretch>
                    <a:fillRect l="-20408" r="-10204" b="-877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3" name="HTD, W.-P. Huang, S. Mukherjee and P. Petreczky, PRL 131(2023)161903"/>
          <p:cNvSpPr txBox="1"/>
          <p:nvPr/>
        </p:nvSpPr>
        <p:spPr>
          <a:xfrm>
            <a:off x="6916563" y="12889486"/>
            <a:ext cx="1055087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HTD, W.-P. Huang, S. Mukherjee and P. Petreczky, PRL 131(2023)161903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496" name="Microscopic encoding of Macroscopic criticality"/>
          <p:cNvSpPr txBox="1">
            <a:spLocks noGrp="1"/>
          </p:cNvSpPr>
          <p:nvPr>
            <p:ph type="ctrTitle"/>
          </p:nvPr>
        </p:nvSpPr>
        <p:spPr>
          <a:xfrm>
            <a:off x="940984" y="128806"/>
            <a:ext cx="22502032" cy="1353394"/>
          </a:xfrm>
          <a:prstGeom prst="rect">
            <a:avLst/>
          </a:prstGeom>
        </p:spPr>
        <p:txBody>
          <a:bodyPr/>
          <a:lstStyle>
            <a:lvl1pPr defTabSz="584200">
              <a:defRPr sz="80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Microscopic encoding of Macroscopic criticality</a:t>
            </a:r>
          </a:p>
        </p:txBody>
      </p:sp>
      <p:sp>
        <p:nvSpPr>
          <p:cNvPr id="497" name="Arrow"/>
          <p:cNvSpPr/>
          <p:nvPr/>
        </p:nvSpPr>
        <p:spPr>
          <a:xfrm rot="5400000">
            <a:off x="14027339" y="6223000"/>
            <a:ext cx="3633431" cy="1270000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8" name="P1.pdf" descr="P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92" y="1895885"/>
            <a:ext cx="6807325" cy="467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P2.pdf" descr="P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963" y="1850271"/>
            <a:ext cx="6807324" cy="4738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RescaledP1.pdf" descr="RescaledP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74" y="6924399"/>
            <a:ext cx="7023101" cy="4953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RescaledP2.pdf" descr="RescaledP2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9074" y="6956774"/>
            <a:ext cx="7023101" cy="488862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2" name="Text"/>
              <p:cNvSpPr txBox="1"/>
              <p:nvPr/>
            </p:nvSpPr>
            <p:spPr>
              <a:xfrm>
                <a:off x="3328673" y="6069504"/>
                <a:ext cx="1103703" cy="86360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0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673" y="6069504"/>
                <a:ext cx="1103703" cy="863601"/>
              </a:xfrm>
              <a:prstGeom prst="rect">
                <a:avLst/>
              </a:prstGeom>
              <a:blipFill>
                <a:blip r:embed="rId7"/>
                <a:stretch>
                  <a:fillRect l="-86207" t="-150000" r="-22989" b="-21617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3" name="Text"/>
              <p:cNvSpPr txBox="1"/>
              <p:nvPr/>
            </p:nvSpPr>
            <p:spPr>
              <a:xfrm>
                <a:off x="10468774" y="6069504"/>
                <a:ext cx="1103702" cy="86360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0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8774" y="6069504"/>
                <a:ext cx="1103702" cy="863601"/>
              </a:xfrm>
              <a:prstGeom prst="rect">
                <a:avLst/>
              </a:prstGeom>
              <a:blipFill>
                <a:blip r:embed="rId8"/>
                <a:stretch>
                  <a:fillRect l="-85227" t="-150000" r="-21591" b="-21617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4" name="Text"/>
              <p:cNvSpPr txBox="1"/>
              <p:nvPr/>
            </p:nvSpPr>
            <p:spPr>
              <a:xfrm>
                <a:off x="11711262" y="11520409"/>
                <a:ext cx="1103703" cy="86360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0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1262" y="11520409"/>
                <a:ext cx="1103703" cy="863601"/>
              </a:xfrm>
              <a:prstGeom prst="rect">
                <a:avLst/>
              </a:prstGeom>
              <a:blipFill>
                <a:blip r:embed="rId9"/>
                <a:stretch>
                  <a:fillRect l="-86207" t="-150000" r="-22989" b="-21617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5" name="Text"/>
              <p:cNvSpPr txBox="1"/>
              <p:nvPr/>
            </p:nvSpPr>
            <p:spPr>
              <a:xfrm>
                <a:off x="3648492" y="11520409"/>
                <a:ext cx="1103703" cy="86360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0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492" y="11520409"/>
                <a:ext cx="1103703" cy="863601"/>
              </a:xfrm>
              <a:prstGeom prst="rect">
                <a:avLst/>
              </a:prstGeom>
              <a:blipFill>
                <a:blip r:embed="rId10"/>
                <a:stretch>
                  <a:fillRect l="-85227" t="-150000" r="-21591" b="-21617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6" name="Text"/>
              <p:cNvSpPr txBox="1"/>
              <p:nvPr/>
            </p:nvSpPr>
            <p:spPr>
              <a:xfrm>
                <a:off x="16725464" y="9222016"/>
                <a:ext cx="8060663" cy="804003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>
                  <a:defRPr sz="44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3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3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43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sz="43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3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sz="43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sz="43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3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sz="43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sz="43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sz="43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43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sz="43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sSub>
                        <m:sSubPr>
                          <m:ctrlPr>
                            <a:rPr sz="43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3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435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sz="4350" i="1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350" i="1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4350" i="1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sz="4350" i="1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sz="4350" i="1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350" i="1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sz="4350" i="1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4350" i="1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sz="4350" i="1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>
                  <a:solidFill>
                    <a:srgbClr val="FF40FF"/>
                  </a:solidFill>
                </a:endParaRPr>
              </a:p>
            </p:txBody>
          </p:sp>
        </mc:Choice>
        <mc:Fallback xmlns="">
          <p:sp>
            <p:nvSpPr>
              <p:cNvPr id="50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5464" y="9222016"/>
                <a:ext cx="8060663" cy="804003"/>
              </a:xfrm>
              <a:prstGeom prst="rect">
                <a:avLst/>
              </a:prstGeom>
              <a:blipFill>
                <a:blip r:embed="rId11"/>
                <a:stretch>
                  <a:fillRect b="-18182"/>
                </a:stretch>
              </a:blipFill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7" name="Equation"/>
              <p:cNvSpPr txBox="1"/>
              <p:nvPr/>
            </p:nvSpPr>
            <p:spPr>
              <a:xfrm>
                <a:off x="16235371" y="6398934"/>
                <a:ext cx="8060663" cy="119372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sSub>
                        <m:sSub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),</m:t>
                      </m:r>
                      <m:sSub>
                        <m:sSub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),⋯,</m:t>
                      </m:r>
                      <m:sSub>
                        <m:sSub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  <m:limUpp>
                        <m:limUpp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∏</m:t>
                              </m:r>
                            </m:e>
                            <m:lim>
                              <m:r>
                                <a:rPr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lim>
                          </m:limLow>
                        </m:e>
                        <m:lim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lim>
                      </m:limUpp>
                      <m:r>
                        <m:rPr>
                          <m:sty m:val="p"/>
                        </m:rP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sz="2700" dirty="0"/>
              </a:p>
            </p:txBody>
          </p:sp>
        </mc:Choice>
        <mc:Fallback xmlns="">
          <p:sp>
            <p:nvSpPr>
              <p:cNvPr id="50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5371" y="6398934"/>
                <a:ext cx="8060663" cy="1193725"/>
              </a:xfrm>
              <a:prstGeom prst="rect">
                <a:avLst/>
              </a:prstGeom>
              <a:blipFill>
                <a:blip r:embed="rId12"/>
                <a:stretch>
                  <a:fillRect b="-63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8" name="HTD, W.-P. Huang, S. Mukherjee and P. Petreczky, PRL 131(2023)161903"/>
          <p:cNvSpPr txBox="1"/>
          <p:nvPr/>
        </p:nvSpPr>
        <p:spPr>
          <a:xfrm>
            <a:off x="2228880" y="12805430"/>
            <a:ext cx="1055087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HTD, W.-P. Huang, S. Mukherjee and P. Petreczky, PRL 131(2023)161903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9" name="=8 lattices"/>
              <p:cNvSpPr txBox="1"/>
              <p:nvPr/>
            </p:nvSpPr>
            <p:spPr>
              <a:xfrm>
                <a:off x="5973516" y="11914139"/>
                <a:ext cx="3350862" cy="8225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t>=8 lattices</a:t>
                </a:r>
              </a:p>
            </p:txBody>
          </p:sp>
        </mc:Choice>
        <mc:Fallback xmlns="">
          <p:sp>
            <p:nvSpPr>
              <p:cNvPr id="509" name="=8 lattic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516" y="11914139"/>
                <a:ext cx="3350862" cy="822557"/>
              </a:xfrm>
              <a:prstGeom prst="rect">
                <a:avLst/>
              </a:prstGeom>
              <a:blipFill>
                <a:blip r:embed="rId13"/>
                <a:stretch>
                  <a:fillRect l="-6792" t="-3030" r="-9811" b="-4090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0" name="Text"/>
              <p:cNvSpPr txBox="1"/>
              <p:nvPr/>
            </p:nvSpPr>
            <p:spPr>
              <a:xfrm>
                <a:off x="16725464" y="5081326"/>
                <a:ext cx="6807323" cy="8374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>
                  <a:defRPr sz="4700"/>
                </a:pPr>
                <a:r>
                  <a:rPr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𝕂</m:t>
                        </m:r>
                      </m:e>
                      <m:sub>
                        <m: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sz="37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bar>
                      <m:barPr>
                        <m:pos m:val="top"/>
                        <m:ctrlP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bar>
                    <m:r>
                      <a:rPr sz="37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sz="37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Sup>
                      <m:sSubSupPr>
                        <m:ctrlP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</m:e>
                      <m:sub>
                        <m: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bSup>
                    <m:sSub>
                      <m:sSubPr>
                        <m:ctrlP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sz="37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sz="37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7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sz="37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sz="37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sz="37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dirty="0"/>
                  <a:t> </a:t>
                </a:r>
                <a:endParaRPr dirty="0">
                  <a:solidFill>
                    <a:srgbClr val="0433FF"/>
                  </a:solidFill>
                </a:endParaRPr>
              </a:p>
            </p:txBody>
          </p:sp>
        </mc:Choice>
        <mc:Fallback xmlns="">
          <p:sp>
            <p:nvSpPr>
              <p:cNvPr id="5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5464" y="5081326"/>
                <a:ext cx="6807323" cy="837473"/>
              </a:xfrm>
              <a:prstGeom prst="rect">
                <a:avLst/>
              </a:prstGeom>
              <a:blipFill>
                <a:blip r:embed="rId14"/>
                <a:stretch>
                  <a:fillRect t="-13433" b="-3582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1" name="Text"/>
              <p:cNvSpPr txBox="1"/>
              <p:nvPr/>
            </p:nvSpPr>
            <p:spPr>
              <a:xfrm>
                <a:off x="16725464" y="3597523"/>
                <a:ext cx="7698763" cy="9085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>
                  <a:defRPr sz="4700"/>
                </a:pPr>
                <a:r>
                  <a:rPr dirty="0">
                    <a:solidFill>
                      <a:srgbClr val="000000"/>
                    </a:solidFill>
                  </a:rPr>
                  <a:t> </a:t>
                </a:r>
                <a:r>
                  <a:rPr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6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6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𝕂</m:t>
                        </m:r>
                      </m:e>
                      <m:sub>
                        <m:r>
                          <a:rPr sz="46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sz="46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bar>
                      <m:barPr>
                        <m:pos m:val="top"/>
                        <m:ctrlPr>
                          <a:rPr sz="46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46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bar>
                    <m:r>
                      <a:rPr sz="46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sz="46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 </a:t>
                </a:r>
                <a14:m>
                  <m:oMath xmlns:m="http://schemas.openxmlformats.org/officeDocument/2006/math">
                    <m:r>
                      <a:rPr sz="46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sSub>
                      <m:sSubPr>
                        <m:ctrlP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46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sz="46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6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46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>
                  <a:solidFill>
                    <a:srgbClr val="FF2600"/>
                  </a:solidFill>
                </a:endParaRPr>
              </a:p>
            </p:txBody>
          </p:sp>
        </mc:Choice>
        <mc:Fallback xmlns="">
          <p:sp>
            <p:nvSpPr>
              <p:cNvPr id="51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5464" y="3597523"/>
                <a:ext cx="7698763" cy="908582"/>
              </a:xfrm>
              <a:prstGeom prst="rect">
                <a:avLst/>
              </a:prstGeom>
              <a:blipFill>
                <a:blip r:embed="rId15"/>
                <a:stretch>
                  <a:fillRect t="-4167" b="-3472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" name="Marco:"/>
          <p:cNvSpPr txBox="1"/>
          <p:nvPr/>
        </p:nvSpPr>
        <p:spPr>
          <a:xfrm>
            <a:off x="15075046" y="3653092"/>
            <a:ext cx="200850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Marco:</a:t>
            </a:r>
          </a:p>
        </p:txBody>
      </p:sp>
      <p:sp>
        <p:nvSpPr>
          <p:cNvPr id="513" name="Mirco:"/>
          <p:cNvSpPr txBox="1"/>
          <p:nvPr/>
        </p:nvSpPr>
        <p:spPr>
          <a:xfrm>
            <a:off x="15091720" y="9199307"/>
            <a:ext cx="192976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Mirco: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6" name="Criticality in the complex   plane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1151299" y="350444"/>
                <a:ext cx="21437601" cy="1348920"/>
              </a:xfrm>
              <a:prstGeom prst="rect">
                <a:avLst/>
              </a:prstGeom>
            </p:spPr>
            <p:txBody>
              <a:bodyPr>
                <a:normAutofit fontScale="90000"/>
              </a:bodyPr>
              <a:lstStyle/>
              <a:p>
                <a:pPr defTabSz="652145">
                  <a:defRPr sz="8532">
                    <a:effectLst>
                      <a:outerShdw blurRad="50165" dist="10033" dir="5400000" rotWithShape="0">
                        <a:srgbClr val="000000">
                          <a:alpha val="30000"/>
                        </a:srgbClr>
                      </a:outerShdw>
                    </a:effectLst>
                  </a:defRPr>
                </a:pPr>
                <a:r>
                  <a:t>Criticality in the complex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7950" i="1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7950" i="1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7950" i="1">
                            <a:solidFill>
                              <a:srgbClr val="276D6D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t> plane</a:t>
                </a:r>
                <a:endParaRPr sz="10800"/>
              </a:p>
            </p:txBody>
          </p:sp>
        </mc:Choice>
        <mc:Fallback xmlns="">
          <p:sp>
            <p:nvSpPr>
              <p:cNvPr id="516" name="Criticality in the complex   plane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151299" y="350444"/>
                <a:ext cx="21437601" cy="1348920"/>
              </a:xfrm>
              <a:prstGeom prst="rect">
                <a:avLst/>
              </a:prstGeom>
              <a:blipFill>
                <a:blip r:embed="rId2"/>
                <a:stretch>
                  <a:fillRect t="-14953" b="-4486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7" name="Screenshot 2025-10-07 at 17.04.01.png" descr="Screenshot 2025-10-07 at 17.04.01.png"/>
          <p:cNvPicPr>
            <a:picLocks noChangeAspect="1"/>
          </p:cNvPicPr>
          <p:nvPr/>
        </p:nvPicPr>
        <p:blipFill>
          <a:blip r:embed="rId3"/>
          <a:srcRect r="54814" b="61350"/>
          <a:stretch>
            <a:fillRect/>
          </a:stretch>
        </p:blipFill>
        <p:spPr>
          <a:xfrm>
            <a:off x="4170267" y="2240185"/>
            <a:ext cx="5019287" cy="848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Screenshot 2025-10-07 at 17.04.01.png" descr="Screenshot 2025-10-07 at 17.04.01.png"/>
          <p:cNvPicPr>
            <a:picLocks noChangeAspect="1"/>
          </p:cNvPicPr>
          <p:nvPr/>
        </p:nvPicPr>
        <p:blipFill>
          <a:blip r:embed="rId3"/>
          <a:srcRect l="19542" t="37748"/>
          <a:stretch>
            <a:fillRect/>
          </a:stretch>
        </p:blipFill>
        <p:spPr>
          <a:xfrm>
            <a:off x="9267390" y="2389322"/>
            <a:ext cx="8575769" cy="131065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9" name="Text"/>
              <p:cNvSpPr txBox="1"/>
              <p:nvPr/>
            </p:nvSpPr>
            <p:spPr>
              <a:xfrm>
                <a:off x="20247189" y="2223244"/>
                <a:ext cx="2458932" cy="7460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4000">
                    <a:solidFill>
                      <a:srgbClr val="424242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950" i="1">
                          <a:solidFill>
                            <a:srgbClr val="42424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sz="3950" i="1">
                          <a:solidFill>
                            <a:srgbClr val="42424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3950" i="1">
                              <a:solidFill>
                                <a:srgbClr val="42424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sz="3950" i="1">
                                  <a:solidFill>
                                    <a:srgbClr val="42424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a:rPr sz="3950" i="1">
                                  <a:solidFill>
                                    <a:srgbClr val="424242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lim>
                              <m:r>
                                <a:rPr sz="3950" i="1">
                                  <a:solidFill>
                                    <a:srgbClr val="424242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b>
                          <m:r>
                            <a:rPr sz="3950" i="1">
                              <a:solidFill>
                                <a:srgbClr val="42424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sz="3950" i="1">
                              <a:solidFill>
                                <a:srgbClr val="42424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3950" i="1">
                              <a:solidFill>
                                <a:srgbClr val="42424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sz="3950" i="1">
                          <a:solidFill>
                            <a:srgbClr val="424242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sz="3950" i="1">
                          <a:solidFill>
                            <a:srgbClr val="424242"/>
                          </a:solidFill>
                          <a:latin typeface="Cambria Math" panose="02040503050406030204" pitchFamily="18" charset="0"/>
                        </a:rPr>
                        <m:t>ℂ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1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7189" y="2223244"/>
                <a:ext cx="2458932" cy="746075"/>
              </a:xfrm>
              <a:prstGeom prst="rect">
                <a:avLst/>
              </a:prstGeom>
              <a:blipFill>
                <a:blip r:embed="rId4"/>
                <a:stretch>
                  <a:fillRect l="-5128" t="-8475" b="-2033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0" name="DMeasure_lb350_xy.png" descr="DMeasure_lb350_x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267" y="4014720"/>
            <a:ext cx="15563665" cy="8353009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Kai-Fan Ye,  work in progress"/>
          <p:cNvSpPr txBox="1"/>
          <p:nvPr/>
        </p:nvSpPr>
        <p:spPr>
          <a:xfrm>
            <a:off x="8671984" y="12521693"/>
            <a:ext cx="639622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Kai-Fan Ye,  work in progress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" name="= 1.085"/>
              <p:cNvSpPr txBox="1"/>
              <p:nvPr/>
            </p:nvSpPr>
            <p:spPr>
              <a:xfrm>
                <a:off x="20267310" y="2929872"/>
                <a:ext cx="2764387" cy="8046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900">
                    <a:solidFill>
                      <a:srgbClr val="424242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7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7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700" i="1">
                            <a:solidFill>
                              <a:srgbClr val="424242"/>
                            </a:solidFill>
                            <a:latin typeface="Cambria Math" panose="02040503050406030204" pitchFamily="18" charset="0"/>
                          </a:rPr>
                          <m:t>LY</m:t>
                        </m:r>
                      </m:sub>
                    </m:sSub>
                  </m:oMath>
                </a14:m>
                <a:r>
                  <a:t> = 1.085</a:t>
                </a:r>
              </a:p>
            </p:txBody>
          </p:sp>
        </mc:Choice>
        <mc:Fallback xmlns="">
          <p:sp>
            <p:nvSpPr>
              <p:cNvPr id="522" name="= 1.0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7310" y="2929872"/>
                <a:ext cx="2764387" cy="804690"/>
              </a:xfrm>
              <a:prstGeom prst="rect">
                <a:avLst/>
              </a:prstGeom>
              <a:blipFill>
                <a:blip r:embed="rId6"/>
                <a:stretch>
                  <a:fillRect l="-5046" t="-1538" r="-10550" b="-2769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3" name="Gliozzi and Rago, JHEP 10 (2014) 042"/>
          <p:cNvSpPr txBox="1"/>
          <p:nvPr/>
        </p:nvSpPr>
        <p:spPr>
          <a:xfrm>
            <a:off x="20468499" y="3926186"/>
            <a:ext cx="276438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5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Gliozzi and Rago, JHEP 10 (2014) 042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sp>
        <p:nvSpPr>
          <p:cNvPr id="526" name="Volume dependences"/>
          <p:cNvSpPr txBox="1">
            <a:spLocks noGrp="1"/>
          </p:cNvSpPr>
          <p:nvPr>
            <p:ph type="ctrTitle"/>
          </p:nvPr>
        </p:nvSpPr>
        <p:spPr>
          <a:xfrm>
            <a:off x="1473200" y="-424820"/>
            <a:ext cx="21437600" cy="2195677"/>
          </a:xfrm>
          <a:prstGeom prst="rect">
            <a:avLst/>
          </a:prstGeom>
        </p:spPr>
        <p:txBody>
          <a:bodyPr/>
          <a:lstStyle/>
          <a:p>
            <a:r>
              <a:t>Volume dependences</a:t>
            </a:r>
          </a:p>
        </p:txBody>
      </p:sp>
      <p:pic>
        <p:nvPicPr>
          <p:cNvPr id="527" name="imuq_chi_1_B.pdf" descr="imuq_chi_1_B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00" y="1994266"/>
            <a:ext cx="6601213" cy="570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uq_chi_2_B.pdf" descr="imuq_chi_2_B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57" y="2116454"/>
            <a:ext cx="6398128" cy="5368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uq_chi_3_B.pdf" descr="imuq_chi_3_B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49" y="7921206"/>
            <a:ext cx="6705856" cy="5626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uq_chi_4_B.pdf" descr="imuq_chi_4_B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993" y="7921206"/>
            <a:ext cx="6705856" cy="5626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uq_ratio_3B_1B.pdf" descr="imuq_ratio_3B_1B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8078" y="2252732"/>
            <a:ext cx="5706940" cy="5186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uq_ratio_4B_2B.pdf" descr="imuq_ratio_4B_2B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88117" y="7921206"/>
            <a:ext cx="5906861" cy="5368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182" name="P1_evo_group.gif" descr="P1_evo_group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169" y="2579548"/>
            <a:ext cx="10446132" cy="7312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Screenshot 2025-10-19 at 11.32.37.png" descr="Screenshot 2025-10-19 at 11.32.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30" y="2419637"/>
            <a:ext cx="8876630" cy="789380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‘Critical opalescence’ in Strong Interaction"/>
          <p:cNvSpPr txBox="1"/>
          <p:nvPr/>
        </p:nvSpPr>
        <p:spPr>
          <a:xfrm>
            <a:off x="2068018" y="421462"/>
            <a:ext cx="1959819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500">
                <a:solidFill>
                  <a:srgbClr val="000000"/>
                </a:solidFill>
              </a:defRPr>
            </a:lvl1pPr>
          </a:lstStyle>
          <a:p>
            <a:r>
              <a:t>‘Critical opalescence’ in Strong 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: correlation of Dirac eigenvalues   (quark energy levels),…"/>
              <p:cNvSpPr txBox="1"/>
              <p:nvPr/>
            </p:nvSpPr>
            <p:spPr>
              <a:xfrm>
                <a:off x="10685954" y="9934637"/>
                <a:ext cx="12585287" cy="10668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3200">
                    <a:solidFill>
                      <a:srgbClr val="212121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150" i="1">
                            <a:solidFill>
                              <a:srgbClr val="2121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150" i="1">
                            <a:solidFill>
                              <a:srgbClr val="21212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sz="3150" i="1">
                            <a:solidFill>
                              <a:srgbClr val="2121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t>: correlation of Dirac eigenvalues </a:t>
                </a:r>
                <a14:m>
                  <m:oMath xmlns:m="http://schemas.openxmlformats.org/officeDocument/2006/math">
                    <m:r>
                      <a:rPr sz="3150" i="1">
                        <a:solidFill>
                          <a:srgbClr val="21212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t> (quark energy levels),</a:t>
                </a:r>
              </a:p>
              <a:p>
                <a:pPr>
                  <a:defRPr sz="3200">
                    <a:solidFill>
                      <a:srgbClr val="212121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150" i="1">
                            <a:solidFill>
                              <a:srgbClr val="2121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150" i="1">
                            <a:solidFill>
                              <a:srgbClr val="21212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3150" i="1">
                            <a:solidFill>
                              <a:srgbClr val="2121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3150" i="1">
                        <a:solidFill>
                          <a:srgbClr val="21212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150" i="1">
                        <a:solidFill>
                          <a:srgbClr val="21212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3150" i="1">
                        <a:solidFill>
                          <a:srgbClr val="21212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: O(N) scaling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150" i="1">
                            <a:solidFill>
                              <a:srgbClr val="2121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150" i="1">
                            <a:solidFill>
                              <a:srgbClr val="21212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3150" i="1">
                            <a:solidFill>
                              <a:srgbClr val="21212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t>: quark mass, </a:t>
                </a:r>
                <a14:m>
                  <m:oMath xmlns:m="http://schemas.openxmlformats.org/officeDocument/2006/math">
                    <m:r>
                      <a:rPr sz="3150" i="1">
                        <a:solidFill>
                          <a:srgbClr val="212121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t>: critical exponent</a:t>
                </a:r>
              </a:p>
            </p:txBody>
          </p:sp>
        </mc:Choice>
        <mc:Fallback xmlns="">
          <p:sp>
            <p:nvSpPr>
              <p:cNvPr id="185" name=": correlation of Dirac eigenvalues   (quark energy levels),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5954" y="9934637"/>
                <a:ext cx="12585287" cy="1066801"/>
              </a:xfrm>
              <a:prstGeom prst="rect">
                <a:avLst/>
              </a:prstGeom>
              <a:blipFill>
                <a:blip r:embed="rId4"/>
                <a:stretch>
                  <a:fillRect t="-7059" b="-2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HTD, 黄玮平, S. Mukherjee and P. Petreczky, PRL 131(2023)161903…"/>
          <p:cNvSpPr txBox="1"/>
          <p:nvPr/>
        </p:nvSpPr>
        <p:spPr>
          <a:xfrm>
            <a:off x="12106470" y="11184141"/>
            <a:ext cx="974425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HTD, 黄玮平, S. Mukherjee and P. Petreczky, PRL 131(2023)161903</a:t>
            </a:r>
          </a:p>
          <a:p>
            <a:pPr>
              <a:defRPr sz="2500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Animation by 黄玮平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grpSp>
        <p:nvGrpSpPr>
          <p:cNvPr id="201" name="Group"/>
          <p:cNvGrpSpPr/>
          <p:nvPr/>
        </p:nvGrpSpPr>
        <p:grpSpPr>
          <a:xfrm>
            <a:off x="4753087" y="3474482"/>
            <a:ext cx="9202280" cy="8900402"/>
            <a:chOff x="-220364" y="-141997"/>
            <a:chExt cx="9202279" cy="8900400"/>
          </a:xfrm>
        </p:grpSpPr>
        <p:grpSp>
          <p:nvGrpSpPr>
            <p:cNvPr id="196" name="Group"/>
            <p:cNvGrpSpPr/>
            <p:nvPr/>
          </p:nvGrpSpPr>
          <p:grpSpPr>
            <a:xfrm>
              <a:off x="-220365" y="-141998"/>
              <a:ext cx="9202281" cy="8900401"/>
              <a:chOff x="-220364" y="-141997"/>
              <a:chExt cx="9202279" cy="8900400"/>
            </a:xfrm>
          </p:grpSpPr>
          <p:grpSp>
            <p:nvGrpSpPr>
              <p:cNvPr id="191" name="phasediag_3d.png"/>
              <p:cNvGrpSpPr/>
              <p:nvPr/>
            </p:nvGrpSpPr>
            <p:grpSpPr>
              <a:xfrm rot="36720">
                <a:off x="-173608" y="-93603"/>
                <a:ext cx="9108767" cy="8803611"/>
                <a:chOff x="0" y="0"/>
                <a:chExt cx="9108765" cy="8803610"/>
              </a:xfrm>
            </p:grpSpPr>
            <p:pic>
              <p:nvPicPr>
                <p:cNvPr id="190" name="phasediag_3d.png" descr="phasediag_3d.png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>
                <a:xfrm>
                  <a:off x="215900" y="139700"/>
                  <a:ext cx="8676966" cy="8244811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89" name="phasediag_3d.png" descr="phasediag_3d.png"/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1" y="0"/>
                  <a:ext cx="9108767" cy="8803611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92" name="Circle"/>
              <p:cNvSpPr/>
              <p:nvPr/>
            </p:nvSpPr>
            <p:spPr>
              <a:xfrm>
                <a:off x="1232547" y="1417724"/>
                <a:ext cx="292330" cy="292330"/>
              </a:xfrm>
              <a:prstGeom prst="ellipse">
                <a:avLst/>
              </a:prstGeom>
              <a:solidFill>
                <a:srgbClr val="0433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3" name="Circle"/>
              <p:cNvSpPr/>
              <p:nvPr/>
            </p:nvSpPr>
            <p:spPr>
              <a:xfrm>
                <a:off x="4234385" y="2105553"/>
                <a:ext cx="292330" cy="292330"/>
              </a:xfrm>
              <a:prstGeom prst="ellipse">
                <a:avLst/>
              </a:prstGeom>
              <a:solidFill>
                <a:srgbClr val="9421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4" name="Circle"/>
              <p:cNvSpPr/>
              <p:nvPr/>
            </p:nvSpPr>
            <p:spPr>
              <a:xfrm>
                <a:off x="5312248" y="3949254"/>
                <a:ext cx="292330" cy="292330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5" name="Circle"/>
              <p:cNvSpPr/>
              <p:nvPr/>
            </p:nvSpPr>
            <p:spPr>
              <a:xfrm>
                <a:off x="448396" y="1899924"/>
                <a:ext cx="292330" cy="292330"/>
              </a:xfrm>
              <a:prstGeom prst="ellipse">
                <a:avLst/>
              </a:prstGeom>
              <a:solidFill>
                <a:srgbClr val="0119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197" name="Image" descr="Image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93019" y="929022"/>
              <a:ext cx="471737" cy="495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2716" y="1510862"/>
              <a:ext cx="725749" cy="495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3224" y="3861378"/>
              <a:ext cx="1112816" cy="508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Image" descr="Image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74164" y="2298572"/>
              <a:ext cx="580600" cy="423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2" name="Upper bound for critical temperature at CEP"/>
          <p:cNvSpPr txBox="1"/>
          <p:nvPr/>
        </p:nvSpPr>
        <p:spPr>
          <a:xfrm>
            <a:off x="2252414" y="251603"/>
            <a:ext cx="1987917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Upper bound for critical temperature at CEP</a:t>
            </a:r>
          </a:p>
        </p:txBody>
      </p:sp>
      <p:sp>
        <p:nvSpPr>
          <p:cNvPr id="203" name="0"/>
          <p:cNvSpPr txBox="1"/>
          <p:nvPr/>
        </p:nvSpPr>
        <p:spPr>
          <a:xfrm>
            <a:off x="6359790" y="9549135"/>
            <a:ext cx="34032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</a:t>
            </a:r>
          </a:p>
        </p:txBody>
      </p:sp>
      <p:sp>
        <p:nvSpPr>
          <p:cNvPr id="204" name="Line"/>
          <p:cNvSpPr/>
          <p:nvPr/>
        </p:nvSpPr>
        <p:spPr>
          <a:xfrm flipH="1">
            <a:off x="6747046" y="3063039"/>
            <a:ext cx="946756" cy="1339206"/>
          </a:xfrm>
          <a:prstGeom prst="line">
            <a:avLst/>
          </a:prstGeom>
          <a:ln w="635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5" name="Chiral crossover transition T at μB=0 and Mπ=140 MeV"/>
          <p:cNvSpPr txBox="1"/>
          <p:nvPr/>
        </p:nvSpPr>
        <p:spPr>
          <a:xfrm>
            <a:off x="189078" y="6724818"/>
            <a:ext cx="418298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06198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Chiral crossover transition T at μ</a:t>
            </a:r>
            <a:r>
              <a:rPr baseline="-5999"/>
              <a:t>B</a:t>
            </a:r>
            <a:r>
              <a:t>=0 and M</a:t>
            </a:r>
            <a:r>
              <a:rPr baseline="-5999"/>
              <a:t>π</a:t>
            </a:r>
            <a:r>
              <a:t>=140 MeV</a:t>
            </a:r>
          </a:p>
        </p:txBody>
      </p:sp>
      <p:sp>
        <p:nvSpPr>
          <p:cNvPr id="238" name="Connection Line"/>
          <p:cNvSpPr/>
          <p:nvPr/>
        </p:nvSpPr>
        <p:spPr>
          <a:xfrm>
            <a:off x="4282676" y="6480763"/>
            <a:ext cx="1832323" cy="1310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36" h="21600" extrusionOk="0">
                <a:moveTo>
                  <a:pt x="0" y="21600"/>
                </a:moveTo>
                <a:cubicBezTo>
                  <a:pt x="14931" y="18038"/>
                  <a:pt x="21600" y="10838"/>
                  <a:pt x="20006" y="0"/>
                </a:cubicBezTo>
              </a:path>
            </a:pathLst>
          </a:custGeom>
          <a:ln w="63500">
            <a:solidFill>
              <a:srgbClr val="05178D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07" name="tri-critical point"/>
          <p:cNvSpPr txBox="1"/>
          <p:nvPr/>
        </p:nvSpPr>
        <p:spPr>
          <a:xfrm>
            <a:off x="8246158" y="3053756"/>
            <a:ext cx="322691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892B8E"/>
                </a:solidFill>
              </a:defRPr>
            </a:lvl1pPr>
          </a:lstStyle>
          <a:p>
            <a:r>
              <a:t>tri-critical point</a:t>
            </a:r>
          </a:p>
        </p:txBody>
      </p:sp>
      <p:sp>
        <p:nvSpPr>
          <p:cNvPr id="208" name="Line"/>
          <p:cNvSpPr/>
          <p:nvPr/>
        </p:nvSpPr>
        <p:spPr>
          <a:xfrm>
            <a:off x="9214879" y="3795532"/>
            <a:ext cx="228725" cy="1344510"/>
          </a:xfrm>
          <a:prstGeom prst="line">
            <a:avLst/>
          </a:prstGeom>
          <a:ln w="63500">
            <a:solidFill>
              <a:srgbClr val="882C8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9" name="Mπ→0, O(4)…"/>
          <p:cNvSpPr txBox="1"/>
          <p:nvPr/>
        </p:nvSpPr>
        <p:spPr>
          <a:xfrm>
            <a:off x="4505627" y="1762498"/>
            <a:ext cx="6692727" cy="120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</a:t>
            </a:r>
            <a:r>
              <a:rPr baseline="-5999"/>
              <a:t>π</a:t>
            </a:r>
            <a:r>
              <a:t>→0, O(4)</a:t>
            </a:r>
          </a:p>
          <a:p>
            <a:pPr>
              <a:defRPr sz="36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Chiral phase transition T at μ</a:t>
            </a:r>
            <a:r>
              <a:rPr baseline="-5999"/>
              <a:t>B</a:t>
            </a:r>
            <a:r>
              <a:t>=0</a:t>
            </a:r>
          </a:p>
        </p:txBody>
      </p:sp>
      <p:grpSp>
        <p:nvGrpSpPr>
          <p:cNvPr id="219" name="Group"/>
          <p:cNvGrpSpPr/>
          <p:nvPr/>
        </p:nvGrpSpPr>
        <p:grpSpPr>
          <a:xfrm>
            <a:off x="13737990" y="2235318"/>
            <a:ext cx="9652345" cy="8904780"/>
            <a:chOff x="0" y="0"/>
            <a:chExt cx="9652344" cy="89047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decreases as μB increases from LQCD"/>
                <p:cNvSpPr txBox="1"/>
                <p:nvPr/>
              </p:nvSpPr>
              <p:spPr>
                <a:xfrm>
                  <a:off x="101600" y="0"/>
                  <a:ext cx="9550745" cy="168495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/>
                <a:p>
                  <a:pPr marL="228600" indent="-228600" algn="l">
                    <a:lnSpc>
                      <a:spcPct val="120000"/>
                    </a:lnSpc>
                    <a:buSzPct val="100000"/>
                    <a:buBlip>
                      <a:blip r:embed="rId8"/>
                    </a:buBlip>
                    <a:defRPr sz="45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sz="5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sz="5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sz="5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sz="5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5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5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sz="5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t> decreases as μ</a:t>
                  </a:r>
                  <a:r>
                    <a:rPr baseline="-5999"/>
                    <a:t>B </a:t>
                  </a:r>
                  <a:r>
                    <a:t>increases from LQCD </a:t>
                  </a:r>
                </a:p>
              </p:txBody>
            </p:sp>
          </mc:Choice>
          <mc:Fallback xmlns="">
            <p:sp>
              <p:nvSpPr>
                <p:cNvPr id="210" name="decreases as μB increases from LQCD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00" y="0"/>
                  <a:ext cx="9550745" cy="1684957"/>
                </a:xfrm>
                <a:prstGeom prst="rect">
                  <a:avLst/>
                </a:prstGeom>
                <a:blipFill>
                  <a:blip r:embed="rId9"/>
                  <a:stretch>
                    <a:fillRect l="-664" r="-3984" b="-2255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1" name="O. Kaczmarek et al., PRD83 (2011) 014504"/>
            <p:cNvSpPr txBox="1"/>
            <p:nvPr/>
          </p:nvSpPr>
          <p:spPr>
            <a:xfrm>
              <a:off x="3157106" y="2329297"/>
              <a:ext cx="5008762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O. Kaczmarek et al., PRD83 (2011) 014504</a:t>
              </a:r>
            </a:p>
          </p:txBody>
        </p:sp>
        <p:sp>
          <p:nvSpPr>
            <p:cNvPr id="212" name="P. Hegde &amp; HTD, PoS LATTICE2015 (2016) 141"/>
            <p:cNvSpPr txBox="1"/>
            <p:nvPr/>
          </p:nvSpPr>
          <p:spPr>
            <a:xfrm>
              <a:off x="3117504" y="1683095"/>
              <a:ext cx="5554837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P. Hegde &amp; HTD, </a:t>
              </a:r>
              <a:r>
                <a:rPr dirty="0" err="1"/>
                <a:t>PoS</a:t>
              </a:r>
              <a:r>
                <a:rPr dirty="0"/>
                <a:t> LATTICE2015 (2016) 141</a:t>
              </a:r>
            </a:p>
          </p:txBody>
        </p:sp>
        <p:pic>
          <p:nvPicPr>
            <p:cNvPr id="213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5278" y="4327648"/>
              <a:ext cx="6543823" cy="839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" name="Tri-critical mean-field:"/>
            <p:cNvSpPr txBox="1"/>
            <p:nvPr/>
          </p:nvSpPr>
          <p:spPr>
            <a:xfrm>
              <a:off x="0" y="3168847"/>
              <a:ext cx="9054380" cy="828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marL="314324" indent="-314324" algn="l" defTabSz="1160859">
                <a:buSzPct val="100000"/>
                <a:buBlip>
                  <a:blip r:embed="rId8"/>
                </a:buBlip>
                <a:defRPr sz="45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Tri-critical mean-field:</a:t>
              </a:r>
            </a:p>
          </p:txBody>
        </p:sp>
        <p:sp>
          <p:nvSpPr>
            <p:cNvPr id="215" name="Y. Hatta &amp; T. Ikeda, PRD67 (2003) 014028"/>
            <p:cNvSpPr txBox="1"/>
            <p:nvPr/>
          </p:nvSpPr>
          <p:spPr>
            <a:xfrm>
              <a:off x="3523391" y="6051800"/>
              <a:ext cx="5667004" cy="564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642937">
                <a:lnSpc>
                  <a:spcPts val="4400"/>
                </a:lnSpc>
                <a:defRPr sz="2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Y. Hatta &amp; T. Ikeda, PRD67 (2003) 014028</a:t>
              </a:r>
            </a:p>
          </p:txBody>
        </p:sp>
        <p:sp>
          <p:nvSpPr>
            <p:cNvPr id="216" name="M. A. Halasz et al,  PRD 58 (1998) 096007…"/>
            <p:cNvSpPr txBox="1"/>
            <p:nvPr/>
          </p:nvSpPr>
          <p:spPr>
            <a:xfrm>
              <a:off x="3540842" y="5322314"/>
              <a:ext cx="5926889" cy="988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642937" indent="-642937" algn="l" defTabSz="642937">
                <a:lnSpc>
                  <a:spcPts val="3200"/>
                </a:lnSpc>
                <a:tabLst>
                  <a:tab pos="190500" algn="l"/>
                  <a:tab pos="635000" algn="l"/>
                </a:tabLst>
                <a:defRPr sz="2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M. A. Halasz et al,  PRD 58 (1998) 096007</a:t>
              </a:r>
            </a:p>
            <a:p>
              <a:pPr marL="642937" indent="-642937" algn="l" defTabSz="642937">
                <a:lnSpc>
                  <a:spcPts val="3200"/>
                </a:lnSpc>
                <a:tabLst>
                  <a:tab pos="190500" algn="l"/>
                  <a:tab pos="635000" algn="l"/>
                </a:tabLst>
                <a:defRPr sz="2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M. Buballa, S. Carignano, PLB791(2019)361</a:t>
              </a:r>
            </a:p>
          </p:txBody>
        </p:sp>
        <p:sp>
          <p:nvSpPr>
            <p:cNvPr id="217" name="Indications:"/>
            <p:cNvSpPr txBox="1"/>
            <p:nvPr/>
          </p:nvSpPr>
          <p:spPr>
            <a:xfrm>
              <a:off x="64134" y="6956478"/>
              <a:ext cx="3427562" cy="828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marL="228600" indent="-228600" defTabSz="1160859">
                <a:buSzPct val="80000"/>
                <a:buBlip>
                  <a:blip r:embed="rId11"/>
                </a:buBlip>
                <a:defRPr sz="45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Indications:</a:t>
              </a:r>
            </a:p>
          </p:txBody>
        </p:sp>
        <p:pic>
          <p:nvPicPr>
            <p:cNvPr id="218" name="Image" descr="Imag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65744" y="8031549"/>
              <a:ext cx="7951964" cy="873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7" name="Group"/>
          <p:cNvGrpSpPr/>
          <p:nvPr/>
        </p:nvGrpSpPr>
        <p:grpSpPr>
          <a:xfrm>
            <a:off x="6299767" y="2242853"/>
            <a:ext cx="18432932" cy="7806205"/>
            <a:chOff x="-3" y="-25405"/>
            <a:chExt cx="18432930" cy="7806204"/>
          </a:xfrm>
        </p:grpSpPr>
        <p:sp>
          <p:nvSpPr>
            <p:cNvPr id="220" name="Square"/>
            <p:cNvSpPr/>
            <p:nvPr/>
          </p:nvSpPr>
          <p:spPr>
            <a:xfrm>
              <a:off x="13671495" y="5777122"/>
              <a:ext cx="444610" cy="44461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36" name="Group"/>
            <p:cNvGrpSpPr/>
            <p:nvPr/>
          </p:nvGrpSpPr>
          <p:grpSpPr>
            <a:xfrm>
              <a:off x="-3" y="-25405"/>
              <a:ext cx="18432930" cy="7806204"/>
              <a:chOff x="-2" y="-25404"/>
              <a:chExt cx="18432928" cy="7806202"/>
            </a:xfrm>
          </p:grpSpPr>
          <p:sp>
            <p:nvSpPr>
              <p:cNvPr id="221" name="Square"/>
              <p:cNvSpPr/>
              <p:nvPr/>
            </p:nvSpPr>
            <p:spPr>
              <a:xfrm>
                <a:off x="1092200" y="2869646"/>
                <a:ext cx="444610" cy="444611"/>
              </a:xfrm>
              <a:prstGeom prst="rect">
                <a:avLst/>
              </a:prstGeom>
              <a:solidFill>
                <a:srgbClr val="4F8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35" name="Group"/>
              <p:cNvGrpSpPr/>
              <p:nvPr/>
            </p:nvGrpSpPr>
            <p:grpSpPr>
              <a:xfrm>
                <a:off x="-2" y="-25404"/>
                <a:ext cx="18432928" cy="7806202"/>
                <a:chOff x="-1" y="-25403"/>
                <a:chExt cx="18432926" cy="7806200"/>
              </a:xfrm>
            </p:grpSpPr>
            <p:sp>
              <p:nvSpPr>
                <p:cNvPr id="222" name="Line"/>
                <p:cNvSpPr/>
                <p:nvPr/>
              </p:nvSpPr>
              <p:spPr>
                <a:xfrm flipV="1">
                  <a:off x="-1" y="2219173"/>
                  <a:ext cx="1531775" cy="5044674"/>
                </a:xfrm>
                <a:prstGeom prst="line">
                  <a:avLst/>
                </a:prstGeom>
                <a:noFill/>
                <a:ln w="38100" cap="flat">
                  <a:solidFill>
                    <a:srgbClr val="4F8F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4" name="Group"/>
                <p:cNvGrpSpPr/>
                <p:nvPr/>
              </p:nvGrpSpPr>
              <p:grpSpPr>
                <a:xfrm>
                  <a:off x="1035618" y="-25403"/>
                  <a:ext cx="17397307" cy="7806200"/>
                  <a:chOff x="0" y="-25402"/>
                  <a:chExt cx="17397305" cy="7806198"/>
                </a:xfrm>
              </p:grpSpPr>
              <p:grpSp>
                <p:nvGrpSpPr>
                  <p:cNvPr id="232" name="Group"/>
                  <p:cNvGrpSpPr/>
                  <p:nvPr/>
                </p:nvGrpSpPr>
                <p:grpSpPr>
                  <a:xfrm>
                    <a:off x="6674953" y="-25402"/>
                    <a:ext cx="10722352" cy="7806198"/>
                    <a:chOff x="-293259" y="-25401"/>
                    <a:chExt cx="10722350" cy="7806196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23" name="Text"/>
                        <p:cNvSpPr txBox="1"/>
                        <p:nvPr/>
                      </p:nvSpPr>
                      <p:spPr>
                        <a:xfrm>
                          <a:off x="1180317" y="6917194"/>
                          <a:ext cx="1343361" cy="863601"/>
                        </a:xfrm>
                        <a:prstGeom prst="rect">
                          <a:avLst/>
                        </a:prstGeom>
                        <a:noFill/>
                        <a:ln w="12700" cap="flat">
                          <a:noFill/>
                          <a:miter lim="400000"/>
                        </a:ln>
                        <a:effectLst/>
                        <a:extLst>
                          <a:ext uri="{C572A759-6A51-4108-AA02-DFA0A04FC94B}">
                            <ma14:wrappingTextBoxFlag xmlns:ma14="http://schemas.microsoft.com/office/mac/drawingml/2011/main" xmlns:m="http://schemas.openxmlformats.org/officeDocument/2006/math" xmlns="" val="1"/>
                          </a:ext>
                        </a:extLst>
                      </p:spPr>
                      <p:txBody>
                        <a:bodyPr wrap="none" lIns="50800" tIns="50800" rIns="50800" bIns="50800" numCol="1" anchor="ctr">
                          <a:spAutoFit/>
                        </a:bodyPr>
                        <a:lstStyle>
                          <a:lvl1pPr>
                            <a:defRPr>
                              <a:solidFill>
                                <a:srgbClr val="FF2600"/>
                              </a:solidFill>
                            </a:defRPr>
                          </a:lvl1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sz="4950" i="1">
                                        <a:solidFill>
                                          <a:srgbClr val="FF2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sz="4950" i="1">
                                        <a:solidFill>
                                          <a:srgbClr val="FF26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sz="4950" i="1">
                                        <a:solidFill>
                                          <a:srgbClr val="FF26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sz="4950" i="1">
                                        <a:solidFill>
                                          <a:srgbClr val="FF26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𝐶𝐸𝑃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/>
                        </a:p>
                      </p:txBody>
                    </p:sp>
                  </mc:Choice>
                  <mc:Fallback xmlns="">
                    <p:sp>
                      <p:nvSpPr>
                        <p:cNvPr id="223" name="Text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180317" y="6917194"/>
                          <a:ext cx="1343361" cy="863601"/>
                        </a:xfrm>
                        <a:prstGeom prst="rect">
                          <a:avLst/>
                        </a:prstGeom>
                        <a:blipFill>
                          <a:blip r:embed="rId13"/>
                          <a:stretch>
                            <a:fillRect l="-20755" r="-2830"/>
                          </a:stretch>
                        </a:blipFill>
                        <a:ln w="12700" cap="flat">
                          <a:noFill/>
                          <a:miter lim="400000"/>
                        </a:ln>
                        <a:effectLst/>
                        <a:extLst>
                          <a:ext uri="{C572A759-6A51-4108-AA02-DFA0A04FC94B}">
  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  </a:ext>
                        </a:extLst>
                      </p:spPr>
                      <p:txBody>
                        <a:bodyPr/>
                        <a:lstStyle/>
                        <a:p>
                          <a:r>
                            <a:rPr lang="en-CN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24" name="Text"/>
                        <p:cNvSpPr txBox="1"/>
                        <p:nvPr/>
                      </p:nvSpPr>
                      <p:spPr>
                        <a:xfrm>
                          <a:off x="1226812" y="3178099"/>
                          <a:ext cx="9202279" cy="1004313"/>
                        </a:xfrm>
                        <a:prstGeom prst="rect">
                          <a:avLst/>
                        </a:prstGeom>
                        <a:noFill/>
                        <a:ln w="12700" cap="flat">
                          <a:noFill/>
                          <a:miter lim="400000"/>
                        </a:ln>
                        <a:effectLst/>
                        <a:extLst>
                          <a:ext uri="{C572A759-6A51-4108-AA02-DFA0A04FC94B}">
                            <ma14:wrappingTextBoxFlag xmlns:ma14="http://schemas.microsoft.com/office/mac/drawingml/2011/main" xmlns:m="http://schemas.openxmlformats.org/officeDocument/2006/math" xmlns="" val="1"/>
                          </a:ext>
                        </a:extLst>
                      </p:spPr>
                      <p:txBody>
                        <a:bodyPr wrap="square" lIns="50800" tIns="50800" rIns="50800" bIns="50800" numCol="1" anchor="ctr">
                          <a:spAutoFit/>
                        </a:bodyPr>
                        <a:lstStyle/>
                        <a:p>
                          <a:pPr algn="l">
                            <a:lnSpc>
                              <a:spcPct val="120000"/>
                            </a:lnSpc>
                            <a:defRPr sz="4000">
                              <a:solidFill>
                                <a:srgbClr val="000000"/>
                              </a:solidFill>
                              <a:latin typeface="Helvetica"/>
                              <a:ea typeface="Helvetica"/>
                              <a:cs typeface="Helvetica"/>
                              <a:sym typeface="Helvetica"/>
                            </a:defRPr>
                          </a:pPr>
                          <a:r>
                            <a:rPr dirty="0"/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sz="41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sz="41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)=(1−0.015(1)</m:t>
                              </m:r>
                              <m:sSubSup>
                                <m:sSubSupPr>
                                  <m:ctrlP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limUpp>
                                    <m:limUppPr>
                                      <m:ctrlPr>
                                        <a:rPr sz="41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UppPr>
                                    <m:e>
                                      <m:r>
                                        <a:rPr sz="41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lim>
                                      <m:r>
                                        <a:rPr sz="41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̂</m:t>
                                      </m:r>
                                    </m:lim>
                                  </m:limUpp>
                                </m:e>
                                <m:sub>
                                  <m: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sz="41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sz="41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sz="41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(0)</m:t>
                              </m:r>
                            </m:oMath>
                          </a14:m>
                          <a:r>
                            <a:rPr dirty="0"/>
                            <a:t> 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224" name="Text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226812" y="3178099"/>
                          <a:ext cx="9202279" cy="1004313"/>
                        </a:xfrm>
                        <a:prstGeom prst="rect">
                          <a:avLst/>
                        </a:prstGeom>
                        <a:blipFill>
                          <a:blip r:embed="rId14"/>
                          <a:stretch>
                            <a:fillRect l="-2897" b="-26250"/>
                          </a:stretch>
                        </a:blipFill>
                        <a:ln w="12700" cap="flat">
                          <a:noFill/>
                          <a:miter lim="400000"/>
                        </a:ln>
                        <a:effectLst/>
                        <a:extLst>
                          <a:ext uri="{C572A759-6A51-4108-AA02-DFA0A04FC94B}">
  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  </a:ext>
                        </a:extLst>
                      </p:spPr>
                      <p:txBody>
                        <a:bodyPr/>
                        <a:lstStyle/>
                        <a:p>
                          <a:r>
                            <a:rPr lang="en-CN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25" name="Text"/>
                        <p:cNvSpPr txBox="1"/>
                        <p:nvPr/>
                      </p:nvSpPr>
                      <p:spPr>
                        <a:xfrm>
                          <a:off x="841683" y="798378"/>
                          <a:ext cx="7192713" cy="848082"/>
                        </a:xfrm>
                        <a:prstGeom prst="rect">
                          <a:avLst/>
                        </a:prstGeom>
                        <a:noFill/>
                        <a:ln w="12700" cap="flat">
                          <a:noFill/>
                          <a:miter lim="400000"/>
                        </a:ln>
                        <a:effectLst/>
                        <a:extLst>
                          <a:ext uri="{C572A759-6A51-4108-AA02-DFA0A04FC94B}">
                            <ma14:wrappingTextBoxFlag xmlns:ma14="http://schemas.microsoft.com/office/mac/drawingml/2011/main" xmlns:m="http://schemas.openxmlformats.org/officeDocument/2006/math" xmlns="" val="1"/>
                          </a:ext>
                        </a:extLst>
                      </p:spPr>
                      <p:txBody>
                        <a:bodyPr wrap="square" lIns="50800" tIns="50800" rIns="50800" bIns="50800" numCol="1" anchor="ctr">
                          <a:spAutoFit/>
                        </a:bodyPr>
                        <a:lstStyle/>
                        <a:p>
                          <a:pPr indent="228600" algn="l">
                            <a:lnSpc>
                              <a:spcPct val="120000"/>
                            </a:lnSpc>
                            <a:defRPr sz="4000">
                              <a:solidFill>
                                <a:srgbClr val="000000"/>
                              </a:solidFill>
                              <a:latin typeface="Helvetica"/>
                              <a:ea typeface="Helvetica"/>
                              <a:cs typeface="Helvetica"/>
                              <a:sym typeface="Helvetica"/>
                            </a:defRPr>
                          </a:pPr>
                          <a: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sz="48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48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sz="48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sz="48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sz="48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sz="48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sz="48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sz="48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=0)=</m:t>
                              </m:r>
                              <m:sSubSup>
                                <m:sSubSupPr>
                                  <m:ctrlPr>
                                    <a:rPr sz="48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48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132</m:t>
                                  </m:r>
                                </m:e>
                                <m:sub>
                                  <m:r>
                                    <a:rPr sz="48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b>
                                <m:sup>
                                  <m:r>
                                    <a:rPr sz="48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sz="48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MeV</m:t>
                              </m:r>
                            </m:oMath>
                          </a14:m>
                          <a:r>
                            <a:t> 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225" name="Text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41683" y="798378"/>
                          <a:ext cx="7192713" cy="848082"/>
                        </a:xfrm>
                        <a:prstGeom prst="rect">
                          <a:avLst/>
                        </a:prstGeom>
                        <a:blipFill>
                          <a:blip r:embed="rId15"/>
                          <a:stretch>
                            <a:fillRect r="-1058" b="-32353"/>
                          </a:stretch>
                        </a:blipFill>
                        <a:ln w="12700" cap="flat">
                          <a:noFill/>
                          <a:miter lim="400000"/>
                        </a:ln>
                        <a:effectLst/>
                        <a:extLst>
                          <a:ext uri="{C572A759-6A51-4108-AA02-DFA0A04FC94B}">
  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  </a:ext>
                        </a:extLst>
                      </p:spPr>
                      <p:txBody>
                        <a:bodyPr/>
                        <a:lstStyle/>
                        <a:p>
                          <a:r>
                            <a:rPr lang="en-CN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26" name="HTD et al.[HotQCD], PRL 123 (2019) 062002"/>
                    <p:cNvSpPr txBox="1"/>
                    <p:nvPr/>
                  </p:nvSpPr>
                  <p:spPr>
                    <a:xfrm>
                      <a:off x="1894497" y="1926162"/>
                      <a:ext cx="6720942" cy="49530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 defTabSz="821531">
                        <a:lnSpc>
                          <a:spcPct val="130000"/>
                        </a:lnSpc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lvl1pPr>
                    </a:lstStyle>
                    <a:p>
                      <a:r>
                        <a:t>HTD et al.[HotQCD], PRL 123 (2019) 062002</a:t>
                      </a:r>
                    </a:p>
                  </p:txBody>
                </p:sp>
                <p:sp>
                  <p:nvSpPr>
                    <p:cNvPr id="227" name="Continuum and chiral extrapolated"/>
                    <p:cNvSpPr txBox="1"/>
                    <p:nvPr/>
                  </p:nvSpPr>
                  <p:spPr>
                    <a:xfrm>
                      <a:off x="-293259" y="-25401"/>
                      <a:ext cx="8912054" cy="78740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 marL="228600" indent="-228600">
                        <a:buClr>
                          <a:srgbClr val="000000"/>
                        </a:buClr>
                        <a:buSzPct val="80000"/>
                        <a:buBlip>
                          <a:blip r:embed="rId8"/>
                        </a:buBlip>
                        <a:defRPr sz="4500">
                          <a:solidFill>
                            <a:srgbClr val="000000"/>
                          </a:solidFill>
                        </a:defRPr>
                      </a:lvl1pPr>
                    </a:lstStyle>
                    <a:p>
                      <a:r>
                        <a:t>Continuum and chiral extrapolated</a:t>
                      </a:r>
                    </a:p>
                  </p:txBody>
                </p:sp>
                <p:sp>
                  <p:nvSpPr>
                    <p:cNvPr id="228" name="Chiral curvature line on Nt=8 lattices"/>
                    <p:cNvSpPr txBox="1"/>
                    <p:nvPr/>
                  </p:nvSpPr>
                  <p:spPr>
                    <a:xfrm>
                      <a:off x="-274591" y="2675056"/>
                      <a:ext cx="9425261" cy="78740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 marL="228600" indent="-228600">
                        <a:buClr>
                          <a:srgbClr val="000000"/>
                        </a:buClr>
                        <a:buSzPct val="80000"/>
                        <a:buBlip>
                          <a:blip r:embed="rId8"/>
                        </a:buBlip>
                        <a:defRPr sz="4500">
                          <a:solidFill>
                            <a:srgbClr val="000000"/>
                          </a:solidFill>
                        </a:defRPr>
                      </a:lvl1pPr>
                    </a:lstStyle>
                    <a:p>
                      <a:r>
                        <a:rPr dirty="0"/>
                        <a:t>Chiral curvature line on </a:t>
                      </a:r>
                      <a:r>
                        <a:rPr dirty="0" err="1"/>
                        <a:t>Nt</a:t>
                      </a:r>
                      <a:r>
                        <a:rPr dirty="0"/>
                        <a:t>=8 lattices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29" name="Text"/>
                        <p:cNvSpPr txBox="1"/>
                        <p:nvPr/>
                      </p:nvSpPr>
                      <p:spPr>
                        <a:xfrm>
                          <a:off x="2445638" y="6917194"/>
                          <a:ext cx="6888660" cy="863601"/>
                        </a:xfrm>
                        <a:prstGeom prst="rect">
                          <a:avLst/>
                        </a:prstGeom>
                        <a:noFill/>
                        <a:ln w="12700" cap="flat">
                          <a:noFill/>
                          <a:miter lim="400000"/>
                        </a:ln>
                        <a:effectLst/>
                        <a:extLst>
                          <a:ext uri="{C572A759-6A51-4108-AA02-DFA0A04FC94B}">
                            <ma14:wrappingTextBoxFlag xmlns:ma14="http://schemas.microsoft.com/office/mac/drawingml/2011/main" xmlns:m="http://schemas.openxmlformats.org/officeDocument/2006/math" xmlns="" val="1"/>
                          </a:ext>
                        </a:extLst>
                      </p:spPr>
                      <p:txBody>
                        <a:bodyPr wrap="none" lIns="50800" tIns="50800" rIns="50800" bIns="50800" numCol="1" anchor="ctr">
                          <a:spAutoFit/>
                        </a:bodyPr>
                        <a:lstStyle>
                          <a:lvl1pPr>
                            <a:defRPr>
                              <a:solidFill>
                                <a:srgbClr val="000000"/>
                              </a:solidFill>
                            </a:defRPr>
                          </a:lvl1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sz="4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≲</m:t>
                                </m:r>
                                <m:sSubSup>
                                  <m:sSubSupPr>
                                    <m:ctrlPr>
                                      <a:rPr sz="495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sz="495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sz="495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sz="495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sz="4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sz="495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limUpp>
                                      <m:limUppPr>
                                        <m:ctrlPr>
                                          <a:rPr sz="495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UppPr>
                                      <m:e>
                                        <m:r>
                                          <a:rPr sz="495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lim>
                                        <m:r>
                                          <a:rPr sz="495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̂</m:t>
                                        </m:r>
                                      </m:lim>
                                    </m:limUpp>
                                  </m:e>
                                  <m:sub>
                                    <m:r>
                                      <a:rPr sz="495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sz="4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=2)∼125</m:t>
                                </m:r>
                                <m:r>
                                  <m:rPr>
                                    <m:sty m:val="p"/>
                                  </m:rPr>
                                  <a:rPr sz="4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/>
                        </a:p>
                      </p:txBody>
                    </p:sp>
                  </mc:Choice>
                  <mc:Fallback xmlns="">
                    <p:sp>
                      <p:nvSpPr>
                        <p:cNvPr id="229" name="Text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445638" y="6917194"/>
                          <a:ext cx="6888660" cy="863601"/>
                        </a:xfrm>
                        <a:prstGeom prst="rect">
                          <a:avLst/>
                        </a:prstGeom>
                        <a:blipFill>
                          <a:blip r:embed="rId16"/>
                          <a:stretch>
                            <a:fillRect l="-3499" t="-13043" r="-1105" b="-34783"/>
                          </a:stretch>
                        </a:blipFill>
                        <a:ln w="12700" cap="flat">
                          <a:noFill/>
                          <a:miter lim="400000"/>
                        </a:ln>
                        <a:effectLst/>
                        <a:extLst>
                          <a:ext uri="{C572A759-6A51-4108-AA02-DFA0A04FC94B}">
  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  </a:ext>
                        </a:extLst>
                      </p:spPr>
                      <p:txBody>
                        <a:bodyPr/>
                        <a:lstStyle/>
                        <a:p>
                          <a:r>
                            <a:rPr lang="en-CN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30" name="Updated upper bound"/>
                    <p:cNvSpPr txBox="1"/>
                    <p:nvPr/>
                  </p:nvSpPr>
                  <p:spPr>
                    <a:xfrm>
                      <a:off x="-156367" y="5605726"/>
                      <a:ext cx="5878532" cy="78740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 marL="228600" indent="-228600">
                        <a:buClr>
                          <a:srgbClr val="000000"/>
                        </a:buClr>
                        <a:buSzPct val="80000"/>
                        <a:buBlip>
                          <a:blip r:embed="rId8"/>
                        </a:buBlip>
                        <a:defRPr sz="4500">
                          <a:solidFill>
                            <a:srgbClr val="000000"/>
                          </a:solidFill>
                        </a:defRPr>
                      </a:lvl1pPr>
                    </a:lstStyle>
                    <a:p>
                      <a:r>
                        <a:t>Updated upper bound </a:t>
                      </a:r>
                    </a:p>
                  </p:txBody>
                </p:sp>
                <p:sp>
                  <p:nvSpPr>
                    <p:cNvPr id="231" name="HTD et al.[HotQCD], PRD 109 (2024) 114516"/>
                    <p:cNvSpPr txBox="1"/>
                    <p:nvPr/>
                  </p:nvSpPr>
                  <p:spPr>
                    <a:xfrm>
                      <a:off x="1867090" y="4635660"/>
                      <a:ext cx="6775756" cy="49530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 defTabSz="821531">
                        <a:lnSpc>
                          <a:spcPct val="130000"/>
                        </a:lnSpc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lvl1pPr>
                    </a:lstStyle>
                    <a:p>
                      <a:r>
                        <a:t>HTD et al.[HotQCD], PRD 109 (2024) 114516</a:t>
                      </a: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3" name="Text"/>
                      <p:cNvSpPr txBox="1"/>
                      <p:nvPr/>
                    </p:nvSpPr>
                    <p:spPr>
                      <a:xfrm>
                        <a:off x="0" y="1821896"/>
                        <a:ext cx="1535563" cy="571501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 sz="3100">
                            <a:solidFill>
                              <a:srgbClr val="000000"/>
                            </a:solidFill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sz="30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30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sz="30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sz="30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sz="30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sz="30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 xmlns="">
                  <p:sp>
                    <p:nvSpPr>
                      <p:cNvPr id="233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0" y="1821896"/>
                        <a:ext cx="1535563" cy="571501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l="-12295" r="-7377" b="-10870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  <p:bldP spid="237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241" name="Recent theoretical predictions/estimates of CEP"/>
          <p:cNvSpPr txBox="1">
            <a:spLocks noGrp="1"/>
          </p:cNvSpPr>
          <p:nvPr>
            <p:ph type="ctrTitle"/>
          </p:nvPr>
        </p:nvSpPr>
        <p:spPr>
          <a:xfrm>
            <a:off x="1286382" y="100208"/>
            <a:ext cx="21437601" cy="136993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60400">
              <a:defRPr sz="8640">
                <a:effectLst>
                  <a:outerShdw blurRad="50800" dist="101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dirty="0">
                <a:solidFill>
                  <a:schemeClr val="tx1">
                    <a:lumMod val="50000"/>
                  </a:schemeClr>
                </a:solidFill>
              </a:rPr>
              <a:t>Recent theoretical predictions/estimates of CEP</a:t>
            </a:r>
          </a:p>
        </p:txBody>
      </p:sp>
      <p:sp>
        <p:nvSpPr>
          <p:cNvPr id="242" name="or CEP does not exist"/>
          <p:cNvSpPr txBox="1"/>
          <p:nvPr/>
        </p:nvSpPr>
        <p:spPr>
          <a:xfrm>
            <a:off x="13579793" y="3674282"/>
            <a:ext cx="656971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71500" indent="-571500">
              <a:buClr>
                <a:srgbClr val="000000"/>
              </a:buClr>
              <a:buSzPct val="80000"/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</a:lstStyle>
          <a:p>
            <a:r>
              <a:t>or CEP does not exist</a:t>
            </a:r>
          </a:p>
        </p:txBody>
      </p:sp>
      <p:pic>
        <p:nvPicPr>
          <p:cNvPr id="243" name="Screenshot 2025-09-05 at 19.16.58.png" descr="Screenshot 2025-09-05 at 19.16.58.png"/>
          <p:cNvPicPr>
            <a:picLocks noChangeAspect="1"/>
          </p:cNvPicPr>
          <p:nvPr/>
        </p:nvPicPr>
        <p:blipFill>
          <a:blip r:embed="rId3"/>
          <a:srcRect r="49655"/>
          <a:stretch>
            <a:fillRect/>
          </a:stretch>
        </p:blipFill>
        <p:spPr>
          <a:xfrm>
            <a:off x="697625" y="1620531"/>
            <a:ext cx="11177118" cy="8972473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Lysenko et al., arXiv:2408.06473, Phys.Rev.C 111 (2025) 5, 054903"/>
          <p:cNvSpPr txBox="1"/>
          <p:nvPr/>
        </p:nvSpPr>
        <p:spPr>
          <a:xfrm>
            <a:off x="847701" y="10709275"/>
            <a:ext cx="11887598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3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Lysenko et al., arXiv:2408.06473, </a:t>
            </a:r>
            <a:r>
              <a:rPr i="1"/>
              <a:t>Phys.Rev.C</a:t>
            </a:r>
            <a:r>
              <a:t> 111 (2025) 5, 054903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MeV"/>
              <p:cNvSpPr/>
              <p:nvPr/>
            </p:nvSpPr>
            <p:spPr>
              <a:xfrm>
                <a:off x="2237255" y="3611292"/>
                <a:ext cx="9108490" cy="558801"/>
              </a:xfrm>
              <a:prstGeom prst="rect">
                <a:avLst/>
              </a:prstGeom>
              <a:solidFill>
                <a:srgbClr val="0433FF">
                  <a:alpha val="65272"/>
                </a:srgbClr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l">
                  <a:defRPr sz="2900">
                    <a:solidFill>
                      <a:srgbClr val="FFFFFF"/>
                    </a:solidFill>
                  </a:defRPr>
                </a:pPr>
                <a: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8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sz="28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𝐶𝐸𝑃</m:t>
                        </m:r>
                      </m:sup>
                    </m:sSup>
                    <m:r>
                      <a:rPr sz="28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≲125</m:t>
                    </m:r>
                  </m:oMath>
                </a14:m>
                <a:r>
                  <a:t> MeV</a:t>
                </a:r>
              </a:p>
            </p:txBody>
          </p:sp>
        </mc:Choice>
        <mc:Fallback xmlns="">
          <p:sp>
            <p:nvSpPr>
              <p:cNvPr id="245" name="MeV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255" y="3611292"/>
                <a:ext cx="9108490" cy="558801"/>
              </a:xfrm>
              <a:prstGeom prst="rect">
                <a:avLst/>
              </a:prstGeom>
              <a:blipFill>
                <a:blip r:embed="rId4"/>
                <a:stretch>
                  <a:fillRect l="-1950" t="-8889" b="-311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"/>
              <p:cNvSpPr txBox="1"/>
              <p:nvPr/>
            </p:nvSpPr>
            <p:spPr>
              <a:xfrm>
                <a:off x="14466475" y="3376794"/>
                <a:ext cx="6192069" cy="179098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1200"/>
                  </a:spcBef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CEP</m:t>
                          </m:r>
                        </m:sup>
                      </m:sSup>
                      <m:r>
                        <a:rPr sz="4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≈83−120</m:t>
                      </m:r>
                      <m:r>
                        <m:rPr>
                          <m:sty m:val="p"/>
                        </m:rPr>
                        <a:rPr sz="4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/>
              </a:p>
              <a:p>
                <a:pPr>
                  <a:spcBef>
                    <a:spcPts val="1200"/>
                  </a:spcBef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CEP</m:t>
                          </m:r>
                        </m:sup>
                      </m:sSubSup>
                      <m:r>
                        <a:rPr sz="4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≈387−664</m:t>
                      </m:r>
                      <m:r>
                        <m:rPr>
                          <m:sty m:val="p"/>
                        </m:rPr>
                        <a:rPr sz="4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4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6475" y="3376794"/>
                <a:ext cx="6192069" cy="1790986"/>
              </a:xfrm>
              <a:prstGeom prst="rect">
                <a:avLst/>
              </a:prstGeom>
              <a:blipFill>
                <a:blip r:embed="rId5"/>
                <a:stretch>
                  <a:fillRect l="-4098" r="-1434" b="-139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7" name="Recent predictions/estimates:"/>
          <p:cNvSpPr txBox="1"/>
          <p:nvPr/>
        </p:nvSpPr>
        <p:spPr>
          <a:xfrm>
            <a:off x="12650742" y="2196199"/>
            <a:ext cx="842781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80000"/>
              <a:buBlip>
                <a:blip r:embed="rId6"/>
              </a:buBlip>
              <a:defRPr>
                <a:solidFill>
                  <a:srgbClr val="000000"/>
                </a:solidFill>
              </a:defRPr>
            </a:lvl1pPr>
          </a:lstStyle>
          <a:p>
            <a:r>
              <a:t>Recent predictions/estimates:</a:t>
            </a:r>
          </a:p>
        </p:txBody>
      </p:sp>
      <p:sp>
        <p:nvSpPr>
          <p:cNvPr id="248" name="The region hope to find to CEP in EXP"/>
          <p:cNvSpPr txBox="1"/>
          <p:nvPr/>
        </p:nvSpPr>
        <p:spPr>
          <a:xfrm>
            <a:off x="12512188" y="6633806"/>
            <a:ext cx="1117418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80000"/>
              <a:buBlip>
                <a:blip r:embed="rId6"/>
              </a:buBlip>
              <a:defRPr>
                <a:solidFill>
                  <a:srgbClr val="000000"/>
                </a:solidFill>
              </a:defRPr>
            </a:lvl1pPr>
          </a:lstStyle>
          <a:p>
            <a:r>
              <a:t>The region hope to find to CEP in EXP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9" name="Text"/>
              <p:cNvSpPr txBox="1"/>
              <p:nvPr/>
            </p:nvSpPr>
            <p:spPr>
              <a:xfrm>
                <a:off x="14398299" y="7921732"/>
                <a:ext cx="5550015" cy="10115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sz="4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sz="49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9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49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NN</m:t>
                              </m:r>
                            </m:sub>
                          </m:sSub>
                        </m:e>
                      </m:rad>
                      <m:r>
                        <a:rPr sz="4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≈3.9−7</m:t>
                      </m:r>
                      <m:r>
                        <m:rPr>
                          <m:sty m:val="p"/>
                        </m:rPr>
                        <a:rPr sz="4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4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8299" y="7921732"/>
                <a:ext cx="5550015" cy="10115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0" name="Equation"/>
              <p:cNvSpPr txBox="1"/>
              <p:nvPr/>
            </p:nvSpPr>
            <p:spPr>
              <a:xfrm>
                <a:off x="14499634" y="9357635"/>
                <a:ext cx="6125751" cy="73122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CEP</m:t>
                          </m:r>
                        </m:sup>
                      </m:sSubSup>
                      <m:r>
                        <a:rPr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≈420−632</m:t>
                      </m:r>
                      <m:r>
                        <m:rPr>
                          <m:sty m:val="p"/>
                        </m:rPr>
                        <a:rPr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sz="5000"/>
              </a:p>
            </p:txBody>
          </p:sp>
        </mc:Choice>
        <mc:Fallback xmlns="">
          <p:sp>
            <p:nvSpPr>
              <p:cNvPr id="25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9634" y="9357635"/>
                <a:ext cx="6125751" cy="731222"/>
              </a:xfrm>
              <a:prstGeom prst="rect">
                <a:avLst/>
              </a:prstGeom>
              <a:blipFill>
                <a:blip r:embed="rId8"/>
                <a:stretch>
                  <a:fillRect l="-3313" t="-5085" r="-4348" b="-2711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1" name="or CEP does not exist"/>
          <p:cNvSpPr txBox="1"/>
          <p:nvPr/>
        </p:nvSpPr>
        <p:spPr>
          <a:xfrm>
            <a:off x="13579793" y="5380966"/>
            <a:ext cx="656971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71500" indent="-571500">
              <a:buClr>
                <a:srgbClr val="000000"/>
              </a:buClr>
              <a:buSzPct val="80000"/>
              <a:buBlip>
                <a:blip r:embed="rId2"/>
              </a:buBlip>
              <a:defRPr>
                <a:solidFill>
                  <a:srgbClr val="000000"/>
                </a:solidFill>
              </a:defRPr>
            </a:lvl1pPr>
          </a:lstStyle>
          <a:p>
            <a:r>
              <a:t>or CEP does not exist</a:t>
            </a:r>
          </a:p>
        </p:txBody>
      </p:sp>
      <p:sp>
        <p:nvSpPr>
          <p:cNvPr id="252" name="Rectangle"/>
          <p:cNvSpPr/>
          <p:nvPr/>
        </p:nvSpPr>
        <p:spPr>
          <a:xfrm>
            <a:off x="6680713" y="4324634"/>
            <a:ext cx="3111973" cy="1854110"/>
          </a:xfrm>
          <a:prstGeom prst="rect">
            <a:avLst/>
          </a:prstGeom>
          <a:solidFill>
            <a:srgbClr val="FFFB00">
              <a:alpha val="4752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See Wei-Jie Fu’s talk on fRG at 8:15 Tue"/>
          <p:cNvSpPr txBox="1"/>
          <p:nvPr/>
        </p:nvSpPr>
        <p:spPr>
          <a:xfrm>
            <a:off x="2209688" y="11460468"/>
            <a:ext cx="815306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See Wei-Jie Fu’s talk on fRG at 8:15 Tue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56" name="Recent results on the CEP search in Lattice QCD"/>
          <p:cNvSpPr txBox="1"/>
          <p:nvPr/>
        </p:nvSpPr>
        <p:spPr>
          <a:xfrm>
            <a:off x="3116073" y="180647"/>
            <a:ext cx="18151854" cy="112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lnSpc>
                <a:spcPts val="9300"/>
              </a:lnSpc>
              <a:defRPr sz="6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Recent results on the CEP search in Lattice QCD</a:t>
            </a:r>
          </a:p>
        </p:txBody>
      </p:sp>
      <p:sp>
        <p:nvSpPr>
          <p:cNvPr id="257" name="Shah et al., arXiv:2410.16206"/>
          <p:cNvSpPr txBox="1"/>
          <p:nvPr/>
        </p:nvSpPr>
        <p:spPr>
          <a:xfrm>
            <a:off x="1986061" y="11527254"/>
            <a:ext cx="5069446" cy="50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Shah et al., arXiv:2410.16206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" name="Text"/>
              <p:cNvSpPr txBox="1"/>
              <p:nvPr/>
            </p:nvSpPr>
            <p:spPr>
              <a:xfrm>
                <a:off x="2293581" y="10216292"/>
                <a:ext cx="4944289" cy="12031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CEP</m:t>
                          </m:r>
                        </m:sup>
                      </m:sSup>
                      <m:r>
                        <a:rPr sz="3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=114.3±6.9</m:t>
                      </m:r>
                      <m:r>
                        <m:rPr>
                          <m:sty m:val="p"/>
                        </m:rPr>
                        <a:rPr sz="3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/>
              </a:p>
              <a:p>
                <a:pPr>
                  <a:defRPr sz="36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CEP</m:t>
                          </m:r>
                        </m:sup>
                      </m:sSubSup>
                      <m:r>
                        <a:rPr sz="3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=602.1±62.1</m:t>
                      </m:r>
                      <m:r>
                        <m:rPr>
                          <m:sty m:val="p"/>
                        </m:rPr>
                        <a:rPr sz="3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5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581" y="10216292"/>
                <a:ext cx="4944289" cy="1203150"/>
              </a:xfrm>
              <a:prstGeom prst="rect">
                <a:avLst/>
              </a:prstGeom>
              <a:blipFill>
                <a:blip r:embed="rId2"/>
                <a:stretch>
                  <a:fillRect l="-3077" r="-769" b="-41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9" name="Screenshot 2025-09-07 at 17.09.54.png" descr="Screenshot 2025-09-07 at 17.09.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68" y="2619205"/>
            <a:ext cx="7769123" cy="598833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Borsányi et al., arXiv:2502.10267"/>
          <p:cNvSpPr txBox="1"/>
          <p:nvPr/>
        </p:nvSpPr>
        <p:spPr>
          <a:xfrm>
            <a:off x="1995780" y="9599827"/>
            <a:ext cx="5539892" cy="508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Borsányi et al., arXiv:2502.10267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No CEP at   at the 2σ level"/>
              <p:cNvSpPr txBox="1"/>
              <p:nvPr/>
            </p:nvSpPr>
            <p:spPr>
              <a:xfrm>
                <a:off x="-105215" y="8837475"/>
                <a:ext cx="9741881" cy="6545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defTabSz="457200">
                  <a:spcBef>
                    <a:spcPts val="1200"/>
                  </a:spcBef>
                  <a:defRPr sz="36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t>No CEP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&lt;450</m:t>
                    </m:r>
                    <m:r>
                      <m:rPr>
                        <m:sty m:val="p"/>
                      </m:rPr>
                      <a:rPr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 at the 2σ level</a:t>
                </a:r>
              </a:p>
            </p:txBody>
          </p:sp>
        </mc:Choice>
        <mc:Fallback xmlns="">
          <p:sp>
            <p:nvSpPr>
              <p:cNvPr id="261" name="No CEP at   at the 2σ level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5215" y="8837475"/>
                <a:ext cx="9741881" cy="654541"/>
              </a:xfrm>
              <a:prstGeom prst="rect">
                <a:avLst/>
              </a:prstGeom>
              <a:blipFill>
                <a:blip r:embed="rId4"/>
                <a:stretch>
                  <a:fillRect t="-13462" b="-346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2" name="Contour of constant entropy"/>
          <p:cNvSpPr txBox="1"/>
          <p:nvPr/>
        </p:nvSpPr>
        <p:spPr>
          <a:xfrm>
            <a:off x="1371692" y="1680094"/>
            <a:ext cx="629818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Contour of constant entropy</a:t>
            </a:r>
          </a:p>
        </p:txBody>
      </p:sp>
      <p:sp>
        <p:nvSpPr>
          <p:cNvPr id="263" name="Lee-Yang edge singularity"/>
          <p:cNvSpPr txBox="1"/>
          <p:nvPr/>
        </p:nvSpPr>
        <p:spPr>
          <a:xfrm>
            <a:off x="17905316" y="1787590"/>
            <a:ext cx="554380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Lee-Yang edge singularity</a:t>
            </a:r>
          </a:p>
        </p:txBody>
      </p:sp>
      <p:pic>
        <p:nvPicPr>
          <p:cNvPr id="264" name="Screenshot 2025-09-05 at 19.34.31.png" descr="Screenshot 2025-09-05 at 19.34.3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7282" y="2549680"/>
            <a:ext cx="7934051" cy="5552193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Adam et al., arXiv:2507.13254"/>
          <p:cNvSpPr txBox="1"/>
          <p:nvPr/>
        </p:nvSpPr>
        <p:spPr>
          <a:xfrm>
            <a:off x="18155455" y="10622796"/>
            <a:ext cx="504352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Adam et al., arXiv:2507.13254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with 84% probability or…"/>
              <p:cNvSpPr txBox="1"/>
              <p:nvPr/>
            </p:nvSpPr>
            <p:spPr>
              <a:xfrm>
                <a:off x="18249486" y="8731584"/>
                <a:ext cx="4855465" cy="17399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CEP</m:t>
                          </m:r>
                        </m:sup>
                      </m:sSup>
                      <m:r>
                        <a:rPr sz="3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&lt;103</m:t>
                      </m:r>
                      <m:r>
                        <m:rPr>
                          <m:sty m:val="p"/>
                        </m:rPr>
                        <a:rPr sz="3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/>
              </a:p>
              <a:p>
                <a:pPr>
                  <a:defRPr sz="3600">
                    <a:solidFill>
                      <a:srgbClr val="000000"/>
                    </a:solidFill>
                  </a:defRPr>
                </a:pPr>
                <a:r>
                  <a:t>with 84% probability or </a:t>
                </a:r>
              </a:p>
              <a:p>
                <a:pPr>
                  <a:defRPr sz="3600">
                    <a:solidFill>
                      <a:srgbClr val="000000"/>
                    </a:solidFill>
                  </a:defRPr>
                </a:pPr>
                <a:r>
                  <a:t>CEP does not exit</a:t>
                </a:r>
              </a:p>
            </p:txBody>
          </p:sp>
        </mc:Choice>
        <mc:Fallback xmlns="">
          <p:sp>
            <p:nvSpPr>
              <p:cNvPr id="266" name="with 84% probability or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9486" y="8731584"/>
                <a:ext cx="4855465" cy="1739901"/>
              </a:xfrm>
              <a:prstGeom prst="rect">
                <a:avLst/>
              </a:prstGeom>
              <a:blipFill>
                <a:blip r:embed="rId6"/>
                <a:stretch>
                  <a:fillRect l="-4700" r="-4439" b="-130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7" name="Screenshot 2025-09-05 at 19.21.28.png" descr="Screenshot 2025-09-05 at 19.21.2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607" y="2695388"/>
            <a:ext cx="7400395" cy="5628133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Bielefeld-Parma, arXiv:2405.10196"/>
          <p:cNvSpPr txBox="1"/>
          <p:nvPr/>
        </p:nvSpPr>
        <p:spPr>
          <a:xfrm>
            <a:off x="9245791" y="10635794"/>
            <a:ext cx="6417271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Bielefeld-Parma, arXiv:2405.10196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Text"/>
              <p:cNvSpPr txBox="1"/>
              <p:nvPr/>
            </p:nvSpPr>
            <p:spPr>
              <a:xfrm>
                <a:off x="10520867" y="8972721"/>
                <a:ext cx="3867119" cy="12576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CEP</m:t>
                          </m:r>
                        </m:sup>
                      </m:sSup>
                      <m:r>
                        <a:rPr sz="3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105</m:t>
                          </m:r>
                        </m:e>
                        <m:sub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−18</m:t>
                          </m:r>
                        </m:sub>
                        <m:sup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+8</m:t>
                          </m:r>
                        </m:sup>
                      </m:sSubSup>
                      <m:r>
                        <m:rPr>
                          <m:sty m:val="p"/>
                        </m:rPr>
                        <a:rPr sz="3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/>
              </a:p>
              <a:p>
                <a:pPr>
                  <a:defRPr sz="36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CEP</m:t>
                          </m:r>
                        </m:sup>
                      </m:sSubSup>
                      <m:r>
                        <a:rPr sz="3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422</m:t>
                          </m:r>
                        </m:e>
                        <m:sub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−35</m:t>
                          </m:r>
                        </m:sub>
                        <m:sup>
                          <m:r>
                            <a:rPr sz="3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+80</m:t>
                          </m:r>
                        </m:sup>
                      </m:sSubSup>
                      <m:r>
                        <m:rPr>
                          <m:sty m:val="p"/>
                        </m:rPr>
                        <a:rPr sz="3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6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867" y="8972721"/>
                <a:ext cx="3867119" cy="1257627"/>
              </a:xfrm>
              <a:prstGeom prst="rect">
                <a:avLst/>
              </a:prstGeom>
              <a:blipFill>
                <a:blip r:embed="rId8"/>
                <a:stretch>
                  <a:fillRect l="-4262" r="-1639" b="-3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0" name="Lee-Yang edge singularity"/>
          <p:cNvSpPr txBox="1"/>
          <p:nvPr/>
        </p:nvSpPr>
        <p:spPr>
          <a:xfrm>
            <a:off x="9457902" y="1787590"/>
            <a:ext cx="554380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Lee-Yang edge singularity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All these analyses are done based on extrapolations…"/>
              <p:cNvSpPr txBox="1"/>
              <p:nvPr/>
            </p:nvSpPr>
            <p:spPr>
              <a:xfrm>
                <a:off x="1889652" y="8737934"/>
                <a:ext cx="21129548" cy="1727201"/>
              </a:xfrm>
              <a:prstGeom prst="rect">
                <a:avLst/>
              </a:prstGeom>
              <a:solidFill>
                <a:srgbClr val="FFFB00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5300">
                    <a:solidFill>
                      <a:srgbClr val="000000"/>
                    </a:solidFill>
                  </a:defRPr>
                </a:pPr>
                <a:r>
                  <a:t>All these analyses are done based on extrapolations </a:t>
                </a:r>
              </a:p>
              <a:p>
                <a:pPr>
                  <a:defRPr sz="5300">
                    <a:solidFill>
                      <a:srgbClr val="000000"/>
                    </a:solidFill>
                  </a:defRPr>
                </a:pPr>
                <a:r>
                  <a:t>from lattice QCD results at </a:t>
                </a:r>
                <a14:m>
                  <m:oMath xmlns:m="http://schemas.openxmlformats.org/officeDocument/2006/math">
                    <m:r>
                      <a:rPr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≳120−130</m:t>
                    </m:r>
                    <m:r>
                      <m:rPr>
                        <m:sty m:val="p"/>
                      </m:rPr>
                      <a:rPr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271" name="All these analyses are done based on extrapolation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652" y="8737934"/>
                <a:ext cx="21129548" cy="1727201"/>
              </a:xfrm>
              <a:prstGeom prst="rect">
                <a:avLst/>
              </a:prstGeom>
              <a:blipFill>
                <a:blip r:embed="rId9"/>
                <a:stretch>
                  <a:fillRect t="-7971" b="-210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?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1324187" y="210699"/>
                <a:ext cx="21437601" cy="1369930"/>
              </a:xfrm>
              <a:prstGeom prst="rect">
                <a:avLst/>
              </a:prstGeom>
            </p:spPr>
            <p:txBody>
              <a:bodyPr>
                <a:normAutofit fontScale="90000"/>
              </a:bodyPr>
              <a:lstStyle/>
              <a:p>
                <a:pPr defTabSz="660400">
                  <a:defRPr sz="8640">
                    <a:solidFill>
                      <a:srgbClr val="000000"/>
                    </a:solidFill>
                    <a:effectLst>
                      <a:outerShdw blurRad="50800" dist="10160" dir="5400000" rotWithShape="0">
                        <a:srgbClr val="000000">
                          <a:alpha val="30000"/>
                        </a:srgbClr>
                      </a:outerShdw>
                    </a:effectLst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8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8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m:rPr>
                            <m:sty m:val="p"/>
                          </m:rPr>
                          <a:rPr sz="8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CEP</m:t>
                        </m:r>
                      </m:sup>
                    </m:sSup>
                  </m:oMath>
                </a14:m>
                <a:r>
                  <a:t> ?</a:t>
                </a:r>
                <a:endParaRPr sz="10800"/>
              </a:p>
            </p:txBody>
          </p:sp>
        </mc:Choice>
        <mc:Fallback xmlns="">
          <p:sp>
            <p:nvSpPr>
              <p:cNvPr id="274" name="?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324187" y="210699"/>
                <a:ext cx="21437601" cy="1369930"/>
              </a:xfrm>
              <a:prstGeom prst="rect">
                <a:avLst/>
              </a:prstGeom>
              <a:blipFill>
                <a:blip r:embed="rId3"/>
                <a:stretch>
                  <a:fillRect t="-14679" b="-431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5" name="Screenshot 2025-09-05 at 19.16.58.png" descr="Screenshot 2025-09-05 at 19.16.58.png"/>
          <p:cNvPicPr>
            <a:picLocks noChangeAspect="1"/>
          </p:cNvPicPr>
          <p:nvPr/>
        </p:nvPicPr>
        <p:blipFill>
          <a:blip r:embed="rId4"/>
          <a:srcRect r="49655"/>
          <a:stretch>
            <a:fillRect/>
          </a:stretch>
        </p:blipFill>
        <p:spPr>
          <a:xfrm>
            <a:off x="12753498" y="1838014"/>
            <a:ext cx="11177118" cy="8972474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Lysenko et al., arXiv:2408.06473, Phys.Rev.C 111 (2025) 5, 054903"/>
          <p:cNvSpPr txBox="1"/>
          <p:nvPr/>
        </p:nvSpPr>
        <p:spPr>
          <a:xfrm>
            <a:off x="11435619" y="11057556"/>
            <a:ext cx="118875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3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Lysenko et al., arXiv:2408.06473, </a:t>
            </a:r>
            <a:r>
              <a:rPr i="1"/>
              <a:t>Phys.Rev.C</a:t>
            </a:r>
            <a:r>
              <a:t> 111 (2025) 5, 054903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MeV"/>
              <p:cNvSpPr/>
              <p:nvPr/>
            </p:nvSpPr>
            <p:spPr>
              <a:xfrm>
                <a:off x="14293129" y="3828775"/>
                <a:ext cx="9100158" cy="558801"/>
              </a:xfrm>
              <a:prstGeom prst="rect">
                <a:avLst/>
              </a:prstGeom>
              <a:solidFill>
                <a:srgbClr val="0433FF">
                  <a:alpha val="65272"/>
                </a:srgbClr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l">
                  <a:defRPr sz="2900">
                    <a:solidFill>
                      <a:srgbClr val="FFFFFF"/>
                    </a:solidFill>
                  </a:defRPr>
                </a:pPr>
                <a: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8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m:rPr>
                            <m:sty m:val="p"/>
                          </m:rPr>
                          <a:rPr sz="28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CEP</m:t>
                        </m:r>
                      </m:sup>
                    </m:sSup>
                    <m:r>
                      <a:rPr sz="28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≲125</m:t>
                    </m:r>
                  </m:oMath>
                </a14:m>
                <a:r>
                  <a:t> MeV</a:t>
                </a:r>
              </a:p>
            </p:txBody>
          </p:sp>
        </mc:Choice>
        <mc:Fallback xmlns="">
          <p:sp>
            <p:nvSpPr>
              <p:cNvPr id="277" name="MeV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3129" y="3828775"/>
                <a:ext cx="9100158" cy="558801"/>
              </a:xfrm>
              <a:prstGeom prst="rect">
                <a:avLst/>
              </a:prstGeom>
              <a:blipFill>
                <a:blip r:embed="rId5"/>
                <a:stretch>
                  <a:fillRect l="-1953" t="-6667" b="-311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8" name="Line"/>
          <p:cNvSpPr/>
          <p:nvPr/>
        </p:nvSpPr>
        <p:spPr>
          <a:xfrm flipH="1">
            <a:off x="10093501" y="9559045"/>
            <a:ext cx="4160445" cy="1"/>
          </a:xfrm>
          <a:prstGeom prst="line">
            <a:avLst/>
          </a:prstGeom>
          <a:ln w="635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9" name="Equation"/>
              <p:cNvSpPr txBox="1"/>
              <p:nvPr/>
            </p:nvSpPr>
            <p:spPr>
              <a:xfrm>
                <a:off x="10477224" y="9899022"/>
                <a:ext cx="1662780" cy="5880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0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sz="50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5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5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sz="50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5000">
                  <a:solidFill>
                    <a:srgbClr val="0433FF"/>
                  </a:solidFill>
                </a:endParaRPr>
              </a:p>
            </p:txBody>
          </p:sp>
        </mc:Choice>
        <mc:Fallback xmlns="">
          <p:sp>
            <p:nvSpPr>
              <p:cNvPr id="27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224" y="9899022"/>
                <a:ext cx="1662780" cy="588011"/>
              </a:xfrm>
              <a:prstGeom prst="rect">
                <a:avLst/>
              </a:prstGeom>
              <a:blipFill>
                <a:blip r:embed="rId6"/>
                <a:stretch>
                  <a:fillRect l="-12977" t="-6383" r="-38931" b="-680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0" name="Rectangle"/>
          <p:cNvSpPr/>
          <p:nvPr/>
        </p:nvSpPr>
        <p:spPr>
          <a:xfrm>
            <a:off x="8849280" y="2025407"/>
            <a:ext cx="5280808" cy="2635801"/>
          </a:xfrm>
          <a:prstGeom prst="rect">
            <a:avLst/>
          </a:prstGeom>
          <a:solidFill>
            <a:srgbClr val="0433FF">
              <a:alpha val="4058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Current LQCD…"/>
              <p:cNvSpPr txBox="1"/>
              <p:nvPr/>
            </p:nvSpPr>
            <p:spPr>
              <a:xfrm>
                <a:off x="8921244" y="2149507"/>
                <a:ext cx="4483736" cy="2387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t>Current LQCD </a:t>
                </a:r>
              </a:p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t>simulations at </a:t>
                </a:r>
              </a:p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t>T</a:t>
                </a:r>
                <a14:m>
                  <m:oMath xmlns:m="http://schemas.openxmlformats.org/officeDocument/2006/math">
                    <m:r>
                      <a:rPr sz="4950" i="1">
                        <a:solidFill>
                          <a:srgbClr val="FEFFFF"/>
                        </a:solidFill>
                        <a:latin typeface="Cambria Math" panose="02040503050406030204" pitchFamily="18" charset="0"/>
                      </a:rPr>
                      <m:t>≥120</m:t>
                    </m:r>
                  </m:oMath>
                </a14:m>
                <a:r>
                  <a:t> MeV</a:t>
                </a:r>
              </a:p>
            </p:txBody>
          </p:sp>
        </mc:Choice>
        <mc:Fallback xmlns="">
          <p:sp>
            <p:nvSpPr>
              <p:cNvPr id="281" name="Current LQCD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244" y="2149507"/>
                <a:ext cx="4483736" cy="2387601"/>
              </a:xfrm>
              <a:prstGeom prst="rect">
                <a:avLst/>
              </a:prstGeom>
              <a:blipFill>
                <a:blip r:embed="rId7"/>
                <a:stretch>
                  <a:fillRect l="-7345" t="-6349" r="-7345" b="-1428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Equation"/>
              <p:cNvSpPr txBox="1"/>
              <p:nvPr/>
            </p:nvSpPr>
            <p:spPr>
              <a:xfrm>
                <a:off x="1497067" y="1991946"/>
                <a:ext cx="4496519" cy="38758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CEP</m:t>
                          </m:r>
                        </m:sup>
                      </m:sSup>
                      <m:r>
                        <a:rPr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=114.3±6.9</m:t>
                      </m:r>
                      <m:r>
                        <m:rPr>
                          <m:sty m:val="p"/>
                        </m:rPr>
                        <a:rPr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sz="3500"/>
              </a:p>
            </p:txBody>
          </p:sp>
        </mc:Choice>
        <mc:Fallback xmlns="">
          <p:sp>
            <p:nvSpPr>
              <p:cNvPr id="28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067" y="1991946"/>
                <a:ext cx="4496519" cy="387588"/>
              </a:xfrm>
              <a:prstGeom prst="rect">
                <a:avLst/>
              </a:prstGeom>
              <a:blipFill>
                <a:blip r:embed="rId8"/>
                <a:stretch>
                  <a:fillRect l="-3390" t="-6250" r="-4520" b="-5312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Equation"/>
              <p:cNvSpPr txBox="1"/>
              <p:nvPr/>
            </p:nvSpPr>
            <p:spPr>
              <a:xfrm>
                <a:off x="1500719" y="2748884"/>
                <a:ext cx="3740814" cy="54725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CEP</m:t>
                          </m:r>
                        </m:sup>
                      </m:sSup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105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−18</m:t>
                          </m:r>
                        </m:sub>
                        <m:sup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+8</m:t>
                          </m:r>
                        </m:sup>
                      </m:sSubSup>
                      <m:r>
                        <m:rPr>
                          <m:sty m:val="p"/>
                        </m:rP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sz="3600"/>
              </a:p>
            </p:txBody>
          </p:sp>
        </mc:Choice>
        <mc:Fallback xmlns="">
          <p:sp>
            <p:nvSpPr>
              <p:cNvPr id="28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719" y="2748884"/>
                <a:ext cx="3740814" cy="547256"/>
              </a:xfrm>
              <a:prstGeom prst="rect">
                <a:avLst/>
              </a:prstGeom>
              <a:blipFill>
                <a:blip r:embed="rId9"/>
                <a:stretch>
                  <a:fillRect l="-4068" t="-4545" r="-6441" b="-1818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w. 84% prob.…"/>
              <p:cNvSpPr txBox="1"/>
              <p:nvPr/>
            </p:nvSpPr>
            <p:spPr>
              <a:xfrm>
                <a:off x="1377235" y="3461003"/>
                <a:ext cx="5942290" cy="11938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l">
                  <a:defRPr sz="3600">
                    <a:solidFill>
                      <a:srgbClr val="000000"/>
                    </a:solidFill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3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m:rPr>
                            <m:sty m:val="p"/>
                          </m:rPr>
                          <a:rPr sz="3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CEP</m:t>
                        </m:r>
                      </m:sup>
                    </m:sSup>
                    <m:r>
                      <a:rPr sz="3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&lt;103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t> w. 84% prob. </a:t>
                </a:r>
              </a:p>
              <a:p>
                <a:pPr algn="l">
                  <a:defRPr sz="3600">
                    <a:solidFill>
                      <a:srgbClr val="000000"/>
                    </a:solidFill>
                  </a:defRPr>
                </a:pPr>
                <a:r>
                  <a:t>or No CEP</a:t>
                </a:r>
              </a:p>
            </p:txBody>
          </p:sp>
        </mc:Choice>
        <mc:Fallback xmlns="">
          <p:sp>
            <p:nvSpPr>
              <p:cNvPr id="284" name="w. 84% prob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235" y="3461003"/>
                <a:ext cx="5942290" cy="1193801"/>
              </a:xfrm>
              <a:prstGeom prst="rect">
                <a:avLst/>
              </a:prstGeom>
              <a:blipFill>
                <a:blip r:embed="rId10"/>
                <a:stretch>
                  <a:fillRect l="-3838" t="-5263" r="-5117" b="-1894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5" name="Arrow"/>
          <p:cNvSpPr/>
          <p:nvPr/>
        </p:nvSpPr>
        <p:spPr>
          <a:xfrm>
            <a:off x="7301576" y="2708307"/>
            <a:ext cx="1384663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79" y="14256"/>
                </a:moveTo>
                <a:lnTo>
                  <a:pt x="12679" y="21600"/>
                </a:lnTo>
                <a:lnTo>
                  <a:pt x="0" y="10800"/>
                </a:lnTo>
                <a:lnTo>
                  <a:pt x="12679" y="0"/>
                </a:lnTo>
                <a:lnTo>
                  <a:pt x="12679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blipFill>
            <a:blip r:embed="rId11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Text"/>
          <p:cNvSpPr txBox="1"/>
          <p:nvPr/>
        </p:nvSpPr>
        <p:spPr>
          <a:xfrm>
            <a:off x="779431" y="1720420"/>
            <a:ext cx="79872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80000"/>
              <a:buBlip>
                <a:blip r:embed="rId12"/>
              </a:buBlip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</a:t>
            </a:r>
          </a:p>
        </p:txBody>
      </p:sp>
      <p:sp>
        <p:nvSpPr>
          <p:cNvPr id="287" name="Text"/>
          <p:cNvSpPr txBox="1"/>
          <p:nvPr/>
        </p:nvSpPr>
        <p:spPr>
          <a:xfrm>
            <a:off x="779431" y="2488468"/>
            <a:ext cx="79872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80000"/>
              <a:buBlip>
                <a:blip r:embed="rId12"/>
              </a:buBlip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</a:t>
            </a:r>
          </a:p>
        </p:txBody>
      </p:sp>
      <p:sp>
        <p:nvSpPr>
          <p:cNvPr id="288" name="Text"/>
          <p:cNvSpPr txBox="1"/>
          <p:nvPr/>
        </p:nvSpPr>
        <p:spPr>
          <a:xfrm>
            <a:off x="779431" y="3271434"/>
            <a:ext cx="79872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80000"/>
              <a:buBlip>
                <a:blip r:embed="rId12"/>
              </a:buBlip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How about perform a direct LQCD simulations in the currently predicted   region? E.g. 108 MeV"/>
              <p:cNvSpPr txBox="1"/>
              <p:nvPr/>
            </p:nvSpPr>
            <p:spPr>
              <a:xfrm>
                <a:off x="453310" y="8634100"/>
                <a:ext cx="9887339" cy="20828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571500" indent="-571500" algn="l">
                  <a:buClr>
                    <a:srgbClr val="000000"/>
                  </a:buClr>
                  <a:buSzPct val="80000"/>
                  <a:buBlip>
                    <a:blip r:embed="rId13"/>
                  </a:buBlip>
                  <a:defRPr sz="4300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000000"/>
                    </a:solidFill>
                  </a:rPr>
                  <a:t> </a:t>
                </a:r>
                <a:r>
                  <a:rPr>
                    <a:solidFill>
                      <a:srgbClr val="FF2600"/>
                    </a:solidFill>
                  </a:rPr>
                  <a:t>How about perform a direct LQCD simulations in the currently predicted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42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2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m:rPr>
                            <m:sty m:val="p"/>
                          </m:rPr>
                          <a:rPr sz="42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CEP</m:t>
                        </m:r>
                      </m:sup>
                    </m:sSup>
                  </m:oMath>
                </a14:m>
                <a:r>
                  <a:rPr>
                    <a:solidFill>
                      <a:srgbClr val="FF2600"/>
                    </a:solidFill>
                  </a:rPr>
                  <a:t> region?</a:t>
                </a:r>
                <a:r>
                  <a:rPr>
                    <a:solidFill>
                      <a:srgbClr val="000000"/>
                    </a:solidFill>
                  </a:rPr>
                  <a:t> E.g. 108 MeV</a:t>
                </a:r>
                <a:endParaRPr>
                  <a:solidFill>
                    <a:srgbClr val="FF2600"/>
                  </a:solidFill>
                </a:endParaRPr>
              </a:p>
            </p:txBody>
          </p:sp>
        </mc:Choice>
        <mc:Fallback xmlns="">
          <p:sp>
            <p:nvSpPr>
              <p:cNvPr id="289" name="How about perform a direct LQCD simulations in the currently predicted   region? E.g. 108 MeV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10" y="8634100"/>
                <a:ext cx="9887339" cy="2082801"/>
              </a:xfrm>
              <a:prstGeom prst="rect">
                <a:avLst/>
              </a:prstGeom>
              <a:blipFill>
                <a:blip r:embed="rId14"/>
                <a:stretch>
                  <a:fillRect t="-4848" b="-1393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fRG:"/>
              <p:cNvSpPr txBox="1"/>
              <p:nvPr/>
            </p:nvSpPr>
            <p:spPr>
              <a:xfrm>
                <a:off x="569746" y="5634197"/>
                <a:ext cx="6351162" cy="6618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marL="571500" indent="-571500">
                  <a:buSzPct val="100000"/>
                  <a:buFont typeface="Arial" panose="020B0604020202020204" pitchFamily="34" charset="0"/>
                  <a:buChar char="•"/>
                  <a:defRPr sz="3600">
                    <a:solidFill>
                      <a:srgbClr val="000000"/>
                    </a:solidFill>
                  </a:defRPr>
                </a:pPr>
                <a:r>
                  <a:rPr dirty="0" err="1"/>
                  <a:t>fRG</a:t>
                </a:r>
                <a:r>
                  <a:rPr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m:rPr>
                            <m:sty m:val="p"/>
                          </m:rPr>
                          <a:rPr sz="3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CEP</m:t>
                        </m:r>
                      </m:sup>
                    </m:sSup>
                    <m:r>
                      <a:rPr sz="3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≈105−115</m:t>
                    </m:r>
                    <m:r>
                      <m:rPr>
                        <m:sty m:val="p"/>
                      </m:rPr>
                      <a:rPr sz="3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dirty="0"/>
                  <a:t> </a:t>
                </a:r>
              </a:p>
            </p:txBody>
          </p:sp>
        </mc:Choice>
        <mc:Fallback xmlns="">
          <p:sp>
            <p:nvSpPr>
              <p:cNvPr id="290" name="fRG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46" y="5634197"/>
                <a:ext cx="6351162" cy="661848"/>
              </a:xfrm>
              <a:prstGeom prst="rect">
                <a:avLst/>
              </a:prstGeom>
              <a:blipFill>
                <a:blip r:embed="rId15"/>
                <a:stretch>
                  <a:fillRect l="-2595" t="-11321" b="-358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1" name="See Wei-Jie Fu’s talk on fRG at 8:15 Tue"/>
          <p:cNvSpPr txBox="1"/>
          <p:nvPr/>
        </p:nvSpPr>
        <p:spPr>
          <a:xfrm>
            <a:off x="4402352" y="6665807"/>
            <a:ext cx="815306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See Wei-Jie Fu’s talk on fRG at 8:15 Tue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94" name="Direct simulation at T=108 MeV in the imaginary chemical potential"/>
          <p:cNvSpPr txBox="1">
            <a:spLocks noGrp="1"/>
          </p:cNvSpPr>
          <p:nvPr>
            <p:ph type="ctrTitle"/>
          </p:nvPr>
        </p:nvSpPr>
        <p:spPr>
          <a:xfrm>
            <a:off x="598288" y="35803"/>
            <a:ext cx="23752607" cy="1511867"/>
          </a:xfrm>
          <a:prstGeom prst="rect">
            <a:avLst/>
          </a:prstGeom>
        </p:spPr>
        <p:txBody>
          <a:bodyPr/>
          <a:lstStyle>
            <a:lvl1pPr defTabSz="503555">
              <a:defRPr sz="6588">
                <a:solidFill>
                  <a:srgbClr val="0433FF"/>
                </a:solidFill>
                <a:effectLst>
                  <a:outerShdw blurRad="38735" dist="7747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Direct simulation at T=108 MeV in the imaginary chemical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Equation"/>
              <p:cNvSpPr txBox="1"/>
              <p:nvPr/>
            </p:nvSpPr>
            <p:spPr>
              <a:xfrm>
                <a:off x="13237247" y="2580476"/>
                <a:ext cx="8689896" cy="142525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)≡</m:t>
                      </m:r>
                      <m:sSubSup>
                        <m:sSubSup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  <m:sSub>
                            <m:sSub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bSup>
                            <m:sSubSup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sSub>
                            <m:sSub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den>
                      </m:f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cosh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)−1</m:t>
                      </m:r>
                    </m:oMath>
                  </m:oMathPara>
                </a14:m>
                <a:endParaRPr sz="3600"/>
              </a:p>
            </p:txBody>
          </p:sp>
        </mc:Choice>
        <mc:Fallback xmlns="">
          <p:sp>
            <p:nvSpPr>
              <p:cNvPr id="29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7247" y="2580476"/>
                <a:ext cx="8689896" cy="1425258"/>
              </a:xfrm>
              <a:prstGeom prst="rect">
                <a:avLst/>
              </a:prstGeom>
              <a:blipFill>
                <a:blip r:embed="rId2"/>
                <a:stretch>
                  <a:fillRect l="-1752" r="-12993" b="-442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6" name="04615fd8b91d5853a00fdbd1a87649a4.png" descr="04615fd8b91d5853a00fdbd1a87649a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32" y="3253221"/>
            <a:ext cx="9119719" cy="891648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1st-4th order baryon number susceptibilities"/>
          <p:cNvSpPr txBox="1"/>
          <p:nvPr/>
        </p:nvSpPr>
        <p:spPr>
          <a:xfrm>
            <a:off x="1444355" y="1976186"/>
            <a:ext cx="9229627" cy="619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1st-4th order baryon number susceptibilities</a:t>
            </a:r>
          </a:p>
        </p:txBody>
      </p:sp>
      <p:sp>
        <p:nvSpPr>
          <p:cNvPr id="298" name="Multi-point Padé fits"/>
          <p:cNvSpPr txBox="1"/>
          <p:nvPr/>
        </p:nvSpPr>
        <p:spPr>
          <a:xfrm>
            <a:off x="12426853" y="1825426"/>
            <a:ext cx="461029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000000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Multi-point Padé fits</a:t>
            </a:r>
          </a:p>
        </p:txBody>
      </p:sp>
      <p:pic>
        <p:nvPicPr>
          <p:cNvPr id="299" name="roots_chi1B_latandHRG_m3n3.png" descr="roots_chi1B_latandHRG_m3n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563" y="5196076"/>
            <a:ext cx="8254966" cy="540531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0" name="Text"/>
              <p:cNvSpPr txBox="1"/>
              <p:nvPr/>
            </p:nvSpPr>
            <p:spPr>
              <a:xfrm>
                <a:off x="12592288" y="4209549"/>
                <a:ext cx="3529725" cy="7827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4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sz="4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sz="4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r>
                        <a:rPr sz="4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sz="4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4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4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sz="4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sz="4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4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0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2288" y="4209549"/>
                <a:ext cx="3529725" cy="782712"/>
              </a:xfrm>
              <a:prstGeom prst="rect">
                <a:avLst/>
              </a:prstGeom>
              <a:blipFill>
                <a:blip r:embed="rId5"/>
                <a:stretch>
                  <a:fillRect l="-15412" r="-8602" b="-253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1" name="Zeros: roots of numerator…"/>
          <p:cNvSpPr txBox="1"/>
          <p:nvPr/>
        </p:nvSpPr>
        <p:spPr>
          <a:xfrm>
            <a:off x="16521588" y="4024183"/>
            <a:ext cx="5832426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Zeros: roots of numerator</a:t>
            </a:r>
          </a:p>
          <a:p>
            <a:pPr algn="l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Poles: roots of denominator </a:t>
            </a:r>
          </a:p>
        </p:txBody>
      </p:sp>
      <p:sp>
        <p:nvSpPr>
          <p:cNvPr id="302" name="No uncanceled poles…"/>
          <p:cNvSpPr txBox="1"/>
          <p:nvPr/>
        </p:nvSpPr>
        <p:spPr>
          <a:xfrm>
            <a:off x="12116476" y="10619843"/>
            <a:ext cx="1093143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80000"/>
              <a:buBlip>
                <a:blip r:embed="rId6"/>
              </a:buBlip>
              <a:defRPr sz="4000">
                <a:solidFill>
                  <a:srgbClr val="000000"/>
                </a:solidFill>
              </a:defRPr>
            </a:pPr>
            <a:r>
              <a:t>No uncanceled poles</a:t>
            </a:r>
          </a:p>
          <a:p>
            <a:pPr marL="228600" indent="-228600" algn="l">
              <a:buSzPct val="80000"/>
              <a:buBlip>
                <a:blip r:embed="rId6"/>
              </a:buBlip>
              <a:defRPr sz="4000">
                <a:solidFill>
                  <a:srgbClr val="000000"/>
                </a:solidFill>
              </a:defRPr>
            </a:pPr>
            <a:r>
              <a:t>Similar pattern between Lattice and HRG mock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1219" y="13000270"/>
            <a:ext cx="326137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305" name="Fits with physical-motivated non-critical ansatz"/>
          <p:cNvSpPr txBox="1">
            <a:spLocks noGrp="1"/>
          </p:cNvSpPr>
          <p:nvPr>
            <p:ph type="ctrTitle"/>
          </p:nvPr>
        </p:nvSpPr>
        <p:spPr>
          <a:xfrm>
            <a:off x="1473200" y="45405"/>
            <a:ext cx="21437600" cy="1635264"/>
          </a:xfrm>
          <a:prstGeom prst="rect">
            <a:avLst/>
          </a:prstGeom>
        </p:spPr>
        <p:txBody>
          <a:bodyPr/>
          <a:lstStyle>
            <a:lvl1pPr defTabSz="676909">
              <a:defRPr sz="8856">
                <a:solidFill>
                  <a:srgbClr val="000000"/>
                </a:solidFill>
                <a:effectLst>
                  <a:outerShdw blurRad="52070" dist="10414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Fits with physical-motivated non-critical ansatz </a:t>
            </a:r>
          </a:p>
        </p:txBody>
      </p:sp>
      <p:pic>
        <p:nvPicPr>
          <p:cNvPr id="306" name="a3fit_chi1t4B_lat.png" descr="a3fit_chi1t4B_la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85" y="1803742"/>
            <a:ext cx="10338924" cy="1010851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Ansatz I:"/>
              <p:cNvSpPr txBox="1"/>
              <p:nvPr/>
            </p:nvSpPr>
            <p:spPr>
              <a:xfrm>
                <a:off x="12251001" y="3346736"/>
                <a:ext cx="7380049" cy="863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t>Ansatz I: </a:t>
                </a:r>
                <a14:m>
                  <m:oMath xmlns:m="http://schemas.openxmlformats.org/officeDocument/2006/math"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cosh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07" name="Ansatz I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1001" y="3346736"/>
                <a:ext cx="7380049" cy="863601"/>
              </a:xfrm>
              <a:prstGeom prst="rect">
                <a:avLst/>
              </a:prstGeom>
              <a:blipFill>
                <a:blip r:embed="rId3"/>
                <a:stretch>
                  <a:fillRect l="-8419" t="-14493" r="-7216" b="-391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Ansatz II:"/>
              <p:cNvSpPr txBox="1"/>
              <p:nvPr/>
            </p:nvSpPr>
            <p:spPr>
              <a:xfrm>
                <a:off x="12114655" y="4541168"/>
                <a:ext cx="11496277" cy="863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t>Ansatz II: </a:t>
                </a:r>
                <a14:m>
                  <m:oMath xmlns:m="http://schemas.openxmlformats.org/officeDocument/2006/math"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cosh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)+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m:rPr>
                        <m:sty m:val="p"/>
                      </m:rP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cosh</m:t>
                    </m:r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(2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 </a:t>
                </a:r>
              </a:p>
            </p:txBody>
          </p:sp>
        </mc:Choice>
        <mc:Fallback xmlns="">
          <p:sp>
            <p:nvSpPr>
              <p:cNvPr id="308" name="Ansatz II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4655" y="4541168"/>
                <a:ext cx="11496277" cy="863601"/>
              </a:xfrm>
              <a:prstGeom prst="rect">
                <a:avLst/>
              </a:prstGeom>
              <a:blipFill>
                <a:blip r:embed="rId4"/>
                <a:stretch>
                  <a:fillRect l="-6615" t="-14493" r="-6615" b="-391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Non-critical ansatz for pressure:"/>
          <p:cNvSpPr txBox="1"/>
          <p:nvPr/>
        </p:nvSpPr>
        <p:spPr>
          <a:xfrm>
            <a:off x="10864951" y="2160322"/>
            <a:ext cx="871982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Non-critical ansatz for pressure:</a:t>
            </a:r>
          </a:p>
        </p:txBody>
      </p:sp>
      <p:pic>
        <p:nvPicPr>
          <p:cNvPr id="310" name="Screenshot 2025-09-05 at 21.52.40.png" descr="Screenshot 2025-09-05 at 21.52.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5904" y="5735599"/>
            <a:ext cx="10968182" cy="503659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Rectangle"/>
          <p:cNvSpPr/>
          <p:nvPr/>
        </p:nvSpPr>
        <p:spPr>
          <a:xfrm>
            <a:off x="14711303" y="7023778"/>
            <a:ext cx="1765584" cy="3188282"/>
          </a:xfrm>
          <a:prstGeom prst="rect">
            <a:avLst/>
          </a:prstGeom>
          <a:solidFill>
            <a:srgbClr val="FFFB00">
              <a:alpha val="3495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2" name="Rectangle"/>
          <p:cNvSpPr/>
          <p:nvPr/>
        </p:nvSpPr>
        <p:spPr>
          <a:xfrm>
            <a:off x="18615358" y="6978903"/>
            <a:ext cx="2005123" cy="3278031"/>
          </a:xfrm>
          <a:prstGeom prst="rect">
            <a:avLst/>
          </a:prstGeom>
          <a:solidFill>
            <a:srgbClr val="FFFB00">
              <a:alpha val="3495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Line"/>
          <p:cNvSpPr/>
          <p:nvPr/>
        </p:nvSpPr>
        <p:spPr>
          <a:xfrm flipV="1">
            <a:off x="18638615" y="6629885"/>
            <a:ext cx="1" cy="37124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4" name="D. Bollweg, D. Clarke, HTD, J.-B. Gu, S.-T. Li, S. Mukherjee, P. Petreczky, C. Schmidt, H.-T. Shu, Ke-Fan Ye, work in progress"/>
          <p:cNvSpPr txBox="1"/>
          <p:nvPr/>
        </p:nvSpPr>
        <p:spPr>
          <a:xfrm>
            <a:off x="2641753" y="12035331"/>
            <a:ext cx="1982350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rgbClr val="424242"/>
                </a:solidFill>
              </a:defRPr>
            </a:pPr>
            <a:r>
              <a:t>D. Bollweg, D. Clarke, HTD, J.-B. Gu, S.-T. Li, S. Mukherjee, P. Petreczky, C. Schmidt, H.-T. Shu, </a:t>
            </a:r>
            <a:r>
              <a:rPr b="1"/>
              <a:t>Ke-Fan Ye</a:t>
            </a:r>
            <a:r>
              <a:t>, work in progress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1790</Words>
  <Application>Microsoft Macintosh PowerPoint</Application>
  <PresentationFormat>Custom</PresentationFormat>
  <Paragraphs>243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Baskerville</vt:lpstr>
      <vt:lpstr>Cambria Math</vt:lpstr>
      <vt:lpstr>Helvetica Light</vt:lpstr>
      <vt:lpstr>Helvetica Neue</vt:lpstr>
      <vt:lpstr>Hoefler Text</vt:lpstr>
      <vt:lpstr>Harmony</vt:lpstr>
      <vt:lpstr>PowerPoint Presentation</vt:lpstr>
      <vt:lpstr>Search for criticalities</vt:lpstr>
      <vt:lpstr>PowerPoint Presentation</vt:lpstr>
      <vt:lpstr>PowerPoint Presentation</vt:lpstr>
      <vt:lpstr>Recent theoretical predictions/estimates of CEP</vt:lpstr>
      <vt:lpstr>PowerPoint Presentation</vt:lpstr>
      <vt:lpstr>T^CEP ?</vt:lpstr>
      <vt:lpstr>Direct simulation at T=108 MeV in the imaginary chemical potential</vt:lpstr>
      <vt:lpstr>Fits with physical-motivated non-critical ansatz </vt:lpstr>
      <vt:lpstr>Singularities in the real plane?</vt:lpstr>
      <vt:lpstr>Diagnostic measure of μ_(B,c) in a certain region R  </vt:lpstr>
      <vt:lpstr>Analytic continuation to real μ_B</vt:lpstr>
      <vt:lpstr>Manifestation of possible CEP signals in the high order susceptibilities</vt:lpstr>
      <vt:lpstr>PowerPoint Presentation</vt:lpstr>
      <vt:lpstr>PowerPoint Presentation</vt:lpstr>
      <vt:lpstr>Masses of neutral Pseudoscalar mesons in external magnetic fields</vt:lpstr>
      <vt:lpstr>Energies of charged Pseudoscalar mesons in external magnetic fields</vt:lpstr>
      <vt:lpstr>PowerPoint Presentation</vt:lpstr>
      <vt:lpstr>PowerPoint Presentation</vt:lpstr>
      <vt:lpstr>Heavy Quarkonia from NRQCD on the lattice</vt:lpstr>
      <vt:lpstr>Heavy quark diffusion coefficient in Nf=2+1 QCD</vt:lpstr>
      <vt:lpstr>PowerPoint Presentation</vt:lpstr>
      <vt:lpstr>Summary</vt:lpstr>
      <vt:lpstr>Backup</vt:lpstr>
      <vt:lpstr>O(N) scaling behavior of K_n (¯ψ ψ) at μ_B=0</vt:lpstr>
      <vt:lpstr>Microscopic encoding of Macroscopic criticality</vt:lpstr>
      <vt:lpstr>Criticality in the complex μ_B plane</vt:lpstr>
      <vt:lpstr>Volume dependences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Microsoft Office User</cp:lastModifiedBy>
  <cp:revision>14</cp:revision>
  <dcterms:modified xsi:type="dcterms:W3CDTF">2025-10-25T03:41:09Z</dcterms:modified>
</cp:coreProperties>
</file>