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10374" r:id="rId2"/>
    <p:sldId id="10373" r:id="rId3"/>
    <p:sldId id="10426" r:id="rId4"/>
    <p:sldId id="10444" r:id="rId5"/>
    <p:sldId id="10403" r:id="rId6"/>
    <p:sldId id="10445" r:id="rId7"/>
    <p:sldId id="10428" r:id="rId8"/>
    <p:sldId id="493" r:id="rId9"/>
    <p:sldId id="10382" r:id="rId10"/>
    <p:sldId id="10446" r:id="rId11"/>
    <p:sldId id="10450" r:id="rId12"/>
    <p:sldId id="10379" r:id="rId13"/>
    <p:sldId id="10425" r:id="rId14"/>
    <p:sldId id="10393" r:id="rId15"/>
    <p:sldId id="10443" r:id="rId16"/>
    <p:sldId id="10389" r:id="rId17"/>
    <p:sldId id="10439" r:id="rId18"/>
    <p:sldId id="10408" r:id="rId19"/>
    <p:sldId id="10420" r:id="rId20"/>
    <p:sldId id="10423" r:id="rId21"/>
    <p:sldId id="10452" r:id="rId22"/>
    <p:sldId id="10449" r:id="rId23"/>
    <p:sldId id="10430" r:id="rId24"/>
    <p:sldId id="522" r:id="rId25"/>
    <p:sldId id="10378" r:id="rId26"/>
    <p:sldId id="10387" r:id="rId27"/>
    <p:sldId id="281" r:id="rId28"/>
    <p:sldId id="1758" r:id="rId29"/>
    <p:sldId id="10447" r:id="rId30"/>
    <p:sldId id="367" r:id="rId31"/>
    <p:sldId id="10381" r:id="rId32"/>
    <p:sldId id="10459" r:id="rId33"/>
    <p:sldId id="10456" r:id="rId34"/>
    <p:sldId id="10457" r:id="rId35"/>
    <p:sldId id="10454" r:id="rId36"/>
    <p:sldId id="10455" r:id="rId37"/>
    <p:sldId id="10453" r:id="rId38"/>
    <p:sldId id="10419" r:id="rId39"/>
    <p:sldId id="10431" r:id="rId40"/>
    <p:sldId id="319" r:id="rId41"/>
    <p:sldId id="1754" r:id="rId42"/>
    <p:sldId id="1755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FF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65" autoAdjust="0"/>
    <p:restoredTop sz="97479" autoAdjust="0"/>
  </p:normalViewPr>
  <p:slideViewPr>
    <p:cSldViewPr snapToGrid="0">
      <p:cViewPr varScale="1">
        <p:scale>
          <a:sx n="131" d="100"/>
          <a:sy n="131" d="100"/>
        </p:scale>
        <p:origin x="4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6901C-720B-49CB-AFFA-D69B74EBDA5D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48193-C37C-43FF-9C60-8223007FD2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i="0" dirty="0">
              <a:solidFill>
                <a:srgbClr val="202122"/>
              </a:solidFill>
              <a:effectLst/>
              <a:latin typeface="Arial" panose="0208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C504C-F242-4518-BD75-4B50E6CE70B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7206C-5921-450A-BD79-4B739CA5DF2A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i="0" dirty="0">
              <a:solidFill>
                <a:srgbClr val="202122"/>
              </a:solidFill>
              <a:effectLst/>
              <a:latin typeface="Arial" panose="0208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C504C-F242-4518-BD75-4B50E6CE70B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7206C-5921-450A-BD79-4B739CA5DF2A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3B7A1-AFE4-4459-BA89-0B1A4347EDE6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C10A5-31A5-4668-8A10-589B615CEC6C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93.png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0.wmf"/><Relationship Id="rId10" Type="http://schemas.openxmlformats.org/officeDocument/2006/relationships/image" Target="../media/image9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2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46179" y="1920522"/>
            <a:ext cx="7599009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" panose="02080604020202020204" pitchFamily="34" charset="0"/>
                <a:cs typeface="Arial" panose="02080604020202020204" pitchFamily="34" charset="0"/>
              </a:rPr>
              <a:t>Baryon polarimeter in high energy nuclear physics</a:t>
            </a:r>
            <a:endParaRPr lang="zh-CN" altLang="en-US" sz="32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6409" y="4197001"/>
            <a:ext cx="61991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Yutie Liang</a:t>
            </a:r>
          </a:p>
          <a:p>
            <a:pPr algn="ctr"/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Institute of Modern Physics, Chinese Academy of Sciences</a:t>
            </a:r>
          </a:p>
          <a:p>
            <a:pPr algn="ctr"/>
            <a:endParaRPr lang="en-US" altLang="zh-CN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algn="ctr"/>
            <a:endParaRPr lang="en-US" altLang="zh-CN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algn="ctr"/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2025-10-26</a:t>
            </a:r>
          </a:p>
          <a:p>
            <a:pPr algn="ctr"/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QPT2025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058542" y="224155"/>
            <a:ext cx="10401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An extra scattering layer serve as baryon polarimeter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20105" y="1318895"/>
            <a:ext cx="5540375" cy="410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chemeClr val="accent2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Carbon foil / Polyethylene foil</a:t>
            </a:r>
          </a:p>
          <a:p>
            <a:pPr marL="742950" lvl="1" indent="-285750">
              <a:lnSpc>
                <a:spcPct val="150000"/>
              </a:lnSpc>
              <a:spcBef>
                <a:spcPts val="12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~1 mm thickness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Material budget: 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&lt;1% X/X</a:t>
            </a:r>
            <a:r>
              <a:rPr lang="en-US" altLang="zh-CN" b="1" baseline="-25000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0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Probability: </a:t>
            </a:r>
            <a:r>
              <a:rPr lang="en-US" altLang="zh-CN" b="1" dirty="0" err="1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pC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 / pp (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1E-3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) 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Tiny influence to the conventional performance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Position : in-between the tracking devices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Appliable in all reactions: 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ee/ep/pp/</a:t>
            </a:r>
            <a:r>
              <a:rPr lang="en-US" altLang="zh-CN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pA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/AA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Appliable in high energy machines</a:t>
            </a: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804535" y="6168390"/>
            <a:ext cx="5448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Yutie Liang, et. al., Phys. Rev. D 112, L031502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52" y="1085315"/>
            <a:ext cx="5003410" cy="51659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058542" y="224155"/>
            <a:ext cx="10401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An extra scattering layer serve as baryon polarimeter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20105" y="1318895"/>
            <a:ext cx="5540375" cy="410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chemeClr val="accent2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Carbon foil / Polyethylene foil</a:t>
            </a:r>
          </a:p>
          <a:p>
            <a:pPr marL="742950" lvl="1" indent="-285750">
              <a:lnSpc>
                <a:spcPct val="150000"/>
              </a:lnSpc>
              <a:spcBef>
                <a:spcPts val="12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~1 mm thickness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Material budget: 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&lt;1% X/X</a:t>
            </a:r>
            <a:r>
              <a:rPr lang="en-US" altLang="zh-CN" b="1" baseline="-25000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0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Probability: </a:t>
            </a:r>
            <a:r>
              <a:rPr lang="en-US" altLang="zh-CN" b="1" dirty="0" err="1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pC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 / pp (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1E-3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) 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Tiny influence to the conventional performance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Position : in-between the tracking devices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Appliable in all reactions: 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ee/ep/pp/</a:t>
            </a:r>
            <a:r>
              <a:rPr lang="en-US" altLang="zh-CN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pA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/AA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Appliable in high energy machines</a:t>
            </a: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804535" y="6168390"/>
            <a:ext cx="5448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Yutie Liang, et. al., Phys. Rev. D 112, L031502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88" y="997376"/>
            <a:ext cx="5042724" cy="52397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90366" y="3018136"/>
            <a:ext cx="7847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Polarimeter performance at H-NS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60282" y="245745"/>
            <a:ext cx="964095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Hyperon Nucleon Spectrometer (H-NS)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112906" y="4125828"/>
            <a:ext cx="3042453" cy="2245334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1842610" y="4165645"/>
            <a:ext cx="471341" cy="30611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557020" y="3401695"/>
            <a:ext cx="1593215" cy="763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High Energy Nuclear Physics Terminal</a:t>
            </a:r>
          </a:p>
        </p:txBody>
      </p:sp>
      <p:sp>
        <p:nvSpPr>
          <p:cNvPr id="19" name="椭圆 18"/>
          <p:cNvSpPr/>
          <p:nvPr/>
        </p:nvSpPr>
        <p:spPr>
          <a:xfrm>
            <a:off x="3549596" y="5935742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547388" y="5937954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3545183" y="593575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3549599" y="5935747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爆炸形: 8 pt  26"/>
          <p:cNvSpPr/>
          <p:nvPr/>
        </p:nvSpPr>
        <p:spPr>
          <a:xfrm>
            <a:off x="1960444" y="4228802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爆炸形: 8 pt  27"/>
          <p:cNvSpPr/>
          <p:nvPr/>
        </p:nvSpPr>
        <p:spPr>
          <a:xfrm>
            <a:off x="1960443" y="4220720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爆炸形: 8 pt  28"/>
          <p:cNvSpPr/>
          <p:nvPr/>
        </p:nvSpPr>
        <p:spPr>
          <a:xfrm>
            <a:off x="1960442" y="4220720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爆炸形: 8 pt  29"/>
          <p:cNvSpPr/>
          <p:nvPr/>
        </p:nvSpPr>
        <p:spPr>
          <a:xfrm>
            <a:off x="1960442" y="4228802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爆炸形: 8 pt  30"/>
          <p:cNvSpPr/>
          <p:nvPr/>
        </p:nvSpPr>
        <p:spPr>
          <a:xfrm>
            <a:off x="1960442" y="4228802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爆炸形: 8 pt  31"/>
          <p:cNvSpPr/>
          <p:nvPr/>
        </p:nvSpPr>
        <p:spPr>
          <a:xfrm>
            <a:off x="1960440" y="4230966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爆炸形: 8 pt  33"/>
          <p:cNvSpPr/>
          <p:nvPr/>
        </p:nvSpPr>
        <p:spPr>
          <a:xfrm>
            <a:off x="1960436" y="4226638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爆炸形: 8 pt  34"/>
          <p:cNvSpPr/>
          <p:nvPr/>
        </p:nvSpPr>
        <p:spPr>
          <a:xfrm>
            <a:off x="1952098" y="4226638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450" y="1104900"/>
            <a:ext cx="6041390" cy="4756785"/>
          </a:xfrm>
          <a:prstGeom prst="rect">
            <a:avLst/>
          </a:prstGeom>
        </p:spPr>
      </p:pic>
      <p:sp>
        <p:nvSpPr>
          <p:cNvPr id="9" name="爆炸形: 8 pt  37"/>
          <p:cNvSpPr/>
          <p:nvPr/>
        </p:nvSpPr>
        <p:spPr>
          <a:xfrm>
            <a:off x="6957695" y="3740150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爆炸形: 8 pt  38"/>
          <p:cNvSpPr/>
          <p:nvPr/>
        </p:nvSpPr>
        <p:spPr>
          <a:xfrm>
            <a:off x="6957695" y="3732530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爆炸形: 8 pt  39"/>
          <p:cNvSpPr/>
          <p:nvPr/>
        </p:nvSpPr>
        <p:spPr>
          <a:xfrm>
            <a:off x="6957695" y="3732530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爆炸形: 8 pt  40"/>
          <p:cNvSpPr/>
          <p:nvPr/>
        </p:nvSpPr>
        <p:spPr>
          <a:xfrm>
            <a:off x="6957695" y="3740150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爆炸形: 8 pt  41"/>
          <p:cNvSpPr/>
          <p:nvPr/>
        </p:nvSpPr>
        <p:spPr>
          <a:xfrm>
            <a:off x="6957695" y="3740150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爆炸形: 8 pt  42"/>
          <p:cNvSpPr/>
          <p:nvPr/>
        </p:nvSpPr>
        <p:spPr>
          <a:xfrm>
            <a:off x="6957695" y="3742690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爆炸形: 8 pt  43"/>
          <p:cNvSpPr/>
          <p:nvPr/>
        </p:nvSpPr>
        <p:spPr>
          <a:xfrm>
            <a:off x="6957695" y="3738245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爆炸形: 8 pt  44"/>
          <p:cNvSpPr/>
          <p:nvPr/>
        </p:nvSpPr>
        <p:spPr>
          <a:xfrm>
            <a:off x="6949440" y="3738245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3150435" y="2421679"/>
            <a:ext cx="3110230" cy="98996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3144720" y="4159674"/>
            <a:ext cx="3054985" cy="113665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5610939" y="4360797"/>
            <a:ext cx="1180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MIC6 MAPS</a:t>
            </a: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6260465" y="6280785"/>
            <a:ext cx="4697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10:45  Oct. 28         Aiqiang Guo’s talk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374775" y="1104900"/>
            <a:ext cx="3180080" cy="1476375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proton beam up to 9.3 GeV  </a:t>
            </a:r>
          </a:p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ion beam up to 4.25 GeV/u</a:t>
            </a: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p + p</a:t>
            </a: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p + A</a:t>
            </a: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A + A</a:t>
            </a:r>
            <a:endParaRPr lang="en-US" altLang="zh-C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8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91 -0.00024 L -0.09831 -0.00024 L -0.10938 -0.00556 L -0.11992 -0.03125 L -0.1487 -0.04862 L -0.15547 -0.05834 L -0.16185 -0.07477 L -0.16354 -0.09746 L -0.16107 -0.11922 L -0.12539 -0.18264 L -0.11315 -0.18936 L -0.10039 -0.18704 L -0.09063 -0.17963 L -0.08385 -0.16598 L -0.07031 -0.08172 L -0.07201 -0.06135 L -0.07878 -0.03866 L -0.08438 -0.03195 L -0.09193 -0.02662 L -0.10091 -0.02362 L -0.14831 -0.0463 L -0.15885 -0.06575 L -0.16393 -0.08612 L -0.16276 -0.10811 L -0.15768 -0.12755 L -0.1263 -0.18264 L -0.10977 -0.19167 L -0.09453 -0.18403 L -0.08346 -0.16968 L -0.07031 -0.0801 L -0.07201 -0.06204 L -0.0776 -0.0426 L -0.08607 -0.03056 L -0.09701 -0.02524 L -0.10547 -0.02755 L -0.14583 -0.0463 L -0.15885 -0.06575 L -0.16354 -0.09144 L -0.16107 -0.11783 L -0.15508 -0.13426 L -0.12969 -0.175 L -0.125 -0.19908 L -0.12292 -0.21042 L -0.12331 -0.23889 L -0.12331 -0.2382 " pathEditMode="relative" ptsTypes="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8000" fill="hold" grpId="0" nodeType="withEffect">
                                  <p:stCondLst>
                                    <p:cond delay="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91 -0.00023 L -0.09831 -0.00023 L -0.10938 -0.00556 L -0.11992 -0.03125 L -0.1487 -0.04861 L -0.15547 -0.05834 L -0.16185 -0.07477 L -0.16354 -0.09746 L -0.16107 -0.11922 L -0.12539 -0.18264 L -0.11315 -0.18935 L -0.10039 -0.18704 L -0.09063 -0.17963 L -0.08386 -0.16598 L -0.07031 -0.08172 L -0.07201 -0.06135 L -0.07878 -0.03866 L -0.08438 -0.03195 L -0.09193 -0.02662 L -0.10091 -0.02361 L -0.14831 -0.0463 L -0.15886 -0.06574 L -0.16393 -0.08611 L -0.16276 -0.1081 L -0.15768 -0.12755 L -0.1263 -0.18264 L -0.10977 -0.19167 L -0.09453 -0.18403 L -0.08346 -0.16968 L -0.07031 -0.0801 L -0.07201 -0.06204 L -0.07761 -0.0426 L -0.08607 -0.03056 L -0.09701 -0.02523 L -0.10547 -0.02755 L -0.14583 -0.0463 L -0.15886 -0.06574 L -0.16354 -0.09144 L -0.16107 -0.11783 L -0.15508 -0.13426 L -0.12969 -0.175 L -0.125 -0.19908 L -0.12292 -0.21042 L -0.12331 -0.23889 L -0.12331 -0.2382 " pathEditMode="relative" rAng="0" ptsTypes="AAAAAAAAAAAAAAAAAAAAAAAAAAAAAAAAAAAAAAAAAAAAA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-119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8000" fill="hold" grpId="0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91 -0.00024 L -0.09831 -0.00024 L -0.10938 -0.00556 L -0.11992 -0.03125 L -0.1487 -0.04862 L -0.15547 -0.05834 L -0.16185 -0.07477 L -0.16354 -0.09746 L -0.16107 -0.11922 L -0.12539 -0.18264 L -0.11315 -0.18936 L -0.10039 -0.18704 L -0.09063 -0.17963 L -0.08386 -0.16598 L -0.07031 -0.08172 L -0.07201 -0.06135 L -0.07878 -0.03866 L -0.08438 -0.03195 L -0.09193 -0.02662 L -0.10091 -0.02362 L -0.14831 -0.0463 L -0.15886 -0.06575 L -0.16393 -0.08612 L -0.16276 -0.10811 L -0.15768 -0.12755 L -0.1263 -0.18264 L -0.10977 -0.19167 L -0.09453 -0.18403 L -0.08346 -0.16968 L -0.07031 -0.0801 L -0.07201 -0.06204 L -0.07761 -0.0426 L -0.08607 -0.03056 L -0.09701 -0.02524 L -0.10547 -0.02755 L -0.14583 -0.0463 L -0.15886 -0.06575 L -0.16354 -0.09144 L -0.16107 -0.11783 L -0.15508 -0.13426 L -0.12969 -0.175 L -0.125 -0.19908 L -0.12292 -0.21042 L -0.12331 -0.23889 L -0.12331 -0.2382 " pathEditMode="relative" rAng="0" ptsTypes="AAAAAAAAAAAAAAAAAAAAAAAAAAAAAAAAAAAAAAAAAAAAA">
                                      <p:cBhvr>
                                        <p:cTn id="10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-11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8000" fill="hold" grpId="0" nodeType="withEffect">
                                  <p:stCondLst>
                                    <p:cond delay="1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91 -0.00024 L -0.09831 -0.00024 L -0.10938 -0.00556 L -0.11992 -0.03125 L -0.1487 -0.04862 L -0.15547 -0.05834 L -0.16185 -0.07477 L -0.16354 -0.09746 L -0.16107 -0.11922 L -0.12539 -0.18264 L -0.11315 -0.18936 L -0.10039 -0.18704 L -0.09063 -0.17963 L -0.08385 -0.16598 L -0.07031 -0.08172 L -0.07201 -0.06135 L -0.07878 -0.03866 L -0.08438 -0.03195 L -0.09193 -0.02662 L -0.10091 -0.02362 L -0.14831 -0.0463 L -0.15885 -0.06575 L -0.16393 -0.08612 L -0.16276 -0.10811 L -0.15768 -0.12755 L -0.1263 -0.18264 L -0.10977 -0.19167 L -0.09453 -0.18403 L -0.08346 -0.16968 L -0.07031 -0.0801 L -0.07201 -0.06204 L -0.0776 -0.0426 L -0.08607 -0.03056 L -0.09701 -0.02524 L -0.10547 -0.02755 L -0.14583 -0.0463 L -0.15885 -0.06575 L -0.16354 -0.09144 L -0.16107 -0.11783 L -0.15508 -0.13426 L -0.12969 -0.175 L -0.125 -0.19908 L -0.12292 -0.21042 L -0.12331 -0.23889 L -0.12331 -0.2382 " pathEditMode="relative" rAng="0" ptsTypes="AAAAAAAAAAAAAAAAAAAAAAAAAAAAAAAAAAAAAAAAAAAAA">
                                      <p:cBhvr>
                                        <p:cTn id="12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-1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repeatCount="4000" fill="remove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53" presetClass="entr" presetSubtype="16" repeatCount="4000" fill="remove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53" presetClass="entr" presetSubtype="16" repeatCount="4000" fill="remove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53" presetClass="entr" presetSubtype="16" repeatCount="4000" fill="remove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53" presetClass="entr" presetSubtype="16" repeatCount="4000" fill="remove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53" presetClass="entr" presetSubtype="16" repeatCount="4000" fill="remove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53" presetClass="entr" presetSubtype="16" repeatCount="4000" fill="remove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53" presetClass="entr" presetSubtype="16" repeatCount="4000" fill="remove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53" presetClass="entr" presetSubtype="16" repeatCount="4000" fill="remove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53" presetClass="entr" presetSubtype="16" repeatCount="4000" fill="remove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8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53" presetClass="entr" presetSubtype="16" repeatCount="4000" fill="remove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8" presetID="53" presetClass="entr" presetSubtype="16" repeatCount="4000" fill="remove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53" presetClass="entr" presetSubtype="16" repeatCount="4000" fill="remove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3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8" presetID="53" presetClass="entr" presetSubtype="16" repeatCount="4000" fill="remove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8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3" presetID="53" presetClass="entr" presetSubtype="16" repeatCount="4000" fill="remove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8" presetID="53" presetClass="entr" presetSubtype="16" repeatCount="4000" fill="remove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3" grpId="0" bldLvl="0" animBg="1"/>
      <p:bldP spid="24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4" grpId="0" bldLvl="0" animBg="1"/>
      <p:bldP spid="35" grpId="0" bldLvl="0" animBg="1"/>
      <p:bldP spid="9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8" grpId="0" bldLvl="0" animBg="1"/>
      <p:bldP spid="21" grpId="0" bldLvl="0" animBg="1"/>
      <p:bldP spid="3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8061020" y="4478995"/>
            <a:ext cx="301053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" panose="02080604020202020204" pitchFamily="34" charset="0"/>
                <a:ea typeface="Cambria Math" panose="02040503050406030204" pitchFamily="18" charset="0"/>
                <a:cs typeface="Arial" panose="02080604020202020204" pitchFamily="34" charset="0"/>
              </a:rPr>
              <a:t>Reconstruction effi:  &gt; 70%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" panose="02080604020202020204" pitchFamily="34" charset="0"/>
                <a:ea typeface="Cambria Math" panose="02040503050406030204" pitchFamily="18" charset="0"/>
                <a:cs typeface="Arial" panose="02080604020202020204" pitchFamily="34" charset="0"/>
              </a:rPr>
              <a:t>Bkg. contimation: &lt;1%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" name="TextBox 53"/>
          <p:cNvSpPr txBox="1">
            <a:spLocks noChangeArrowheads="1"/>
          </p:cNvSpPr>
          <p:nvPr/>
        </p:nvSpPr>
        <p:spPr bwMode="auto">
          <a:xfrm>
            <a:off x="1391477" y="197485"/>
            <a:ext cx="961312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Non-scattering tracks suppression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6" name="图片 5" descr="screenshot_20251025_0829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210" y="1092200"/>
            <a:ext cx="3774440" cy="26384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78" y="1483852"/>
            <a:ext cx="3511653" cy="3560108"/>
          </a:xfrm>
          <a:prstGeom prst="rect">
            <a:avLst/>
          </a:prstGeom>
        </p:spPr>
      </p:pic>
      <p:pic>
        <p:nvPicPr>
          <p:cNvPr id="9" name="图片 8" descr="screenshot_20251025_0837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890" y="1132840"/>
            <a:ext cx="3712210" cy="2597785"/>
          </a:xfrm>
          <a:prstGeom prst="rect">
            <a:avLst/>
          </a:prstGeom>
        </p:spPr>
      </p:pic>
      <p:pic>
        <p:nvPicPr>
          <p:cNvPr id="11" name="图片 10" descr="screenshot_20251025_0838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895" y="3778885"/>
            <a:ext cx="3794760" cy="2646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4527360" y="3812116"/>
                <a:ext cx="1571625" cy="306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𝝈</m:t>
                      </m:r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𝟐𝟗</m:t>
                      </m:r>
                      <m:r>
                        <a:rPr kumimoji="1" lang="zh-CN" altLang="en-US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1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DejaVu Math TeX Gyre" panose="02000503000000000000" charset="0"/>
                        </a:rPr>
                        <m:t>𝐜𝐦</m:t>
                      </m:r>
                    </m:oMath>
                  </m:oMathPara>
                </a14:m>
                <a:endParaRPr kumimoji="1" lang="en-US" altLang="zh-CN" sz="1400" b="1" i="0" dirty="0">
                  <a:latin typeface="DejaVu Math TeX Gyre" panose="02000503000000000000" charset="0"/>
                  <a:ea typeface="Cambria Math" panose="02040503050406030204" pitchFamily="18" charset="0"/>
                  <a:cs typeface="DejaVu Math TeX Gyre" panose="02000503000000000000" charset="0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360" y="3812116"/>
                <a:ext cx="1571625" cy="306705"/>
              </a:xfrm>
              <a:prstGeom prst="rect">
                <a:avLst/>
              </a:prstGeom>
              <a:blipFill rotWithShape="1">
                <a:blip r:embed="rId6"/>
                <a:stretch>
                  <a:fillRect l="-28" t="-69" r="28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8" y="4031618"/>
            <a:ext cx="8220544" cy="22985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58" y="1483690"/>
            <a:ext cx="2253660" cy="193365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57" y="1483690"/>
            <a:ext cx="2481996" cy="191790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945" y="1511093"/>
            <a:ext cx="2334577" cy="191790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4447" y="1509452"/>
            <a:ext cx="2617235" cy="1907891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9076414" y="4031618"/>
            <a:ext cx="2808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 + C </a:t>
            </a:r>
            <a:r>
              <a:rPr lang="en-US" altLang="zh-CN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 p + d + α + He</a:t>
            </a:r>
            <a:r>
              <a:rPr lang="en-US" altLang="zh-CN" baseline="30000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3</a:t>
            </a:r>
          </a:p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p + C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 p + n + C</a:t>
            </a:r>
            <a:r>
              <a:rPr lang="en-US" altLang="zh-CN" baseline="30000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11</a:t>
            </a:r>
          </a:p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p + C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 p + p + B</a:t>
            </a:r>
            <a:r>
              <a:rPr lang="en-US" altLang="zh-CN" baseline="30000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11</a:t>
            </a:r>
          </a:p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…</a:t>
            </a:r>
          </a:p>
          <a:p>
            <a:endParaRPr lang="en-US" altLang="zh-CN" dirty="0">
              <a:latin typeface="Arial" panose="02080604020202020204" pitchFamily="34" charset="0"/>
              <a:cs typeface="Arial" panose="02080604020202020204" pitchFamily="34" charset="0"/>
              <a:sym typeface="Wingdings" panose="05000000000000000000" pitchFamily="2" charset="2"/>
            </a:endParaRPr>
          </a:p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Background level: 2-5%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6" name="TextBox 53"/>
          <p:cNvSpPr txBox="1">
            <a:spLocks noChangeArrowheads="1"/>
          </p:cNvSpPr>
          <p:nvPr/>
        </p:nvSpPr>
        <p:spPr bwMode="auto">
          <a:xfrm>
            <a:off x="914400" y="197485"/>
            <a:ext cx="103883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Background from inelastic scattering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4390" y="1092835"/>
            <a:ext cx="2502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Signal: p + C 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 p+C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577590" y="1092835"/>
            <a:ext cx="2895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Bkg: p + C 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p + p + ...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215380" y="1092835"/>
            <a:ext cx="2787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 + C 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p + d + α + He</a:t>
            </a:r>
            <a:r>
              <a:rPr lang="en-US" altLang="zh-CN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3</a:t>
            </a:r>
            <a:r>
              <a:rPr lang="en-US" altLang="zh-CN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982710" y="1092835"/>
            <a:ext cx="2787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 + C 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p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+ n + C</a:t>
            </a:r>
            <a:r>
              <a:rPr lang="en-US" altLang="zh-CN" baseline="30000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11</a:t>
            </a:r>
          </a:p>
          <a:p>
            <a:r>
              <a:rPr lang="en-US" altLang="zh-CN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15</a:t>
            </a:fld>
            <a:endParaRPr lang="zh-CN" altLang="en-US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75" y="4041559"/>
            <a:ext cx="3387484" cy="2497353"/>
          </a:xfrm>
          <a:prstGeom prst="rect">
            <a:avLst/>
          </a:prstGeom>
        </p:spPr>
      </p:pic>
      <p:sp>
        <p:nvSpPr>
          <p:cNvPr id="13" name="TextBox 53"/>
          <p:cNvSpPr txBox="1">
            <a:spLocks noChangeArrowheads="1"/>
          </p:cNvSpPr>
          <p:nvPr/>
        </p:nvSpPr>
        <p:spPr bwMode="auto">
          <a:xfrm>
            <a:off x="914400" y="197485"/>
            <a:ext cx="103883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Precision measurement of proton polarization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1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16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4871628" y="915682"/>
                <a:ext cx="18341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𝝈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𝟐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𝟏𝟔</m:t>
                      </m:r>
                      <m:r>
                        <a:rPr kumimoji="1" lang="zh-CN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𝐦𝐫𝐚𝐝</m:t>
                      </m:r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628" y="915682"/>
                <a:ext cx="1834156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30" t="-3" r="-16435" b="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332" y="1284142"/>
            <a:ext cx="3369468" cy="2198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/>
            </p:nvSpPr>
            <p:spPr>
              <a:xfrm>
                <a:off x="8844503" y="988296"/>
                <a:ext cx="18133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𝝈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𝟎𝟒𝟏</m:t>
                      </m:r>
                      <m:r>
                        <a:rPr kumimoji="1" lang="zh-CN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𝐆𝐞𝐕</m:t>
                      </m:r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4503" y="988296"/>
                <a:ext cx="1813317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2" t="-64" r="-18421" b="1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775" y="1284142"/>
            <a:ext cx="3261984" cy="215118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50058" y="3672227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Input: 0.250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7890840" y="4343740"/>
            <a:ext cx="3460115" cy="1337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" panose="02080604020202020204" pitchFamily="34" charset="0"/>
                <a:ea typeface="Cambria Math" panose="02040503050406030204" pitchFamily="18" charset="0"/>
                <a:cs typeface="Arial" panose="02080604020202020204" pitchFamily="34" charset="0"/>
                <a:sym typeface="+mn-ea"/>
              </a:rPr>
              <a:t>Reconstruction effi:  &gt; 70%</a:t>
            </a:r>
            <a:endParaRPr lang="en-US" altLang="zh-CN" dirty="0">
              <a:latin typeface="Arial" panose="02080604020202020204" pitchFamily="34" charset="0"/>
              <a:ea typeface="Cambria Math" panose="02040503050406030204" pitchFamily="18" charset="0"/>
              <a:cs typeface="Arial" panose="02080604020202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Low background contamination!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High precision measurement!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578" y="1483852"/>
            <a:ext cx="3511653" cy="356010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3255-AF42-4B51-B290-6A4681E4C4D8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39" y="1392850"/>
            <a:ext cx="7606544" cy="449834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336270" y="221978"/>
            <a:ext cx="5519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Material budget of carbon layer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7" name="Picture 3" descr="A graph with colored lines and numbers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919" y="1950380"/>
            <a:ext cx="3928561" cy="273410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254929" y="4805996"/>
            <a:ext cx="345454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charset="0"/>
              <a:buChar char="Ø"/>
            </a:pPr>
            <a:r>
              <a:rPr lang="en-US" altLang="zh-CN" dirty="0">
                <a:latin typeface="Arial" panose="02080604020202020204" pitchFamily="34" charset="0"/>
                <a:ea typeface="Cambria Math" panose="02040503050406030204" pitchFamily="18" charset="0"/>
                <a:cs typeface="Arial" panose="02080604020202020204" pitchFamily="34" charset="0"/>
                <a:sym typeface="+mn-ea"/>
              </a:rPr>
              <a:t>Tiny influence on the conventional performance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90366" y="3018136"/>
            <a:ext cx="78470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Physics potentials at H-NS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832" y="1221073"/>
            <a:ext cx="5147067" cy="27903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972298" y="939429"/>
            <a:ext cx="1920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latin typeface="Arial" panose="02080604020202020204" pitchFamily="34" charset="0"/>
                <a:cs typeface="Arial" panose="02080604020202020204" pitchFamily="34" charset="0"/>
              </a:rPr>
              <a:t>p</a:t>
            </a:r>
            <a:r>
              <a:rPr lang="en-US" altLang="zh-CN" sz="1800" b="1" dirty="0" err="1">
                <a:latin typeface="Arial" panose="02080604020202020204" pitchFamily="34" charset="0"/>
                <a:cs typeface="Arial" panose="02080604020202020204" pitchFamily="34" charset="0"/>
              </a:rPr>
              <a:t>+Be</a:t>
            </a:r>
            <a:r>
              <a:rPr lang="en-US" altLang="zh-CN" sz="1800" b="1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18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sz="1800" b="1" dirty="0">
                <a:latin typeface="Arial" panose="02080604020202020204" pitchFamily="34" charset="0"/>
                <a:cs typeface="Arial" panose="02080604020202020204" pitchFamily="34" charset="0"/>
              </a:rPr>
              <a:t>Λ + X</a:t>
            </a:r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0" y="4077970"/>
            <a:ext cx="3871595" cy="222758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114276" y="4258226"/>
            <a:ext cx="130619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p polarization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114410" y="1679655"/>
            <a:ext cx="140779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 polarization</a:t>
            </a:r>
          </a:p>
        </p:txBody>
      </p:sp>
      <p:sp>
        <p:nvSpPr>
          <p:cNvPr id="18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Baryon spin structure -- inclusive production of 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p/Λ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09625" y="1221105"/>
            <a:ext cx="2487295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p/Λ + X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20" y="2644140"/>
            <a:ext cx="2175510" cy="297370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65" y="2644140"/>
            <a:ext cx="2221865" cy="3055620"/>
          </a:xfrm>
          <a:prstGeom prst="rect">
            <a:avLst/>
          </a:prstGeom>
        </p:spPr>
      </p:pic>
      <p:sp>
        <p:nvSpPr>
          <p:cNvPr id="21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19</a:t>
            </a:fld>
            <a:endParaRPr lang="zh-CN" altLang="en-US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48014" y="1396814"/>
            <a:ext cx="918942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80604020202020204" pitchFamily="34" charset="0"/>
                <a:cs typeface="Arial" panose="02080604020202020204" pitchFamily="34" charset="0"/>
              </a:rPr>
              <a:t>Introduction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80604020202020204" pitchFamily="34" charset="0"/>
                <a:cs typeface="Arial" panose="02080604020202020204" pitchFamily="34" charset="0"/>
              </a:rPr>
              <a:t>New concept of general-purpose spectrometer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80604020202020204" pitchFamily="34" charset="0"/>
                <a:cs typeface="Arial" panose="02080604020202020204" pitchFamily="34" charset="0"/>
              </a:rPr>
              <a:t>Performance of baryon polarimeter at H-NS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80604020202020204" pitchFamily="34" charset="0"/>
                <a:cs typeface="Arial" panose="02080604020202020204" pitchFamily="34" charset="0"/>
              </a:rPr>
              <a:t>Physics potentials with baryon polarimeter 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80604020202020204" pitchFamily="34" charset="0"/>
                <a:cs typeface="Arial" panose="02080604020202020204" pitchFamily="34" charset="0"/>
              </a:rPr>
              <a:t>Summary</a:t>
            </a:r>
            <a:endParaRPr lang="zh-CN" altLang="en-US" sz="24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96012" y="451143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Arial" panose="02080604020202020204" pitchFamily="34" charset="0"/>
                <a:cs typeface="Arial" panose="02080604020202020204" pitchFamily="34" charset="0"/>
              </a:rPr>
              <a:t>Outline</a:t>
            </a:r>
            <a:endParaRPr lang="zh-CN" altLang="en-US" sz="36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5159612" y="4669329"/>
            <a:ext cx="29245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 err="1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</a:t>
            </a:r>
            <a:r>
              <a:rPr lang="en-US" altLang="zh-CN" sz="1100" dirty="0" err="1">
                <a:latin typeface="Arial" panose="02080604020202020204" pitchFamily="34" charset="0"/>
                <a:cs typeface="Arial" panose="02080604020202020204" pitchFamily="34" charset="0"/>
              </a:rPr>
              <a:t>C</a:t>
            </a:r>
            <a:r>
              <a:rPr lang="en-US" altLang="zh-CN" sz="1100" dirty="0">
                <a:latin typeface="Arial" panose="02080604020202020204" pitchFamily="34" charset="0"/>
                <a:cs typeface="Arial" panose="02080604020202020204" pitchFamily="34" charset="0"/>
              </a:rPr>
              <a:t> scattering ~ 10</a:t>
            </a:r>
            <a:r>
              <a:rPr lang="en-US" altLang="zh-CN" sz="1100" baseline="30000" dirty="0">
                <a:latin typeface="Arial" panose="02080604020202020204" pitchFamily="34" charset="0"/>
                <a:cs typeface="Arial" panose="02080604020202020204" pitchFamily="34" charset="0"/>
              </a:rPr>
              <a:t>13   </a:t>
            </a:r>
            <a:r>
              <a:rPr lang="en-US" altLang="zh-CN" sz="1100" dirty="0">
                <a:latin typeface="Arial" panose="02080604020202020204" pitchFamily="34" charset="0"/>
                <a:cs typeface="Arial" panose="02080604020202020204" pitchFamily="34" charset="0"/>
              </a:rPr>
              <a:t>*  4*10</a:t>
            </a:r>
            <a:r>
              <a:rPr lang="en-US" altLang="zh-CN" sz="1100" baseline="30000" dirty="0">
                <a:latin typeface="Arial" panose="02080604020202020204" pitchFamily="34" charset="0"/>
                <a:cs typeface="Arial" panose="02080604020202020204" pitchFamily="34" charset="0"/>
              </a:rPr>
              <a:t>-4   </a:t>
            </a:r>
            <a:r>
              <a:rPr lang="en-US" altLang="zh-CN" sz="1100" dirty="0">
                <a:latin typeface="Arial" panose="02080604020202020204" pitchFamily="34" charset="0"/>
                <a:cs typeface="Arial" panose="02080604020202020204" pitchFamily="34" charset="0"/>
              </a:rPr>
              <a:t>= 4*10</a:t>
            </a:r>
            <a:r>
              <a:rPr lang="en-US" altLang="zh-CN" sz="1100" baseline="30000" dirty="0">
                <a:latin typeface="Arial" panose="02080604020202020204" pitchFamily="34" charset="0"/>
                <a:cs typeface="Arial" panose="02080604020202020204" pitchFamily="34" charset="0"/>
              </a:rPr>
              <a:t>9</a:t>
            </a:r>
            <a:endParaRPr lang="zh-CN" altLang="en-US" sz="1100" dirty="0"/>
          </a:p>
        </p:txBody>
      </p:sp>
      <p:pic>
        <p:nvPicPr>
          <p:cNvPr id="5" name="图片 4" descr="screenshot_20250924_1030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240" y="2215515"/>
            <a:ext cx="4512310" cy="41509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454918" y="4946510"/>
            <a:ext cx="116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400" b="1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sz="1400" b="1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stat.</a:t>
            </a:r>
            <a:r>
              <a:rPr lang="en-US" altLang="zh-CN" sz="1400" b="1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&lt; 0.01 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pic>
        <p:nvPicPr>
          <p:cNvPr id="8" name="图片 7" descr="screenshot_20250924_1032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250" y="2308860"/>
            <a:ext cx="4255770" cy="39839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922779" y="4939792"/>
            <a:ext cx="116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400" b="1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sz="1400" b="1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stat.</a:t>
            </a:r>
            <a:r>
              <a:rPr lang="en-US" altLang="zh-CN" sz="1400" b="1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&lt; 0.02 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568700" y="1569720"/>
            <a:ext cx="7666355" cy="4686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    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l-GR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stat.</a:t>
            </a:r>
            <a:r>
              <a:rPr lang="en-US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&lt; 0.01 for </a:t>
            </a:r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el-GR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el-GR" sz="1200" dirty="0">
                <a:latin typeface="Arial" panose="02080604020202020204" pitchFamily="34" charset="0"/>
                <a:cs typeface="Arial" panose="02080604020202020204" pitchFamily="34" charset="0"/>
              </a:rPr>
              <a:t>400 bins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                                </a:t>
            </a:r>
            <a:r>
              <a:rPr lang="el-GR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σ</a:t>
            </a:r>
            <a:r>
              <a:rPr lang="en-US" altLang="zh-CN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stat.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&lt; 0.02 for p </a:t>
            </a:r>
            <a:r>
              <a:rPr lang="en-US" altLang="zh-CN" sz="12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400 bins</a:t>
            </a:r>
          </a:p>
        </p:txBody>
      </p:sp>
      <p:sp>
        <p:nvSpPr>
          <p:cNvPr id="18" name="矩形 17"/>
          <p:cNvSpPr/>
          <p:nvPr/>
        </p:nvSpPr>
        <p:spPr>
          <a:xfrm>
            <a:off x="443230" y="2271395"/>
            <a:ext cx="2438400" cy="3723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H-NS</a:t>
            </a:r>
          </a:p>
          <a:p>
            <a:pPr algn="ctr">
              <a:lnSpc>
                <a:spcPct val="150000"/>
              </a:lnSpc>
            </a:pPr>
            <a:endParaRPr lang="en-US" altLang="zh-CN" sz="2000" b="1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Reaction: </a:t>
            </a:r>
            <a:r>
              <a:rPr lang="en-US" altLang="zh-CN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p+p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Event rate:1MHz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Time: 3 months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Λ+X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11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p+X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13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pKΛ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10</a:t>
            </a:r>
            <a:endParaRPr lang="en-US" altLang="zh-CN" sz="1600" b="1" baseline="300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3230" y="1235075"/>
            <a:ext cx="2487295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p/Λ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+ X</a:t>
            </a:r>
          </a:p>
        </p:txBody>
      </p:sp>
      <p:sp>
        <p:nvSpPr>
          <p:cNvPr id="23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Uncertainty projection of the polarization measurement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063240" y="1278255"/>
            <a:ext cx="8687435" cy="51511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20</a:t>
            </a:fld>
            <a:endParaRPr lang="zh-CN" altLang="en-US" dirty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3" y="1941412"/>
            <a:ext cx="5605945" cy="34244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6408732" y="915491"/>
                <a:ext cx="5394979" cy="5027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Beam energy @ 9.3 GeV</a:t>
                </a:r>
              </a:p>
              <a:p>
                <a:pPr>
                  <a:lnSpc>
                    <a:spcPct val="150000"/>
                  </a:lnSpc>
                </a:pPr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Number of hyperons relative to </a:t>
                </a:r>
                <a:r>
                  <a:rPr lang="el-GR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Λ</a:t>
                </a:r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Σ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i="1" baseline="30000" dirty="0">
                        <a:latin typeface="Cambria Math" panose="02040503050406030204" pitchFamily="18" charset="0"/>
                        <a:cs typeface="Arial" panose="02080604020202020204" pitchFamily="34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~ 0.05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Σ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baseline="30000" dirty="0">
                    <a:latin typeface="Arial" panose="02080604020202020204" pitchFamily="34" charset="0"/>
                    <a:cs typeface="Arial" panose="02080604020202020204" pitchFamily="34" charset="0"/>
                  </a:rPr>
                  <a:t> </a:t>
                </a: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~ 0.15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Σ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baseline="30000" dirty="0">
                    <a:latin typeface="Arial" panose="02080604020202020204" pitchFamily="34" charset="0"/>
                    <a:cs typeface="Arial" panose="02080604020202020204" pitchFamily="34" charset="0"/>
                  </a:rPr>
                  <a:t> </a:t>
                </a: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~ </a:t>
                </a:r>
                <a:r>
                  <a:rPr lang="en-US" altLang="zh-CN">
                    <a:latin typeface="Arial" panose="02080604020202020204" pitchFamily="34" charset="0"/>
                    <a:cs typeface="Arial" panose="02080604020202020204" pitchFamily="34" charset="0"/>
                  </a:rPr>
                  <a:t>0.25                 2D </a:t>
                </a:r>
                <a:r>
                  <a:rPr lang="zh-CN" altLang="en-US" dirty="0">
                    <a:latin typeface="Arial" panose="02080604020202020204" pitchFamily="34" charset="0"/>
                    <a:cs typeface="Arial" panose="02080604020202020204" pitchFamily="34" charset="0"/>
                  </a:rPr>
                  <a:t>√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Ξ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 ~ 1E-2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Ξ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 ~ 1E-2                                   1D </a:t>
                </a:r>
                <a:r>
                  <a:rPr lang="zh-CN" altLang="en-US" dirty="0">
                    <a:latin typeface="Arial" panose="02080604020202020204" pitchFamily="34" charset="0"/>
                    <a:cs typeface="Arial" panose="02080604020202020204" pitchFamily="34" charset="0"/>
                  </a:rPr>
                  <a:t>√</a:t>
                </a:r>
              </a:p>
              <a:p>
                <a:pPr>
                  <a:lnSpc>
                    <a:spcPct val="150000"/>
                  </a:lnSpc>
                </a:pPr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Number of anti-hyperons relative to </a:t>
                </a:r>
                <a:r>
                  <a:rPr lang="el-GR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Λ</a:t>
                </a:r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l-GR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8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80604020202020204" pitchFamily="34" charset="0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>
                    <a:ea typeface="Cambria Math" panose="02040503050406030204" pitchFamily="18" charset="0"/>
                    <a:cs typeface="Arial" panose="02080604020202020204" pitchFamily="34" charset="0"/>
                  </a:rPr>
                  <a:t>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l-GR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8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80604020202020204" pitchFamily="34" charset="0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l-GR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8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80604020202020204" pitchFamily="34" charset="0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     ~   1E-4                           1D </a:t>
                </a:r>
                <a:r>
                  <a:rPr lang="zh-CN" altLang="en-US" dirty="0">
                    <a:latin typeface="Arial" panose="02080604020202020204" pitchFamily="34" charset="0"/>
                    <a:cs typeface="Arial" panose="02080604020202020204" pitchFamily="34" charset="0"/>
                  </a:rPr>
                  <a:t>√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l-GR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8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80604020202020204" pitchFamily="34" charset="0"/>
                              </a:rPr>
                              <m:t>Ξ</m:t>
                            </m:r>
                          </m:e>
                        </m:acc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 ~ 1E-6</a:t>
                </a:r>
              </a:p>
              <a:p>
                <a:pPr>
                  <a:lnSpc>
                    <a:spcPct val="150000"/>
                  </a:lnSpc>
                </a:pPr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Number of anti-proton relative to p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</m:ctrlPr>
                      </m:acc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80604020202020204" pitchFamily="34" charset="0"/>
                          </a:rPr>
                          <m:t>𝑝</m:t>
                        </m:r>
                      </m:e>
                    </m:acc>
                    <m:r>
                      <a:rPr lang="el-GR" altLang="zh-CN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80604020202020204" pitchFamily="34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   ~   1E-4</a:t>
                </a:r>
                <a:r>
                  <a:rPr lang="en-US" altLang="zh-CN" baseline="30000" dirty="0">
                    <a:latin typeface="Arial" panose="02080604020202020204" pitchFamily="34" charset="0"/>
                    <a:cs typeface="Arial" panose="02080604020202020204" pitchFamily="34" charset="0"/>
                  </a:rPr>
                  <a:t>                                                                            </a:t>
                </a: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1D </a:t>
                </a:r>
                <a:r>
                  <a:rPr lang="zh-CN" altLang="en-US" dirty="0">
                    <a:latin typeface="Arial" panose="02080604020202020204" pitchFamily="34" charset="0"/>
                    <a:cs typeface="Arial" panose="02080604020202020204" pitchFamily="34" charset="0"/>
                  </a:rPr>
                  <a:t>√</a:t>
                </a:r>
                <a:endParaRPr lang="zh-CN" altLang="en-US" baseline="30000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732" y="915491"/>
                <a:ext cx="5394979" cy="5027017"/>
              </a:xfrm>
              <a:prstGeom prst="rect">
                <a:avLst/>
              </a:prstGeom>
              <a:blipFill rotWithShape="1">
                <a:blip r:embed="rId3"/>
                <a:stretch>
                  <a:fillRect l="-6" t="-9" r="6" b="-23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Various baryons at H-NS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22105" y="2036798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udd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03590" y="2036798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uud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00007" y="2837229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83096" y="3428999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24967" y="3088256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uus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4"/>
          <p:cNvSpPr txBox="1"/>
          <p:nvPr/>
        </p:nvSpPr>
        <p:spPr>
          <a:xfrm>
            <a:off x="2301903" y="3088256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dds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4"/>
          <p:cNvSpPr txBox="1"/>
          <p:nvPr/>
        </p:nvSpPr>
        <p:spPr>
          <a:xfrm>
            <a:off x="3064487" y="4364017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dss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4"/>
          <p:cNvSpPr txBox="1"/>
          <p:nvPr/>
        </p:nvSpPr>
        <p:spPr>
          <a:xfrm>
            <a:off x="4326094" y="4348285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27289" y="2801758"/>
            <a:ext cx="5360907" cy="2022490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21</a:t>
            </a:fld>
            <a:endParaRPr lang="zh-CN" altLang="en-US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3" y="1941412"/>
            <a:ext cx="5605945" cy="34244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848" y="1360688"/>
            <a:ext cx="1442562" cy="19718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755" y="1396383"/>
            <a:ext cx="1407849" cy="193614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0857" y="1396383"/>
            <a:ext cx="1403160" cy="1936144"/>
          </a:xfrm>
          <a:prstGeom prst="rect">
            <a:avLst/>
          </a:prstGeom>
        </p:spPr>
      </p:pic>
      <p:sp>
        <p:nvSpPr>
          <p:cNvPr id="10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Neutron polarization measurement at H-NS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342712" y="3243478"/>
            <a:ext cx="120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neutron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13030" y="3243478"/>
            <a:ext cx="120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proton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7289" y="2801758"/>
            <a:ext cx="5360907" cy="2022490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607160" y="3279784"/>
            <a:ext cx="120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hyperons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526815" y="4187515"/>
          <a:ext cx="493697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Baryons</a:t>
                      </a:r>
                      <a:endParaRPr lang="zh-CN" altLang="en-US" dirty="0">
                        <a:latin typeface="Arial" panose="02080604020202020204" pitchFamily="34" charset="0"/>
                        <a:cs typeface="Arial" panose="0208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Exclusive</a:t>
                      </a:r>
                      <a:endParaRPr lang="zh-CN" altLang="en-US" dirty="0">
                        <a:latin typeface="Arial" panose="02080604020202020204" pitchFamily="34" charset="0"/>
                        <a:cs typeface="Arial" panose="0208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Inclusive</a:t>
                      </a:r>
                      <a:endParaRPr lang="zh-CN" altLang="en-US" dirty="0">
                        <a:latin typeface="Arial" panose="02080604020202020204" pitchFamily="34" charset="0"/>
                        <a:cs typeface="Arial" panose="0208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Hyperons</a:t>
                      </a:r>
                      <a:endParaRPr lang="zh-CN" altLang="en-US" dirty="0">
                        <a:latin typeface="Arial" panose="02080604020202020204" pitchFamily="34" charset="0"/>
                        <a:cs typeface="Arial" panose="0208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Proton</a:t>
                      </a:r>
                      <a:endParaRPr lang="zh-CN" altLang="en-US" dirty="0">
                        <a:latin typeface="Arial" panose="02080604020202020204" pitchFamily="34" charset="0"/>
                        <a:cs typeface="Arial" panose="0208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Neutron</a:t>
                      </a:r>
                      <a:endParaRPr lang="zh-CN" altLang="en-US" dirty="0">
                        <a:latin typeface="Arial" panose="02080604020202020204" pitchFamily="34" charset="0"/>
                        <a:cs typeface="Arial" panose="0208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          √ </a:t>
                      </a:r>
                      <a:r>
                        <a:rPr lang="en-US" altLang="zh-CN" sz="1100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(H target)</a:t>
                      </a:r>
                      <a:endParaRPr lang="zh-CN" altLang="en-US" dirty="0">
                        <a:latin typeface="Arial" panose="02080604020202020204" pitchFamily="34" charset="0"/>
                        <a:cs typeface="Arial" panose="0208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χ</a:t>
                      </a:r>
                      <a:endParaRPr lang="zh-CN" altLang="en-US" dirty="0">
                        <a:latin typeface="Arial" panose="02080604020202020204" pitchFamily="34" charset="0"/>
                        <a:cs typeface="Arial" panose="0208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162" y="654494"/>
            <a:ext cx="1359267" cy="1412388"/>
          </a:xfrm>
          <a:prstGeom prst="rect">
            <a:avLst/>
          </a:prstGeom>
        </p:spPr>
      </p:pic>
      <p:sp>
        <p:nvSpPr>
          <p:cNvPr id="21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22</a:t>
            </a:fld>
            <a:endParaRPr lang="zh-CN" altLang="en-US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Physics potentials at H-NS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3653913" y="1459356"/>
            <a:ext cx="7773875" cy="46859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               p </a:t>
            </a:r>
            <a:r>
              <a:rPr lang="en-US" altLang="zh-CN" dirty="0" err="1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p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  </a:t>
            </a:r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K </a:t>
            </a:r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K </a:t>
            </a:r>
            <a:r>
              <a:rPr lang="en-US" altLang="zh-CN" dirty="0">
                <a:solidFill>
                  <a:srgbClr val="00FF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 </a:t>
            </a:r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π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                                 </a:t>
            </a:r>
            <a:r>
              <a:rPr lang="el-GR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stat.</a:t>
            </a:r>
            <a:r>
              <a:rPr lang="en-US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&lt; 0.005</a:t>
            </a:r>
            <a:r>
              <a:rPr lang="en-US" altLang="zh-CN" sz="1100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zh-CN" altLang="en-US" dirty="0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010" y="5925185"/>
            <a:ext cx="3223260" cy="516890"/>
          </a:xfrm>
          <a:prstGeom prst="rect">
            <a:avLst/>
          </a:prstGeom>
        </p:spPr>
      </p:pic>
      <p:pic>
        <p:nvPicPr>
          <p:cNvPr id="5" name="图片 4" descr="screenshot_20250924_120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055" y="1969135"/>
            <a:ext cx="7343775" cy="4025900"/>
          </a:xfrm>
          <a:prstGeom prst="rect">
            <a:avLst/>
          </a:prstGeom>
          <a:ln>
            <a:noFill/>
          </a:ln>
        </p:spPr>
      </p:pic>
      <p:sp>
        <p:nvSpPr>
          <p:cNvPr id="29" name="文本框 28"/>
          <p:cNvSpPr txBox="1"/>
          <p:nvPr/>
        </p:nvSpPr>
        <p:spPr>
          <a:xfrm>
            <a:off x="9727369" y="1965565"/>
            <a:ext cx="169989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None/>
            </a:pPr>
            <a:r>
              <a:rPr lang="en-US" altLang="zh-CN" sz="1400" b="1" dirty="0">
                <a:latin typeface="Arial" panose="02080604020202020204" pitchFamily="34" charset="0"/>
                <a:cs typeface="Arial" panose="02080604020202020204" pitchFamily="34" charset="0"/>
              </a:rPr>
              <a:t>Slides from Haibo Li</a:t>
            </a:r>
          </a:p>
        </p:txBody>
      </p:sp>
      <p:sp>
        <p:nvSpPr>
          <p:cNvPr id="11" name="矩形 10"/>
          <p:cNvSpPr/>
          <p:nvPr/>
        </p:nvSpPr>
        <p:spPr>
          <a:xfrm>
            <a:off x="443230" y="2271395"/>
            <a:ext cx="2438400" cy="3723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H-NS</a:t>
            </a:r>
          </a:p>
          <a:p>
            <a:pPr algn="ctr">
              <a:lnSpc>
                <a:spcPct val="150000"/>
              </a:lnSpc>
            </a:pPr>
            <a:endParaRPr lang="en-US" altLang="zh-CN" sz="2000" b="1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Reaction: </a:t>
            </a:r>
            <a:r>
              <a:rPr lang="en-US" altLang="zh-CN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p+p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Event rate:1MHz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Time: 3 months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Λ+X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11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p+X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13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pKΛ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10</a:t>
            </a:r>
            <a:endParaRPr lang="en-US" altLang="zh-CN" sz="1600" b="1" baseline="300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9750" y="1216660"/>
            <a:ext cx="1976120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K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Λ</a:t>
            </a:r>
          </a:p>
        </p:txBody>
      </p:sp>
      <p:sp>
        <p:nvSpPr>
          <p:cNvPr id="26" name="矩形 25"/>
          <p:cNvSpPr/>
          <p:nvPr/>
        </p:nvSpPr>
        <p:spPr>
          <a:xfrm>
            <a:off x="3063240" y="1278255"/>
            <a:ext cx="8687435" cy="51511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23</a:t>
            </a:fld>
            <a:endParaRPr lang="zh-CN" altLang="en-US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A373-C571-4C4F-9E4D-17256B5E27BA}" type="slidenum">
              <a:rPr lang="zh-CN" altLang="en-US" smtClean="0"/>
              <a:t>24</a:t>
            </a:fld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6964906" y="4416174"/>
            <a:ext cx="4388894" cy="1287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A new probe with proton polarization?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Difficult at STAR, but possible at H-NS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Global polarization of proton?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090" y="1776840"/>
            <a:ext cx="3557125" cy="19678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324" y="4023880"/>
            <a:ext cx="2213234" cy="232844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144" y="1702861"/>
            <a:ext cx="2874559" cy="2282544"/>
          </a:xfrm>
          <a:prstGeom prst="rect">
            <a:avLst/>
          </a:prstGeom>
        </p:spPr>
      </p:pic>
      <p:sp>
        <p:nvSpPr>
          <p:cNvPr id="6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Physics potentials at H-NS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30994" y="988935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Heavy ion physics?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271622" y="1497617"/>
            <a:ext cx="8372340" cy="497557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43230" y="2271395"/>
            <a:ext cx="2438400" cy="3723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H-NS</a:t>
            </a:r>
          </a:p>
          <a:p>
            <a:pPr algn="ctr">
              <a:lnSpc>
                <a:spcPct val="150000"/>
              </a:lnSpc>
            </a:pPr>
            <a:endParaRPr lang="en-US" altLang="zh-CN" sz="2000" b="1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Reaction: A</a:t>
            </a:r>
            <a:r>
              <a:rPr lang="en-US" altLang="zh-CN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+A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Event rate:?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Time: 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AA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Λ+X    </a:t>
            </a:r>
            <a:endParaRPr lang="en-US" altLang="zh-CN" sz="1600" baseline="300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AA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p+X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</a:t>
            </a:r>
            <a:endParaRPr lang="en-US" altLang="zh-CN" sz="1600" b="1" baseline="300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96158" y="3018136"/>
            <a:ext cx="7847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Physics potential at EicC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76" y="970549"/>
            <a:ext cx="5292577" cy="37588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32498" y="195740"/>
            <a:ext cx="3901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EicC Tracking system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783" y="1962689"/>
            <a:ext cx="4422041" cy="24873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165" y="3554508"/>
            <a:ext cx="1442322" cy="11454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9611">
            <a:off x="7091326" y="1264135"/>
            <a:ext cx="1641069" cy="1048921"/>
          </a:xfrm>
          <a:prstGeom prst="rect">
            <a:avLst/>
          </a:prstGeom>
        </p:spPr>
      </p:pic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193575" y="5146534"/>
            <a:ext cx="4179349" cy="879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MIC7/ITS3:   3 + Carbon + 4 layers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20X20 </a:t>
            </a:r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μ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m</a:t>
            </a:r>
            <a:r>
              <a:rPr lang="en-US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2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, 0.05%X/X</a:t>
            </a:r>
            <a:r>
              <a:rPr lang="en-US" altLang="zh-CN" baseline="-25000" dirty="0">
                <a:latin typeface="Arial" panose="02080604020202020204" pitchFamily="34" charset="0"/>
                <a:cs typeface="Arial" panose="02080604020202020204" pitchFamily="34" charset="0"/>
              </a:rPr>
              <a:t>0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per layer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804053" y="5146533"/>
            <a:ext cx="4469493" cy="879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MIC7/ITS3:  4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3 + Carbon + 3 layers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20X20 </a:t>
            </a:r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μ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m</a:t>
            </a:r>
            <a:r>
              <a:rPr lang="en-US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2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, 0.05%X/X</a:t>
            </a:r>
            <a:r>
              <a:rPr lang="en-US" altLang="zh-CN" baseline="-25000" dirty="0">
                <a:latin typeface="Arial" panose="02080604020202020204" pitchFamily="34" charset="0"/>
                <a:cs typeface="Arial" panose="02080604020202020204" pitchFamily="34" charset="0"/>
              </a:rPr>
              <a:t>0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per layer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260465" y="6280785"/>
            <a:ext cx="4697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10:15  Oct. 28         Yuxiang Zhao’s talk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3"/>
          <p:cNvSpPr txBox="1">
            <a:spLocks noChangeArrowheads="1"/>
          </p:cNvSpPr>
          <p:nvPr/>
        </p:nvSpPr>
        <p:spPr bwMode="auto">
          <a:xfrm>
            <a:off x="2751687" y="165120"/>
            <a:ext cx="69547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Generalized Parton Distributions (GPDs)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12" name="Picture 3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6644" y="1645083"/>
            <a:ext cx="3551872" cy="198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62" y="1171574"/>
            <a:ext cx="2871343" cy="26011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637" y="1581511"/>
            <a:ext cx="3401554" cy="2047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867663" y="4160058"/>
                <a:ext cx="10840853" cy="2141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zh-CN" altLang="en-US" dirty="0">
                    <a:latin typeface="Arial" panose="02080604020202020204" pitchFamily="34" charset="0"/>
                    <a:cs typeface="Arial" panose="02080604020202020204" pitchFamily="34" charset="0"/>
                  </a:rPr>
                  <a:t> </a:t>
                </a: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 are better constrained with data of unpolarized or longitudinally polarized target.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CN" altLang="en-US" dirty="0">
                    <a:latin typeface="Arial" panose="02080604020202020204" pitchFamily="34" charset="0"/>
                    <a:cs typeface="Arial" panose="02080604020202020204" pitchFamily="34" charset="0"/>
                  </a:rPr>
                  <a:t> </a:t>
                </a: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 are poorly known, since they require data with a transversely polarized target.</a:t>
                </a:r>
              </a:p>
              <a:p>
                <a:pPr>
                  <a:lnSpc>
                    <a:spcPct val="150000"/>
                  </a:lnSpc>
                </a:pPr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In the future EicC/EIC, a transversely polarized proton beam is feasible.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CN" altLang="en-US" dirty="0">
                    <a:latin typeface="Arial" panose="02080604020202020204" pitchFamily="34" charset="0"/>
                    <a:cs typeface="Arial" panose="02080604020202020204" pitchFamily="34" charset="0"/>
                  </a:rPr>
                  <a:t> </a:t>
                </a: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is expected to be constrained.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But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CN" altLang="en-US" dirty="0">
                    <a:latin typeface="Arial" panose="02080604020202020204" pitchFamily="34" charset="0"/>
                    <a:cs typeface="Arial" panose="02080604020202020204" pitchFamily="34" charset="0"/>
                  </a:rPr>
                  <a:t> </a:t>
                </a: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is still challenging.</a:t>
                </a:r>
                <a:endParaRPr lang="zh-CN" altLang="en-US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63" y="4160058"/>
                <a:ext cx="10840853" cy="2141612"/>
              </a:xfrm>
              <a:prstGeom prst="rect">
                <a:avLst/>
              </a:prstGeom>
              <a:blipFill rotWithShape="1">
                <a:blip r:embed="rId6"/>
                <a:stretch>
                  <a:fillRect l="-2" t="-8" r="4" b="-2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4176637" y="1182245"/>
            <a:ext cx="357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Arial" panose="02080604020202020204" pitchFamily="34" charset="0"/>
                <a:cs typeface="Arial" panose="02080604020202020204" pitchFamily="34" charset="0"/>
              </a:rPr>
              <a:t>Eight GPDs for 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quarks</a:t>
            </a:r>
            <a:r>
              <a:rPr lang="en-US" altLang="zh-CN" sz="1600" b="1" dirty="0">
                <a:latin typeface="Arial" panose="02080604020202020204" pitchFamily="34" charset="0"/>
                <a:cs typeface="Arial" panose="02080604020202020204" pitchFamily="34" charset="0"/>
              </a:rPr>
              <a:t> or gluons</a:t>
            </a:r>
            <a:endParaRPr lang="zh-CN" altLang="en-US" sz="16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11334" y="1123752"/>
            <a:ext cx="2942466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latin typeface="Arial" panose="02080604020202020204" pitchFamily="34" charset="0"/>
                <a:cs typeface="Arial" panose="02080604020202020204" pitchFamily="34" charset="0"/>
              </a:rPr>
              <a:t>DVCS gets access to GPDs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38200" y="215114"/>
            <a:ext cx="10515600" cy="600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 observable with recoil proton polarization</a:t>
            </a:r>
            <a:endParaRPr lang="zh-CN" altLang="en-US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8200" y="6124328"/>
            <a:ext cx="5056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O. B. Bylund, et. al., Phys. Rev. D 107, 014020 (2023)</a:t>
            </a:r>
            <a:endParaRPr lang="zh-CN" altLang="en-US" sz="16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7542726" y="2556852"/>
                <a:ext cx="3672800" cy="1489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Px depends mostly 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zh-CN" altLang="en-US" dirty="0">
                    <a:latin typeface="Arial" panose="02080604020202020204" pitchFamily="34" charset="0"/>
                    <a:cs typeface="Arial" panose="02080604020202020204" pitchFamily="34" charset="0"/>
                  </a:rPr>
                  <a:t> </a:t>
                </a: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Py depends mostly on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and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endParaRPr lang="en-US" altLang="zh-CN" dirty="0"/>
              </a:p>
              <a:p>
                <a:endParaRPr lang="en-US" altLang="zh-CN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  <a:p>
                <a:r>
                  <a:rPr lang="en-US" altLang="zh-CN" dirty="0" err="1">
                    <a:latin typeface="Arial" panose="02080604020202020204" pitchFamily="34" charset="0"/>
                    <a:cs typeface="Arial" panose="02080604020202020204" pitchFamily="34" charset="0"/>
                  </a:rPr>
                  <a:t>Pz</a:t>
                </a:r>
                <a:r>
                  <a:rPr lang="en-US" altLang="zh-CN" dirty="0">
                    <a:latin typeface="Arial" panose="02080604020202020204" pitchFamily="34" charset="0"/>
                    <a:cs typeface="Arial" panose="02080604020202020204" pitchFamily="34" charset="0"/>
                  </a:rPr>
                  <a:t> no much sensitivity to any CFF</a:t>
                </a:r>
                <a:endParaRPr lang="zh-CN" altLang="en-US" dirty="0">
                  <a:latin typeface="Arial" panose="02080604020202020204" pitchFamily="34" charset="0"/>
                  <a:cs typeface="Arial" panose="02080604020202020204" pitchFamily="34" charset="0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726" y="2556852"/>
                <a:ext cx="3672800" cy="1489126"/>
              </a:xfrm>
              <a:prstGeom prst="rect">
                <a:avLst/>
              </a:prstGeom>
              <a:blipFill rotWithShape="1">
                <a:blip r:embed="rId2"/>
                <a:stretch>
                  <a:fillRect l="-5" t="-23" r="4" b="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28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30139" y="1194656"/>
            <a:ext cx="470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Polarization as a function of E</a:t>
            </a:r>
            <a:r>
              <a:rPr lang="en-US" altLang="zh-CN" b="1" baseline="-25000" dirty="0">
                <a:latin typeface="Arial" panose="02080604020202020204" pitchFamily="34" charset="0"/>
                <a:cs typeface="Arial" panose="02080604020202020204" pitchFamily="34" charset="0"/>
              </a:rPr>
              <a:t>k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, Q</a:t>
            </a:r>
            <a:r>
              <a:rPr lang="en-US" altLang="zh-CN" b="1" baseline="30000" dirty="0">
                <a:latin typeface="Arial" panose="02080604020202020204" pitchFamily="34" charset="0"/>
                <a:cs typeface="Arial" panose="02080604020202020204" pitchFamily="34" charset="0"/>
              </a:rPr>
              <a:t>2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, x, t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39" y="1943398"/>
            <a:ext cx="6289422" cy="3596727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1651795" y="3688799"/>
            <a:ext cx="158151" cy="1573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2624327" y="3756063"/>
            <a:ext cx="158151" cy="1573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1697485" y="3483874"/>
                <a:ext cx="346434" cy="281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CN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485" y="3483874"/>
                <a:ext cx="346434" cy="281616"/>
              </a:xfrm>
              <a:prstGeom prst="rect">
                <a:avLst/>
              </a:prstGeom>
              <a:blipFill rotWithShape="1">
                <a:blip r:embed="rId4"/>
                <a:stretch>
                  <a:fillRect l="-38" t="-94" r="141" b="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2541029" y="3520351"/>
                <a:ext cx="468983" cy="280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CN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1029" y="3520351"/>
                <a:ext cx="468983" cy="280333"/>
              </a:xfrm>
              <a:prstGeom prst="rect">
                <a:avLst/>
              </a:prstGeom>
              <a:blipFill rotWithShape="1">
                <a:blip r:embed="rId5"/>
                <a:stretch>
                  <a:fillRect l="-84" t="-195" r="24" b="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3"/>
          <p:cNvSpPr txBox="1">
            <a:spLocks noChangeArrowheads="1"/>
          </p:cNvSpPr>
          <p:nvPr/>
        </p:nvSpPr>
        <p:spPr bwMode="auto">
          <a:xfrm>
            <a:off x="5735715" y="189098"/>
            <a:ext cx="11641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TMDs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73243" y="1000227"/>
            <a:ext cx="6184008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Final state polarization measurement, sensitive to: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the spin dependent </a:t>
            </a:r>
            <a:r>
              <a:rPr lang="en-US" altLang="zh-CN" dirty="0" err="1">
                <a:latin typeface="Arial" panose="02080604020202020204" pitchFamily="34" charset="0"/>
                <a:cs typeface="Arial" panose="02080604020202020204" pitchFamily="34" charset="0"/>
              </a:rPr>
              <a:t>parton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distribution functions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the spin dependent fragmentation functions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62" y="3898286"/>
            <a:ext cx="2574438" cy="21169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643" y="2619408"/>
            <a:ext cx="4351138" cy="148729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386" y="4327603"/>
            <a:ext cx="4304395" cy="15971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259386" y="6131968"/>
            <a:ext cx="331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Z Ji. … J.L. Zhang, NST 34, 155 (2023)</a:t>
            </a:r>
            <a:endParaRPr lang="zh-CN" altLang="en-US" sz="14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319" y="3639972"/>
            <a:ext cx="2574439" cy="211696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032758" y="4208632"/>
            <a:ext cx="2696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200" i="1" dirty="0">
                <a:latin typeface="Arial" panose="02080604020202020204" pitchFamily="34" charset="0"/>
                <a:cs typeface="Arial" panose="02080604020202020204" pitchFamily="34" charset="0"/>
              </a:rPr>
              <a:t>p</a:t>
            </a:r>
            <a:endParaRPr lang="zh-CN" altLang="en-US" sz="1200" i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322120" y="6070413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e + p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 e + </a:t>
            </a:r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p</a:t>
            </a:r>
            <a:r>
              <a:rPr lang="el-GR" altLang="zh-CN" baseline="30000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→</a:t>
            </a:r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+ X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69899" y="6131968"/>
            <a:ext cx="214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e + p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 e + </a:t>
            </a:r>
            <a:r>
              <a:rPr lang="el-GR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Λ</a:t>
            </a:r>
            <a:r>
              <a:rPr lang="el-GR" altLang="zh-CN" baseline="30000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→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 + X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62" y="1171574"/>
            <a:ext cx="2871343" cy="2601102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V="1">
            <a:off x="11460689" y="3812633"/>
            <a:ext cx="422747" cy="480957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箭头: 下弧形 8"/>
          <p:cNvSpPr/>
          <p:nvPr/>
        </p:nvSpPr>
        <p:spPr>
          <a:xfrm rot="2337513">
            <a:off x="11427478" y="3892469"/>
            <a:ext cx="622895" cy="254493"/>
          </a:xfrm>
          <a:prstGeom prst="curvedUpArrow">
            <a:avLst>
              <a:gd name="adj1" fmla="val 32910"/>
              <a:gd name="adj2" fmla="val 84648"/>
              <a:gd name="adj3" fmla="val 25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3032296" y="4082136"/>
            <a:ext cx="422747" cy="480957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箭头: 下弧形 11"/>
          <p:cNvSpPr/>
          <p:nvPr/>
        </p:nvSpPr>
        <p:spPr>
          <a:xfrm rot="2337513">
            <a:off x="2999085" y="4161972"/>
            <a:ext cx="622895" cy="254493"/>
          </a:xfrm>
          <a:prstGeom prst="curvedUpArrow">
            <a:avLst>
              <a:gd name="adj1" fmla="val 32910"/>
              <a:gd name="adj2" fmla="val 84648"/>
              <a:gd name="adj3" fmla="val 25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8889" y="1446178"/>
            <a:ext cx="2597800" cy="1844984"/>
          </a:xfrm>
          <a:prstGeom prst="rect">
            <a:avLst/>
          </a:prstGeom>
        </p:spPr>
      </p:pic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29</a:t>
            </a:fld>
            <a:endParaRPr lang="zh-CN" altLang="en-US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A373-C571-4C4F-9E4D-17256B5E27BA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4456126" y="209605"/>
            <a:ext cx="33686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Spin and cross section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774" y="1595944"/>
            <a:ext cx="3521995" cy="215401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19562" y="1433269"/>
            <a:ext cx="202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80604020202020204" pitchFamily="34" charset="0"/>
              <a:buChar char="•"/>
            </a:pPr>
            <a:r>
              <a:rPr lang="el-GR" altLang="zh-CN" b="1" dirty="0">
                <a:latin typeface="Arial" panose="02080604020202020204" pitchFamily="34" charset="0"/>
                <a:ea typeface="Arial Unicode MS" panose="020B0604020202020204" pitchFamily="34" charset="-122"/>
                <a:cs typeface="Arial" panose="02080604020202020204" pitchFamily="34" charset="0"/>
                <a:sym typeface="Wingdings" panose="05000000000000000000" pitchFamily="2" charset="2"/>
              </a:rPr>
              <a:t>Λ</a:t>
            </a:r>
            <a:r>
              <a:rPr lang="en-US" altLang="zh-CN" b="1" dirty="0">
                <a:latin typeface="Arial" panose="02080604020202020204" pitchFamily="34" charset="0"/>
                <a:ea typeface="Arial Unicode MS" panose="020B0604020202020204" pitchFamily="34" charset="-122"/>
                <a:cs typeface="Arial" panose="02080604020202020204" pitchFamily="34" charset="0"/>
                <a:sym typeface="Wingdings" panose="05000000000000000000" pitchFamily="2" charset="2"/>
              </a:rPr>
              <a:t>  p + </a:t>
            </a:r>
            <a:r>
              <a:rPr lang="el-GR" altLang="zh-CN" b="1" dirty="0">
                <a:latin typeface="Arial" panose="02080604020202020204" pitchFamily="34" charset="0"/>
                <a:ea typeface="Arial Unicode MS" panose="020B0604020202020204" pitchFamily="34" charset="-122"/>
                <a:cs typeface="Arial" panose="02080604020202020204" pitchFamily="34" charset="0"/>
                <a:sym typeface="Wingdings" panose="05000000000000000000" pitchFamily="2" charset="2"/>
              </a:rPr>
              <a:t>π</a:t>
            </a:r>
            <a:endParaRPr lang="zh-CN" altLang="en-US" b="1" dirty="0">
              <a:latin typeface="Arial" panose="02080604020202020204" pitchFamily="34" charset="0"/>
              <a:ea typeface="Arial Unicode MS" panose="020B0604020202020204" pitchFamily="34" charset="-122"/>
              <a:cs typeface="Arial" panose="0208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492213" y="221123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Cross section</a:t>
            </a:r>
            <a:endParaRPr lang="zh-CN" altLang="en-US" b="1" dirty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497036" y="293496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Polarization</a:t>
            </a:r>
            <a:endParaRPr lang="zh-CN" altLang="en-US" b="1" dirty="0">
              <a:solidFill>
                <a:srgbClr val="FF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19563" y="954424"/>
            <a:ext cx="745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A reaction is described by the </a:t>
            </a:r>
            <a:r>
              <a:rPr lang="en-US" altLang="zh-CN" b="1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cross section 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and 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the polarization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. 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022" y="4244585"/>
            <a:ext cx="3302887" cy="16514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182" y="4353902"/>
            <a:ext cx="3704695" cy="5030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503" y="5134246"/>
            <a:ext cx="1712256" cy="52657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1421" y="5035907"/>
            <a:ext cx="1064481" cy="678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819562" y="3812607"/>
                <a:ext cx="4472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80604020202020204" pitchFamily="34" charset="0"/>
                  <a:buChar char="•"/>
                </a:pPr>
                <a:r>
                  <a:rPr lang="en-US" altLang="zh-CN" sz="1800" b="1" dirty="0">
                    <a:latin typeface="Arial" panose="02080604020202020204" pitchFamily="34" charset="0"/>
                    <a:cs typeface="Arial" panose="02080604020202020204" pitchFamily="34" charset="0"/>
                  </a:rPr>
                  <a:t>e</a:t>
                </a:r>
                <a:r>
                  <a:rPr lang="en-US" altLang="zh-CN" sz="1800" b="1" baseline="30000" dirty="0">
                    <a:latin typeface="Arial" panose="02080604020202020204" pitchFamily="34" charset="0"/>
                    <a:cs typeface="Arial" panose="02080604020202020204" pitchFamily="34" charset="0"/>
                  </a:rPr>
                  <a:t>+</a:t>
                </a:r>
                <a:r>
                  <a:rPr lang="en-US" altLang="zh-CN" sz="1800" b="1" dirty="0">
                    <a:latin typeface="Arial" panose="02080604020202020204" pitchFamily="34" charset="0"/>
                    <a:cs typeface="Arial" panose="02080604020202020204" pitchFamily="34" charset="0"/>
                  </a:rPr>
                  <a:t>e</a:t>
                </a:r>
                <a:r>
                  <a:rPr lang="en-US" altLang="zh-CN" sz="1800" b="1" baseline="30000" dirty="0">
                    <a:latin typeface="Arial" panose="02080604020202020204" pitchFamily="34" charset="0"/>
                    <a:cs typeface="Arial" panose="02080604020202020204" pitchFamily="34" charset="0"/>
                  </a:rPr>
                  <a:t>- </a:t>
                </a:r>
                <a:r>
                  <a:rPr lang="en-US" altLang="zh-CN" sz="1800" b="1" dirty="0">
                    <a:latin typeface="Arial" panose="02080604020202020204" pitchFamily="34" charset="0"/>
                    <a:cs typeface="Arial" panose="02080604020202020204" pitchFamily="34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altLang="zh-CN" sz="1800" b="1" dirty="0" smtClean="0"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 altLang="zh-CN" sz="1800" b="1" i="1" dirty="0" smtClean="0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altLang="zh-CN" sz="1800" b="1" i="1" dirty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altLang="zh-CN" sz="1800" b="1" dirty="0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bar>
                  </m:oMath>
                </a14:m>
                <a:r>
                  <a:rPr lang="en-US" altLang="zh-CN" sz="1800" b="1" dirty="0">
                    <a:latin typeface="Arial" panose="02080604020202020204" pitchFamily="34" charset="0"/>
                    <a:cs typeface="Arial" panose="02080604020202020204" pitchFamily="34" charset="0"/>
                    <a:sym typeface="Wingdings" panose="05000000000000000000" pitchFamily="2" charset="2"/>
                  </a:rPr>
                  <a:t> </a:t>
                </a:r>
                <a:endParaRPr lang="zh-CN" altLang="en-US" b="1" dirty="0">
                  <a:latin typeface="Arial" panose="02080604020202020204" pitchFamily="34" charset="0"/>
                  <a:ea typeface="Arial Unicode MS" panose="020B0604020202020204" pitchFamily="34" charset="-122"/>
                  <a:cs typeface="Arial" panose="02080604020202020204" pitchFamily="34" charset="0"/>
                </a:endParaRPr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562" y="3812607"/>
                <a:ext cx="4472629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9" t="-2941" r="2" b="1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/>
          <p:cNvSpPr/>
          <p:nvPr/>
        </p:nvSpPr>
        <p:spPr>
          <a:xfrm>
            <a:off x="5526503" y="4331264"/>
            <a:ext cx="5655553" cy="56739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5526503" y="5030368"/>
            <a:ext cx="5655553" cy="663437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9484087" y="4472124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Cross section</a:t>
            </a:r>
            <a:endParaRPr lang="zh-CN" altLang="en-US" b="1" dirty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497036" y="51745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Polarization</a:t>
            </a:r>
            <a:endParaRPr lang="zh-CN" altLang="en-US" b="1" dirty="0">
              <a:solidFill>
                <a:srgbClr val="FF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3710" y="2180281"/>
            <a:ext cx="2428688" cy="43998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0154" y="2851654"/>
            <a:ext cx="3343516" cy="535956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5564182" y="2116576"/>
            <a:ext cx="5617874" cy="56739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5564182" y="2813430"/>
            <a:ext cx="5617874" cy="597097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819562" y="5987018"/>
            <a:ext cx="6962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The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polarization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contains valuable information.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52904" y="485688"/>
            <a:ext cx="2055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Arial" panose="02080604020202020204" pitchFamily="34" charset="0"/>
                <a:cs typeface="Arial" panose="02080604020202020204" pitchFamily="34" charset="0"/>
              </a:rPr>
              <a:t>Summary</a:t>
            </a:r>
            <a:endParaRPr lang="zh-CN" altLang="en-US" sz="32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8685" y="1312545"/>
            <a:ext cx="10629900" cy="3792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  New concept of general-purpose spectrometer with polarimeter funtion proposed</a:t>
            </a:r>
          </a:p>
          <a:p>
            <a:pPr marL="800100" lvl="1" indent="-342900">
              <a:lnSpc>
                <a:spcPct val="200000"/>
              </a:lnSpc>
              <a:spcAft>
                <a:spcPts val="300"/>
              </a:spcAft>
              <a:buFont typeface="Arial" panose="02080604020202020204" pitchFamily="34" charset="0"/>
              <a:buChar char="•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Gain the nucleon polarimeter function, with tiny impact on conventional performance</a:t>
            </a:r>
          </a:p>
          <a:p>
            <a:pPr marL="285750" indent="-285750">
              <a:lnSpc>
                <a:spcPct val="20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  Feasibility study and optimization performed at H-NS/EicC </a:t>
            </a:r>
          </a:p>
          <a:p>
            <a:pPr marL="800100" lvl="1" indent="-342900">
              <a:lnSpc>
                <a:spcPct val="200000"/>
              </a:lnSpc>
              <a:spcAft>
                <a:spcPts val="300"/>
              </a:spcAft>
              <a:buFont typeface="Arial" panose="02080604020202020204" pitchFamily="34" charset="0"/>
              <a:buChar char="•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Tunable in thickness and material of scattering layer</a:t>
            </a:r>
          </a:p>
          <a:p>
            <a:pPr marL="285750" indent="-285750">
              <a:lnSpc>
                <a:spcPct val="20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  Physics potentials extended  in the high energy nuclear physics</a:t>
            </a:r>
          </a:p>
          <a:p>
            <a:pPr marL="800100" lvl="1" indent="-342900">
              <a:lnSpc>
                <a:spcPct val="200000"/>
              </a:lnSpc>
              <a:spcAft>
                <a:spcPts val="300"/>
              </a:spcAft>
              <a:buFont typeface="Arial" panose="02080604020202020204" pitchFamily="34" charset="0"/>
              <a:buChar char="•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Applicable in all reactions (ee, ep, pp, pA, AA) and in wide energy region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731345" y="5244121"/>
            <a:ext cx="250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Arial" panose="02080604020202020204" pitchFamily="34" charset="0"/>
                <a:cs typeface="Arial" panose="02080604020202020204" pitchFamily="34" charset="0"/>
              </a:rPr>
              <a:t>Thank You</a:t>
            </a:r>
            <a:endParaRPr lang="zh-CN" altLang="en-US" sz="36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/>
          <p:cNvSpPr/>
          <p:nvPr/>
        </p:nvSpPr>
        <p:spPr>
          <a:xfrm>
            <a:off x="269966" y="1432726"/>
            <a:ext cx="11647714" cy="4987633"/>
          </a:xfrm>
          <a:prstGeom prst="roundRect">
            <a:avLst>
              <a:gd name="adj" fmla="val 1489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637" y="2398903"/>
            <a:ext cx="5079616" cy="20884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332" y="2398903"/>
            <a:ext cx="4922177" cy="2088468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096000" y="2098192"/>
            <a:ext cx="0" cy="3344092"/>
          </a:xfrm>
          <a:prstGeom prst="line">
            <a:avLst/>
          </a:prstGeom>
          <a:ln w="127000">
            <a:solidFill>
              <a:srgbClr val="E9E1BC"/>
            </a:solidFill>
            <a:prstDash val="solid"/>
          </a:ln>
          <a:effectLst>
            <a:glow rad="63500">
              <a:srgbClr val="E4B9AD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87853" y="1935717"/>
            <a:ext cx="4932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EIC</a:t>
            </a:r>
            <a:r>
              <a:rPr lang="en-US" altLang="zh-CN" dirty="0"/>
              <a:t>: </a:t>
            </a:r>
            <a:r>
              <a:rPr lang="en-US" altLang="zh-CN" b="1" dirty="0">
                <a:solidFill>
                  <a:srgbClr val="FF0000"/>
                </a:solidFill>
              </a:rPr>
              <a:t>Initial state</a:t>
            </a:r>
            <a:r>
              <a:rPr lang="en-US" altLang="zh-CN" dirty="0"/>
              <a:t> is polarized</a:t>
            </a:r>
          </a:p>
          <a:p>
            <a:r>
              <a:rPr lang="en-US" altLang="zh-CN" dirty="0"/>
              <a:t>-How do </a:t>
            </a:r>
            <a:r>
              <a:rPr lang="en-US" altLang="zh-CN" dirty="0" err="1"/>
              <a:t>partons</a:t>
            </a:r>
            <a:r>
              <a:rPr lang="en-US" altLang="zh-CN" dirty="0"/>
              <a:t> form up a polarized nucleon?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6654161" y="1920031"/>
                <a:ext cx="5173345" cy="64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altLang="zh-CN" b="1" dirty="0"/>
                  <a:t> polarization</a:t>
                </a:r>
                <a:r>
                  <a:rPr lang="en-US" altLang="zh-CN" dirty="0"/>
                  <a:t>: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Final state </a:t>
                </a:r>
                <a:r>
                  <a:rPr lang="en-US" altLang="zh-CN" dirty="0"/>
                  <a:t>is polarized</a:t>
                </a:r>
              </a:p>
              <a:p>
                <a:r>
                  <a:rPr lang="en-US" altLang="zh-CN" dirty="0"/>
                  <a:t>-How do </a:t>
                </a:r>
                <a:r>
                  <a:rPr lang="en-US" altLang="zh-CN" dirty="0" err="1"/>
                  <a:t>partons</a:t>
                </a:r>
                <a:r>
                  <a:rPr lang="en-US" altLang="zh-CN" dirty="0"/>
                  <a:t> form up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/>
                  <a:t>a polarized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altLang="zh-CN" dirty="0"/>
                  <a:t> and p?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161" y="1920031"/>
                <a:ext cx="5173345" cy="645160"/>
              </a:xfrm>
              <a:prstGeom prst="rect">
                <a:avLst/>
              </a:prstGeom>
              <a:blipFill rotWithShape="1">
                <a:blip r:embed="rId4"/>
                <a:stretch>
                  <a:fillRect l="-12" t="-66" r="-1608" b="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/>
          <p:cNvSpPr txBox="1"/>
          <p:nvPr/>
        </p:nvSpPr>
        <p:spPr>
          <a:xfrm>
            <a:off x="574766" y="4828329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Initial state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0067108" y="4643663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Final state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485775" y="5861050"/>
                <a:ext cx="10981055" cy="46037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/>
                  <a:t>Baryon spin structure: origin of nucleon spin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VS</a:t>
                </a:r>
                <a:r>
                  <a:rPr lang="en-US" altLang="zh-CN" sz="2400" dirty="0"/>
                  <a:t> origin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altLang="zh-CN" sz="2400" dirty="0"/>
                  <a:t>/p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polarization</a:t>
                </a: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5861050"/>
                <a:ext cx="10981055" cy="4603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6206672" y="5382327"/>
                <a:ext cx="5713730" cy="306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 b="0" i="0" u="sng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altLang="zh-CN" sz="1400" u="sng" dirty="0"/>
                  <a:t> polarization:  self-analyzing; p polarization: new concept detector</a:t>
                </a:r>
                <a:endParaRPr lang="zh-CN" altLang="en-US" sz="1400" u="sng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672" y="5382327"/>
                <a:ext cx="5713730" cy="306705"/>
              </a:xfrm>
              <a:prstGeom prst="rect">
                <a:avLst/>
              </a:prstGeom>
              <a:blipFill rotWithShape="1">
                <a:blip r:embed="rId6"/>
                <a:stretch>
                  <a:fillRect l="-3" t="-22" r="3" b="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/>
          <p:cNvCxnSpPr>
            <a:stCxn id="14" idx="2"/>
          </p:cNvCxnSpPr>
          <p:nvPr/>
        </p:nvCxnSpPr>
        <p:spPr>
          <a:xfrm flipH="1">
            <a:off x="8995048" y="5012995"/>
            <a:ext cx="1697392" cy="395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575841" y="5378206"/>
            <a:ext cx="1673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u="sng" dirty="0"/>
              <a:t>Polarized by device</a:t>
            </a:r>
            <a:endParaRPr lang="zh-CN" altLang="en-US" sz="1400" u="sng" dirty="0"/>
          </a:p>
        </p:txBody>
      </p:sp>
      <p:cxnSp>
        <p:nvCxnSpPr>
          <p:cNvPr id="20" name="直接箭头连接符 19"/>
          <p:cNvCxnSpPr/>
          <p:nvPr/>
        </p:nvCxnSpPr>
        <p:spPr>
          <a:xfrm>
            <a:off x="1452282" y="5150726"/>
            <a:ext cx="802686" cy="254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/>
          <p:nvPr/>
        </p:nvPicPr>
        <p:blipFill>
          <a:blip r:embed="rId7"/>
          <a:stretch>
            <a:fillRect/>
          </a:stretch>
        </p:blipFill>
        <p:spPr>
          <a:xfrm>
            <a:off x="3965136" y="4879406"/>
            <a:ext cx="1513194" cy="806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135" y="3938775"/>
            <a:ext cx="1513195" cy="873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3225" y="3955251"/>
            <a:ext cx="1513195" cy="8730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文本框 22"/>
          <p:cNvSpPr txBox="1"/>
          <p:nvPr/>
        </p:nvSpPr>
        <p:spPr>
          <a:xfrm>
            <a:off x="956482" y="1505025"/>
            <a:ext cx="38459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/>
              <a:t>Electron ion collider in China (EicC)</a:t>
            </a:r>
            <a:endParaRPr lang="zh-CN" altLang="en-US" b="1" dirty="0"/>
          </a:p>
        </p:txBody>
      </p:sp>
      <p:sp>
        <p:nvSpPr>
          <p:cNvPr id="24" name="文本框 23"/>
          <p:cNvSpPr txBox="1"/>
          <p:nvPr/>
        </p:nvSpPr>
        <p:spPr>
          <a:xfrm>
            <a:off x="6914546" y="1508840"/>
            <a:ext cx="43765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/>
              <a:t>Hyperon-Nucleon Spectrometer (H-NS)</a:t>
            </a:r>
            <a:endParaRPr lang="zh-CN" altLang="en-US" b="1" dirty="0"/>
          </a:p>
        </p:txBody>
      </p:sp>
      <p:sp>
        <p:nvSpPr>
          <p:cNvPr id="2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32</a:t>
            </a:fld>
            <a:endParaRPr lang="zh-CN" altLang="en-US" dirty="0"/>
          </a:p>
        </p:txBody>
      </p:sp>
      <p:sp>
        <p:nvSpPr>
          <p:cNvPr id="2" name="标题 1"/>
          <p:cNvSpPr txBox="1"/>
          <p:nvPr/>
        </p:nvSpPr>
        <p:spPr>
          <a:xfrm>
            <a:off x="838200" y="215114"/>
            <a:ext cx="10515600" cy="600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new domain: take full advantage of spin polarization</a:t>
            </a:r>
            <a:endParaRPr lang="zh-CN" altLang="en-US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2115" y="734695"/>
            <a:ext cx="701597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What is the origin of </a:t>
            </a:r>
            <a:r>
              <a:rPr lang="el-GR" altLang="zh-CN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el-GR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/p</a:t>
            </a:r>
            <a:r>
              <a:rPr lang="en-US" altLang="zh-CN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polarization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What is the link between </a:t>
            </a:r>
            <a:r>
              <a:rPr lang="el-GR" altLang="zh-CN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el-GR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/p</a:t>
            </a:r>
            <a:r>
              <a:rPr lang="en-US" altLang="zh-CN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spin structure and polarization</a:t>
            </a:r>
            <a:endParaRPr lang="zh-CN" altLang="en-US" dirty="0">
              <a:solidFill>
                <a:srgbClr val="C0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88111" y="245745"/>
            <a:ext cx="968866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Probability of 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</a:rPr>
              <a:t>pC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 scattering with 1mm carbon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29" y="1328741"/>
            <a:ext cx="3773457" cy="46874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602336" y="1495514"/>
            <a:ext cx="1051133" cy="3939611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424898" y="6178481"/>
            <a:ext cx="1570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NewRomanPSMT"/>
              </a:rPr>
              <a:t>PRC.41 1651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572935" y="959409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~ 54.5 mb</a:t>
            </a:r>
            <a:endParaRPr lang="zh-CN" altLang="en-US" b="1" dirty="0">
              <a:solidFill>
                <a:srgbClr val="C0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8127291" y="1193236"/>
            <a:ext cx="0" cy="4804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46"/>
          <p:cNvGrpSpPr/>
          <p:nvPr/>
        </p:nvGrpSpPr>
        <p:grpSpPr>
          <a:xfrm rot="5400000">
            <a:off x="7849783" y="-33290"/>
            <a:ext cx="324334" cy="4007977"/>
            <a:chOff x="5771666" y="1525425"/>
            <a:chExt cx="324334" cy="4007977"/>
          </a:xfrm>
        </p:grpSpPr>
        <p:sp>
          <p:nvSpPr>
            <p:cNvPr id="9" name="矩形 8"/>
            <p:cNvSpPr/>
            <p:nvPr/>
          </p:nvSpPr>
          <p:spPr>
            <a:xfrm>
              <a:off x="5771666" y="1525425"/>
              <a:ext cx="324334" cy="400797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839626" y="1811709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952451" y="1947017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5837083" y="2036748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5949908" y="2172056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5837083" y="2267854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5949908" y="2403162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5834540" y="2492893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5947365" y="2628201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5816532" y="2688023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5929357" y="2823331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5813989" y="2913062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5926814" y="3048370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5813989" y="3144168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5926814" y="3279476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5811446" y="3369207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5924271" y="3504515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5834540" y="3586043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5947365" y="3721351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5831997" y="3811082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5944822" y="3946390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5831997" y="4042188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5944822" y="4177496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5829454" y="4267227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5942279" y="4402535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5811446" y="4462357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5924271" y="4597665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5808903" y="4687396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5921728" y="4822704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5808903" y="4918502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5921728" y="5053810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5806360" y="5143541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5919185" y="5278849"/>
              <a:ext cx="89731" cy="89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4787483" y="2303480"/>
            <a:ext cx="6940488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Number of C nucleus per unit area (cm</a:t>
            </a:r>
            <a:r>
              <a:rPr lang="en-US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-2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), in </a:t>
            </a:r>
            <a:r>
              <a:rPr lang="en-US" altLang="zh-CN" dirty="0" err="1">
                <a:latin typeface="Arial" panose="02080604020202020204" pitchFamily="34" charset="0"/>
                <a:cs typeface="Arial" panose="02080604020202020204" pitchFamily="34" charset="0"/>
              </a:rPr>
              <a:t>CarbonFiber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layer</a:t>
            </a:r>
          </a:p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=     d         *         </a:t>
            </a:r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ρ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       *   </a:t>
            </a:r>
            <a:r>
              <a:rPr lang="en-US" altLang="zh-CN" dirty="0">
                <a:solidFill>
                  <a:srgbClr val="333333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N</a:t>
            </a:r>
            <a:r>
              <a:rPr lang="en-US" altLang="zh-CN" baseline="-25000" dirty="0">
                <a:solidFill>
                  <a:srgbClr val="333333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C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/</a:t>
            </a:r>
            <a:r>
              <a:rPr lang="en-US" altLang="zh-CN" dirty="0" err="1">
                <a:latin typeface="Arial" panose="02080604020202020204" pitchFamily="34" charset="0"/>
                <a:cs typeface="Arial" panose="02080604020202020204" pitchFamily="34" charset="0"/>
              </a:rPr>
              <a:t>Molar_mass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  </a:t>
            </a:r>
            <a:r>
              <a:rPr lang="en-US" altLang="zh-CN" dirty="0">
                <a:solidFill>
                  <a:srgbClr val="333333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*     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A  </a:t>
            </a:r>
            <a:endParaRPr lang="en-US" altLang="zh-CN" dirty="0">
              <a:solidFill>
                <a:srgbClr val="333333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r>
              <a:rPr lang="en-US" altLang="zh-CN" dirty="0">
                <a:solidFill>
                  <a:srgbClr val="333333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= 0.1 </a:t>
            </a:r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cm</a:t>
            </a:r>
            <a:r>
              <a:rPr lang="en-US" altLang="zh-CN" dirty="0">
                <a:solidFill>
                  <a:srgbClr val="333333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*  1.57 </a:t>
            </a:r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g/cm</a:t>
            </a:r>
            <a:r>
              <a:rPr lang="en-US" altLang="zh-CN" baseline="30000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3 </a:t>
            </a:r>
            <a:r>
              <a:rPr lang="en-US" altLang="zh-CN" dirty="0">
                <a:solidFill>
                  <a:srgbClr val="333333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*  1/12 </a:t>
            </a:r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mol/g</a:t>
            </a:r>
            <a:r>
              <a:rPr lang="en-US" altLang="zh-CN" dirty="0">
                <a:solidFill>
                  <a:srgbClr val="333333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  *     6.022*10</a:t>
            </a:r>
            <a:r>
              <a:rPr lang="en-US" altLang="zh-CN" baseline="30000" dirty="0">
                <a:solidFill>
                  <a:srgbClr val="333333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23</a:t>
            </a:r>
            <a:r>
              <a:rPr lang="en-US" altLang="zh-CN" dirty="0">
                <a:solidFill>
                  <a:srgbClr val="333333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/mol </a:t>
            </a:r>
          </a:p>
          <a:p>
            <a:r>
              <a:rPr lang="en-US" altLang="zh-CN" dirty="0">
                <a:solidFill>
                  <a:srgbClr val="333333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= 7.9 * 10</a:t>
            </a:r>
            <a:r>
              <a:rPr lang="en-US" altLang="zh-CN" baseline="30000" dirty="0">
                <a:solidFill>
                  <a:srgbClr val="333333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21</a:t>
            </a:r>
            <a:r>
              <a:rPr lang="en-US" altLang="zh-CN" dirty="0">
                <a:solidFill>
                  <a:srgbClr val="333333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</a:t>
            </a:r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/cm</a:t>
            </a:r>
            <a:r>
              <a:rPr lang="en-US" altLang="zh-CN" baseline="30000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2</a:t>
            </a:r>
          </a:p>
          <a:p>
            <a:endParaRPr lang="en-US" altLang="zh-CN" baseline="30000" dirty="0">
              <a:solidFill>
                <a:srgbClr val="FF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Cross section of p scattering off Carbon with scattering angle &gt; 5</a:t>
            </a:r>
            <a:r>
              <a:rPr lang="en-US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o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:</a:t>
            </a:r>
          </a:p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54.5 mb  = 54.5* 10</a:t>
            </a:r>
            <a:r>
              <a:rPr lang="en-US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-27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 </a:t>
            </a:r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cm</a:t>
            </a:r>
            <a:r>
              <a:rPr lang="en-US" altLang="zh-CN" baseline="30000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2 </a:t>
            </a:r>
            <a:endParaRPr lang="en-US" altLang="zh-CN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endParaRPr lang="en-US" altLang="zh-CN" baseline="30000" dirty="0">
              <a:solidFill>
                <a:srgbClr val="FF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endParaRPr lang="en-US" altLang="zh-CN" baseline="30000" dirty="0">
              <a:solidFill>
                <a:srgbClr val="FF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The probability of </a:t>
            </a:r>
            <a:r>
              <a:rPr lang="en-US" altLang="zh-CN" dirty="0" err="1">
                <a:latin typeface="Arial" panose="02080604020202020204" pitchFamily="34" charset="0"/>
                <a:cs typeface="Arial" panose="02080604020202020204" pitchFamily="34" charset="0"/>
              </a:rPr>
              <a:t>pC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elastic scattering in Carbon layer of 1 mm:</a:t>
            </a:r>
          </a:p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Prob = </a:t>
            </a:r>
            <a:r>
              <a:rPr lang="en-US" altLang="zh-CN" dirty="0">
                <a:solidFill>
                  <a:srgbClr val="333333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7.9 * 10</a:t>
            </a:r>
            <a:r>
              <a:rPr lang="en-US" altLang="zh-CN" baseline="30000" dirty="0">
                <a:solidFill>
                  <a:srgbClr val="333333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21</a:t>
            </a:r>
            <a:r>
              <a:rPr lang="en-US" altLang="zh-CN" dirty="0">
                <a:solidFill>
                  <a:srgbClr val="333333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</a:t>
            </a:r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/cm</a:t>
            </a:r>
            <a:r>
              <a:rPr lang="en-US" altLang="zh-CN" baseline="30000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2        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*      54.5 * 10</a:t>
            </a:r>
            <a:r>
              <a:rPr lang="en-US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-27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 </a:t>
            </a:r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cm</a:t>
            </a:r>
            <a:r>
              <a:rPr lang="en-US" altLang="zh-CN" baseline="30000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2 </a:t>
            </a:r>
            <a:r>
              <a:rPr lang="en-US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   </a:t>
            </a:r>
          </a:p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       = 4.3 *10</a:t>
            </a:r>
            <a:r>
              <a:rPr lang="en-US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-4</a:t>
            </a:r>
          </a:p>
          <a:p>
            <a:endParaRPr lang="en-US" altLang="zh-CN" dirty="0">
              <a:solidFill>
                <a:srgbClr val="333333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One measurement for every 2000 proton.</a:t>
            </a:r>
          </a:p>
          <a:p>
            <a:endParaRPr lang="en-US" altLang="zh-CN" baseline="30000" dirty="0">
              <a:solidFill>
                <a:srgbClr val="FF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33</a:t>
            </a:fld>
            <a:endParaRPr lang="zh-CN" altLang="en-US" dirty="0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6833224" y="1165681"/>
            <a:ext cx="44974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Signal: 200 K pCarbon elastic scattering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Background: 10 M non-scattering events</a:t>
            </a:r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780" y="2409189"/>
            <a:ext cx="2006955" cy="164892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801" y="4511265"/>
            <a:ext cx="4825969" cy="1498618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6997826" y="2373705"/>
            <a:ext cx="2810260" cy="133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p:     1     3     5  GeV</a:t>
            </a:r>
          </a:p>
          <a:p>
            <a:pPr>
              <a:lnSpc>
                <a:spcPct val="150000"/>
              </a:lnSpc>
            </a:pPr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θ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:   10   20   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       61   73   85 Deg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0" y="1719789"/>
            <a:ext cx="6614444" cy="3787387"/>
          </a:xfrm>
          <a:prstGeom prst="rect">
            <a:avLst/>
          </a:prstGeom>
        </p:spPr>
      </p:pic>
      <p:cxnSp>
        <p:nvCxnSpPr>
          <p:cNvPr id="36" name="直接箭头连接符 35"/>
          <p:cNvCxnSpPr/>
          <p:nvPr/>
        </p:nvCxnSpPr>
        <p:spPr>
          <a:xfrm flipV="1">
            <a:off x="1636102" y="2287509"/>
            <a:ext cx="883937" cy="1363959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V="1">
            <a:off x="1636102" y="2328790"/>
            <a:ext cx="1567505" cy="131912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V="1">
            <a:off x="1783369" y="2571235"/>
            <a:ext cx="366191" cy="4892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H="1" flipV="1">
            <a:off x="1699521" y="2898650"/>
            <a:ext cx="83847" cy="1524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3545207" y="2766791"/>
            <a:ext cx="9167" cy="1692598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H="1">
            <a:off x="1646345" y="3098689"/>
            <a:ext cx="1383084" cy="0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H="1">
            <a:off x="1636101" y="4128844"/>
            <a:ext cx="1393328" cy="0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/>
          <p:cNvSpPr txBox="1"/>
          <p:nvPr/>
        </p:nvSpPr>
        <p:spPr>
          <a:xfrm>
            <a:off x="1248355" y="245745"/>
            <a:ext cx="971251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Background from non-scattering tracks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65" name="直接连接符 64"/>
          <p:cNvCxnSpPr/>
          <p:nvPr/>
        </p:nvCxnSpPr>
        <p:spPr>
          <a:xfrm>
            <a:off x="3718976" y="2766791"/>
            <a:ext cx="9167" cy="1692598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4061230" y="2766791"/>
            <a:ext cx="9167" cy="1692598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3404138" y="2762821"/>
            <a:ext cx="9167" cy="1692598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3046973" y="2762821"/>
            <a:ext cx="9167" cy="1692598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4808454" y="2615234"/>
            <a:ext cx="4940" cy="2010819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72"/>
          <p:cNvCxnSpPr/>
          <p:nvPr/>
        </p:nvCxnSpPr>
        <p:spPr>
          <a:xfrm flipV="1">
            <a:off x="1636102" y="2815835"/>
            <a:ext cx="3181670" cy="835632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>
          <a:xfrm flipV="1">
            <a:off x="3545207" y="2907621"/>
            <a:ext cx="1084894" cy="4008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/>
          <p:nvPr/>
        </p:nvCxnSpPr>
        <p:spPr>
          <a:xfrm>
            <a:off x="3548374" y="3305933"/>
            <a:ext cx="197313" cy="1451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/>
          <p:nvPr/>
        </p:nvCxnSpPr>
        <p:spPr>
          <a:xfrm flipV="1">
            <a:off x="1646344" y="2291065"/>
            <a:ext cx="338614" cy="1360403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箭头连接符 90"/>
          <p:cNvCxnSpPr/>
          <p:nvPr/>
        </p:nvCxnSpPr>
        <p:spPr>
          <a:xfrm flipV="1">
            <a:off x="1633871" y="3091462"/>
            <a:ext cx="3136324" cy="556448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箭头连接符 1"/>
          <p:cNvCxnSpPr/>
          <p:nvPr/>
        </p:nvCxnSpPr>
        <p:spPr>
          <a:xfrm flipV="1">
            <a:off x="1645075" y="3054523"/>
            <a:ext cx="150915" cy="5969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V="1">
            <a:off x="1631723" y="3305933"/>
            <a:ext cx="1919882" cy="3419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34</a:t>
            </a:fld>
            <a:endParaRPr lang="zh-CN" altLang="en-US" dirty="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21" y="3827543"/>
            <a:ext cx="6819712" cy="23904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21" y="1125157"/>
            <a:ext cx="6767708" cy="2389483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2013483" y="2491125"/>
            <a:ext cx="180000" cy="18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860347" y="3653096"/>
            <a:ext cx="2635094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860347" y="2639598"/>
            <a:ext cx="1162144" cy="101349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860258" y="3653096"/>
            <a:ext cx="1261241" cy="3288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>
            <a:off x="2114918" y="3909936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箭头连接符 26"/>
          <p:cNvCxnSpPr/>
          <p:nvPr/>
        </p:nvCxnSpPr>
        <p:spPr>
          <a:xfrm>
            <a:off x="860347" y="3653095"/>
            <a:ext cx="748774" cy="567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1587515" y="4175655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167918" y="2242436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b="1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zh-CN" b="1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zh-CN" altLang="en-US" b="1" dirty="0">
              <a:solidFill>
                <a:srgbClr val="0000FF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02244" y="422065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 </a:t>
            </a:r>
            <a:endParaRPr lang="zh-CN" altLang="en-US" b="1" dirty="0">
              <a:solidFill>
                <a:srgbClr val="FF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36289" y="380632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K</a:t>
            </a:r>
            <a:r>
              <a:rPr lang="en-US" altLang="zh-CN" b="1" baseline="30000" dirty="0">
                <a:latin typeface="Arial" panose="02080604020202020204" pitchFamily="34" charset="0"/>
                <a:cs typeface="Arial" panose="02080604020202020204" pitchFamily="34" charset="0"/>
              </a:rPr>
              <a:t>+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7865" y="4964430"/>
            <a:ext cx="33432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Senario 1:</a:t>
            </a:r>
          </a:p>
          <a:p>
            <a:r>
              <a:rPr lang="en-US" altLang="zh-CN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 quark causes the </a:t>
            </a:r>
            <a:r>
              <a:rPr lang="en-US" altLang="zh-CN" dirty="0">
                <a:solidFill>
                  <a:srgbClr val="0000FF"/>
                </a:solidFill>
                <a:latin typeface="HarmonyOS Sans SC" panose="00000500000000000000" charset="-122"/>
                <a:ea typeface="HarmonyOS Sans SC" panose="00000500000000000000" charset="-122"/>
                <a:cs typeface="Arial" panose="02080604020202020204" pitchFamily="34" charset="0"/>
              </a:rPr>
              <a:t>Λ </a:t>
            </a:r>
            <a:r>
              <a:rPr lang="en-US" altLang="zh-CN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polarization, assuming a </a:t>
            </a:r>
            <a:r>
              <a:rPr lang="en-US" altLang="zh-CN" dirty="0" err="1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Pt</a:t>
            </a:r>
            <a:r>
              <a:rPr lang="en-US" altLang="zh-CN" baseline="-25000" dirty="0" err="1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zh-CN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dependence.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845492" y="3867878"/>
            <a:ext cx="12941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Λ polarization</a:t>
            </a:r>
            <a:endParaRPr lang="zh-CN" altLang="en-US" sz="1400" dirty="0"/>
          </a:p>
        </p:txBody>
      </p:sp>
      <p:sp>
        <p:nvSpPr>
          <p:cNvPr id="7" name="文本框 6"/>
          <p:cNvSpPr txBox="1"/>
          <p:nvPr/>
        </p:nvSpPr>
        <p:spPr>
          <a:xfrm>
            <a:off x="8509911" y="3867878"/>
            <a:ext cx="12941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p polarization</a:t>
            </a:r>
            <a:endParaRPr lang="zh-CN" altLang="en-US" sz="1400" dirty="0"/>
          </a:p>
        </p:txBody>
      </p:sp>
      <p:sp>
        <p:nvSpPr>
          <p:cNvPr id="28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A possible probe to baryon spin structure 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44575" y="1229995"/>
            <a:ext cx="1976120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K</a:t>
            </a:r>
            <a:r>
              <a:rPr lang="en-US" altLang="zh-CN" sz="2800" b="1" dirty="0" err="1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Λ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/>
          <p:cNvSpPr/>
          <p:nvPr/>
        </p:nvSpPr>
        <p:spPr>
          <a:xfrm>
            <a:off x="3503930" y="1584960"/>
            <a:ext cx="7787005" cy="4686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    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l-GR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stat.</a:t>
            </a:r>
            <a:r>
              <a:rPr lang="en-US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&lt; 0.01 for </a:t>
            </a:r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el-GR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el-GR" sz="1200" dirty="0">
                <a:latin typeface="Arial" panose="02080604020202020204" pitchFamily="34" charset="0"/>
                <a:cs typeface="Arial" panose="02080604020202020204" pitchFamily="34" charset="0"/>
              </a:rPr>
              <a:t>100 bins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                               </a:t>
            </a:r>
            <a:r>
              <a:rPr lang="el-GR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σ</a:t>
            </a:r>
            <a:r>
              <a:rPr lang="en-US" altLang="zh-CN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stat.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&lt; 0.05 for p </a:t>
            </a:r>
            <a:r>
              <a:rPr lang="en-US" altLang="zh-CN" sz="12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100 bins</a:t>
            </a:r>
          </a:p>
        </p:txBody>
      </p:sp>
      <p:sp>
        <p:nvSpPr>
          <p:cNvPr id="6" name="矩形 5"/>
          <p:cNvSpPr/>
          <p:nvPr/>
        </p:nvSpPr>
        <p:spPr>
          <a:xfrm>
            <a:off x="443230" y="2271395"/>
            <a:ext cx="2438400" cy="3723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H-NS</a:t>
            </a:r>
          </a:p>
          <a:p>
            <a:pPr algn="ctr">
              <a:lnSpc>
                <a:spcPct val="150000"/>
              </a:lnSpc>
            </a:pPr>
            <a:endParaRPr lang="en-US" altLang="zh-CN" sz="2000" b="1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Reaction: </a:t>
            </a:r>
            <a:r>
              <a:rPr lang="en-US" altLang="zh-CN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p+p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Event rate:1MHz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Time: 3 months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Λ+X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11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p+X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13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pKΛ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10</a:t>
            </a:r>
            <a:endParaRPr lang="en-US" altLang="zh-CN" sz="1600" b="1" baseline="300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9750" y="1216660"/>
            <a:ext cx="1976120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K</a:t>
            </a:r>
            <a:r>
              <a:rPr lang="en-US" altLang="zh-CN" sz="2800" b="1" dirty="0" err="1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Λ</a:t>
            </a:r>
          </a:p>
        </p:txBody>
      </p:sp>
      <p:sp>
        <p:nvSpPr>
          <p:cNvPr id="25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Uncertainty projection of the polarization measurement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2" name="图片 1" descr="screenshot_20250927_1523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240" y="2271395"/>
            <a:ext cx="4431665" cy="40493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10820" y="4290062"/>
            <a:ext cx="116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400" b="1" dirty="0"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sz="1400" b="1" baseline="-25000" dirty="0">
                <a:latin typeface="Arial" panose="02080604020202020204" pitchFamily="34" charset="0"/>
                <a:cs typeface="Arial" panose="02080604020202020204" pitchFamily="34" charset="0"/>
              </a:rPr>
              <a:t>stat.</a:t>
            </a:r>
            <a:r>
              <a:rPr lang="en-US" altLang="zh-CN" sz="1400" b="1" dirty="0">
                <a:latin typeface="Arial" panose="02080604020202020204" pitchFamily="34" charset="0"/>
                <a:cs typeface="Arial" panose="02080604020202020204" pitchFamily="34" charset="0"/>
              </a:rPr>
              <a:t> &lt; 0.01 </a:t>
            </a:r>
            <a:endParaRPr lang="zh-CN" altLang="en-US" sz="1400" b="1" dirty="0"/>
          </a:p>
        </p:txBody>
      </p:sp>
      <p:sp>
        <p:nvSpPr>
          <p:cNvPr id="4" name="矩形 3"/>
          <p:cNvSpPr/>
          <p:nvPr/>
        </p:nvSpPr>
        <p:spPr>
          <a:xfrm>
            <a:off x="3063240" y="1278255"/>
            <a:ext cx="8687435" cy="51511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screenshot_20250927_1524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995" y="2348865"/>
            <a:ext cx="4255770" cy="38842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590995" y="4290131"/>
            <a:ext cx="116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400" b="1" dirty="0"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sz="1400" b="1" baseline="-25000" dirty="0">
                <a:latin typeface="Arial" panose="02080604020202020204" pitchFamily="34" charset="0"/>
                <a:cs typeface="Arial" panose="02080604020202020204" pitchFamily="34" charset="0"/>
              </a:rPr>
              <a:t>stat.</a:t>
            </a:r>
            <a:r>
              <a:rPr lang="en-US" altLang="zh-CN" sz="1400" b="1" dirty="0">
                <a:latin typeface="Arial" panose="02080604020202020204" pitchFamily="34" charset="0"/>
                <a:cs typeface="Arial" panose="02080604020202020204" pitchFamily="34" charset="0"/>
              </a:rPr>
              <a:t> &lt; 0.05 </a:t>
            </a:r>
            <a:endParaRPr lang="zh-CN" altLang="en-US" sz="1400" b="1" dirty="0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9229" y="1307287"/>
            <a:ext cx="5054048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      p     2212    127427666     65.00%         nucleon</a:t>
            </a:r>
          </a:p>
          <a:p>
            <a:r>
              <a:rPr lang="zh-CN" altLang="en-US" sz="1600" dirty="0"/>
              <a:t>       n     2112     55047809     28.08%         nucleon</a:t>
            </a:r>
          </a:p>
          <a:p>
            <a:r>
              <a:rPr lang="zh-CN" altLang="en-US" sz="1600" dirty="0"/>
              <a:t>      Λ⁰     3122      8175349      4.17%         hyperon</a:t>
            </a:r>
          </a:p>
          <a:p>
            <a:r>
              <a:rPr lang="zh-CN" altLang="en-US" sz="1600" dirty="0"/>
              <a:t>      Σ⁺     3222      1891557     9.65e-03          hyperon</a:t>
            </a:r>
          </a:p>
          <a:p>
            <a:r>
              <a:rPr lang="zh-CN" altLang="en-US" sz="1600" dirty="0"/>
              <a:t>      Σ⁰     3212      1246247     6.36e-03          hyperon</a:t>
            </a:r>
          </a:p>
          <a:p>
            <a:r>
              <a:rPr lang="zh-CN" altLang="en-US" sz="1600" dirty="0"/>
              <a:t>      p̄    -2212       665526     3.39e-03     anti-nucleon</a:t>
            </a:r>
          </a:p>
          <a:p>
            <a:r>
              <a:rPr lang="zh-CN" altLang="en-US" sz="1600" dirty="0"/>
              <a:t>      n̄    -2112       638214     3.26e-03     anti-nucleon</a:t>
            </a:r>
          </a:p>
          <a:p>
            <a:r>
              <a:rPr lang="zh-CN" altLang="en-US" sz="1600" dirty="0"/>
              <a:t>      Σ⁻     3112       485700     2.48e-03          hyperon</a:t>
            </a:r>
          </a:p>
          <a:p>
            <a:r>
              <a:rPr lang="zh-CN" altLang="en-US" sz="1600" dirty="0"/>
              <a:t>      Ξ⁰     3322       162285     8.28e-04          hyperon</a:t>
            </a:r>
          </a:p>
          <a:p>
            <a:r>
              <a:rPr lang="zh-CN" altLang="en-US" sz="1600" dirty="0"/>
              <a:t>     Λ̄⁰    -3122       107932     5.51e-04     anti-hyperon</a:t>
            </a:r>
          </a:p>
          <a:p>
            <a:r>
              <a:rPr lang="zh-CN" altLang="en-US" sz="1600" dirty="0"/>
              <a:t>      Ξ⁻     3312        86839     4.43e-04          hyperon</a:t>
            </a:r>
          </a:p>
          <a:p>
            <a:r>
              <a:rPr lang="zh-CN" altLang="en-US" sz="1600" dirty="0"/>
              <a:t>     Σ̄⁰    -3212        36721     1.87e-04     anti-hyperon</a:t>
            </a:r>
          </a:p>
          <a:p>
            <a:r>
              <a:rPr lang="zh-CN" altLang="en-US" sz="1600" dirty="0"/>
              <a:t>     Σ̄⁻    -3222        32800     1.67e-04     anti-hyperon</a:t>
            </a:r>
          </a:p>
          <a:p>
            <a:r>
              <a:rPr lang="zh-CN" altLang="en-US" sz="1600" dirty="0"/>
              <a:t>     Σ̄⁺    -3112        30332     1.55e-04     anti-hyperon</a:t>
            </a:r>
          </a:p>
          <a:p>
            <a:r>
              <a:rPr lang="zh-CN" altLang="en-US" sz="1600" dirty="0"/>
              <a:t>     Ξ̄⁰    -3322         6070      3.10e-05     anti-hyperon</a:t>
            </a:r>
          </a:p>
          <a:p>
            <a:r>
              <a:rPr lang="zh-CN" altLang="en-US" sz="1600" dirty="0"/>
              <a:t>     Ξ̄⁺    -3312         5845      2.98e-05     anti-hyperon</a:t>
            </a:r>
          </a:p>
          <a:p>
            <a:r>
              <a:rPr lang="zh-CN" altLang="en-US" sz="1600" dirty="0"/>
              <a:t>     Ω̄⁺    -3334           23       1.17e-07     anti-hyperon</a:t>
            </a:r>
          </a:p>
          <a:p>
            <a:r>
              <a:rPr lang="zh-CN" altLang="en-US" sz="1600" dirty="0"/>
              <a:t>      Ω⁻     3334            7       3.57e-08          hyperon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914777" y="1282731"/>
            <a:ext cx="609666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      p     2212    141006963     70.44%         nucleon</a:t>
            </a:r>
          </a:p>
          <a:p>
            <a:r>
              <a:rPr lang="zh-CN" altLang="en-US" dirty="0"/>
              <a:t>       n     2112     52266785     26.11%         nucleon</a:t>
            </a:r>
          </a:p>
          <a:p>
            <a:r>
              <a:rPr lang="zh-CN" altLang="en-US" dirty="0"/>
              <a:t>      Λ⁰     3122      4660670      2.33%         hyperon</a:t>
            </a:r>
          </a:p>
          <a:p>
            <a:r>
              <a:rPr lang="zh-CN" altLang="en-US" dirty="0"/>
              <a:t>      Σ⁺     3222      1173672      5.86e-03          hyperon</a:t>
            </a:r>
          </a:p>
          <a:p>
            <a:r>
              <a:rPr lang="zh-CN" altLang="en-US" dirty="0"/>
              <a:t>      Σ⁰     3212       716643      3.58e-03          hyperon</a:t>
            </a:r>
          </a:p>
          <a:p>
            <a:r>
              <a:rPr lang="zh-CN" altLang="en-US" dirty="0"/>
              <a:t>      Σ⁻     3112       216593      1.08e-03          hyperon</a:t>
            </a:r>
          </a:p>
          <a:p>
            <a:r>
              <a:rPr lang="zh-CN" altLang="en-US" dirty="0"/>
              <a:t>      n̄    -2112        45912        2.29e-04     anti-nucleon</a:t>
            </a:r>
          </a:p>
          <a:p>
            <a:r>
              <a:rPr lang="zh-CN" altLang="en-US" dirty="0"/>
              <a:t>      p̄    -2212        44461        2.22e-04     anti-nucleon</a:t>
            </a:r>
          </a:p>
          <a:p>
            <a:r>
              <a:rPr lang="zh-CN" altLang="en-US" dirty="0"/>
              <a:t>      Ξ⁰     3322        36048       1.80e-04          hyperon</a:t>
            </a:r>
          </a:p>
          <a:p>
            <a:r>
              <a:rPr lang="zh-CN" altLang="en-US" dirty="0"/>
              <a:t>      Ξ⁻     3312        16314       8.15e-05          hyperon</a:t>
            </a:r>
          </a:p>
          <a:p>
            <a:r>
              <a:rPr lang="zh-CN" altLang="en-US" dirty="0"/>
              <a:t>     Λ̄⁰    -3122         2189        1.09e-05     anti-hyperon</a:t>
            </a:r>
          </a:p>
          <a:p>
            <a:r>
              <a:rPr lang="zh-CN" altLang="en-US" dirty="0"/>
              <a:t>     Σ̄⁰    -3212          431         2.15e-06     anti-hyperon</a:t>
            </a:r>
          </a:p>
          <a:p>
            <a:r>
              <a:rPr lang="zh-CN" altLang="en-US" dirty="0"/>
              <a:t>     Σ̄⁺    -3112          377         1.88e-06     anti-hyperon</a:t>
            </a:r>
          </a:p>
          <a:p>
            <a:r>
              <a:rPr lang="zh-CN" altLang="en-US" dirty="0"/>
              <a:t>     Σ̄⁻    -3222          315         1.57e-06     anti-hyperon</a:t>
            </a:r>
          </a:p>
          <a:p>
            <a:r>
              <a:rPr lang="zh-CN" altLang="en-US" dirty="0"/>
              <a:t>     Ξ̄⁺    -3312            3           1.50e-08     anti-hyperon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348623" y="489005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Dexu</a:t>
            </a:r>
            <a:r>
              <a:rPr lang="en-US" altLang="zh-CN" dirty="0"/>
              <a:t> Lin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4620793" y="2659400"/>
            <a:ext cx="180000" cy="18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3467657" y="3821371"/>
            <a:ext cx="2635094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3467657" y="2807873"/>
            <a:ext cx="1162144" cy="101349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3467568" y="3821371"/>
            <a:ext cx="1261241" cy="3288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4722228" y="4078211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3467657" y="3821370"/>
            <a:ext cx="748774" cy="567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4194825" y="4343930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780308" y="241071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b="1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zh-CN" b="1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zh-CN" altLang="en-US" b="1" dirty="0">
              <a:solidFill>
                <a:srgbClr val="0000FF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09554" y="438892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 </a:t>
            </a:r>
            <a:endParaRPr lang="zh-CN" altLang="en-US" b="1" dirty="0">
              <a:solidFill>
                <a:srgbClr val="FF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43599" y="397459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K</a:t>
            </a:r>
            <a:r>
              <a:rPr lang="en-US" altLang="zh-CN" b="1" baseline="30000" dirty="0">
                <a:latin typeface="Arial" panose="02080604020202020204" pitchFamily="34" charset="0"/>
                <a:cs typeface="Arial" panose="02080604020202020204" pitchFamily="34" charset="0"/>
              </a:rPr>
              <a:t>+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044497" y="3821371"/>
            <a:ext cx="2423160" cy="120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152649" y="3376428"/>
            <a:ext cx="29781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p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44575" y="1229995"/>
            <a:ext cx="1976120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K</a:t>
            </a:r>
            <a:r>
              <a:rPr lang="en-US" altLang="zh-CN" sz="2800" b="1" dirty="0" err="1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Λ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792" y="1291738"/>
            <a:ext cx="4100073" cy="252975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7498621" y="1437127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polarization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498648" y="4258141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p polarization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9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A simple channel to start 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324725" y="4231005"/>
            <a:ext cx="3592195" cy="183324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2" name="直接连接符 31"/>
          <p:cNvCxnSpPr/>
          <p:nvPr/>
        </p:nvCxnSpPr>
        <p:spPr>
          <a:xfrm flipV="1">
            <a:off x="7404735" y="5106670"/>
            <a:ext cx="3504565" cy="6477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7613446" y="4949806"/>
            <a:ext cx="1757680" cy="8890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10080625" y="4344035"/>
            <a:ext cx="545465" cy="655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36" name="直接连接符 35"/>
          <p:cNvCxnSpPr/>
          <p:nvPr/>
        </p:nvCxnSpPr>
        <p:spPr>
          <a:xfrm flipH="1">
            <a:off x="9371611" y="4647146"/>
            <a:ext cx="1466850" cy="311785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877" y="925704"/>
            <a:ext cx="7146827" cy="5488652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2013483" y="2491125"/>
            <a:ext cx="180000" cy="18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860347" y="3653096"/>
            <a:ext cx="2635094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860347" y="2639598"/>
            <a:ext cx="1162144" cy="101349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860258" y="3653096"/>
            <a:ext cx="1261241" cy="3288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2114918" y="3909936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860347" y="3653095"/>
            <a:ext cx="748774" cy="567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1587515" y="4175655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802244" y="422065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 </a:t>
            </a:r>
            <a:endParaRPr lang="zh-CN" altLang="en-US" b="1" dirty="0">
              <a:solidFill>
                <a:srgbClr val="FF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36289" y="380632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K</a:t>
            </a:r>
            <a:r>
              <a:rPr lang="en-US" altLang="zh-CN" b="1" baseline="30000" dirty="0">
                <a:latin typeface="Arial" panose="02080604020202020204" pitchFamily="34" charset="0"/>
                <a:cs typeface="Arial" panose="02080604020202020204" pitchFamily="34" charset="0"/>
              </a:rPr>
              <a:t>+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0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A simple channel to start 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167918" y="2242436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b="1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zh-CN" b="1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zh-CN" altLang="en-US" b="1" dirty="0">
              <a:solidFill>
                <a:srgbClr val="0000FF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44575" y="1229995"/>
            <a:ext cx="1976120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K</a:t>
            </a:r>
            <a:r>
              <a:rPr lang="en-US" altLang="zh-CN" sz="2800" b="1" dirty="0" err="1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Λ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3255-AF42-4B51-B290-6A4681E4C4D8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068" y="1156072"/>
            <a:ext cx="2427718" cy="19277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3" y="1591254"/>
            <a:ext cx="2052994" cy="1126663"/>
          </a:xfrm>
          <a:prstGeom prst="rect">
            <a:avLst/>
          </a:prstGeom>
        </p:spPr>
      </p:pic>
      <p:sp>
        <p:nvSpPr>
          <p:cNvPr id="13" name="Rectangle 18"/>
          <p:cNvSpPr/>
          <p:nvPr/>
        </p:nvSpPr>
        <p:spPr>
          <a:xfrm>
            <a:off x="1979063" y="3305238"/>
            <a:ext cx="40176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STAR, </a:t>
            </a:r>
            <a:r>
              <a:rPr lang="en-US" sz="1600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Nature 548, 62 (2017)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973" y="1333652"/>
            <a:ext cx="1880242" cy="192996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672" y="4324914"/>
            <a:ext cx="2257486" cy="109864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2912" y="1454919"/>
            <a:ext cx="1691849" cy="166923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2252" y="1156072"/>
            <a:ext cx="1660563" cy="93406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0159" y="2132779"/>
            <a:ext cx="1815569" cy="1027505"/>
          </a:xfrm>
          <a:prstGeom prst="rect">
            <a:avLst/>
          </a:prstGeom>
        </p:spPr>
      </p:pic>
      <p:sp>
        <p:nvSpPr>
          <p:cNvPr id="32" name="Rectangle 18"/>
          <p:cNvSpPr/>
          <p:nvPr/>
        </p:nvSpPr>
        <p:spPr>
          <a:xfrm>
            <a:off x="7712912" y="3305238"/>
            <a:ext cx="3878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BESIII,  Nature Physics, 15, 631 (2019)</a:t>
            </a:r>
          </a:p>
        </p:txBody>
      </p:sp>
      <p:sp>
        <p:nvSpPr>
          <p:cNvPr id="33" name="Rectangle 18"/>
          <p:cNvSpPr/>
          <p:nvPr/>
        </p:nvSpPr>
        <p:spPr>
          <a:xfrm>
            <a:off x="8132686" y="5977332"/>
            <a:ext cx="30392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BESIII,  Nature, 606, 64 (2022)</a:t>
            </a:r>
          </a:p>
        </p:txBody>
      </p:sp>
      <p:pic>
        <p:nvPicPr>
          <p:cNvPr id="34" name="图片 6"/>
          <p:cNvPicPr>
            <a:picLocks noChangeAspect="1"/>
          </p:cNvPicPr>
          <p:nvPr/>
        </p:nvPicPr>
        <p:blipFill rotWithShape="1">
          <a:blip r:embed="rId9"/>
          <a:srcRect t="5496"/>
          <a:stretch>
            <a:fillRect/>
          </a:stretch>
        </p:blipFill>
        <p:spPr>
          <a:xfrm>
            <a:off x="4612364" y="4010291"/>
            <a:ext cx="2051504" cy="1883792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6644" y="4092943"/>
            <a:ext cx="1735142" cy="160898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948" y="4164917"/>
            <a:ext cx="2294790" cy="1447443"/>
          </a:xfrm>
          <a:prstGeom prst="rect">
            <a:avLst/>
          </a:prstGeom>
        </p:spPr>
      </p:pic>
      <p:sp>
        <p:nvSpPr>
          <p:cNvPr id="37" name="Rectangle 18"/>
          <p:cNvSpPr/>
          <p:nvPr/>
        </p:nvSpPr>
        <p:spPr>
          <a:xfrm>
            <a:off x="1979063" y="5977332"/>
            <a:ext cx="35290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STAR, </a:t>
            </a:r>
            <a:r>
              <a:rPr lang="en-US" sz="1600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Nature 614, 244 (2023)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8574" y="4361049"/>
            <a:ext cx="1727917" cy="106736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62300" y="209605"/>
            <a:ext cx="5394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Spin with valuable information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40</a:t>
            </a:fld>
            <a:endParaRPr lang="zh-CN" altLang="en-US"/>
          </a:p>
        </p:txBody>
      </p:sp>
      <p:sp>
        <p:nvSpPr>
          <p:cNvPr id="5" name="TextBox 53"/>
          <p:cNvSpPr txBox="1">
            <a:spLocks noChangeArrowheads="1"/>
          </p:cNvSpPr>
          <p:nvPr/>
        </p:nvSpPr>
        <p:spPr bwMode="auto">
          <a:xfrm>
            <a:off x="4383381" y="174846"/>
            <a:ext cx="31797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/>
              <a:t>Probe GPD via DVCS</a:t>
            </a:r>
            <a:endParaRPr lang="zh-CN" altLang="en-US" sz="2000" b="1" baseline="-25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5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8948" y="1356141"/>
            <a:ext cx="4831210" cy="162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文本框 11"/>
          <p:cNvSpPr txBox="1"/>
          <p:nvPr/>
        </p:nvSpPr>
        <p:spPr>
          <a:xfrm>
            <a:off x="601321" y="1031418"/>
            <a:ext cx="65510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Detect the scattered electron, real photon and nucleon.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Absolute Cross Section:</a:t>
            </a:r>
            <a:endParaRPr lang="zh-CN" alt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000" b="1" dirty="0"/>
          </a:p>
          <a:p>
            <a:endParaRPr lang="zh-CN" altLang="en-US" sz="2000" b="1" dirty="0"/>
          </a:p>
        </p:txBody>
      </p:sp>
      <p:graphicFrame>
        <p:nvGraphicFramePr>
          <p:cNvPr id="13" name="Object 48"/>
          <p:cNvGraphicFramePr>
            <a:graphicFrameLocks noChangeAspect="1"/>
          </p:cNvGraphicFramePr>
          <p:nvPr/>
        </p:nvGraphicFramePr>
        <p:xfrm>
          <a:off x="988488" y="2350765"/>
          <a:ext cx="3506796" cy="725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4" imgW="2082800" imgH="431800" progId="Equation.3">
                  <p:embed/>
                </p:oleObj>
              </mc:Choice>
              <mc:Fallback>
                <p:oleObj name="Equation" r:id="rId4" imgW="2082800" imgH="431800" progId="Equation.3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8488" y="2350765"/>
                        <a:ext cx="3506796" cy="7259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3"/>
          <p:cNvGraphicFramePr>
            <a:graphicFrameLocks noChangeAspect="1"/>
          </p:cNvGraphicFramePr>
          <p:nvPr/>
        </p:nvGraphicFramePr>
        <p:xfrm>
          <a:off x="855394" y="3139602"/>
          <a:ext cx="6296951" cy="751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6" imgW="3505200" imgH="419100" progId="Equation.3">
                  <p:embed/>
                </p:oleObj>
              </mc:Choice>
              <mc:Fallback>
                <p:oleObj name="Equation" r:id="rId6" imgW="3505200" imgH="4191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394" y="3139602"/>
                        <a:ext cx="6296951" cy="7513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565779" y="4103197"/>
            <a:ext cx="4248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Asymmetries with polarized target and/or polarized beam: </a:t>
            </a:r>
          </a:p>
          <a:p>
            <a:endParaRPr lang="zh-CN" altLang="en-US" sz="2000" b="1" dirty="0"/>
          </a:p>
        </p:txBody>
      </p:sp>
      <p:graphicFrame>
        <p:nvGraphicFramePr>
          <p:cNvPr id="17" name="Object 19"/>
          <p:cNvGraphicFramePr>
            <a:graphicFrameLocks noChangeAspect="1"/>
          </p:cNvGraphicFramePr>
          <p:nvPr/>
        </p:nvGraphicFramePr>
        <p:xfrm>
          <a:off x="1360081" y="4845769"/>
          <a:ext cx="3619196" cy="856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8" imgW="2094865" imgH="495300" progId="Equation.3">
                  <p:embed/>
                </p:oleObj>
              </mc:Choice>
              <mc:Fallback>
                <p:oleObj name="Equation" r:id="rId8" imgW="2094865" imgH="4953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0081" y="4845769"/>
                        <a:ext cx="3619196" cy="8561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20"/>
          <p:cNvSpPr txBox="1"/>
          <p:nvPr/>
        </p:nvSpPr>
        <p:spPr>
          <a:xfrm>
            <a:off x="1155711" y="5921832"/>
            <a:ext cx="4256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σ</a:t>
            </a:r>
            <a:r>
              <a:rPr lang="en-US" sz="2000" b="1" baseline="30000" dirty="0"/>
              <a:t>+/- </a:t>
            </a:r>
            <a:r>
              <a:rPr lang="en-US" sz="2000" b="1" dirty="0"/>
              <a:t>: Beam or/and Target Polarization</a:t>
            </a:r>
            <a:r>
              <a:rPr lang="en-US" sz="11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9" name="图片 29" descr="tabl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4288" y="3773263"/>
            <a:ext cx="4453837" cy="2691194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V="1">
            <a:off x="0" y="804193"/>
            <a:ext cx="12192000" cy="589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41</a:t>
            </a:fld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0" y="804193"/>
            <a:ext cx="12192000" cy="589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标题 1"/>
          <p:cNvSpPr txBox="1"/>
          <p:nvPr/>
        </p:nvSpPr>
        <p:spPr>
          <a:xfrm>
            <a:off x="838200" y="215114"/>
            <a:ext cx="10515600" cy="600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Sensitivity of CFFs to 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proton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DVCS</a:t>
            </a:r>
            <a:endParaRPr lang="zh-CN" altLang="en-US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7886" y="2550261"/>
            <a:ext cx="8667593" cy="6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2636" y="4762177"/>
            <a:ext cx="4538608" cy="1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1900" y="3411745"/>
            <a:ext cx="8746067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8833" y="1161729"/>
            <a:ext cx="8561917" cy="134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38200" y="215114"/>
            <a:ext cx="10515600" cy="600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Status of GPDs</a:t>
            </a:r>
            <a:endParaRPr lang="zh-CN" altLang="en-US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0" y="804193"/>
            <a:ext cx="12192000" cy="589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892732" y="1529778"/>
                <a:ext cx="10400027" cy="2145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altLang="zh-CN" dirty="0"/>
                  <a:t> are better constrained with data of unpolarized or longitudinally polarized target.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 are poorly known, since they require data with a transversely polarized target.</a:t>
                </a:r>
              </a:p>
              <a:p>
                <a:pPr>
                  <a:lnSpc>
                    <a:spcPct val="150000"/>
                  </a:lnSpc>
                </a:pPr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In the future EicC/EIC, a transversely polarized proton beam is feasible.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expected to be constrained.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But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still challenging, due to the small factor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32" y="1529778"/>
                <a:ext cx="10400027" cy="2145396"/>
              </a:xfrm>
              <a:prstGeom prst="rect">
                <a:avLst/>
              </a:prstGeom>
              <a:blipFill rotWithShape="1">
                <a:blip r:embed="rId2"/>
                <a:stretch>
                  <a:fillRect l="-5" t="-3" r="-6436" b="-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7031" y="4389706"/>
            <a:ext cx="4538608" cy="1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859" y="3270361"/>
            <a:ext cx="161925" cy="404813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>
            <a:off x="6197118" y="3568740"/>
            <a:ext cx="4719345" cy="938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5861872" y="-1934122"/>
            <a:ext cx="7494936" cy="9180519"/>
            <a:chOff x="4373628" y="-2025075"/>
            <a:chExt cx="7494936" cy="9180519"/>
          </a:xfrm>
        </p:grpSpPr>
        <p:sp>
          <p:nvSpPr>
            <p:cNvPr id="2" name="不完整圆 1"/>
            <p:cNvSpPr/>
            <p:nvPr/>
          </p:nvSpPr>
          <p:spPr>
            <a:xfrm>
              <a:off x="4373628" y="813839"/>
              <a:ext cx="5220000" cy="5220000"/>
            </a:xfrm>
            <a:prstGeom prst="pie">
              <a:avLst>
                <a:gd name="adj1" fmla="val 12190406"/>
                <a:gd name="adj2" fmla="val 942901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不完整圆 3"/>
            <p:cNvSpPr/>
            <p:nvPr/>
          </p:nvSpPr>
          <p:spPr>
            <a:xfrm>
              <a:off x="4830468" y="1272254"/>
              <a:ext cx="4320000" cy="4320000"/>
            </a:xfrm>
            <a:prstGeom prst="pie">
              <a:avLst>
                <a:gd name="adj1" fmla="val 12201354"/>
                <a:gd name="adj2" fmla="val 945096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不完整圆 4"/>
            <p:cNvSpPr/>
            <p:nvPr/>
          </p:nvSpPr>
          <p:spPr>
            <a:xfrm>
              <a:off x="5374887" y="1806322"/>
              <a:ext cx="3240000" cy="3240000"/>
            </a:xfrm>
            <a:prstGeom prst="pie">
              <a:avLst>
                <a:gd name="adj1" fmla="val 12186499"/>
                <a:gd name="adj2" fmla="val 9440985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不完整圆 5"/>
            <p:cNvSpPr/>
            <p:nvPr/>
          </p:nvSpPr>
          <p:spPr>
            <a:xfrm>
              <a:off x="5541124" y="1994868"/>
              <a:ext cx="2880000" cy="2880000"/>
            </a:xfrm>
            <a:prstGeom prst="pie">
              <a:avLst>
                <a:gd name="adj1" fmla="val 12220887"/>
                <a:gd name="adj2" fmla="val 945923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弧形 6"/>
            <p:cNvSpPr/>
            <p:nvPr/>
          </p:nvSpPr>
          <p:spPr>
            <a:xfrm rot="18780117">
              <a:off x="6757985" y="1420381"/>
              <a:ext cx="5119329" cy="4484255"/>
            </a:xfrm>
            <a:prstGeom prst="arc">
              <a:avLst>
                <a:gd name="adj1" fmla="val 13976459"/>
                <a:gd name="adj2" fmla="val 17029016"/>
              </a:avLst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 rot="19570279">
              <a:off x="7727036" y="1757606"/>
              <a:ext cx="574976" cy="1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189325" y="1376504"/>
              <a:ext cx="3850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e</a:t>
              </a:r>
              <a:r>
                <a:rPr lang="en-US" altLang="zh-CN" sz="2000" b="1" baseline="30000" dirty="0">
                  <a:solidFill>
                    <a:srgbClr val="FF0000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-</a:t>
              </a:r>
              <a:endParaRPr lang="zh-CN" altLang="en-US" sz="2000" b="1" baseline="30000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endParaRPr>
            </a:p>
          </p:txBody>
        </p:sp>
        <p:sp>
          <p:nvSpPr>
            <p:cNvPr id="12" name="弧形 11"/>
            <p:cNvSpPr/>
            <p:nvPr/>
          </p:nvSpPr>
          <p:spPr>
            <a:xfrm rot="21228028">
              <a:off x="6573180" y="-2025075"/>
              <a:ext cx="5295384" cy="4701823"/>
            </a:xfrm>
            <a:prstGeom prst="arc">
              <a:avLst>
                <a:gd name="adj1" fmla="val 4935083"/>
                <a:gd name="adj2" fmla="val 6084878"/>
              </a:avLst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弧形 15"/>
            <p:cNvSpPr/>
            <p:nvPr/>
          </p:nvSpPr>
          <p:spPr>
            <a:xfrm rot="1185527">
              <a:off x="5939170" y="-522840"/>
              <a:ext cx="5119329" cy="4484255"/>
            </a:xfrm>
            <a:prstGeom prst="arc">
              <a:avLst>
                <a:gd name="adj1" fmla="val 2752996"/>
                <a:gd name="adj2" fmla="val 6702873"/>
              </a:avLst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弧形 16"/>
            <p:cNvSpPr/>
            <p:nvPr/>
          </p:nvSpPr>
          <p:spPr>
            <a:xfrm rot="214248">
              <a:off x="6367578" y="2671189"/>
              <a:ext cx="5119329" cy="4484255"/>
            </a:xfrm>
            <a:prstGeom prst="arc">
              <a:avLst>
                <a:gd name="adj1" fmla="val 12828385"/>
                <a:gd name="adj2" fmla="val 16117293"/>
              </a:avLst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连接符 18"/>
            <p:cNvCxnSpPr/>
            <p:nvPr/>
          </p:nvCxnSpPr>
          <p:spPr>
            <a:xfrm flipV="1">
              <a:off x="6983188" y="3342522"/>
              <a:ext cx="1885845" cy="81743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>
            <a:xfrm rot="21448531">
              <a:off x="8613687" y="3279088"/>
              <a:ext cx="535581" cy="1376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137127" y="3102596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altLang="zh-CN" sz="2000" b="1" dirty="0">
                  <a:solidFill>
                    <a:srgbClr val="FF0000"/>
                  </a:solidFill>
                  <a:latin typeface="+mn-ea"/>
                  <a:cs typeface="Arial" panose="02080604020202020204" pitchFamily="34" charset="0"/>
                </a:rPr>
                <a:t>γ</a:t>
              </a:r>
              <a:endParaRPr lang="zh-CN" altLang="en-US" sz="2000" b="1" baseline="30000" dirty="0">
                <a:solidFill>
                  <a:srgbClr val="FF0000"/>
                </a:solidFill>
                <a:latin typeface="+mn-ea"/>
                <a:cs typeface="Arial" panose="02080604020202020204" pitchFamily="34" charset="0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 rot="20377560">
              <a:off x="9656073" y="3389155"/>
              <a:ext cx="574642" cy="1803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452847" y="3645919"/>
              <a:ext cx="5806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altLang="zh-CN" sz="2000" b="1" dirty="0">
                  <a:solidFill>
                    <a:srgbClr val="FF0000"/>
                  </a:solidFill>
                  <a:latin typeface="+mn-ea"/>
                  <a:cs typeface="Arial" panose="02080604020202020204" pitchFamily="34" charset="0"/>
                </a:rPr>
                <a:t>π</a:t>
              </a:r>
              <a:r>
                <a:rPr lang="en-US" altLang="zh-CN" sz="2000" b="1" dirty="0">
                  <a:solidFill>
                    <a:srgbClr val="FF0000"/>
                  </a:solidFill>
                  <a:latin typeface="+mn-ea"/>
                  <a:cs typeface="Arial" panose="02080604020202020204" pitchFamily="34" charset="0"/>
                </a:rPr>
                <a:t> K</a:t>
              </a:r>
              <a:endParaRPr lang="zh-CN" altLang="en-US" sz="2000" b="1" baseline="30000" dirty="0">
                <a:solidFill>
                  <a:srgbClr val="FF0000"/>
                </a:solidFill>
                <a:latin typeface="+mn-ea"/>
                <a:cs typeface="Arial" panose="02080604020202020204" pitchFamily="34" charset="0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8653918" y="3976879"/>
              <a:ext cx="202090" cy="59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 rot="20827920">
              <a:off x="9089049" y="3864107"/>
              <a:ext cx="415259" cy="1362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8366371" y="3949052"/>
              <a:ext cx="95041" cy="810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7667847" y="2049384"/>
              <a:ext cx="95041" cy="810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430538" y="2264312"/>
              <a:ext cx="293471" cy="407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sz="2000" b="1" dirty="0">
                  <a:solidFill>
                    <a:srgbClr val="FF0000"/>
                  </a:solidFill>
                  <a:latin typeface="+mn-ea"/>
                  <a:cs typeface="Arial" panose="02080604020202020204" pitchFamily="34" charset="0"/>
                </a:rPr>
                <a:t>μ</a:t>
              </a:r>
              <a:endParaRPr lang="zh-CN" altLang="en-US" sz="2000" b="1" baseline="30000" dirty="0">
                <a:solidFill>
                  <a:srgbClr val="FF0000"/>
                </a:solidFill>
                <a:latin typeface="+mn-ea"/>
                <a:cs typeface="Arial" panose="02080604020202020204" pitchFamily="34" charset="0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8282375" y="1854754"/>
            <a:ext cx="456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ToF</a:t>
            </a:r>
          </a:p>
        </p:txBody>
      </p:sp>
      <p:sp>
        <p:nvSpPr>
          <p:cNvPr id="37" name="弧形 36"/>
          <p:cNvSpPr/>
          <p:nvPr/>
        </p:nvSpPr>
        <p:spPr>
          <a:xfrm rot="2913123">
            <a:off x="8050650" y="491994"/>
            <a:ext cx="5119329" cy="4484255"/>
          </a:xfrm>
          <a:prstGeom prst="arc">
            <a:avLst>
              <a:gd name="adj1" fmla="val 2656044"/>
              <a:gd name="adj2" fmla="val 6685230"/>
            </a:avLst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10495804" y="4882130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+mn-ea"/>
                <a:cs typeface="Arial" panose="02080604020202020204" pitchFamily="34" charset="0"/>
              </a:rPr>
              <a:t>p</a:t>
            </a:r>
            <a:endParaRPr lang="zh-CN" altLang="en-US" sz="2000" b="1" baseline="30000" dirty="0">
              <a:solidFill>
                <a:srgbClr val="FF0000"/>
              </a:solidFill>
              <a:latin typeface="+mn-ea"/>
              <a:cs typeface="Arial" panose="02080604020202020204" pitchFamily="34" charset="0"/>
            </a:endParaRPr>
          </a:p>
        </p:txBody>
      </p:sp>
      <p:sp>
        <p:nvSpPr>
          <p:cNvPr id="39" name="椭圆 38"/>
          <p:cNvSpPr/>
          <p:nvPr/>
        </p:nvSpPr>
        <p:spPr>
          <a:xfrm rot="1287106">
            <a:off x="9403454" y="4644843"/>
            <a:ext cx="95041" cy="810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 rot="1463351">
            <a:off x="9657253" y="4825401"/>
            <a:ext cx="202090" cy="59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 rot="758247">
            <a:off x="10050397" y="4989070"/>
            <a:ext cx="446341" cy="1488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9784933" y="2771312"/>
            <a:ext cx="95041" cy="810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4CAA373-C571-4C4F-9E4D-17256B5E27BA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50" name="文本框 49"/>
          <p:cNvSpPr txBox="1"/>
          <p:nvPr/>
        </p:nvSpPr>
        <p:spPr>
          <a:xfrm>
            <a:off x="8148918" y="2249113"/>
            <a:ext cx="785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Arial" panose="02080604020202020204" pitchFamily="34" charset="0"/>
                <a:cs typeface="Arial" panose="02080604020202020204" pitchFamily="34" charset="0"/>
              </a:rPr>
              <a:t>p, dE/dx</a:t>
            </a:r>
            <a:endParaRPr lang="zh-CN" altLang="en-US" sz="12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10646798" y="2739013"/>
            <a:ext cx="210871" cy="573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8298214" y="1488397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Arial" panose="02080604020202020204" pitchFamily="34" charset="0"/>
                <a:cs typeface="Arial" panose="02080604020202020204" pitchFamily="34" charset="0"/>
              </a:rPr>
              <a:t>E</a:t>
            </a:r>
            <a:r>
              <a:rPr lang="en-US" altLang="zh-CN" sz="1200" b="1" baseline="-25000" dirty="0">
                <a:latin typeface="Arial" panose="02080604020202020204" pitchFamily="34" charset="0"/>
                <a:cs typeface="Arial" panose="02080604020202020204" pitchFamily="34" charset="0"/>
              </a:rPr>
              <a:t>EM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8298214" y="959855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Arial" panose="02080604020202020204" pitchFamily="34" charset="0"/>
                <a:cs typeface="Arial" panose="02080604020202020204" pitchFamily="34" charset="0"/>
              </a:rPr>
              <a:t>E</a:t>
            </a:r>
            <a:r>
              <a:rPr lang="en-US" altLang="zh-CN" sz="1200" b="1" baseline="-25000" dirty="0">
                <a:latin typeface="Arial" panose="02080604020202020204" pitchFamily="34" charset="0"/>
                <a:cs typeface="Arial" panose="02080604020202020204" pitchFamily="34" charset="0"/>
              </a:rPr>
              <a:t>H</a:t>
            </a:r>
          </a:p>
        </p:txBody>
      </p:sp>
      <p:sp>
        <p:nvSpPr>
          <p:cNvPr id="54" name="等腰三角形 53"/>
          <p:cNvSpPr/>
          <p:nvPr/>
        </p:nvSpPr>
        <p:spPr>
          <a:xfrm rot="5400000">
            <a:off x="5893974" y="1729050"/>
            <a:ext cx="1605171" cy="3538266"/>
          </a:xfrm>
          <a:prstGeom prst="triangle">
            <a:avLst>
              <a:gd name="adj" fmla="val 51249"/>
            </a:avLst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6287685" y="3181549"/>
            <a:ext cx="567434" cy="580012"/>
            <a:chOff x="6002339" y="1837152"/>
            <a:chExt cx="567434" cy="580012"/>
          </a:xfrm>
        </p:grpSpPr>
        <p:sp>
          <p:nvSpPr>
            <p:cNvPr id="56" name="椭圆 55"/>
            <p:cNvSpPr/>
            <p:nvPr/>
          </p:nvSpPr>
          <p:spPr>
            <a:xfrm>
              <a:off x="6020501" y="1873730"/>
              <a:ext cx="545972" cy="54343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文本框 56"/>
            <p:cNvSpPr txBox="1"/>
            <p:nvPr/>
          </p:nvSpPr>
          <p:spPr>
            <a:xfrm rot="460694">
              <a:off x="6002339" y="1930184"/>
              <a:ext cx="21363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p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 rot="460694">
              <a:off x="6107701" y="1837152"/>
              <a:ext cx="187753" cy="21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n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 rot="862915">
              <a:off x="6034279" y="2081690"/>
              <a:ext cx="244401" cy="21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e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 rot="862915">
              <a:off x="6143000" y="2133193"/>
              <a:ext cx="244401" cy="21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zh-CN" sz="12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μ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 rot="862915">
              <a:off x="6262504" y="2124608"/>
              <a:ext cx="244401" cy="21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zh-CN" sz="12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γ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 rot="862915">
              <a:off x="6231625" y="1861067"/>
              <a:ext cx="244401" cy="21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zh-CN" sz="12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π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 rot="862915">
              <a:off x="6325372" y="1997834"/>
              <a:ext cx="244401" cy="21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K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4" name="爆炸形: 8 pt  63"/>
          <p:cNvSpPr/>
          <p:nvPr/>
        </p:nvSpPr>
        <p:spPr>
          <a:xfrm>
            <a:off x="1793901" y="3348609"/>
            <a:ext cx="269885" cy="30075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等腰三角形 64"/>
          <p:cNvSpPr/>
          <p:nvPr/>
        </p:nvSpPr>
        <p:spPr>
          <a:xfrm rot="16200000">
            <a:off x="2613428" y="1982969"/>
            <a:ext cx="1601374" cy="3026624"/>
          </a:xfrm>
          <a:prstGeom prst="triangle">
            <a:avLst>
              <a:gd name="adj" fmla="val 49903"/>
            </a:avLst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6" name="组合 65"/>
          <p:cNvGrpSpPr/>
          <p:nvPr/>
        </p:nvGrpSpPr>
        <p:grpSpPr>
          <a:xfrm>
            <a:off x="4197801" y="2765220"/>
            <a:ext cx="1485777" cy="1456393"/>
            <a:chOff x="2215791" y="2991186"/>
            <a:chExt cx="1485777" cy="1456393"/>
          </a:xfrm>
        </p:grpSpPr>
        <p:sp>
          <p:nvSpPr>
            <p:cNvPr id="67" name="椭圆 66"/>
            <p:cNvSpPr/>
            <p:nvPr/>
          </p:nvSpPr>
          <p:spPr>
            <a:xfrm>
              <a:off x="2215791" y="2991186"/>
              <a:ext cx="1485777" cy="145639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8" name="文本框 67"/>
            <p:cNvSpPr txBox="1"/>
            <p:nvPr/>
          </p:nvSpPr>
          <p:spPr>
            <a:xfrm rot="21189152">
              <a:off x="2620286" y="3074371"/>
              <a:ext cx="474980" cy="275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rgbClr val="00B050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J/</a:t>
              </a:r>
              <a:r>
                <a:rPr lang="el-GR" altLang="zh-CN" sz="1200" dirty="0">
                  <a:solidFill>
                    <a:srgbClr val="00B050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ψ</a:t>
              </a:r>
              <a:endParaRPr lang="zh-CN" altLang="en-US" sz="1200" dirty="0">
                <a:solidFill>
                  <a:srgbClr val="00B050"/>
                </a:solidFill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 rot="788370">
              <a:off x="2724426" y="3319481"/>
              <a:ext cx="454660" cy="35623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l-GR" altLang="zh-CN" sz="1200" dirty="0">
                  <a:solidFill>
                    <a:srgbClr val="00B050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Φ</a:t>
              </a:r>
              <a:endParaRPr lang="zh-CN" altLang="en-US" sz="1200" dirty="0">
                <a:solidFill>
                  <a:srgbClr val="00B050"/>
                </a:solidFill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 rot="20266610">
              <a:off x="2453632" y="3774950"/>
              <a:ext cx="30521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zh-CN" sz="1200" dirty="0">
                  <a:latin typeface="Arial" panose="02080604020202020204" pitchFamily="34" charset="0"/>
                  <a:cs typeface="Arial" panose="02080604020202020204" pitchFamily="34" charset="0"/>
                </a:rPr>
                <a:t>Λ</a:t>
              </a:r>
              <a:endParaRPr lang="zh-CN" altLang="en-US" sz="1200" dirty="0"/>
            </a:p>
          </p:txBody>
        </p:sp>
        <p:sp>
          <p:nvSpPr>
            <p:cNvPr id="71" name="文本框 70"/>
            <p:cNvSpPr txBox="1"/>
            <p:nvPr/>
          </p:nvSpPr>
          <p:spPr>
            <a:xfrm rot="800182">
              <a:off x="2797331" y="3820103"/>
              <a:ext cx="30521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zh-CN" sz="1200" dirty="0">
                  <a:latin typeface="Arial" panose="02080604020202020204" pitchFamily="34" charset="0"/>
                  <a:cs typeface="Arial" panose="02080604020202020204" pitchFamily="34" charset="0"/>
                </a:rPr>
                <a:t>Σ</a:t>
              </a:r>
              <a:endParaRPr lang="zh-CN" altLang="en-US" sz="1200" dirty="0"/>
            </a:p>
          </p:txBody>
        </p:sp>
        <p:sp>
          <p:nvSpPr>
            <p:cNvPr id="72" name="文本框 71"/>
            <p:cNvSpPr txBox="1"/>
            <p:nvPr/>
          </p:nvSpPr>
          <p:spPr>
            <a:xfrm rot="460694">
              <a:off x="2366698" y="3541071"/>
              <a:ext cx="23446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p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 rot="460694">
              <a:off x="2613684" y="3542772"/>
              <a:ext cx="23446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n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2920638" y="3591141"/>
              <a:ext cx="36897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1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N*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3107784" y="3836299"/>
              <a:ext cx="36897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zh-CN" sz="1200" dirty="0">
                  <a:latin typeface="Arial" panose="02080604020202020204" pitchFamily="34" charset="0"/>
                  <a:cs typeface="Arial" panose="02080604020202020204" pitchFamily="34" charset="0"/>
                </a:rPr>
                <a:t>Ω</a:t>
              </a:r>
              <a:endParaRPr lang="zh-CN" altLang="en-US" sz="1200" dirty="0"/>
            </a:p>
          </p:txBody>
        </p:sp>
        <p:sp>
          <p:nvSpPr>
            <p:cNvPr id="77" name="文本框 76"/>
            <p:cNvSpPr txBox="1"/>
            <p:nvPr/>
          </p:nvSpPr>
          <p:spPr>
            <a:xfrm rot="788370">
              <a:off x="2426832" y="3218585"/>
              <a:ext cx="30521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zh-CN" sz="12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η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3298096" y="3295780"/>
              <a:ext cx="36897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zh-CN" sz="12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ρ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3213861" y="3594680"/>
              <a:ext cx="36897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zh-CN" sz="12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Δ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 rot="862915">
              <a:off x="2499639" y="4048182"/>
              <a:ext cx="30521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e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 rot="862915">
              <a:off x="2784730" y="4099935"/>
              <a:ext cx="30521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zh-CN" sz="12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μ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 rot="862915">
              <a:off x="3042653" y="4099935"/>
              <a:ext cx="30521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zh-CN" sz="12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γ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83" name="文本框 82"/>
            <p:cNvSpPr txBox="1"/>
            <p:nvPr/>
          </p:nvSpPr>
          <p:spPr>
            <a:xfrm rot="862915">
              <a:off x="3028118" y="3058486"/>
              <a:ext cx="30521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zh-CN" sz="12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π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 rot="862915">
              <a:off x="3065378" y="3284687"/>
              <a:ext cx="30521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K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5" name="直接箭头连接符 84"/>
          <p:cNvCxnSpPr/>
          <p:nvPr/>
        </p:nvCxnSpPr>
        <p:spPr>
          <a:xfrm>
            <a:off x="964429" y="2439332"/>
            <a:ext cx="790634" cy="8756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箭头连接符 85"/>
          <p:cNvCxnSpPr/>
          <p:nvPr/>
        </p:nvCxnSpPr>
        <p:spPr>
          <a:xfrm flipH="1" flipV="1">
            <a:off x="2057174" y="3673361"/>
            <a:ext cx="849573" cy="93202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本框 86"/>
          <p:cNvSpPr txBox="1"/>
          <p:nvPr/>
        </p:nvSpPr>
        <p:spPr>
          <a:xfrm>
            <a:off x="782955" y="5272405"/>
            <a:ext cx="3131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80604020202020204" pitchFamily="34" charset="0"/>
                <a:cs typeface="Arial" panose="02080604020202020204" pitchFamily="34" charset="0"/>
              </a:rPr>
              <a:t>Complete initial state information: 4-momentum, polarization.</a:t>
            </a:r>
            <a:endParaRPr lang="zh-CN" altLang="en-US" sz="16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1333128" y="2595247"/>
            <a:ext cx="1001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e</a:t>
            </a:r>
            <a:r>
              <a:rPr lang="en-US" altLang="zh-CN" b="1" baseline="30000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+ </a:t>
            </a:r>
            <a:r>
              <a:rPr lang="en-US" altLang="zh-CN" b="1" dirty="0">
                <a:solidFill>
                  <a:srgbClr val="FF9933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/ p/ A</a:t>
            </a:r>
            <a:endParaRPr lang="zh-CN" altLang="en-US" b="1" dirty="0">
              <a:solidFill>
                <a:srgbClr val="FF9933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1613090" y="4042538"/>
            <a:ext cx="963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e</a:t>
            </a:r>
            <a:r>
              <a:rPr lang="en-US" altLang="zh-CN" b="1" baseline="30000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- </a:t>
            </a:r>
            <a:r>
              <a:rPr lang="en-US" altLang="zh-CN" b="1" dirty="0">
                <a:solidFill>
                  <a:srgbClr val="FF9933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/p / A</a:t>
            </a:r>
            <a:endParaRPr lang="zh-CN" altLang="en-US" b="1" baseline="30000" dirty="0">
              <a:solidFill>
                <a:srgbClr val="FF9933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91" name="直接箭头连接符 90"/>
          <p:cNvCxnSpPr/>
          <p:nvPr/>
        </p:nvCxnSpPr>
        <p:spPr>
          <a:xfrm flipV="1">
            <a:off x="1209193" y="2129159"/>
            <a:ext cx="0" cy="576228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箭头连接符 91"/>
          <p:cNvCxnSpPr/>
          <p:nvPr/>
        </p:nvCxnSpPr>
        <p:spPr>
          <a:xfrm>
            <a:off x="2612289" y="4345079"/>
            <a:ext cx="0" cy="57851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箭头: 下弧形 92"/>
          <p:cNvSpPr/>
          <p:nvPr/>
        </p:nvSpPr>
        <p:spPr>
          <a:xfrm rot="2684380">
            <a:off x="1010289" y="2251205"/>
            <a:ext cx="397806" cy="142719"/>
          </a:xfrm>
          <a:prstGeom prst="curvedUpArrow">
            <a:avLst>
              <a:gd name="adj1" fmla="val 17543"/>
              <a:gd name="adj2" fmla="val 51512"/>
              <a:gd name="adj3" fmla="val 25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4" name="箭头: 下弧形 93"/>
          <p:cNvSpPr/>
          <p:nvPr/>
        </p:nvSpPr>
        <p:spPr>
          <a:xfrm rot="7807593" flipV="1">
            <a:off x="2418123" y="4570761"/>
            <a:ext cx="369539" cy="131073"/>
          </a:xfrm>
          <a:prstGeom prst="curvedUpArrow">
            <a:avLst>
              <a:gd name="adj1" fmla="val 17543"/>
              <a:gd name="adj2" fmla="val 51512"/>
              <a:gd name="adj3" fmla="val 25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487111" y="214615"/>
            <a:ext cx="1124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General-purpose spectrometer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776214" y="1038727"/>
            <a:ext cx="5846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 Complete initial state  VS  Incomplete final state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108" name="直接箭头连接符 107"/>
          <p:cNvCxnSpPr/>
          <p:nvPr/>
        </p:nvCxnSpPr>
        <p:spPr>
          <a:xfrm flipV="1">
            <a:off x="9056951" y="4115365"/>
            <a:ext cx="0" cy="39334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箭头: 下弧形 108"/>
          <p:cNvSpPr/>
          <p:nvPr/>
        </p:nvSpPr>
        <p:spPr>
          <a:xfrm rot="587193">
            <a:off x="8868048" y="4201957"/>
            <a:ext cx="436082" cy="203526"/>
          </a:xfrm>
          <a:prstGeom prst="curvedUpArrow">
            <a:avLst>
              <a:gd name="adj1" fmla="val 32910"/>
              <a:gd name="adj2" fmla="val 84648"/>
              <a:gd name="adj3" fmla="val 25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776214" y="6117463"/>
            <a:ext cx="60642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Spin polarization of final state contains valuable information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460" y="4230370"/>
            <a:ext cx="2770505" cy="127571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343545" y="5505899"/>
            <a:ext cx="3071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80604020202020204" pitchFamily="34" charset="0"/>
                <a:cs typeface="Arial" panose="02080604020202020204" pitchFamily="34" charset="0"/>
              </a:rPr>
              <a:t>4-momentum measured!</a:t>
            </a:r>
            <a:endParaRPr lang="zh-CN" altLang="en-US" sz="16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90366" y="3018136"/>
            <a:ext cx="7847052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r" fontAlgn="auto">
              <a:lnSpc>
                <a:spcPct val="150000"/>
              </a:lnSpc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New concept of general-purpose spectrometer</a:t>
            </a:r>
          </a:p>
          <a:p>
            <a:pPr indent="0" algn="r" fontAlgn="auto">
              <a:lnSpc>
                <a:spcPct val="150000"/>
              </a:lnSpc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--with polarimeter function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 flipV="1">
            <a:off x="5003808" y="2873023"/>
            <a:ext cx="3175362" cy="9225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5003808" y="3795588"/>
            <a:ext cx="3175362" cy="9062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245787" y="3795588"/>
            <a:ext cx="375802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4867284" y="3702607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>
                <a:latin typeface="Arial" panose="02080604020202020204" pitchFamily="34" charset="0"/>
                <a:cs typeface="Arial" panose="02080604020202020204" pitchFamily="34" charset="0"/>
              </a:rPr>
              <a:t>C</a:t>
            </a:r>
            <a:endParaRPr lang="zh-CN" altLang="en-US" sz="11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800085" y="4158729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椭圆 25"/>
          <p:cNvSpPr/>
          <p:nvPr/>
        </p:nvSpPr>
        <p:spPr>
          <a:xfrm>
            <a:off x="4664253" y="3473100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椭圆 27"/>
          <p:cNvSpPr/>
          <p:nvPr/>
        </p:nvSpPr>
        <p:spPr>
          <a:xfrm>
            <a:off x="5054802" y="3919329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5034289" y="3795587"/>
            <a:ext cx="2925806" cy="351418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5024253" y="3471814"/>
            <a:ext cx="3404472" cy="323575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19" y="2684772"/>
            <a:ext cx="2442039" cy="1805526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537472" y="2643297"/>
            <a:ext cx="132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Carbon foil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1205407" y="374234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205407" y="374234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195371" y="3732278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112280" y="3599586"/>
            <a:ext cx="294254" cy="330104"/>
            <a:chOff x="1226536" y="3876136"/>
            <a:chExt cx="294254" cy="330104"/>
          </a:xfrm>
        </p:grpSpPr>
        <p:grpSp>
          <p:nvGrpSpPr>
            <p:cNvPr id="19" name="组合 18"/>
            <p:cNvGrpSpPr/>
            <p:nvPr/>
          </p:nvGrpSpPr>
          <p:grpSpPr>
            <a:xfrm>
              <a:off x="1316874" y="3876136"/>
              <a:ext cx="108000" cy="330104"/>
              <a:chOff x="1316874" y="3876136"/>
              <a:chExt cx="108000" cy="330104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1316874" y="4011097"/>
                <a:ext cx="108000" cy="10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2" name="直接箭头连接符 31"/>
              <p:cNvCxnSpPr/>
              <p:nvPr/>
            </p:nvCxnSpPr>
            <p:spPr>
              <a:xfrm flipV="1">
                <a:off x="1370873" y="3876136"/>
                <a:ext cx="0" cy="330104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弧形 29"/>
            <p:cNvSpPr/>
            <p:nvPr/>
          </p:nvSpPr>
          <p:spPr>
            <a:xfrm>
              <a:off x="1226536" y="3910746"/>
              <a:ext cx="294254" cy="194540"/>
            </a:xfrm>
            <a:prstGeom prst="arc">
              <a:avLst>
                <a:gd name="adj1" fmla="val 531833"/>
                <a:gd name="adj2" fmla="val 10227850"/>
              </a:avLst>
            </a:prstGeom>
            <a:ln w="9525">
              <a:solidFill>
                <a:srgbClr val="00B050"/>
              </a:solidFill>
              <a:headEnd type="stealth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8301901" y="3072695"/>
            <a:ext cx="3048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altLang="zh-CN" sz="1100" b="1" dirty="0">
                <a:latin typeface="Arial" panose="02080604020202020204" pitchFamily="34" charset="0"/>
                <a:cs typeface="Arial" panose="02080604020202020204" pitchFamily="34" charset="0"/>
              </a:rPr>
              <a:t>Ф</a:t>
            </a:r>
            <a:endParaRPr lang="zh-CN" altLang="en-US" sz="11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604883" y="208053"/>
            <a:ext cx="5434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Principle of proton polarimeter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040984" y="966362"/>
            <a:ext cx="10379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Relation between the 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spin-dependent cross-section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of p + </a:t>
            </a:r>
            <a:r>
              <a:rPr lang="en-US" altLang="zh-CN" dirty="0" err="1">
                <a:latin typeface="Arial" panose="02080604020202020204" pitchFamily="34" charset="0"/>
                <a:cs typeface="Arial" panose="02080604020202020204" pitchFamily="34" charset="0"/>
              </a:rPr>
              <a:t>p/C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scattering and the 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asymmetries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888" y="1475823"/>
            <a:ext cx="4634859" cy="662123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1040984" y="5354371"/>
            <a:ext cx="10299771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Widely used as polarimetric reaction to</a:t>
            </a:r>
            <a:r>
              <a:rPr lang="zh-CN" altLang="en-US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measure</a:t>
            </a:r>
            <a:r>
              <a:rPr lang="zh-CN" altLang="en-US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proton</a:t>
            </a:r>
            <a:r>
              <a:rPr lang="zh-CN" altLang="en-US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beam</a:t>
            </a:r>
            <a:r>
              <a:rPr lang="zh-CN" altLang="en-US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polarization (PSI, TRIMUF, LAMPF, COSY, SATURNE, ZGS, KEK-PS, AGS, RHIC …)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4979008" y="3171700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9456609" y="4530185"/>
            <a:ext cx="2046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More protons to the left:</a:t>
            </a:r>
            <a:r>
              <a:rPr lang="zh-CN" altLang="en-US" sz="1400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en-US" altLang="zh-CN" sz="1400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Left-right asymmetry</a:t>
            </a:r>
            <a:endParaRPr lang="zh-CN" altLang="en-US" sz="14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473389" y="288781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x</a:t>
            </a:r>
            <a:endParaRPr lang="zh-CN" altLang="en-US" sz="16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8134248" y="230587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y</a:t>
            </a:r>
            <a:endParaRPr lang="zh-CN" altLang="en-US" sz="16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929614" y="2873023"/>
            <a:ext cx="499111" cy="1828801"/>
          </a:xfrm>
          <a:prstGeom prst="ellipse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7591353" y="3176081"/>
            <a:ext cx="1018446" cy="14548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8179169" y="2592177"/>
            <a:ext cx="0" cy="119410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8181576" y="2769738"/>
            <a:ext cx="235117" cy="102758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立方体 14"/>
          <p:cNvSpPr/>
          <p:nvPr/>
        </p:nvSpPr>
        <p:spPr>
          <a:xfrm>
            <a:off x="4415610" y="2720391"/>
            <a:ext cx="875210" cy="2128629"/>
          </a:xfrm>
          <a:prstGeom prst="cube">
            <a:avLst>
              <a:gd name="adj" fmla="val 82344"/>
            </a:avLst>
          </a:prstGeom>
          <a:solidFill>
            <a:schemeClr val="bg2">
              <a:lumMod val="90000"/>
              <a:alpha val="80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888091" y="2650959"/>
            <a:ext cx="197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Transversely polarized protons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201123" y="373730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196839" y="373730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5054802" y="3786278"/>
            <a:ext cx="3124367" cy="91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5575071" y="354447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1100" b="1" dirty="0">
                <a:latin typeface="Arial" panose="02080604020202020204" pitchFamily="34" charset="0"/>
                <a:cs typeface="Arial" panose="02080604020202020204" pitchFamily="34" charset="0"/>
              </a:rPr>
              <a:t>θ</a:t>
            </a:r>
            <a:endParaRPr lang="zh-CN" altLang="en-US" sz="11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27 -0.00069 L 0.30403 -0.00069 L 0.58619 -0.0483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23" y="-23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27 0.0007 L 0.30481 -0.00092 L 0.5677 -0.13541 L 0.5677 -0.1351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8" y="-68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14 -0.00023 L 0.30821 -0.0007 L 0.54883 0.05208 L 0.54883 0.05208 " pathEditMode="relative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26 2.22222E-6 L 0.30782 0.00046 L 0.56732 0.13217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46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ldLvl="0" animBg="1"/>
      <p:bldP spid="2" grpId="0" bldLvl="0" animBg="1"/>
      <p:bldP spid="4" grpId="0" bldLvl="0" animBg="1"/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3255-AF42-4B51-B290-6A4681E4C4D8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196671" y="230937"/>
            <a:ext cx="966481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Proton polarimeter in general-purpose detector ?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88034" y="915186"/>
            <a:ext cx="4381876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General-use detector requirements: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    e</a:t>
            </a:r>
            <a:r>
              <a:rPr lang="el-GR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±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μ</a:t>
            </a:r>
            <a:r>
              <a:rPr lang="el-GR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± </a:t>
            </a:r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π</a:t>
            </a:r>
            <a:r>
              <a:rPr lang="el-GR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±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K</a:t>
            </a:r>
            <a:r>
              <a:rPr lang="el-GR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±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p</a:t>
            </a:r>
            <a:r>
              <a:rPr lang="el-GR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±</a:t>
            </a:r>
            <a:r>
              <a:rPr lang="en-US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  </a:t>
            </a:r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γ</a:t>
            </a:r>
            <a:endParaRPr lang="en-US" altLang="zh-CN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Good tracking efficiency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Good momentum resolution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Good energy resolution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151" y="4306395"/>
            <a:ext cx="1727798" cy="153838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88034" y="6016693"/>
            <a:ext cx="3345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High luminosity machine?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19879" y="3117740"/>
            <a:ext cx="4001013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Secondary interaction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925" y="4282717"/>
            <a:ext cx="2354251" cy="139486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521483" y="3708309"/>
            <a:ext cx="228933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tracking || target || tracking</a:t>
            </a:r>
            <a:endParaRPr lang="zh-CN" altLang="en-US" sz="14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528938" y="3708309"/>
            <a:ext cx="162822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target || tracking</a:t>
            </a:r>
            <a:endParaRPr lang="zh-CN" altLang="en-US" sz="14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20" y="1321435"/>
            <a:ext cx="5744845" cy="452374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058542" y="224155"/>
            <a:ext cx="10401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An extra scattering layer serve as baryon polarimeter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20105" y="1318895"/>
            <a:ext cx="5540375" cy="410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chemeClr val="accent2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Carbon foil / Polyethylene foil</a:t>
            </a:r>
          </a:p>
          <a:p>
            <a:pPr marL="742950" lvl="1" indent="-285750">
              <a:lnSpc>
                <a:spcPct val="150000"/>
              </a:lnSpc>
              <a:spcBef>
                <a:spcPts val="12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~1 mm thickness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Material budget: 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&lt;1% X/X</a:t>
            </a:r>
            <a:r>
              <a:rPr lang="en-US" altLang="zh-CN" b="1" baseline="-25000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0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Probability: </a:t>
            </a:r>
            <a:r>
              <a:rPr lang="en-US" altLang="zh-CN" b="1" dirty="0" err="1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pC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 / pp (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1E-3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) 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Tiny influence to the conventional performance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Position : in-between the tracking devices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Appliable in all reactions: 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ee/ep/pp/</a:t>
            </a:r>
            <a:r>
              <a:rPr lang="en-US" altLang="zh-CN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pA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/AA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Appliable in high energy machines</a:t>
            </a: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9</a:t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5" y="1153795"/>
            <a:ext cx="5025390" cy="50946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804535" y="6168390"/>
            <a:ext cx="5448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Yutie Liang, et. al., Phys. Rev. D 112, L031502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67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2313</Words>
  <Application>Microsoft Macintosh PowerPoint</Application>
  <PresentationFormat>宽屏</PresentationFormat>
  <Paragraphs>433</Paragraphs>
  <Slides>42</Slides>
  <Notes>9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6" baseType="lpstr">
      <vt:lpstr>等线</vt:lpstr>
      <vt:lpstr>等线 Light</vt:lpstr>
      <vt:lpstr>Arial Unicode MS</vt:lpstr>
      <vt:lpstr>DejaVu Math TeX Gyre</vt:lpstr>
      <vt:lpstr>HarmonyOS Sans SC</vt:lpstr>
      <vt:lpstr>TimesNewRomanPSMT</vt:lpstr>
      <vt:lpstr>Arial</vt:lpstr>
      <vt:lpstr>Calibri</vt:lpstr>
      <vt:lpstr>Cambria Math</vt:lpstr>
      <vt:lpstr>Comic Sans MS</vt:lpstr>
      <vt:lpstr>Times New Roman</vt:lpstr>
      <vt:lpstr>Wingdings</vt:lpstr>
      <vt:lpstr>Office 主题​​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yutie liang</dc:creator>
  <cp:lastModifiedBy>Yufu Lin</cp:lastModifiedBy>
  <cp:revision>292</cp:revision>
  <dcterms:created xsi:type="dcterms:W3CDTF">2025-10-25T14:15:20Z</dcterms:created>
  <dcterms:modified xsi:type="dcterms:W3CDTF">2025-10-26T02:16:18Z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1F434E54B281ED95B86CC768D5D9A831_42</vt:lpwstr>
  </property>
  <property fmtid="{D5CDD505-2E9C-101B-9397-08002B2CF9AE}" pid="3" name="KSOProductBuildVer">
    <vt:lpwstr>2052-12.1.3.23538</vt:lpwstr>
  </property>
</Properties>
</file>