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6"/>
  </p:notesMasterIdLst>
  <p:sldIdLst>
    <p:sldId id="283" r:id="rId2"/>
    <p:sldId id="284" r:id="rId3"/>
    <p:sldId id="291" r:id="rId4"/>
    <p:sldId id="258" r:id="rId5"/>
    <p:sldId id="260" r:id="rId6"/>
    <p:sldId id="292" r:id="rId7"/>
    <p:sldId id="279" r:id="rId8"/>
    <p:sldId id="289" r:id="rId9"/>
    <p:sldId id="273" r:id="rId10"/>
    <p:sldId id="288" r:id="rId11"/>
    <p:sldId id="287" r:id="rId12"/>
    <p:sldId id="290" r:id="rId13"/>
    <p:sldId id="293" r:id="rId14"/>
    <p:sldId id="269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3" autoAdjust="0"/>
    <p:restoredTop sz="94660"/>
  </p:normalViewPr>
  <p:slideViewPr>
    <p:cSldViewPr snapToGrid="0">
      <p:cViewPr varScale="1">
        <p:scale>
          <a:sx n="84" d="100"/>
          <a:sy n="84" d="100"/>
        </p:scale>
        <p:origin x="45" y="1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1E90E-D3D5-4A5E-AAAC-80058441310A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488D6-2261-4456-A436-F97D3CD21D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891099"/>
            <a:ext cx="9144000" cy="1134583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489158" y="3602038"/>
            <a:ext cx="5651404" cy="481822"/>
          </a:xfrm>
        </p:spPr>
        <p:txBody>
          <a:bodyPr>
            <a:noAutofit/>
          </a:bodyPr>
          <a:lstStyle>
            <a:lvl1pPr marL="0" indent="0" algn="ctr">
              <a:buNone/>
              <a:defRPr sz="3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CF2A-855F-417A-9010-9D687790216F}" type="datetime1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BE1F-5F20-4BDF-AE9B-7772EF22785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667233" y="1100653"/>
            <a:ext cx="101271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457200" y="6256421"/>
            <a:ext cx="113371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6" y="27242"/>
            <a:ext cx="1399100" cy="14325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825362" y="1240972"/>
            <a:ext cx="9969023" cy="4709503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7030A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43A5-3C55-4CE3-9469-B51054B4E5AB}" type="datetime1">
              <a:rPr lang="zh-CN" altLang="en-US" smtClean="0"/>
              <a:t>2025/10/25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BE1F-5F20-4BDF-AE9B-7772EF22785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711921" y="907525"/>
            <a:ext cx="101271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457200" y="6256421"/>
            <a:ext cx="113371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6" y="27242"/>
            <a:ext cx="1399100" cy="1432528"/>
          </a:xfrm>
          <a:prstGeom prst="rect">
            <a:avLst/>
          </a:prstGeom>
        </p:spPr>
      </p:pic>
      <p:sp>
        <p:nvSpPr>
          <p:cNvPr id="12" name="副标题 2"/>
          <p:cNvSpPr>
            <a:spLocks noGrp="1"/>
          </p:cNvSpPr>
          <p:nvPr>
            <p:ph type="subTitle" idx="1"/>
          </p:nvPr>
        </p:nvSpPr>
        <p:spPr>
          <a:xfrm>
            <a:off x="1754950" y="375739"/>
            <a:ext cx="6320935" cy="481822"/>
          </a:xfrm>
        </p:spPr>
        <p:txBody>
          <a:bodyPr>
            <a:noAutofit/>
          </a:bodyPr>
          <a:lstStyle>
            <a:lvl1pPr marL="0" indent="0" algn="ctr">
              <a:buNone/>
              <a:defRPr sz="3600" b="1">
                <a:solidFill>
                  <a:srgbClr val="00B0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7D6F-8BBA-4822-8B47-869C777557D1}" type="datetime1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BE1F-5F20-4BDF-AE9B-7772EF22785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711921" y="907525"/>
            <a:ext cx="101271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457200" y="6256421"/>
            <a:ext cx="113371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6" y="27242"/>
            <a:ext cx="1399100" cy="1432528"/>
          </a:xfrm>
          <a:prstGeom prst="rect">
            <a:avLst/>
          </a:prstGeom>
        </p:spPr>
      </p:pic>
      <p:sp>
        <p:nvSpPr>
          <p:cNvPr id="10" name="副标题 2"/>
          <p:cNvSpPr>
            <a:spLocks noGrp="1"/>
          </p:cNvSpPr>
          <p:nvPr>
            <p:ph type="subTitle" idx="1"/>
          </p:nvPr>
        </p:nvSpPr>
        <p:spPr>
          <a:xfrm>
            <a:off x="1754950" y="375739"/>
            <a:ext cx="6320935" cy="481822"/>
          </a:xfrm>
        </p:spPr>
        <p:txBody>
          <a:bodyPr>
            <a:noAutofit/>
          </a:bodyPr>
          <a:lstStyle>
            <a:lvl1pPr marL="0" indent="0" algn="ctr">
              <a:buNone/>
              <a:defRPr sz="3600" b="1">
                <a:solidFill>
                  <a:srgbClr val="00B0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33BBA-CAF0-4B54-9782-A4E0EC70F60E}" type="datetime1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4BE1F-5F20-4BDF-AE9B-7772EF2278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0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1221E33-BA74-F1F8-624D-5D1B669FA3A7}"/>
              </a:ext>
            </a:extLst>
          </p:cNvPr>
          <p:cNvSpPr txBox="1"/>
          <p:nvPr/>
        </p:nvSpPr>
        <p:spPr>
          <a:xfrm>
            <a:off x="3140454" y="6295249"/>
            <a:ext cx="5928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2025.10.26 @ Guangxi Normal University</a:t>
            </a:r>
            <a:endParaRPr lang="en-US" altLang="zh-CN" sz="2400" b="1" u="sng" dirty="0">
              <a:solidFill>
                <a:schemeClr val="tx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FE47831-1D78-EAF0-6115-4C97E9E43387}"/>
              </a:ext>
            </a:extLst>
          </p:cNvPr>
          <p:cNvSpPr txBox="1"/>
          <p:nvPr/>
        </p:nvSpPr>
        <p:spPr>
          <a:xfrm>
            <a:off x="1878407" y="1877337"/>
            <a:ext cx="8994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</a:rPr>
              <a:t>Moat regimes within a 2 + 1 flavor Polyakov-quark-meson model</a:t>
            </a: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2CA842B1-20FD-5F94-C5EF-B6FAA60E72BB}"/>
              </a:ext>
            </a:extLst>
          </p:cNvPr>
          <p:cNvSpPr txBox="1"/>
          <p:nvPr/>
        </p:nvSpPr>
        <p:spPr>
          <a:xfrm>
            <a:off x="3106116" y="3682898"/>
            <a:ext cx="5962564" cy="1397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>
                <a:solidFill>
                  <a:srgbClr val="0070C0"/>
                </a:solidFill>
                <a:latin typeface="+mn-ea"/>
              </a:rPr>
              <a:t>Gaoqing Cao</a:t>
            </a:r>
          </a:p>
          <a:p>
            <a:r>
              <a:rPr lang="en-US" altLang="zh-CN" sz="2800" dirty="0">
                <a:solidFill>
                  <a:schemeClr val="accent2"/>
                </a:solidFill>
              </a:rPr>
              <a:t>School of Physics and Astronomy Sun Yat-sen University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3F5351-3029-5099-0FEA-E232EF0E0A25}"/>
              </a:ext>
            </a:extLst>
          </p:cNvPr>
          <p:cNvSpPr txBox="1"/>
          <p:nvPr/>
        </p:nvSpPr>
        <p:spPr>
          <a:xfrm>
            <a:off x="2629524" y="419648"/>
            <a:ext cx="7754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第十六届“</a:t>
            </a:r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</a:t>
            </a:r>
            <a:r>
              <a:rPr lang="zh-C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相变与相对论重离子物理”研讨会</a:t>
            </a:r>
            <a:endParaRPr lang="en-US" altLang="zh-C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295CF9A-CEB3-776D-6A1B-EDB8E9A41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288" y="3543714"/>
            <a:ext cx="1750989" cy="12838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2846A5-FE56-A84C-73A5-5D604D870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973" y="4827577"/>
            <a:ext cx="1101621" cy="11893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758711A-8E3A-0BD1-C1C8-81ECB2672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20" y="3578087"/>
            <a:ext cx="2617134" cy="23827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8FEC0-C60A-5291-CBD1-DE2C1DDBC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973A136-CE58-6B21-2966-A491D5A7F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3020-D1E5-4448-9FA1-7645B1767CCE}" type="datetime1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724A41-D622-690F-3411-031283AC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BE1F-5F20-4BDF-AE9B-7772EF22785E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A987C2D-168C-98E2-0673-4C4D6812BF2E}"/>
              </a:ext>
            </a:extLst>
          </p:cNvPr>
          <p:cNvSpPr txBox="1"/>
          <p:nvPr/>
        </p:nvSpPr>
        <p:spPr>
          <a:xfrm>
            <a:off x="1611545" y="283587"/>
            <a:ext cx="4664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0A0"/>
                </a:solidFill>
              </a:rPr>
              <a:t>Meson propagators</a:t>
            </a:r>
            <a:endParaRPr lang="zh-CN" altLang="en-US" sz="3200" b="1" dirty="0">
              <a:solidFill>
                <a:srgbClr val="00B05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CC14BA-E7E8-CCF7-9BEE-5398AF8D8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49" y="1377762"/>
            <a:ext cx="6026578" cy="10010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A6CE9B-3355-F4FD-27B5-62C982711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954" y="2392362"/>
            <a:ext cx="5843208" cy="51152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661B58A7-CFB1-14D7-8D9B-957D8F535216}"/>
              </a:ext>
            </a:extLst>
          </p:cNvPr>
          <p:cNvSpPr/>
          <p:nvPr/>
        </p:nvSpPr>
        <p:spPr>
          <a:xfrm>
            <a:off x="946061" y="1305005"/>
            <a:ext cx="6168566" cy="166602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F25573B-5227-DB10-632C-A9F91F91D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420" y="1304265"/>
            <a:ext cx="4755841" cy="10127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AEDD152-29B4-1E3F-7225-5F6A48071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971" y="2422074"/>
            <a:ext cx="955089" cy="52289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449C46C-14E7-382E-94A8-24F4FBC3D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2812" y="2451003"/>
            <a:ext cx="1670806" cy="5035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4F9C164B-713E-B7D9-DD4C-7A1DB505F3EF}"/>
                  </a:ext>
                </a:extLst>
              </p:cNvPr>
              <p:cNvSpPr txBox="1"/>
              <p:nvPr/>
            </p:nvSpPr>
            <p:spPr>
              <a:xfrm>
                <a:off x="7501360" y="2471935"/>
                <a:ext cx="4988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4F9C164B-713E-B7D9-DD4C-7A1DB505F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1360" y="2471935"/>
                <a:ext cx="4988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图片 38">
            <a:extLst>
              <a:ext uri="{FF2B5EF4-FFF2-40B4-BE49-F238E27FC236}">
                <a16:creationId xmlns:a16="http://schemas.microsoft.com/office/drawing/2014/main" id="{FCB30471-4420-2715-5045-FB7CF6E842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9774" y="3700059"/>
            <a:ext cx="8691992" cy="75582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ED31A0A-E205-3D96-C3E3-6377852DB1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4357" y="4675789"/>
            <a:ext cx="10346161" cy="1018252"/>
          </a:xfrm>
          <a:prstGeom prst="rect">
            <a:avLst/>
          </a:prstGeom>
        </p:spPr>
      </p:pic>
      <p:sp>
        <p:nvSpPr>
          <p:cNvPr id="42" name="椭圆 41">
            <a:extLst>
              <a:ext uri="{FF2B5EF4-FFF2-40B4-BE49-F238E27FC236}">
                <a16:creationId xmlns:a16="http://schemas.microsoft.com/office/drawing/2014/main" id="{676CE32A-2415-70D2-BFF0-E09ACF22DFF8}"/>
              </a:ext>
            </a:extLst>
          </p:cNvPr>
          <p:cNvSpPr/>
          <p:nvPr/>
        </p:nvSpPr>
        <p:spPr>
          <a:xfrm>
            <a:off x="7883150" y="2451003"/>
            <a:ext cx="1041910" cy="520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461D2D10-05A2-449C-3816-C8274F16AA73}"/>
              </a:ext>
            </a:extLst>
          </p:cNvPr>
          <p:cNvCxnSpPr/>
          <p:nvPr/>
        </p:nvCxnSpPr>
        <p:spPr>
          <a:xfrm flipH="1">
            <a:off x="7247046" y="3083970"/>
            <a:ext cx="840566" cy="465719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2B8785F2-F30B-DBD7-2E0A-6A2202B19718}"/>
              </a:ext>
            </a:extLst>
          </p:cNvPr>
          <p:cNvCxnSpPr/>
          <p:nvPr/>
        </p:nvCxnSpPr>
        <p:spPr>
          <a:xfrm flipH="1">
            <a:off x="2635763" y="3564529"/>
            <a:ext cx="1891274" cy="10268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0B50046F-9425-5D66-B464-6D2EA74CB01E}"/>
              </a:ext>
            </a:extLst>
          </p:cNvPr>
          <p:cNvCxnSpPr>
            <a:cxnSpLocks/>
          </p:cNvCxnSpPr>
          <p:nvPr/>
        </p:nvCxnSpPr>
        <p:spPr>
          <a:xfrm flipH="1">
            <a:off x="2842592" y="5362177"/>
            <a:ext cx="10227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72012E12-03DE-3725-5558-0D22D3484CE5}"/>
              </a:ext>
            </a:extLst>
          </p:cNvPr>
          <p:cNvCxnSpPr>
            <a:cxnSpLocks/>
          </p:cNvCxnSpPr>
          <p:nvPr/>
        </p:nvCxnSpPr>
        <p:spPr>
          <a:xfrm flipH="1">
            <a:off x="8220135" y="4003829"/>
            <a:ext cx="10227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F5B1EAEC-71F6-98AF-9B3B-9CFC9EE74CC0}"/>
              </a:ext>
            </a:extLst>
          </p:cNvPr>
          <p:cNvSpPr txBox="1"/>
          <p:nvPr/>
        </p:nvSpPr>
        <p:spPr>
          <a:xfrm>
            <a:off x="1611545" y="3147380"/>
            <a:ext cx="4878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</a:rPr>
              <a:t>Renormalization following gap equation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3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7" grpId="0"/>
      <p:bldP spid="42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7D9F8-8B7B-9E6B-4267-00292DEEF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9E5585-D2CA-314A-2CDC-72B871FEC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3020-D1E5-4448-9FA1-7645B1767CCE}" type="datetime1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3FF315-4DD0-52DE-CEF2-2F9E9C8B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BE1F-5F20-4BDF-AE9B-7772EF22785E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54598AC-C8C5-156F-B5C7-D0667A0B8CC9}"/>
              </a:ext>
            </a:extLst>
          </p:cNvPr>
          <p:cNvSpPr txBox="1"/>
          <p:nvPr/>
        </p:nvSpPr>
        <p:spPr>
          <a:xfrm>
            <a:off x="1890726" y="250579"/>
            <a:ext cx="393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0A0"/>
                </a:solidFill>
              </a:rPr>
              <a:t>The moat regime</a:t>
            </a:r>
            <a:endParaRPr lang="zh-CN" altLang="en-US" sz="3200" b="1" dirty="0">
              <a:solidFill>
                <a:srgbClr val="00B05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676D12D-0416-2B10-E808-DB615C6BC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850" y="1067980"/>
            <a:ext cx="9330894" cy="173242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3C3E1D-89F9-B732-5442-4DD580FE3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2050078"/>
            <a:ext cx="2136935" cy="63599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8D77566-BE38-0F27-6655-4D7DF1345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924" y="2913758"/>
            <a:ext cx="4696951" cy="3173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A5CDD09-FAC1-464A-B8E3-6E476ADE5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913757"/>
            <a:ext cx="4840697" cy="3173201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B1677553-92BF-BFCE-3FD3-FC343494B948}"/>
              </a:ext>
            </a:extLst>
          </p:cNvPr>
          <p:cNvCxnSpPr>
            <a:cxnSpLocks/>
          </p:cNvCxnSpPr>
          <p:nvPr/>
        </p:nvCxnSpPr>
        <p:spPr>
          <a:xfrm flipV="1">
            <a:off x="3833664" y="3822306"/>
            <a:ext cx="3918858" cy="11415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DB429FE9-B7F8-0DDA-D3EE-5143874E5EAC}"/>
              </a:ext>
            </a:extLst>
          </p:cNvPr>
          <p:cNvCxnSpPr>
            <a:cxnSpLocks/>
          </p:cNvCxnSpPr>
          <p:nvPr/>
        </p:nvCxnSpPr>
        <p:spPr>
          <a:xfrm flipV="1">
            <a:off x="4929809" y="4990814"/>
            <a:ext cx="2418522" cy="709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7E7DD216-73E2-E214-ED75-F0D50E7BDA90}"/>
              </a:ext>
            </a:extLst>
          </p:cNvPr>
          <p:cNvCxnSpPr>
            <a:cxnSpLocks/>
          </p:cNvCxnSpPr>
          <p:nvPr/>
        </p:nvCxnSpPr>
        <p:spPr>
          <a:xfrm>
            <a:off x="4929809" y="4140358"/>
            <a:ext cx="4248268" cy="8118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A326B131-F398-374E-CD3E-0C5BBAD9520C}"/>
              </a:ext>
            </a:extLst>
          </p:cNvPr>
          <p:cNvCxnSpPr/>
          <p:nvPr/>
        </p:nvCxnSpPr>
        <p:spPr>
          <a:xfrm flipV="1">
            <a:off x="4929809" y="3027175"/>
            <a:ext cx="0" cy="2476264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88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218B4-D771-99B1-1AB8-336970FE9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160E02-FFD4-2973-C50A-F20F6E41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3020-D1E5-4448-9FA1-7645B1767CCE}" type="datetime1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3D0FD9-74BD-EB5E-6FDC-0388D648F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BE1F-5F20-4BDF-AE9B-7772EF22785E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1B2201E-9D24-C6BA-EE68-253E67488A38}"/>
              </a:ext>
            </a:extLst>
          </p:cNvPr>
          <p:cNvSpPr txBox="1"/>
          <p:nvPr/>
        </p:nvSpPr>
        <p:spPr>
          <a:xfrm>
            <a:off x="1862329" y="239220"/>
            <a:ext cx="3092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0A0"/>
                </a:solidFill>
              </a:rPr>
              <a:t>Some features</a:t>
            </a:r>
            <a:endParaRPr lang="zh-CN" altLang="en-US" sz="3200" b="1" dirty="0">
              <a:solidFill>
                <a:srgbClr val="00B05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983AB5-E44F-94D3-18EE-6EAA9DE4E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250" y="940294"/>
            <a:ext cx="3092090" cy="25006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990F889-936B-2A47-2487-043FBA3A1B6D}"/>
                  </a:ext>
                </a:extLst>
              </p:cNvPr>
              <p:cNvSpPr txBox="1"/>
              <p:nvPr/>
            </p:nvSpPr>
            <p:spPr>
              <a:xfrm>
                <a:off x="3972119" y="1550829"/>
                <a:ext cx="4812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zh-CN" altLang="en-US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990F889-936B-2A47-2487-043FBA3A1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119" y="1550829"/>
                <a:ext cx="481222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599235F-D1F3-3B6A-D7C4-51FACF44C62D}"/>
                  </a:ext>
                </a:extLst>
              </p:cNvPr>
              <p:cNvSpPr txBox="1"/>
              <p:nvPr/>
            </p:nvSpPr>
            <p:spPr>
              <a:xfrm>
                <a:off x="4251337" y="1874093"/>
                <a:ext cx="4635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lang="zh-CN" altLang="en-US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599235F-D1F3-3B6A-D7C4-51FACF44C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337" y="1874093"/>
                <a:ext cx="463588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BBBA935C-596C-FEB7-DD07-B440762ED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940" y="1071677"/>
            <a:ext cx="2380805" cy="477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1BA6590-9B13-A763-92CF-5DE18586746F}"/>
                  </a:ext>
                </a:extLst>
              </p:cNvPr>
              <p:cNvSpPr txBox="1"/>
              <p:nvPr/>
            </p:nvSpPr>
            <p:spPr>
              <a:xfrm>
                <a:off x="3409509" y="2718310"/>
                <a:ext cx="639855" cy="4854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  <m:sup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sup>
                      </m:sSubSup>
                    </m:oMath>
                  </m:oMathPara>
                </a14:m>
                <a:endParaRPr lang="zh-CN" alt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1BA6590-9B13-A763-92CF-5DE185867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509" y="2718310"/>
                <a:ext cx="639855" cy="485454"/>
              </a:xfrm>
              <a:prstGeom prst="rect">
                <a:avLst/>
              </a:prstGeom>
              <a:blipFill>
                <a:blip r:embed="rId6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箭头: 右 20">
            <a:extLst>
              <a:ext uri="{FF2B5EF4-FFF2-40B4-BE49-F238E27FC236}">
                <a16:creationId xmlns:a16="http://schemas.microsoft.com/office/drawing/2014/main" id="{629D63C6-CD05-9819-FB15-AF992E3C85E4}"/>
              </a:ext>
            </a:extLst>
          </p:cNvPr>
          <p:cNvSpPr/>
          <p:nvPr/>
        </p:nvSpPr>
        <p:spPr>
          <a:xfrm>
            <a:off x="7434897" y="1210178"/>
            <a:ext cx="403245" cy="2898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D2917253-3818-8A62-FB68-8055B558C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672951"/>
            <a:ext cx="4613745" cy="1670666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524091BE-E41F-6997-974E-BCDDBD93E0CB}"/>
              </a:ext>
            </a:extLst>
          </p:cNvPr>
          <p:cNvSpPr txBox="1"/>
          <p:nvPr/>
        </p:nvSpPr>
        <p:spPr>
          <a:xfrm>
            <a:off x="1116870" y="1647577"/>
            <a:ext cx="620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(1)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EBB70A32-31FC-FAE2-320E-BE53448790D1}"/>
              </a:ext>
            </a:extLst>
          </p:cNvPr>
          <p:cNvSpPr/>
          <p:nvPr/>
        </p:nvSpPr>
        <p:spPr>
          <a:xfrm>
            <a:off x="3789667" y="2022553"/>
            <a:ext cx="383122" cy="841612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AFE8D4C-CA35-04EF-5C0E-AD5372EC85EC}"/>
                  </a:ext>
                </a:extLst>
              </p:cNvPr>
              <p:cNvSpPr txBox="1"/>
              <p:nvPr/>
            </p:nvSpPr>
            <p:spPr>
              <a:xfrm>
                <a:off x="5778783" y="1052747"/>
                <a:ext cx="1350177" cy="471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Sup>
                        <m:sSub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</m:sSub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AFE8D4C-CA35-04EF-5C0E-AD5372EC8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83" y="1052747"/>
                <a:ext cx="1350177" cy="471539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50386A72-FE38-7065-C5EC-B0EFE51BE8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8225" y="2721129"/>
            <a:ext cx="672917" cy="286071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DCD0055A-86AD-C40F-1A10-EAEF309CDF87}"/>
              </a:ext>
            </a:extLst>
          </p:cNvPr>
          <p:cNvSpPr/>
          <p:nvPr/>
        </p:nvSpPr>
        <p:spPr>
          <a:xfrm>
            <a:off x="6202017" y="2717030"/>
            <a:ext cx="915507" cy="37829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62285C9-0D4F-B4BC-2646-7BE3F96812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6438" y="3415823"/>
            <a:ext cx="4336190" cy="27478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171366-F4F9-2FB6-6324-5602282D3C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4623" y="3626845"/>
            <a:ext cx="4613744" cy="84161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BFD98B-4CDA-F309-51EF-4F9177B125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5273" y="3973017"/>
            <a:ext cx="668075" cy="25695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4662398-DFDC-1E31-44B5-227C73445B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6626" y="4584755"/>
            <a:ext cx="6004516" cy="106946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D335497-8330-5277-23C4-A51C1A1F0B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1180" y="5745254"/>
            <a:ext cx="2812256" cy="394479"/>
          </a:xfrm>
          <a:prstGeom prst="rect">
            <a:avLst/>
          </a:prstGeom>
        </p:spPr>
      </p:pic>
      <p:sp>
        <p:nvSpPr>
          <p:cNvPr id="28" name="椭圆 27">
            <a:extLst>
              <a:ext uri="{FF2B5EF4-FFF2-40B4-BE49-F238E27FC236}">
                <a16:creationId xmlns:a16="http://schemas.microsoft.com/office/drawing/2014/main" id="{4BA48C91-2568-D21A-583E-A5B7D60CD600}"/>
              </a:ext>
            </a:extLst>
          </p:cNvPr>
          <p:cNvSpPr/>
          <p:nvPr/>
        </p:nvSpPr>
        <p:spPr>
          <a:xfrm>
            <a:off x="1272296" y="3929911"/>
            <a:ext cx="1016631" cy="37137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C8F16485-15B9-7986-77B6-27066F94E1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20766" y="5850125"/>
            <a:ext cx="953292" cy="255761"/>
          </a:xfrm>
          <a:prstGeom prst="rect">
            <a:avLst/>
          </a:prstGeom>
        </p:spPr>
      </p:pic>
      <p:sp>
        <p:nvSpPr>
          <p:cNvPr id="32" name="椭圆 31">
            <a:extLst>
              <a:ext uri="{FF2B5EF4-FFF2-40B4-BE49-F238E27FC236}">
                <a16:creationId xmlns:a16="http://schemas.microsoft.com/office/drawing/2014/main" id="{3B5E01E0-1EAF-C330-3D06-B7990B70A540}"/>
              </a:ext>
            </a:extLst>
          </p:cNvPr>
          <p:cNvSpPr/>
          <p:nvPr/>
        </p:nvSpPr>
        <p:spPr>
          <a:xfrm>
            <a:off x="1457427" y="5792319"/>
            <a:ext cx="1155144" cy="37137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7ED4241-CA75-61D4-D03E-E0ABD232FF2C}"/>
              </a:ext>
            </a:extLst>
          </p:cNvPr>
          <p:cNvSpPr txBox="1"/>
          <p:nvPr/>
        </p:nvSpPr>
        <p:spPr>
          <a:xfrm>
            <a:off x="1142862" y="3166634"/>
            <a:ext cx="2563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(2)  reentrance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15FC8BCF-B37C-9584-EE90-B302FE5F59AF}"/>
              </a:ext>
            </a:extLst>
          </p:cNvPr>
          <p:cNvCxnSpPr/>
          <p:nvPr/>
        </p:nvCxnSpPr>
        <p:spPr>
          <a:xfrm flipH="1">
            <a:off x="9899374" y="4468456"/>
            <a:ext cx="90872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8AA0B658-AC71-9D6F-399C-AF27692A6E2D}"/>
                  </a:ext>
                </a:extLst>
              </p:cNvPr>
              <p:cNvSpPr txBox="1"/>
              <p:nvPr/>
            </p:nvSpPr>
            <p:spPr>
              <a:xfrm>
                <a:off x="10035682" y="4006791"/>
                <a:ext cx="6888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8AA0B658-AC71-9D6F-399C-AF27692A6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5682" y="4006791"/>
                <a:ext cx="688843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306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0" grpId="0"/>
      <p:bldP spid="21" grpId="0" animBg="1"/>
      <p:bldP spid="39" grpId="0"/>
      <p:bldP spid="5" grpId="0" animBg="1"/>
      <p:bldP spid="6" grpId="0"/>
      <p:bldP spid="13" grpId="0" animBg="1"/>
      <p:bldP spid="28" grpId="0" animBg="1"/>
      <p:bldP spid="32" grpId="0" animBg="1"/>
      <p:bldP spid="35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A7688-EB2B-BB4C-CD28-CE639A7DC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42999B8-AEBF-4888-175F-24323A78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3020-D1E5-4448-9FA1-7645B1767CCE}" type="datetime1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D041AD-CAB8-8786-C7D1-2E8C8769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BE1F-5F20-4BDF-AE9B-7772EF22785E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C1FC6CF-EC9F-1B65-D769-F0EC8CABA0BB}"/>
              </a:ext>
            </a:extLst>
          </p:cNvPr>
          <p:cNvSpPr txBox="1"/>
          <p:nvPr/>
        </p:nvSpPr>
        <p:spPr>
          <a:xfrm>
            <a:off x="1862329" y="239220"/>
            <a:ext cx="3092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0A0"/>
                </a:solidFill>
              </a:rPr>
              <a:t>Pole energy</a:t>
            </a:r>
            <a:endParaRPr lang="zh-CN" altLang="en-US" sz="3200" b="1" dirty="0">
              <a:solidFill>
                <a:srgbClr val="00B05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BCB734A-C409-ABD9-9D69-DE86E2DE3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89" y="1618658"/>
            <a:ext cx="4857170" cy="32699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DFFFC0-081F-B2FC-316B-C0C36B257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043" y="1618657"/>
            <a:ext cx="4860981" cy="3269949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5F0627B-91A0-24FC-C15D-A4DBE9F7AE17}"/>
              </a:ext>
            </a:extLst>
          </p:cNvPr>
          <p:cNvSpPr txBox="1"/>
          <p:nvPr/>
        </p:nvSpPr>
        <p:spPr>
          <a:xfrm>
            <a:off x="7968244" y="4888606"/>
            <a:ext cx="2386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u="sng" dirty="0">
                <a:solidFill>
                  <a:srgbClr val="00B050"/>
                </a:solidFill>
              </a:rPr>
              <a:t>W. Fu et. al., PRD (2025)</a:t>
            </a:r>
            <a:endParaRPr lang="zh-CN" altLang="en-US" sz="1600" b="1" u="sng" dirty="0">
              <a:solidFill>
                <a:srgbClr val="00B05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0862EF7-1BBF-E728-05F9-6F2B16A19CDD}"/>
              </a:ext>
            </a:extLst>
          </p:cNvPr>
          <p:cNvSpPr txBox="1"/>
          <p:nvPr/>
        </p:nvSpPr>
        <p:spPr>
          <a:xfrm>
            <a:off x="10228568" y="3429000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2"/>
                </a:solidFill>
              </a:rPr>
              <a:t>Black line</a:t>
            </a:r>
            <a:endParaRPr lang="zh-CN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2E7AEF1-DE8B-AAE2-D3F0-46E8D6FC73C2}"/>
              </a:ext>
            </a:extLst>
          </p:cNvPr>
          <p:cNvSpPr txBox="1"/>
          <p:nvPr/>
        </p:nvSpPr>
        <p:spPr>
          <a:xfrm>
            <a:off x="2090530" y="5452436"/>
            <a:ext cx="842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No decreasing </a:t>
            </a:r>
            <a:r>
              <a:rPr lang="en-US" altLang="zh-CN" sz="2400" b="1" dirty="0"/>
              <a:t>feature and extending to </a:t>
            </a:r>
            <a:r>
              <a:rPr lang="en-US" altLang="zh-CN" sz="2400" b="1" dirty="0">
                <a:solidFill>
                  <a:srgbClr val="0070C0"/>
                </a:solidFill>
              </a:rPr>
              <a:t>deep moat regime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7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9044D46-F5C2-8222-1E8B-65CD58F8F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595" y="3228097"/>
            <a:ext cx="4130617" cy="27808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05D8B24-B02F-B557-1A4D-B35671304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063" y="3201942"/>
            <a:ext cx="4278019" cy="289017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7D6F-8BBA-4822-8B47-869C777557D1}" type="datetime1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BE1F-5F20-4BDF-AE9B-7772EF22785E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4DB685A-9EE9-D9DA-2A18-BAA31CB23B7B}"/>
              </a:ext>
            </a:extLst>
          </p:cNvPr>
          <p:cNvSpPr txBox="1"/>
          <p:nvPr/>
        </p:nvSpPr>
        <p:spPr>
          <a:xfrm>
            <a:off x="1862329" y="239220"/>
            <a:ext cx="2550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0A0"/>
                </a:solidFill>
              </a:rPr>
              <a:t>Summary</a:t>
            </a:r>
            <a:endParaRPr lang="zh-CN" altLang="en-US" sz="3200" b="1" dirty="0">
              <a:solidFill>
                <a:srgbClr val="00B050"/>
              </a:solidFill>
            </a:endParaRPr>
          </a:p>
        </p:txBody>
      </p:sp>
      <p:sp>
        <p:nvSpPr>
          <p:cNvPr id="16" name="文本框 7">
            <a:extLst>
              <a:ext uri="{FF2B5EF4-FFF2-40B4-BE49-F238E27FC236}">
                <a16:creationId xmlns:a16="http://schemas.microsoft.com/office/drawing/2014/main" id="{3BC6F2D3-D7B2-EDB7-C7DE-50C81A8D8B1D}"/>
              </a:ext>
            </a:extLst>
          </p:cNvPr>
          <p:cNvSpPr txBox="1"/>
          <p:nvPr/>
        </p:nvSpPr>
        <p:spPr>
          <a:xfrm>
            <a:off x="5000919" y="5386326"/>
            <a:ext cx="23903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000" b="1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Thanks!</a:t>
            </a:r>
            <a:endParaRPr lang="zh-CN" altLang="en-US" sz="6000" b="1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20">
                <a:extLst>
                  <a:ext uri="{FF2B5EF4-FFF2-40B4-BE49-F238E27FC236}">
                    <a16:creationId xmlns:a16="http://schemas.microsoft.com/office/drawing/2014/main" id="{99738B79-BE29-6672-A600-312409AAA994}"/>
                  </a:ext>
                </a:extLst>
              </p:cNvPr>
              <p:cNvSpPr txBox="1"/>
              <p:nvPr/>
            </p:nvSpPr>
            <p:spPr>
              <a:xfrm>
                <a:off x="2777279" y="765883"/>
                <a:ext cx="7695726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lnSpc>
                    <a:spcPct val="15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l"/>
                </a:pPr>
                <a:r>
                  <a:rPr lang="en-US" altLang="zh-CN" sz="2800" b="1" dirty="0"/>
                  <a:t> Find </a:t>
                </a:r>
                <a:r>
                  <a:rPr lang="en-US" altLang="zh-CN" sz="2800" b="1" dirty="0">
                    <a:solidFill>
                      <a:schemeClr val="accent2"/>
                    </a:solidFill>
                  </a:rPr>
                  <a:t>moat regimes </a:t>
                </a:r>
                <a:r>
                  <a:rPr lang="en-US" altLang="zh-CN" sz="2800" b="1" dirty="0"/>
                  <a:t>for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altLang="zh-CN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zh-CN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altLang="zh-CN" sz="2800" b="1" dirty="0">
                    <a:solidFill>
                      <a:schemeClr val="accent2"/>
                    </a:solidFill>
                  </a:rPr>
                  <a:t> </a:t>
                </a:r>
                <a:r>
                  <a:rPr lang="en-US" altLang="zh-CN" sz="2800" b="1" dirty="0"/>
                  <a:t>meson</a:t>
                </a:r>
                <a:endParaRPr lang="en-US" altLang="zh-CN" sz="2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l"/>
                </a:pPr>
                <a:r>
                  <a:rPr lang="en-US" altLang="zh-CN" sz="2800" b="1" dirty="0">
                    <a:solidFill>
                      <a:schemeClr val="accent2"/>
                    </a:solidFill>
                  </a:rPr>
                  <a:t> </a:t>
                </a:r>
                <a:r>
                  <a:rPr lang="en-US" altLang="zh-CN" sz="2800" b="1" dirty="0"/>
                  <a:t>Moat boundaries are </a:t>
                </a:r>
                <a:r>
                  <a:rPr lang="en-US" altLang="zh-CN" sz="2800" b="1" dirty="0">
                    <a:solidFill>
                      <a:schemeClr val="accent2"/>
                    </a:solidFill>
                  </a:rPr>
                  <a:t>far from critical point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l"/>
                </a:pPr>
                <a:r>
                  <a:rPr lang="en-US" altLang="zh-CN" sz="2800" b="1" dirty="0">
                    <a:solidFill>
                      <a:schemeClr val="accent2"/>
                    </a:solidFill>
                  </a:rPr>
                  <a:t> Reentrance </a:t>
                </a:r>
                <a:r>
                  <a:rPr lang="en-US" altLang="zh-CN" sz="2800" b="1" dirty="0"/>
                  <a:t>of moat regime</a:t>
                </a:r>
              </a:p>
              <a:p>
                <a:pPr marL="285750" indent="-285750">
                  <a:buClr>
                    <a:srgbClr val="C00000"/>
                  </a:buClr>
                  <a:buFont typeface="Wingdings" panose="05000000000000000000" pitchFamily="2" charset="2"/>
                  <a:buChar char="l"/>
                </a:pPr>
                <a:r>
                  <a:rPr lang="en-US" altLang="zh-CN" sz="2800" b="1" dirty="0"/>
                  <a:t> </a:t>
                </a:r>
                <a:r>
                  <a:rPr lang="en-US" altLang="zh-CN" sz="2800" b="1" dirty="0">
                    <a:solidFill>
                      <a:schemeClr val="accent2"/>
                    </a:solidFill>
                  </a:rPr>
                  <a:t>Static</a:t>
                </a:r>
                <a:r>
                  <a:rPr lang="en-US" altLang="zh-CN" sz="2800" b="1" dirty="0"/>
                  <a:t> energy </a:t>
                </a:r>
                <a:r>
                  <a:rPr lang="en-US" altLang="zh-CN" sz="2800" b="1" dirty="0">
                    <a:solidFill>
                      <a:schemeClr val="accent2"/>
                    </a:solidFill>
                  </a:rPr>
                  <a:t>different</a:t>
                </a:r>
                <a:r>
                  <a:rPr lang="en-US" altLang="zh-CN" sz="2800" b="1" dirty="0"/>
                  <a:t> from </a:t>
                </a:r>
                <a:r>
                  <a:rPr lang="en-US" altLang="zh-CN" sz="2800" b="1" dirty="0">
                    <a:solidFill>
                      <a:schemeClr val="accent2"/>
                    </a:solidFill>
                  </a:rPr>
                  <a:t>pole</a:t>
                </a:r>
                <a:r>
                  <a:rPr lang="en-US" altLang="zh-CN" sz="2800" b="1" dirty="0"/>
                  <a:t> energy</a:t>
                </a:r>
                <a:endParaRPr lang="zh-CN" altLang="en-US" sz="2800" b="1" dirty="0"/>
              </a:p>
            </p:txBody>
          </p:sp>
        </mc:Choice>
        <mc:Fallback xmlns="">
          <p:sp>
            <p:nvSpPr>
              <p:cNvPr id="18" name="文本框 20">
                <a:extLst>
                  <a:ext uri="{FF2B5EF4-FFF2-40B4-BE49-F238E27FC236}">
                    <a16:creationId xmlns:a16="http://schemas.microsoft.com/office/drawing/2014/main" id="{99738B79-BE29-6672-A600-312409AAA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279" y="765883"/>
                <a:ext cx="7695726" cy="2462213"/>
              </a:xfrm>
              <a:prstGeom prst="rect">
                <a:avLst/>
              </a:prstGeom>
              <a:blipFill>
                <a:blip r:embed="rId4"/>
                <a:stretch>
                  <a:fillRect l="-1426" b="-56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>
            <a:extLst>
              <a:ext uri="{FF2B5EF4-FFF2-40B4-BE49-F238E27FC236}">
                <a16:creationId xmlns:a16="http://schemas.microsoft.com/office/drawing/2014/main" id="{B0A0DE55-C135-CC09-6679-3CB0CA827A37}"/>
              </a:ext>
            </a:extLst>
          </p:cNvPr>
          <p:cNvSpPr/>
          <p:nvPr/>
        </p:nvSpPr>
        <p:spPr>
          <a:xfrm>
            <a:off x="2720482" y="971195"/>
            <a:ext cx="7752523" cy="220162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957C3-43A6-46A4-9A39-AF8C14778E13}" type="datetime1">
              <a:rPr lang="zh-CN" altLang="en-US" smtClean="0"/>
              <a:t>2025/10/25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BE1F-5F20-4BDF-AE9B-7772EF22785E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824218" y="174625"/>
            <a:ext cx="1757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Outline</a:t>
            </a:r>
            <a:endParaRPr lang="zh-CN" alt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58688879-B9AE-1E79-3425-2FDBBC5CBDDE}"/>
              </a:ext>
            </a:extLst>
          </p:cNvPr>
          <p:cNvSpPr txBox="1"/>
          <p:nvPr/>
        </p:nvSpPr>
        <p:spPr>
          <a:xfrm>
            <a:off x="1931504" y="2123001"/>
            <a:ext cx="8832101" cy="2611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en-US" altLang="zh-CN" sz="2800" b="1" dirty="0">
                <a:solidFill>
                  <a:srgbClr val="7030A0"/>
                </a:solidFill>
              </a:rPr>
              <a:t> QCD phase diagram and moat regimes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en-US" altLang="zh-CN" sz="2800" b="1" dirty="0">
                <a:solidFill>
                  <a:srgbClr val="7030A0"/>
                </a:solidFill>
              </a:rPr>
              <a:t> The three-flavor PQM model with new parameters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en-US" altLang="zh-CN" sz="2800" b="1" dirty="0">
                <a:solidFill>
                  <a:srgbClr val="7030A0"/>
                </a:solidFill>
              </a:rPr>
              <a:t> The features of moat regimes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en-US" altLang="zh-CN" sz="2800" b="1" dirty="0">
                <a:solidFill>
                  <a:srgbClr val="7030A0"/>
                </a:solidFill>
              </a:rPr>
              <a:t> Summary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DEC9A-D0BB-31CA-A77E-429346F87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FC4D466-C89F-B041-7593-07648FF15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3020-D1E5-4448-9FA1-7645B1767CCE}" type="datetime1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64CF56-9C57-E64E-D4E1-6B8F76834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BE1F-5F20-4BDF-AE9B-7772EF22785E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id="{75353440-54E2-5E95-A464-B63DEFC506CF}"/>
              </a:ext>
            </a:extLst>
          </p:cNvPr>
          <p:cNvSpPr txBox="1"/>
          <p:nvPr/>
        </p:nvSpPr>
        <p:spPr>
          <a:xfrm>
            <a:off x="1778004" y="189090"/>
            <a:ext cx="7882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7030A0"/>
                </a:solidFill>
              </a:rPr>
              <a:t>QCD phase diagram and moat regime</a:t>
            </a:r>
            <a:endParaRPr lang="zh-CN" altLang="en-US" sz="3200" b="1" dirty="0">
              <a:solidFill>
                <a:srgbClr val="00B05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94F50C2-743C-2694-6B46-633491429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15" y="1270640"/>
            <a:ext cx="4947096" cy="45889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C0E879A-5D16-DD1D-5A33-B65413345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666" y="1270640"/>
            <a:ext cx="5595889" cy="412048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D795FEE-9743-952E-237C-3CD7345E6CC8}"/>
              </a:ext>
            </a:extLst>
          </p:cNvPr>
          <p:cNvSpPr txBox="1"/>
          <p:nvPr/>
        </p:nvSpPr>
        <p:spPr>
          <a:xfrm>
            <a:off x="7002157" y="1029254"/>
            <a:ext cx="2386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u="sng" dirty="0">
                <a:solidFill>
                  <a:srgbClr val="00B050"/>
                </a:solidFill>
              </a:rPr>
              <a:t>W. Fu et. al., PRD (2025)</a:t>
            </a:r>
            <a:endParaRPr lang="zh-CN" altLang="en-US" sz="1600" b="1" u="sng" dirty="0">
              <a:solidFill>
                <a:srgbClr val="00B05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13BA328-E875-5323-D910-21BF2010E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783" y="5492803"/>
            <a:ext cx="2197629" cy="7104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513F09F-F82A-8C0F-B6E2-D84A38494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666" y="5663297"/>
            <a:ext cx="2826258" cy="373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12C36CF-1FD4-8D53-36C5-BEA853D99998}"/>
                  </a:ext>
                </a:extLst>
              </p:cNvPr>
              <p:cNvSpPr txBox="1"/>
              <p:nvPr/>
            </p:nvSpPr>
            <p:spPr>
              <a:xfrm>
                <a:off x="11354881" y="5698577"/>
                <a:ext cx="6614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12C36CF-1FD4-8D53-36C5-BEA853D99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4881" y="5698577"/>
                <a:ext cx="66146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73AE2D9C-36ED-0539-B0F5-0CBA562D1369}"/>
              </a:ext>
            </a:extLst>
          </p:cNvPr>
          <p:cNvSpPr/>
          <p:nvPr/>
        </p:nvSpPr>
        <p:spPr>
          <a:xfrm>
            <a:off x="6096000" y="5462601"/>
            <a:ext cx="5861247" cy="7939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E428604-1B00-AB87-36E1-8AA1E211852D}"/>
                  </a:ext>
                </a:extLst>
              </p:cNvPr>
              <p:cNvSpPr txBox="1"/>
              <p:nvPr/>
            </p:nvSpPr>
            <p:spPr>
              <a:xfrm>
                <a:off x="8859355" y="5637022"/>
                <a:ext cx="5774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，</m:t>
                      </m:r>
                    </m:oMath>
                  </m:oMathPara>
                </a14:m>
                <a:endParaRPr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E428604-1B00-AB87-36E1-8AA1E2118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9355" y="5637022"/>
                <a:ext cx="57740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626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3020-D1E5-4448-9FA1-7645B1767CCE}" type="datetime1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BE1F-5F20-4BDF-AE9B-7772EF22785E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4B35BD9-31BF-0395-1CFE-A356893BF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646" y="1150142"/>
            <a:ext cx="3893354" cy="218574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A5DD231-E04A-A045-2E65-66F92A3B9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910" y="1070350"/>
            <a:ext cx="3674844" cy="24510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AA5698-153B-CB6C-0CE2-84C7ADF88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592" y="3335885"/>
            <a:ext cx="3879521" cy="292185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0913D3D-31B6-77A7-A6C3-097552D1311C}"/>
              </a:ext>
            </a:extLst>
          </p:cNvPr>
          <p:cNvSpPr txBox="1"/>
          <p:nvPr/>
        </p:nvSpPr>
        <p:spPr>
          <a:xfrm>
            <a:off x="1016533" y="5877308"/>
            <a:ext cx="2386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u="sng" dirty="0">
                <a:solidFill>
                  <a:srgbClr val="00B050"/>
                </a:solidFill>
              </a:rPr>
              <a:t>W. Fu et. al., PRD (2025)</a:t>
            </a:r>
            <a:endParaRPr lang="zh-CN" altLang="en-US" sz="1600" b="1" u="sng" dirty="0">
              <a:solidFill>
                <a:srgbClr val="00B050"/>
              </a:solidFill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E5F90C9-785A-EE00-2D44-7C1CB93DFD5E}"/>
              </a:ext>
            </a:extLst>
          </p:cNvPr>
          <p:cNvSpPr/>
          <p:nvPr/>
        </p:nvSpPr>
        <p:spPr>
          <a:xfrm>
            <a:off x="3106688" y="5077475"/>
            <a:ext cx="664971" cy="379013"/>
          </a:xfrm>
          <a:custGeom>
            <a:avLst/>
            <a:gdLst>
              <a:gd name="connsiteX0" fmla="*/ 0 w 886003"/>
              <a:gd name="connsiteY0" fmla="*/ 0 h 806489"/>
              <a:gd name="connsiteX1" fmla="*/ 443002 w 886003"/>
              <a:gd name="connsiteY1" fmla="*/ 312373 h 806489"/>
              <a:gd name="connsiteX2" fmla="*/ 886003 w 886003"/>
              <a:gd name="connsiteY2" fmla="*/ 806489 h 80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6003" h="806489">
                <a:moveTo>
                  <a:pt x="0" y="0"/>
                </a:moveTo>
                <a:cubicBezTo>
                  <a:pt x="147667" y="88979"/>
                  <a:pt x="295335" y="177958"/>
                  <a:pt x="443002" y="312373"/>
                </a:cubicBezTo>
                <a:cubicBezTo>
                  <a:pt x="590669" y="446788"/>
                  <a:pt x="738336" y="626638"/>
                  <a:pt x="886003" y="806489"/>
                </a:cubicBezTo>
              </a:path>
            </a:pathLst>
          </a:custGeom>
          <a:noFill/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BCA7510-303B-BEBB-1AC4-8BDE1645D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544" y="3335885"/>
            <a:ext cx="4053452" cy="280081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9EF5D09-317D-1C36-32C1-89CE18526082}"/>
              </a:ext>
            </a:extLst>
          </p:cNvPr>
          <p:cNvSpPr txBox="1"/>
          <p:nvPr/>
        </p:nvSpPr>
        <p:spPr>
          <a:xfrm>
            <a:off x="6482207" y="5877308"/>
            <a:ext cx="314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u="sng" dirty="0">
                <a:solidFill>
                  <a:srgbClr val="00B050"/>
                </a:solidFill>
              </a:rPr>
              <a:t>S. </a:t>
            </a:r>
            <a:r>
              <a:rPr lang="en-US" altLang="zh-CN" sz="1600" b="1" u="sng" dirty="0" err="1">
                <a:solidFill>
                  <a:srgbClr val="00B050"/>
                </a:solidFill>
              </a:rPr>
              <a:t>Carignano</a:t>
            </a:r>
            <a:r>
              <a:rPr lang="en-US" altLang="zh-CN" sz="1600" b="1" u="sng" dirty="0">
                <a:solidFill>
                  <a:srgbClr val="00B050"/>
                </a:solidFill>
              </a:rPr>
              <a:t> et. al., PRD (2014)</a:t>
            </a:r>
            <a:endParaRPr lang="zh-CN" altLang="en-US" sz="1600" b="1" u="sng" dirty="0">
              <a:solidFill>
                <a:srgbClr val="00B05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F4564FB-F568-3205-4AE3-346CD50CCE13}"/>
              </a:ext>
            </a:extLst>
          </p:cNvPr>
          <p:cNvSpPr txBox="1"/>
          <p:nvPr/>
        </p:nvSpPr>
        <p:spPr>
          <a:xfrm>
            <a:off x="5449650" y="3831515"/>
            <a:ext cx="2447894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Moat regime is the </a:t>
            </a:r>
            <a:r>
              <a:rPr lang="en-US" altLang="zh-CN" sz="2400" b="1" dirty="0">
                <a:solidFill>
                  <a:srgbClr val="FF0000"/>
                </a:solidFill>
              </a:rPr>
              <a:t>precursor </a:t>
            </a:r>
            <a:r>
              <a:rPr lang="en-US" altLang="zh-CN" sz="2400" b="1" dirty="0"/>
              <a:t>of</a:t>
            </a:r>
            <a:r>
              <a:rPr lang="en-US" altLang="zh-CN" sz="2400" b="1" dirty="0">
                <a:solidFill>
                  <a:srgbClr val="FF0000"/>
                </a:solidFill>
              </a:rPr>
              <a:t> inhomogeneous phase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3020-D1E5-4448-9FA1-7645B1767CCE}" type="datetime1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BE1F-5F20-4BDF-AE9B-7772EF22785E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8EA82AB-76C7-1362-B131-305071A2D4B7}"/>
              </a:ext>
            </a:extLst>
          </p:cNvPr>
          <p:cNvSpPr txBox="1"/>
          <p:nvPr/>
        </p:nvSpPr>
        <p:spPr>
          <a:xfrm>
            <a:off x="7417124" y="5905298"/>
            <a:ext cx="4182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u="sng" dirty="0">
                <a:solidFill>
                  <a:srgbClr val="00B050"/>
                </a:solidFill>
              </a:rPr>
              <a:t>R. D. Pisarski and F. </a:t>
            </a:r>
            <a:r>
              <a:rPr lang="en-US" altLang="zh-CN" sz="1600" b="1" u="sng" dirty="0" err="1">
                <a:solidFill>
                  <a:srgbClr val="00B050"/>
                </a:solidFill>
              </a:rPr>
              <a:t>Rennecke</a:t>
            </a:r>
            <a:r>
              <a:rPr lang="en-US" altLang="zh-CN" sz="1600" b="1" u="sng" dirty="0">
                <a:solidFill>
                  <a:srgbClr val="00B050"/>
                </a:solidFill>
              </a:rPr>
              <a:t>, PRL (2021)</a:t>
            </a:r>
            <a:endParaRPr lang="zh-CN" altLang="en-US" sz="1600" b="1" u="sng" dirty="0">
              <a:solidFill>
                <a:srgbClr val="00B050"/>
              </a:solidFill>
            </a:endParaRPr>
          </a:p>
        </p:txBody>
      </p:sp>
      <p:sp>
        <p:nvSpPr>
          <p:cNvPr id="5" name="文本框 5">
            <a:extLst>
              <a:ext uri="{FF2B5EF4-FFF2-40B4-BE49-F238E27FC236}">
                <a16:creationId xmlns:a16="http://schemas.microsoft.com/office/drawing/2014/main" id="{23FB4AA7-270F-55C0-FB30-833E7287BA18}"/>
              </a:ext>
            </a:extLst>
          </p:cNvPr>
          <p:cNvSpPr txBox="1"/>
          <p:nvPr/>
        </p:nvSpPr>
        <p:spPr>
          <a:xfrm>
            <a:off x="1840160" y="237899"/>
            <a:ext cx="235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7030A0"/>
                </a:solidFill>
              </a:rPr>
              <a:t>Signatures?</a:t>
            </a:r>
            <a:endParaRPr lang="zh-CN" altLang="en-US" sz="3200" b="1" dirty="0">
              <a:solidFill>
                <a:srgbClr val="00B05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794DF95-A152-404B-1593-C1A51A543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487" y="3424192"/>
            <a:ext cx="4182313" cy="243498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1AA26A7-2617-6326-8076-C3A88C2E4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019" y="1021414"/>
            <a:ext cx="3737112" cy="25487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85B7B2F-408A-DCF5-28A9-F920A17BF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950" y="954179"/>
            <a:ext cx="4454886" cy="26547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AD4B699-A7A3-C635-E29C-1F7BB0F95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994" y="3570120"/>
            <a:ext cx="4570006" cy="265472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430A3DD-BBA4-B9F4-6531-A4CB3E354C14}"/>
              </a:ext>
            </a:extLst>
          </p:cNvPr>
          <p:cNvSpPr txBox="1"/>
          <p:nvPr/>
        </p:nvSpPr>
        <p:spPr>
          <a:xfrm>
            <a:off x="637931" y="3147239"/>
            <a:ext cx="2693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Spectral functions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1DDEEC5-0023-5692-13BA-9BE0C89D38B7}"/>
              </a:ext>
            </a:extLst>
          </p:cNvPr>
          <p:cNvSpPr txBox="1"/>
          <p:nvPr/>
        </p:nvSpPr>
        <p:spPr>
          <a:xfrm>
            <a:off x="7461832" y="1184988"/>
            <a:ext cx="1840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Pole energy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D8BAD36-33B0-FD6F-8CF9-336CF29B9FA6}"/>
              </a:ext>
            </a:extLst>
          </p:cNvPr>
          <p:cNvSpPr txBox="1"/>
          <p:nvPr/>
        </p:nvSpPr>
        <p:spPr>
          <a:xfrm>
            <a:off x="5460028" y="3212991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Not the same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E4231-E191-D244-4E35-1CC01FF90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1AC0189-FAAF-00D0-C55D-8AA3C05D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3020-D1E5-4448-9FA1-7645B1767CCE}" type="datetime1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A36602-C87E-EB7A-01FC-5EE8571C1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BE1F-5F20-4BDF-AE9B-7772EF22785E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文本框 5">
            <a:extLst>
              <a:ext uri="{FF2B5EF4-FFF2-40B4-BE49-F238E27FC236}">
                <a16:creationId xmlns:a16="http://schemas.microsoft.com/office/drawing/2014/main" id="{E795E6FE-9FBD-DA7F-6A51-E786DA5C9A9D}"/>
              </a:ext>
            </a:extLst>
          </p:cNvPr>
          <p:cNvSpPr txBox="1"/>
          <p:nvPr/>
        </p:nvSpPr>
        <p:spPr>
          <a:xfrm>
            <a:off x="1896955" y="235456"/>
            <a:ext cx="6838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7030A0"/>
                </a:solidFill>
              </a:rPr>
              <a:t>The two-flavor quark-meson model</a:t>
            </a:r>
            <a:endParaRPr lang="zh-CN" altLang="en-US" sz="3200" b="1" dirty="0">
              <a:solidFill>
                <a:srgbClr val="00B05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7762D09-69FC-6BDE-468E-8D611666E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47" y="1260850"/>
            <a:ext cx="5065105" cy="33935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B9527C-7186-9540-1A8C-049EB70D9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53" y="1260850"/>
            <a:ext cx="5107748" cy="3393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7BBD9E7-D436-7395-CF0D-3D9A303E8DCD}"/>
                  </a:ext>
                </a:extLst>
              </p:cNvPr>
              <p:cNvSpPr txBox="1"/>
              <p:nvPr/>
            </p:nvSpPr>
            <p:spPr>
              <a:xfrm>
                <a:off x="1508909" y="4885187"/>
                <a:ext cx="5041765" cy="461665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/>
                  <a:t>Moat regime for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zh-CN" alt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FF0000"/>
                    </a:solidFill>
                  </a:rPr>
                  <a:t>is larger than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endParaRPr lang="zh-CN" altLang="en-US" sz="2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7BBD9E7-D436-7395-CF0D-3D9A303E8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909" y="4885187"/>
                <a:ext cx="5041765" cy="461665"/>
              </a:xfrm>
              <a:prstGeom prst="rect">
                <a:avLst/>
              </a:prstGeom>
              <a:blipFill>
                <a:blip r:embed="rId4"/>
                <a:stretch>
                  <a:fillRect l="-1807" t="-7595" b="-26582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12AE6C23-AC30-367F-0121-82EA89F31C2C}"/>
              </a:ext>
            </a:extLst>
          </p:cNvPr>
          <p:cNvSpPr txBox="1"/>
          <p:nvPr/>
        </p:nvSpPr>
        <p:spPr>
          <a:xfrm>
            <a:off x="4774021" y="4315800"/>
            <a:ext cx="33447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zh-CN" sz="1600" b="1" u="sng" dirty="0">
                <a:solidFill>
                  <a:srgbClr val="00B050"/>
                </a:solidFill>
              </a:rPr>
              <a:t>S. </a:t>
            </a:r>
            <a:r>
              <a:rPr lang="en-US" altLang="zh-CN" sz="1600" b="1" u="sng" dirty="0" err="1">
                <a:solidFill>
                  <a:srgbClr val="00B050"/>
                </a:solidFill>
              </a:rPr>
              <a:t>Topfel</a:t>
            </a:r>
            <a:r>
              <a:rPr lang="en-US" altLang="zh-CN" sz="1600" b="1" u="sng" dirty="0">
                <a:solidFill>
                  <a:srgbClr val="00B050"/>
                </a:solidFill>
              </a:rPr>
              <a:t>, et. al., arXiv:2412.16059.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AF781BB-F157-04D5-9A43-BCCC0B50B08E}"/>
                  </a:ext>
                </a:extLst>
              </p:cNvPr>
              <p:cNvSpPr txBox="1"/>
              <p:nvPr/>
            </p:nvSpPr>
            <p:spPr>
              <a:xfrm>
                <a:off x="6750420" y="4918002"/>
                <a:ext cx="2313134" cy="46166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/>
                  <a:t> </a:t>
                </a:r>
                <a:r>
                  <a:rPr lang="en-US" altLang="zh-CN" sz="2400" b="1" dirty="0"/>
                  <a:t>Exist at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CN" altLang="en-US" sz="2400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sz="2400" dirty="0"/>
                  <a:t>?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AF781BB-F157-04D5-9A43-BCCC0B50B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420" y="4918002"/>
                <a:ext cx="2313134" cy="461665"/>
              </a:xfrm>
              <a:prstGeom prst="rect">
                <a:avLst/>
              </a:prstGeom>
              <a:blipFill>
                <a:blip r:embed="rId5"/>
                <a:stretch>
                  <a:fillRect l="-263" t="-9333" r="-3158" b="-32000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BA78F8B8-F541-2222-B2AB-04F1EABE3E93}"/>
              </a:ext>
            </a:extLst>
          </p:cNvPr>
          <p:cNvSpPr txBox="1"/>
          <p:nvPr/>
        </p:nvSpPr>
        <p:spPr>
          <a:xfrm>
            <a:off x="7459316" y="5378319"/>
            <a:ext cx="4448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zh-CN" sz="1800" b="1" u="sng" dirty="0">
                <a:solidFill>
                  <a:srgbClr val="00B050"/>
                </a:solidFill>
              </a:rPr>
              <a:t>F. </a:t>
            </a:r>
            <a:r>
              <a:rPr lang="en-US" altLang="zh-CN" sz="1800" b="1" u="sng" dirty="0" err="1">
                <a:solidFill>
                  <a:srgbClr val="00B050"/>
                </a:solidFill>
              </a:rPr>
              <a:t>Rennecke</a:t>
            </a:r>
            <a:r>
              <a:rPr lang="en-US" altLang="zh-CN" sz="1800" b="1" u="sng" dirty="0">
                <a:solidFill>
                  <a:srgbClr val="00B050"/>
                </a:solidFill>
              </a:rPr>
              <a:t> and S. Yin, arXiv:2510.06712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F1188CD-94CB-B353-7917-182211DE5738}"/>
              </a:ext>
            </a:extLst>
          </p:cNvPr>
          <p:cNvSpPr txBox="1"/>
          <p:nvPr/>
        </p:nvSpPr>
        <p:spPr>
          <a:xfrm>
            <a:off x="9153430" y="4905723"/>
            <a:ext cx="2361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vector coupling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1AFCFBF-810A-79C4-9896-59B5539C1A93}"/>
              </a:ext>
            </a:extLst>
          </p:cNvPr>
          <p:cNvSpPr txBox="1"/>
          <p:nvPr/>
        </p:nvSpPr>
        <p:spPr>
          <a:xfrm>
            <a:off x="2548449" y="5643316"/>
            <a:ext cx="7520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W/O </a:t>
            </a:r>
            <a:r>
              <a:rPr lang="en-US" altLang="zh-CN" sz="2400" b="1" dirty="0">
                <a:solidFill>
                  <a:srgbClr val="0070C0"/>
                </a:solidFill>
              </a:rPr>
              <a:t>critical point</a:t>
            </a:r>
            <a:r>
              <a:rPr lang="en-US" altLang="zh-CN" sz="2400" b="1" dirty="0"/>
              <a:t>, </a:t>
            </a:r>
            <a:r>
              <a:rPr lang="en-US" altLang="zh-CN" sz="2400" b="1" dirty="0">
                <a:solidFill>
                  <a:srgbClr val="0070C0"/>
                </a:solidFill>
              </a:rPr>
              <a:t>Polyakov loop </a:t>
            </a:r>
            <a:r>
              <a:rPr lang="en-US" altLang="zh-CN" sz="2400" b="1" dirty="0"/>
              <a:t>and </a:t>
            </a:r>
            <a:r>
              <a:rPr lang="en-US" altLang="zh-CN" sz="2400" b="1" dirty="0">
                <a:solidFill>
                  <a:srgbClr val="0070C0"/>
                </a:solidFill>
              </a:rPr>
              <a:t>strange quark 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6B2C2051-2EB2-D77E-3B67-72C907B13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083" y="5339774"/>
            <a:ext cx="5535622" cy="701875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6121764E-4552-CD44-1A4F-33A53F04D480}"/>
              </a:ext>
            </a:extLst>
          </p:cNvPr>
          <p:cNvSpPr/>
          <p:nvPr/>
        </p:nvSpPr>
        <p:spPr>
          <a:xfrm>
            <a:off x="11211197" y="5627510"/>
            <a:ext cx="285495" cy="344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3020-D1E5-4448-9FA1-7645B1767CCE}" type="datetime1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BE1F-5F20-4BDF-AE9B-7772EF22785E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id="{91C48768-76F2-3869-EF32-B5D2B17CFD00}"/>
              </a:ext>
            </a:extLst>
          </p:cNvPr>
          <p:cNvSpPr txBox="1"/>
          <p:nvPr/>
        </p:nvSpPr>
        <p:spPr>
          <a:xfrm>
            <a:off x="1756148" y="213245"/>
            <a:ext cx="5939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7030A0"/>
                </a:solidFill>
              </a:rPr>
              <a:t>The three-flavor PQM model</a:t>
            </a:r>
            <a:endParaRPr lang="zh-CN" altLang="en-US" sz="3200" b="1" dirty="0">
              <a:solidFill>
                <a:srgbClr val="00B050"/>
              </a:solidFill>
            </a:endParaRPr>
          </a:p>
        </p:txBody>
      </p:sp>
      <p:sp>
        <p:nvSpPr>
          <p:cNvPr id="16" name="文本框 3">
            <a:extLst>
              <a:ext uri="{FF2B5EF4-FFF2-40B4-BE49-F238E27FC236}">
                <a16:creationId xmlns:a16="http://schemas.microsoft.com/office/drawing/2014/main" id="{8E2E8991-6DC2-028F-6E67-143DDA7E20F6}"/>
              </a:ext>
            </a:extLst>
          </p:cNvPr>
          <p:cNvSpPr txBox="1"/>
          <p:nvPr/>
        </p:nvSpPr>
        <p:spPr>
          <a:xfrm>
            <a:off x="2198003" y="1032219"/>
            <a:ext cx="3470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rgbClr val="FF0000"/>
                </a:solidFill>
              </a:rPr>
              <a:t>Original </a:t>
            </a:r>
            <a:r>
              <a:rPr lang="en-US" altLang="zh-CN" sz="2800" b="1" dirty="0" err="1">
                <a:solidFill>
                  <a:srgbClr val="FF0000"/>
                </a:solidFill>
              </a:rPr>
              <a:t>Lagrangian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文本框 35">
            <a:extLst>
              <a:ext uri="{FF2B5EF4-FFF2-40B4-BE49-F238E27FC236}">
                <a16:creationId xmlns:a16="http://schemas.microsoft.com/office/drawing/2014/main" id="{C7445616-DF78-DFE1-B11A-CA9A5E86929D}"/>
              </a:ext>
            </a:extLst>
          </p:cNvPr>
          <p:cNvSpPr txBox="1"/>
          <p:nvPr/>
        </p:nvSpPr>
        <p:spPr>
          <a:xfrm>
            <a:off x="819017" y="4586618"/>
            <a:ext cx="1778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rgbClr val="0070C0"/>
                </a:solidFill>
              </a:rPr>
              <a:t>Gluon potential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23" name="文本框 36">
            <a:extLst>
              <a:ext uri="{FF2B5EF4-FFF2-40B4-BE49-F238E27FC236}">
                <a16:creationId xmlns:a16="http://schemas.microsoft.com/office/drawing/2014/main" id="{470E143D-D70B-3716-3281-39A2A01843A4}"/>
              </a:ext>
            </a:extLst>
          </p:cNvPr>
          <p:cNvSpPr txBox="1"/>
          <p:nvPr/>
        </p:nvSpPr>
        <p:spPr>
          <a:xfrm>
            <a:off x="2978950" y="5156848"/>
            <a:ext cx="2529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rgbClr val="0070C0"/>
                </a:solidFill>
              </a:rPr>
              <a:t>Polyakov loop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82BF66D-8F44-3027-B447-9CECBCE52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963" y="5522609"/>
            <a:ext cx="2802168" cy="519714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8353AC02-F489-34A3-9021-A87B81D01C41}"/>
              </a:ext>
            </a:extLst>
          </p:cNvPr>
          <p:cNvSpPr/>
          <p:nvPr/>
        </p:nvSpPr>
        <p:spPr>
          <a:xfrm>
            <a:off x="10432446" y="2367808"/>
            <a:ext cx="1147259" cy="675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F1FC2BD-A483-A7F8-FE08-A8276A256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810" y="1658536"/>
            <a:ext cx="8727503" cy="2331978"/>
          </a:xfrm>
          <a:prstGeom prst="rect">
            <a:avLst/>
          </a:prstGeom>
          <a:solidFill>
            <a:srgbClr val="FF0000"/>
          </a:solidFill>
          <a:ln w="19050">
            <a:solidFill>
              <a:srgbClr val="0070C0"/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ACA82A4-D92D-B0AC-1B15-3A0A2CCDBB69}"/>
              </a:ext>
            </a:extLst>
          </p:cNvPr>
          <p:cNvSpPr/>
          <p:nvPr/>
        </p:nvSpPr>
        <p:spPr>
          <a:xfrm>
            <a:off x="10259045" y="3494093"/>
            <a:ext cx="737015" cy="394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C914856-261F-9131-5810-B113D357F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4966" y="1092048"/>
            <a:ext cx="2739737" cy="411118"/>
          </a:xfrm>
          <a:prstGeom prst="rect">
            <a:avLst/>
          </a:prstGeom>
        </p:spPr>
      </p:pic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1FC5EB2D-E61B-B7D2-5E71-E3249FC7D79F}"/>
              </a:ext>
            </a:extLst>
          </p:cNvPr>
          <p:cNvCxnSpPr>
            <a:cxnSpLocks/>
          </p:cNvCxnSpPr>
          <p:nvPr/>
        </p:nvCxnSpPr>
        <p:spPr>
          <a:xfrm>
            <a:off x="6311821" y="3895163"/>
            <a:ext cx="237450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>
            <a:extLst>
              <a:ext uri="{FF2B5EF4-FFF2-40B4-BE49-F238E27FC236}">
                <a16:creationId xmlns:a16="http://schemas.microsoft.com/office/drawing/2014/main" id="{BFADE66B-2D13-B404-07FA-7F6292C57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606" y="4458540"/>
            <a:ext cx="5218360" cy="75319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C92F27E-C4CB-765E-7227-4C170CAF0B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7569" y="4394636"/>
            <a:ext cx="2204926" cy="37865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8F3E3D4-5F82-5FCA-84C1-C2F88C8EBA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4468" y="4828319"/>
            <a:ext cx="1607564" cy="365125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429D9802-833F-8A23-FEE8-E915C6DE1482}"/>
              </a:ext>
            </a:extLst>
          </p:cNvPr>
          <p:cNvSpPr/>
          <p:nvPr/>
        </p:nvSpPr>
        <p:spPr>
          <a:xfrm>
            <a:off x="2686606" y="4261148"/>
            <a:ext cx="8855522" cy="186455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3DEA764B-2EA1-0AB7-2964-F2BF8BE49E91}"/>
              </a:ext>
            </a:extLst>
          </p:cNvPr>
          <p:cNvSpPr/>
          <p:nvPr/>
        </p:nvSpPr>
        <p:spPr>
          <a:xfrm>
            <a:off x="8237569" y="4377895"/>
            <a:ext cx="2635366" cy="961879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54F8113E-935F-1DA4-6B04-9DEFB04B77AD}"/>
              </a:ext>
            </a:extLst>
          </p:cNvPr>
          <p:cNvSpPr/>
          <p:nvPr/>
        </p:nvSpPr>
        <p:spPr>
          <a:xfrm>
            <a:off x="5969114" y="5413962"/>
            <a:ext cx="5431213" cy="616327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C9C7260-2234-8116-AA3D-91013DB41FF7}"/>
              </a:ext>
            </a:extLst>
          </p:cNvPr>
          <p:cNvSpPr txBox="1"/>
          <p:nvPr/>
        </p:nvSpPr>
        <p:spPr>
          <a:xfrm>
            <a:off x="934616" y="5618513"/>
            <a:ext cx="1547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u="sng" dirty="0">
                <a:solidFill>
                  <a:srgbClr val="00B050"/>
                </a:solidFill>
              </a:rPr>
              <a:t>C. Ratti et. al., PRD (2006).</a:t>
            </a:r>
            <a:endParaRPr lang="zh-CN" altLang="en-US" sz="1600" b="1" u="sng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0E58862-6D7B-E953-7E55-8132A9D87E67}"/>
              </a:ext>
            </a:extLst>
          </p:cNvPr>
          <p:cNvSpPr txBox="1"/>
          <p:nvPr/>
        </p:nvSpPr>
        <p:spPr>
          <a:xfrm>
            <a:off x="819017" y="2526538"/>
            <a:ext cx="1534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u="sng" dirty="0">
                <a:solidFill>
                  <a:srgbClr val="00B050"/>
                </a:solidFill>
              </a:rPr>
              <a:t>B. J. Schaefer et. al., (2010).</a:t>
            </a:r>
            <a:endParaRPr lang="zh-CN" altLang="en-US" sz="1600" b="1" u="sng" dirty="0">
              <a:solidFill>
                <a:srgbClr val="00B05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97C6D30-3E0E-7578-FF21-347D531177E3}"/>
              </a:ext>
            </a:extLst>
          </p:cNvPr>
          <p:cNvSpPr txBox="1"/>
          <p:nvPr/>
        </p:nvSpPr>
        <p:spPr>
          <a:xfrm>
            <a:off x="7325310" y="6286619"/>
            <a:ext cx="29337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u="sng" dirty="0">
                <a:solidFill>
                  <a:srgbClr val="00B050"/>
                </a:solidFill>
              </a:rPr>
              <a:t>T. K. Herbst et. al., PLB (2011). </a:t>
            </a:r>
            <a:endParaRPr lang="zh-CN" altLang="en-US" sz="1600" b="1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3" grpId="0"/>
      <p:bldP spid="32" grpId="0" animBg="1"/>
      <p:bldP spid="41" grpId="0" animBg="1"/>
      <p:bldP spid="45" grpId="0" animBg="1"/>
      <p:bldP spid="46" grpId="0" animBg="1"/>
      <p:bldP spid="3" grpId="0"/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F14F2-ABEA-2E26-30B1-2FB836A60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CAE789D-8E1E-1EAA-B992-9B720BB91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3020-D1E5-4448-9FA1-7645B1767CCE}" type="datetime1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047F84-B62A-BAAA-F9B6-416FC7892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BE1F-5F20-4BDF-AE9B-7772EF22785E}" type="slidenum">
              <a:rPr lang="zh-CN" altLang="en-US" smtClean="0"/>
              <a:t>8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5A1FB71-508E-3A8D-5A69-211092572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422" y="1806438"/>
            <a:ext cx="8931729" cy="6995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C69FE29-5D79-B308-03B2-EE7ABF909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668" y="2503266"/>
            <a:ext cx="7819421" cy="6737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7929DA1-EB43-CC05-70BF-3BD7FB982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927" y="4478714"/>
            <a:ext cx="5546908" cy="63071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56919CD-BF4C-FFE9-DF3C-807E039E4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325" y="3150962"/>
            <a:ext cx="8337147" cy="1049386"/>
          </a:xfrm>
          <a:prstGeom prst="rect">
            <a:avLst/>
          </a:prstGeom>
          <a:ln w="19050">
            <a:noFill/>
          </a:ln>
        </p:spPr>
      </p:pic>
      <p:sp>
        <p:nvSpPr>
          <p:cNvPr id="22" name="文本框 5">
            <a:extLst>
              <a:ext uri="{FF2B5EF4-FFF2-40B4-BE49-F238E27FC236}">
                <a16:creationId xmlns:a16="http://schemas.microsoft.com/office/drawing/2014/main" id="{23FE460A-5BB8-AE21-2E9D-13317DF55B24}"/>
              </a:ext>
            </a:extLst>
          </p:cNvPr>
          <p:cNvSpPr txBox="1"/>
          <p:nvPr/>
        </p:nvSpPr>
        <p:spPr>
          <a:xfrm>
            <a:off x="1756148" y="213245"/>
            <a:ext cx="546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7030A0"/>
                </a:solidFill>
              </a:rPr>
              <a:t>Mean field approximation</a:t>
            </a:r>
            <a:endParaRPr lang="zh-CN" altLang="en-US" sz="3200" b="1" dirty="0">
              <a:solidFill>
                <a:srgbClr val="00B05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FED26E4-711F-9C11-209F-FEB74A256F0F}"/>
              </a:ext>
            </a:extLst>
          </p:cNvPr>
          <p:cNvSpPr/>
          <p:nvPr/>
        </p:nvSpPr>
        <p:spPr>
          <a:xfrm>
            <a:off x="1171396" y="1716856"/>
            <a:ext cx="10296939" cy="2606166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6B445170-4E6C-E532-B065-59B6BB559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5296" y="5315232"/>
            <a:ext cx="5546908" cy="64624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B060963C-D13E-AC5E-C09F-33D78060BA56}"/>
              </a:ext>
            </a:extLst>
          </p:cNvPr>
          <p:cNvSpPr txBox="1"/>
          <p:nvPr/>
        </p:nvSpPr>
        <p:spPr>
          <a:xfrm>
            <a:off x="1804936" y="992797"/>
            <a:ext cx="4392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</a:rPr>
              <a:t>Thermodynamic potential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F57AE46-CB0F-7274-6389-C5C9E3D1C2DF}"/>
              </a:ext>
            </a:extLst>
          </p:cNvPr>
          <p:cNvSpPr txBox="1"/>
          <p:nvPr/>
        </p:nvSpPr>
        <p:spPr>
          <a:xfrm>
            <a:off x="1330422" y="5372844"/>
            <a:ext cx="2392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</a:rPr>
              <a:t>Gap equation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9B7B8499-50C0-E3C1-3038-8B73806843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8424" y="5457028"/>
            <a:ext cx="1198048" cy="35485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D361B92-F95E-5E72-2DC5-84FC85C26ACC}"/>
              </a:ext>
            </a:extLst>
          </p:cNvPr>
          <p:cNvSpPr txBox="1"/>
          <p:nvPr/>
        </p:nvSpPr>
        <p:spPr>
          <a:xfrm>
            <a:off x="1302246" y="3414045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B050"/>
                </a:solidFill>
              </a:rPr>
              <a:t>thermal</a:t>
            </a:r>
            <a:endParaRPr lang="zh-CN" altLang="en-US" sz="2800" b="1" dirty="0">
              <a:solidFill>
                <a:srgbClr val="00B05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CD1F845-3DC1-75D9-AE30-39B18A6D0B88}"/>
              </a:ext>
            </a:extLst>
          </p:cNvPr>
          <p:cNvSpPr/>
          <p:nvPr/>
        </p:nvSpPr>
        <p:spPr>
          <a:xfrm>
            <a:off x="2845431" y="3177012"/>
            <a:ext cx="8175173" cy="104982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8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31" grpId="0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25582583-F9A6-51C4-75E4-06FADCAA3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072" y="2684169"/>
            <a:ext cx="5168442" cy="3366524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3020-D1E5-4448-9FA1-7645B1767CCE}" type="datetime1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BE1F-5F20-4BDF-AE9B-7772EF22785E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11" name="文本框 5">
            <a:extLst>
              <a:ext uri="{FF2B5EF4-FFF2-40B4-BE49-F238E27FC236}">
                <a16:creationId xmlns:a16="http://schemas.microsoft.com/office/drawing/2014/main" id="{22AA4220-C9F0-FBCC-98F3-F2437266D10A}"/>
              </a:ext>
            </a:extLst>
          </p:cNvPr>
          <p:cNvSpPr txBox="1"/>
          <p:nvPr/>
        </p:nvSpPr>
        <p:spPr>
          <a:xfrm>
            <a:off x="1835557" y="220184"/>
            <a:ext cx="394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7030A0"/>
                </a:solidFill>
              </a:rPr>
              <a:t>Fixing parameters</a:t>
            </a:r>
            <a:endParaRPr lang="zh-CN" altLang="en-US" sz="3200" b="1" dirty="0">
              <a:solidFill>
                <a:srgbClr val="00B05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990B27B-873A-50D3-A3C5-8CBE1BFF2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198" y="1027607"/>
            <a:ext cx="6254674" cy="94946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7F033-32C8-6090-F2DD-2936859CD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462" y="2258440"/>
            <a:ext cx="5841158" cy="94946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600B0A-15C4-6AE1-CEBF-EE1E4E9C0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659" y="3953403"/>
            <a:ext cx="5400876" cy="1952883"/>
          </a:xfrm>
          <a:prstGeom prst="rect">
            <a:avLst/>
          </a:prstGeom>
          <a:ln w="19050">
            <a:noFill/>
          </a:ln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E9E82CAE-A75E-22F0-2571-0808263B4DC9}"/>
              </a:ext>
            </a:extLst>
          </p:cNvPr>
          <p:cNvSpPr/>
          <p:nvPr/>
        </p:nvSpPr>
        <p:spPr>
          <a:xfrm>
            <a:off x="1379782" y="3953402"/>
            <a:ext cx="1868557" cy="195288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A453DF9-F02C-7F63-64A8-B77C4D70FFE5}"/>
              </a:ext>
            </a:extLst>
          </p:cNvPr>
          <p:cNvSpPr/>
          <p:nvPr/>
        </p:nvSpPr>
        <p:spPr>
          <a:xfrm>
            <a:off x="3572222" y="3915904"/>
            <a:ext cx="2945288" cy="18922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30" name="箭头: 左弧形 29">
            <a:extLst>
              <a:ext uri="{FF2B5EF4-FFF2-40B4-BE49-F238E27FC236}">
                <a16:creationId xmlns:a16="http://schemas.microsoft.com/office/drawing/2014/main" id="{52D9358E-875D-C20F-1045-B6E152DA2FD5}"/>
              </a:ext>
            </a:extLst>
          </p:cNvPr>
          <p:cNvSpPr/>
          <p:nvPr/>
        </p:nvSpPr>
        <p:spPr>
          <a:xfrm>
            <a:off x="2546919" y="1214264"/>
            <a:ext cx="607707" cy="897198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DRlZTM0ZjliNWFhZWQ4Y2IyMmQzMDBlMGQxZGFmZmY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2042</TotalTime>
  <Words>356</Words>
  <Application>Microsoft Office PowerPoint</Application>
  <PresentationFormat>宽屏</PresentationFormat>
  <Paragraphs>89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等线</vt:lpstr>
      <vt:lpstr>等线 Light</vt:lpstr>
      <vt:lpstr>华文隶书</vt:lpstr>
      <vt:lpstr>Arial</vt:lpstr>
      <vt:lpstr>Cambria Math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曹高清</dc:creator>
  <cp:lastModifiedBy>Gaoqing Cao</cp:lastModifiedBy>
  <cp:revision>448</cp:revision>
  <dcterms:created xsi:type="dcterms:W3CDTF">2017-12-12T06:58:00Z</dcterms:created>
  <dcterms:modified xsi:type="dcterms:W3CDTF">2025-10-25T05:46:18Z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643B443A7E9D48D58ABE2B9B21B61FFC_12</vt:lpwstr>
  </property>
  <property fmtid="{D5CDD505-2E9C-101B-9397-08002B2CF9AE}" pid="3" name="KSOProductBuildVer">
    <vt:lpwstr>2052-12.1.0.15712</vt:lpwstr>
  </property>
</Properties>
</file>