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892" r:id="rId2"/>
    <p:sldId id="423" r:id="rId3"/>
    <p:sldId id="851" r:id="rId4"/>
    <p:sldId id="949" r:id="rId5"/>
    <p:sldId id="952" r:id="rId6"/>
    <p:sldId id="951" r:id="rId7"/>
    <p:sldId id="959" r:id="rId8"/>
    <p:sldId id="914" r:id="rId9"/>
    <p:sldId id="954" r:id="rId10"/>
    <p:sldId id="872" r:id="rId11"/>
    <p:sldId id="915" r:id="rId12"/>
    <p:sldId id="917" r:id="rId13"/>
    <p:sldId id="922" r:id="rId14"/>
    <p:sldId id="936" r:id="rId15"/>
    <p:sldId id="934" r:id="rId16"/>
    <p:sldId id="950" r:id="rId17"/>
    <p:sldId id="962" r:id="rId18"/>
    <p:sldId id="925" r:id="rId19"/>
    <p:sldId id="904" r:id="rId20"/>
    <p:sldId id="963" r:id="rId21"/>
    <p:sldId id="903" r:id="rId22"/>
    <p:sldId id="960" r:id="rId23"/>
    <p:sldId id="961" r:id="rId24"/>
    <p:sldId id="918" r:id="rId25"/>
    <p:sldId id="919" r:id="rId26"/>
    <p:sldId id="920" r:id="rId27"/>
    <p:sldId id="964" r:id="rId2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03E6D41-8F98-4CB1-A69C-26652BC45272}">
          <p14:sldIdLst>
            <p14:sldId id="892"/>
            <p14:sldId id="423"/>
            <p14:sldId id="851"/>
            <p14:sldId id="949"/>
            <p14:sldId id="952"/>
            <p14:sldId id="951"/>
            <p14:sldId id="959"/>
            <p14:sldId id="914"/>
            <p14:sldId id="954"/>
            <p14:sldId id="872"/>
            <p14:sldId id="915"/>
            <p14:sldId id="917"/>
            <p14:sldId id="922"/>
            <p14:sldId id="936"/>
            <p14:sldId id="934"/>
            <p14:sldId id="950"/>
            <p14:sldId id="962"/>
            <p14:sldId id="925"/>
            <p14:sldId id="904"/>
            <p14:sldId id="963"/>
            <p14:sldId id="903"/>
            <p14:sldId id="960"/>
            <p14:sldId id="961"/>
            <p14:sldId id="918"/>
            <p14:sldId id="919"/>
            <p14:sldId id="920"/>
            <p14:sldId id="9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 anping" initials="ha" lastIdx="2" clrIdx="0">
    <p:extLst>
      <p:ext uri="{19B8F6BF-5375-455C-9EA6-DF929625EA0E}">
        <p15:presenceInfo xmlns:p15="http://schemas.microsoft.com/office/powerpoint/2012/main" userId="c69e75d683bae2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6F68A"/>
    <a:srgbClr val="2E518F"/>
    <a:srgbClr val="C6FECE"/>
    <a:srgbClr val="DFCFED"/>
    <a:srgbClr val="EBD1EA"/>
    <a:srgbClr val="DFB3DE"/>
    <a:srgbClr val="EEDDCA"/>
    <a:srgbClr val="CC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5488" autoAdjust="0"/>
  </p:normalViewPr>
  <p:slideViewPr>
    <p:cSldViewPr>
      <p:cViewPr varScale="1">
        <p:scale>
          <a:sx n="99" d="100"/>
          <a:sy n="99" d="100"/>
        </p:scale>
        <p:origin x="934" y="46"/>
      </p:cViewPr>
      <p:guideLst>
        <p:guide orient="horz" pos="2115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5AB0430-61E6-4B9D-BC0C-7B3DE4C59D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8947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741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5125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F3E591-E0E5-4263-95BF-720F770BB413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8792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/>
              <a:t>My topic is thermal production of charms and </a:t>
            </a:r>
            <a:r>
              <a:rPr lang="en-US" altLang="zh-CN" err="1"/>
              <a:t>charmonia</a:t>
            </a:r>
            <a:r>
              <a:rPr lang="en-US" altLang="zh-CN" baseline="0"/>
              <a:t> in quark-gluon plasma</a:t>
            </a:r>
            <a:r>
              <a:rPr lang="en-US" altLang="zh-CN"/>
              <a:t>. This work is collaborated with Kai Zhou, </a:t>
            </a:r>
            <a:r>
              <a:rPr lang="en-US" altLang="zh-CN" err="1"/>
              <a:t>Carsten</a:t>
            </a:r>
            <a:r>
              <a:rPr lang="en-US" altLang="zh-CN" baseline="0"/>
              <a:t> </a:t>
            </a:r>
            <a:r>
              <a:rPr lang="en-US" altLang="zh-CN"/>
              <a:t>Greiner and </a:t>
            </a:r>
            <a:r>
              <a:rPr lang="en-US" altLang="zh-CN" err="1"/>
              <a:t>Pengfei</a:t>
            </a:r>
            <a:r>
              <a:rPr lang="en-US" altLang="zh-CN"/>
              <a:t> </a:t>
            </a:r>
            <a:r>
              <a:rPr lang="en-US" altLang="zh-CN" err="1"/>
              <a:t>Zhuang</a:t>
            </a:r>
            <a:r>
              <a:rPr lang="en-US" altLang="zh-CN"/>
              <a:t>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7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en-US"/>
              <a:t>This is the outline of my talk. F</a:t>
            </a:r>
            <a:r>
              <a:rPr lang="en-US" altLang="zh-CN" err="1"/>
              <a:t>irstly</a:t>
            </a:r>
            <a:r>
              <a:rPr lang="en-US" altLang="zh-CN"/>
              <a:t>, </a:t>
            </a:r>
            <a:r>
              <a:rPr lang="en-US" altLang="en-US"/>
              <a:t>I will give a introduction. Then I will describe thermal production of charms in QGP. S</a:t>
            </a:r>
            <a:r>
              <a:rPr lang="en-US" altLang="en-US" baseline="0"/>
              <a:t>ubsequently,</a:t>
            </a:r>
            <a:r>
              <a:rPr lang="en-US" altLang="en-US"/>
              <a:t> the mechanism of thermal </a:t>
            </a:r>
            <a:r>
              <a:rPr lang="en-US" altLang="en-US" err="1"/>
              <a:t>charmonium</a:t>
            </a:r>
            <a:r>
              <a:rPr lang="en-US" altLang="en-US"/>
              <a:t> production in QGP will be also indicated. I will present our numerical results on thermal production of charms and </a:t>
            </a:r>
            <a:r>
              <a:rPr lang="en-US" altLang="en-US" err="1"/>
              <a:t>charmonia</a:t>
            </a:r>
            <a:r>
              <a:rPr lang="en-US" altLang="en-US"/>
              <a:t> </a:t>
            </a:r>
            <a:r>
              <a:rPr lang="en-US" altLang="zh-CN"/>
              <a:t>at LHC energy 2.76TeV and 5.5TeV and FCC energy 39TeV</a:t>
            </a:r>
            <a:r>
              <a:rPr lang="en-US" altLang="en-US"/>
              <a:t>. At the end I will give summary for our work.</a:t>
            </a:r>
          </a:p>
        </p:txBody>
      </p:sp>
    </p:spTree>
    <p:extLst>
      <p:ext uri="{BB962C8B-B14F-4D97-AF65-F5344CB8AC3E}">
        <p14:creationId xmlns:p14="http://schemas.microsoft.com/office/powerpoint/2010/main" val="151044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8E783-59E0-46B4-AAB4-DA22AA438A37}" type="slidenum">
              <a:rPr lang="de-DE" altLang="zh-CN" smtClean="0"/>
              <a:pPr/>
              <a:t>21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106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C189E-50E1-4F30-84AB-D84BD3B228DC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C2A0A-CC8D-4F36-974E-103ADB1D9017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22C7B-EB29-448B-90B8-6EECDD0203ED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E723D-17D0-4337-B37A-CFEBD291B5A7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4F0B7-B7FE-40EC-A7F4-2048032DAD38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E8068-075F-4029-8624-924D70CCBE91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0A82A-1802-4FFC-81C5-B90CE075455E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5431-0F3F-41D1-8E03-A323B256C9DA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9529-D902-418A-B922-BE0523685BED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0565D-8AB0-4C79-84F7-EEA2B1C0C198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47D9-F7D6-4929-AF78-99BBAF690C08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470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308725"/>
            <a:ext cx="58404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SimSun" pitchFamily="2" charset="-122"/>
              </a:defRPr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SimSun" pitchFamily="2" charset="-122"/>
              </a:defRPr>
            </a:lvl1pPr>
          </a:lstStyle>
          <a:p>
            <a:pPr>
              <a:defRPr/>
            </a:pPr>
            <a:fld id="{354FC4F3-B6D5-49D4-A187-B519CA7714BA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00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7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20.png"/><Relationship Id="rId4" Type="http://schemas.openxmlformats.org/officeDocument/2006/relationships/image" Target="../media/image710.png"/><Relationship Id="rId9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40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holar.google.com/citations?user=xACbaI0AAAAJ&amp;hl=zh-CN&amp;oi=sra" TargetMode="External"/><Relationship Id="rId5" Type="http://schemas.openxmlformats.org/officeDocument/2006/relationships/hyperlink" Target="https://scholar.google.com/citations?user=jV5I49wAAAAJ&amp;hl=zh-CN&amp;oi=sra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539552" y="2685441"/>
            <a:ext cx="7920880" cy="168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b="1" dirty="0">
                <a:solidFill>
                  <a:srgbClr val="CC3300"/>
                </a:solidFill>
              </a:rPr>
              <a:t>The CEP of QCD Matter Acts as a Thermalization Point</a:t>
            </a:r>
            <a:endParaRPr lang="zh-CN" altLang="en-US" sz="3600" b="1" dirty="0">
              <a:solidFill>
                <a:srgbClr val="CC3300"/>
              </a:solidFill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971600" y="4653136"/>
            <a:ext cx="7072312" cy="186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报告人：黄安平</a:t>
            </a:r>
            <a:endParaRPr lang="en-US" altLang="zh-CN" sz="2000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合作者：</a:t>
            </a:r>
            <a:r>
              <a:rPr lang="en-US" altLang="zh-CN" sz="2000" b="1" dirty="0" err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Shuzhe</a:t>
            </a:r>
            <a:r>
              <a:rPr lang="en-US" altLang="zh-CN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b="1" dirty="0" err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shi,Mei</a:t>
            </a:r>
            <a:r>
              <a:rPr lang="en-US" altLang="zh-CN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b="1" dirty="0" err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Huang,Pengfei</a:t>
            </a:r>
            <a:r>
              <a:rPr lang="en-US" altLang="zh-CN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b="1" dirty="0" err="1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zhuang</a:t>
            </a:r>
            <a:endParaRPr lang="en-US" altLang="zh-CN" sz="2000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中国矿业大学 材料与物理学院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26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49E761-A5DE-4206-BB76-874CF02B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1"/>
            <a:ext cx="2008808" cy="19442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3F9232D-C2EC-4BD2-BDF0-5084D7DD6F44}"/>
              </a:ext>
            </a:extLst>
          </p:cNvPr>
          <p:cNvSpPr txBox="1"/>
          <p:nvPr/>
        </p:nvSpPr>
        <p:spPr>
          <a:xfrm>
            <a:off x="3059832" y="991381"/>
            <a:ext cx="3312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0" dirty="0">
                <a:solidFill>
                  <a:srgbClr val="FF0000"/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</a:rPr>
              <a:t>QPT2025</a:t>
            </a:r>
            <a:endParaRPr lang="en-US" sz="60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Framework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67642E-C639-42DA-B9FB-74D5260E3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220622"/>
            <a:ext cx="3246401" cy="388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838D6A-152E-4BC3-B940-F6A295A4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96486"/>
            <a:ext cx="3848433" cy="541067"/>
          </a:xfrm>
          <a:prstGeom prst="rect">
            <a:avLst/>
          </a:prstGeom>
        </p:spPr>
      </p:pic>
      <p:sp>
        <p:nvSpPr>
          <p:cNvPr id="8" name="箭头: 下 7">
            <a:extLst>
              <a:ext uri="{FF2B5EF4-FFF2-40B4-BE49-F238E27FC236}">
                <a16:creationId xmlns:a16="http://schemas.microsoft.com/office/drawing/2014/main" id="{F93B4BDE-704B-4D8E-BE99-6229042B927A}"/>
              </a:ext>
            </a:extLst>
          </p:cNvPr>
          <p:cNvSpPr/>
          <p:nvPr/>
        </p:nvSpPr>
        <p:spPr>
          <a:xfrm>
            <a:off x="4106968" y="2428534"/>
            <a:ext cx="17700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A4C9A4A-FC07-40AB-A4D5-2B6FD1A0B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575" y="3940702"/>
            <a:ext cx="5296359" cy="533446"/>
          </a:xfrm>
          <a:prstGeom prst="rect">
            <a:avLst/>
          </a:prstGeom>
        </p:spPr>
      </p:pic>
      <p:sp>
        <p:nvSpPr>
          <p:cNvPr id="14" name="加号 13">
            <a:extLst>
              <a:ext uri="{FF2B5EF4-FFF2-40B4-BE49-F238E27FC236}">
                <a16:creationId xmlns:a16="http://schemas.microsoft.com/office/drawing/2014/main" id="{5EA78F26-3C5E-418A-A9F7-32574F5AF1DB}"/>
              </a:ext>
            </a:extLst>
          </p:cNvPr>
          <p:cNvSpPr/>
          <p:nvPr/>
        </p:nvSpPr>
        <p:spPr>
          <a:xfrm>
            <a:off x="3995936" y="3681284"/>
            <a:ext cx="432048" cy="33142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DF3875-2F76-46EE-84BA-425444FCC3E0}"/>
              </a:ext>
            </a:extLst>
          </p:cNvPr>
          <p:cNvSpPr txBox="1"/>
          <p:nvPr/>
        </p:nvSpPr>
        <p:spPr>
          <a:xfrm>
            <a:off x="322683" y="3220622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transport equation: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7EBC009-E26A-4C3C-AA68-C07BB43BA506}"/>
              </a:ext>
            </a:extLst>
          </p:cNvPr>
          <p:cNvSpPr txBox="1"/>
          <p:nvPr/>
        </p:nvSpPr>
        <p:spPr>
          <a:xfrm>
            <a:off x="322683" y="3966246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Gap equation: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EA7D1A5-F420-49FA-9C53-354AF5E5DAEC}"/>
              </a:ext>
            </a:extLst>
          </p:cNvPr>
          <p:cNvGrpSpPr/>
          <p:nvPr/>
        </p:nvGrpSpPr>
        <p:grpSpPr>
          <a:xfrm>
            <a:off x="6444208" y="2716566"/>
            <a:ext cx="2367474" cy="360040"/>
            <a:chOff x="6372200" y="1988840"/>
            <a:chExt cx="2367474" cy="3600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314B967-8D80-4C7F-82C2-C5996D34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2200" y="2023948"/>
              <a:ext cx="2295466" cy="286180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F6358DDA-6AEA-460F-AA02-111851E69884}"/>
                </a:ext>
              </a:extLst>
            </p:cNvPr>
            <p:cNvSpPr/>
            <p:nvPr/>
          </p:nvSpPr>
          <p:spPr>
            <a:xfrm>
              <a:off x="6444208" y="1988840"/>
              <a:ext cx="2295466" cy="3600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6241748-5B84-44B4-BAAF-3F6FA0EE1B5D}"/>
              </a:ext>
            </a:extLst>
          </p:cNvPr>
          <p:cNvSpPr txBox="1"/>
          <p:nvPr/>
        </p:nvSpPr>
        <p:spPr>
          <a:xfrm>
            <a:off x="453102" y="5313967"/>
            <a:ext cx="529635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100" i="1" dirty="0">
                <a:latin typeface="-apple-system"/>
              </a:rPr>
              <a:t>Che Ming Ko, et al, </a:t>
            </a:r>
            <a:r>
              <a:rPr lang="en-US" sz="1100" i="1" dirty="0" err="1">
                <a:latin typeface="-apple-system"/>
              </a:rPr>
              <a:t>Nucl.Phys.A</a:t>
            </a:r>
            <a:r>
              <a:rPr lang="en-US" sz="1100" i="1" dirty="0">
                <a:latin typeface="-apple-system"/>
              </a:rPr>
              <a:t> 928 (2014) 234-246.</a:t>
            </a:r>
          </a:p>
          <a:p>
            <a:pPr marL="342900" indent="-342900">
              <a:buAutoNum type="arabicPeriod"/>
            </a:pPr>
            <a:r>
              <a:rPr lang="en-US" sz="1100" dirty="0"/>
              <a:t>P. </a:t>
            </a:r>
            <a:r>
              <a:rPr lang="en-US" sz="1100" dirty="0" err="1"/>
              <a:t>Rehberg</a:t>
            </a:r>
            <a:r>
              <a:rPr lang="en-US" sz="1100" dirty="0"/>
              <a:t>, et al, </a:t>
            </a:r>
            <a:r>
              <a:rPr lang="en-US" sz="1100" b="0" i="1" dirty="0" err="1">
                <a:effectLst/>
                <a:latin typeface="-apple-system"/>
              </a:rPr>
              <a:t>Nucl.Phys.A</a:t>
            </a:r>
            <a:r>
              <a:rPr lang="en-US" sz="1100" b="0" i="0" dirty="0">
                <a:effectLst/>
                <a:latin typeface="-apple-system"/>
              </a:rPr>
              <a:t> 653 (1999) 415-435</a:t>
            </a:r>
            <a:r>
              <a:rPr lang="en-US" b="0" i="0" dirty="0">
                <a:effectLst/>
                <a:latin typeface="-apple-system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1100" dirty="0" err="1"/>
              <a:t>WeiMin</a:t>
            </a:r>
            <a:r>
              <a:rPr lang="en-US" sz="1100" dirty="0"/>
              <a:t> Zhang, et al,  </a:t>
            </a:r>
            <a:r>
              <a:rPr lang="en-US" sz="1100" dirty="0" err="1"/>
              <a:t>Phys.Rev.C</a:t>
            </a:r>
            <a:r>
              <a:rPr lang="en-US" sz="1100" dirty="0"/>
              <a:t> 45 (1992) 1900-1917.</a:t>
            </a:r>
          </a:p>
          <a:p>
            <a:pPr marL="342900" indent="-342900">
              <a:buFontTx/>
              <a:buAutoNum type="arabicPeriod"/>
            </a:pPr>
            <a:r>
              <a:rPr lang="en-US" sz="1100" dirty="0" err="1"/>
              <a:t>Pengfei</a:t>
            </a:r>
            <a:r>
              <a:rPr lang="en-US" sz="1100" dirty="0"/>
              <a:t> </a:t>
            </a:r>
            <a:r>
              <a:rPr lang="en-US" altLang="zh-CN" sz="1100" dirty="0"/>
              <a:t>Zhuang,</a:t>
            </a:r>
            <a:r>
              <a:rPr lang="zh-CN" altLang="en-US" sz="1100" dirty="0"/>
              <a:t> </a:t>
            </a:r>
            <a:r>
              <a:rPr lang="en-US" altLang="zh-CN" sz="1100" dirty="0"/>
              <a:t>et al</a:t>
            </a:r>
            <a:r>
              <a:rPr lang="en-US" altLang="zh-CN" sz="1100" dirty="0">
                <a:latin typeface="-apple-system"/>
              </a:rPr>
              <a:t>, </a:t>
            </a:r>
            <a:r>
              <a:rPr lang="en-US" sz="1100" dirty="0">
                <a:latin typeface="-apple-system"/>
              </a:rPr>
              <a:t>Quantum transport theory and nonequilibrium chiral condensates. </a:t>
            </a:r>
          </a:p>
          <a:p>
            <a:pPr marL="342900" indent="-342900">
              <a:buFontTx/>
              <a:buAutoNum type="arabicPeriod"/>
            </a:pPr>
            <a:r>
              <a:rPr lang="en-US" sz="1100" dirty="0" err="1"/>
              <a:t>Abdellatif</a:t>
            </a:r>
            <a:r>
              <a:rPr lang="en-US" sz="1100" dirty="0"/>
              <a:t> </a:t>
            </a:r>
            <a:r>
              <a:rPr lang="en-US" sz="1100" dirty="0" err="1"/>
              <a:t>Abada</a:t>
            </a:r>
            <a:r>
              <a:rPr lang="en-US" sz="1100" dirty="0"/>
              <a:t>, Chiral Phase Transition in an Expanding Quark-Antiquark Plasma.</a:t>
            </a:r>
            <a:endParaRPr lang="en-US" sz="1100" dirty="0">
              <a:latin typeface="-apple-system"/>
            </a:endParaRPr>
          </a:p>
          <a:p>
            <a:pPr marL="342900" indent="-342900">
              <a:buFontTx/>
              <a:buAutoNum type="arabicPeriod"/>
            </a:pPr>
            <a:endParaRPr lang="en-US" sz="1100" dirty="0">
              <a:latin typeface="-apple-system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186DE6-81BD-4A64-9CA4-B18AED02E822}"/>
              </a:ext>
            </a:extLst>
          </p:cNvPr>
          <p:cNvSpPr txBox="1"/>
          <p:nvPr/>
        </p:nvSpPr>
        <p:spPr>
          <a:xfrm>
            <a:off x="539552" y="1054613"/>
            <a:ext cx="8452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Our theoretical framework relies on the integration of the transport equation with the gap equation.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83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Framework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72B5A9-F043-499B-B085-E489D39D74FF}"/>
              </a:ext>
            </a:extLst>
          </p:cNvPr>
          <p:cNvSpPr txBox="1"/>
          <p:nvPr/>
        </p:nvSpPr>
        <p:spPr>
          <a:xfrm>
            <a:off x="683568" y="1124744"/>
            <a:ext cx="763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For simplicity, we chose the collision term with the relaxation time model.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E1C827B-45C1-4C37-987D-A0EF9B0C2ADB}"/>
                  </a:ext>
                </a:extLst>
              </p:cNvPr>
              <p:cNvSpPr txBox="1"/>
              <p:nvPr/>
            </p:nvSpPr>
            <p:spPr>
              <a:xfrm>
                <a:off x="2663470" y="1771504"/>
                <a:ext cx="2403094" cy="660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𝑟𝑒𝑙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E1C827B-45C1-4C37-987D-A0EF9B0C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470" y="1771504"/>
                <a:ext cx="2403094" cy="6602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E662E2B-C4A3-4C41-9061-9D4982565796}"/>
                  </a:ext>
                </a:extLst>
              </p:cNvPr>
              <p:cNvSpPr txBox="1"/>
              <p:nvPr/>
            </p:nvSpPr>
            <p:spPr>
              <a:xfrm>
                <a:off x="827584" y="2662572"/>
                <a:ext cx="7344816" cy="868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lang="en-US" altLang="zh-CN" dirty="0"/>
                  <a:t> is the relaxation time, which is chosen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US" dirty="0"/>
                  <a:t>fm </a:t>
                </a:r>
                <a:r>
                  <a:rPr lang="en-US" altLang="zh-CN" dirty="0"/>
                  <a:t>or use the relaxation time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1200" dirty="0"/>
                  <a:t>. </a:t>
                </a:r>
                <a:r>
                  <a:rPr lang="en-US" sz="800" dirty="0"/>
                  <a:t>(</a:t>
                </a:r>
                <a:r>
                  <a:rPr lang="en-US" sz="800" dirty="0" err="1"/>
                  <a:t>Heinz,PHYSICAL</a:t>
                </a:r>
                <a:r>
                  <a:rPr lang="en-US" sz="800" dirty="0"/>
                  <a:t> REVIEW C107,044905(2023))</a:t>
                </a:r>
                <a:endParaRPr lang="en-US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E662E2B-C4A3-4C41-9061-9D4982565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662572"/>
                <a:ext cx="7344816" cy="868186"/>
              </a:xfrm>
              <a:prstGeom prst="rect">
                <a:avLst/>
              </a:prstGeom>
              <a:blipFill>
                <a:blip r:embed="rId3"/>
                <a:stretch>
                  <a:fillRect l="-747" t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51B9664-3F8C-4091-B17D-E61459A07999}"/>
                  </a:ext>
                </a:extLst>
              </p:cNvPr>
              <p:cNvSpPr txBox="1"/>
              <p:nvPr/>
            </p:nvSpPr>
            <p:spPr>
              <a:xfrm>
                <a:off x="2843808" y="3501008"/>
                <a:ext cx="2623282" cy="534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))/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51B9664-3F8C-4091-B17D-E61459A07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501008"/>
                <a:ext cx="2623282" cy="5340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09312D1A-2C24-4C9B-8835-44B6E8F07347}"/>
              </a:ext>
            </a:extLst>
          </p:cNvPr>
          <p:cNvSpPr txBox="1"/>
          <p:nvPr/>
        </p:nvSpPr>
        <p:spPr>
          <a:xfrm>
            <a:off x="899592" y="4312485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herein, the temperature and chemical potential are fixed by the matching conditions for number density and energy at every space-time point, </a:t>
            </a:r>
            <a:r>
              <a:rPr lang="en-US" dirty="0" err="1"/>
              <a:t>i.e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6C81514-0005-4AD8-B87F-83D00E128FBB}"/>
                  </a:ext>
                </a:extLst>
              </p:cNvPr>
              <p:cNvSpPr txBox="1"/>
              <p:nvPr/>
            </p:nvSpPr>
            <p:spPr>
              <a:xfrm>
                <a:off x="2079316" y="5226954"/>
                <a:ext cx="2700098" cy="1060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6C81514-0005-4AD8-B87F-83D00E128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16" y="5226954"/>
                <a:ext cx="2700098" cy="1060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B85EC5-3401-466F-BAF9-6346A99DA785}"/>
                  </a:ext>
                </a:extLst>
              </p:cNvPr>
              <p:cNvSpPr txBox="1"/>
              <p:nvPr/>
            </p:nvSpPr>
            <p:spPr>
              <a:xfrm>
                <a:off x="6228184" y="5467923"/>
                <a:ext cx="12058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B85EC5-3401-466F-BAF9-6346A99DA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467923"/>
                <a:ext cx="1205880" cy="369332"/>
              </a:xfrm>
              <a:prstGeom prst="rect">
                <a:avLst/>
              </a:prstGeom>
              <a:blipFill>
                <a:blip r:embed="rId6"/>
                <a:stretch>
                  <a:fillRect r="-101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箭头: 右 1">
            <a:extLst>
              <a:ext uri="{FF2B5EF4-FFF2-40B4-BE49-F238E27FC236}">
                <a16:creationId xmlns:a16="http://schemas.microsoft.com/office/drawing/2014/main" id="{370F2920-7F49-4393-9A70-8A574C17B6EE}"/>
              </a:ext>
            </a:extLst>
          </p:cNvPr>
          <p:cNvSpPr/>
          <p:nvPr/>
        </p:nvSpPr>
        <p:spPr>
          <a:xfrm>
            <a:off x="5004048" y="5589240"/>
            <a:ext cx="1152128" cy="248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31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FEFBEA1-9907-41BE-B24E-9407AC6B4B2B}"/>
                  </a:ext>
                </a:extLst>
              </p:cNvPr>
              <p:cNvSpPr txBox="1"/>
              <p:nvPr/>
            </p:nvSpPr>
            <p:spPr>
              <a:xfrm>
                <a:off x="755576" y="3378315"/>
                <a:ext cx="7776864" cy="66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current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stress tensor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are defined by the following,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FEFBEA1-9907-41BE-B24E-9407AC6B4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378315"/>
                <a:ext cx="7776864" cy="669992"/>
              </a:xfrm>
              <a:prstGeom prst="rect">
                <a:avLst/>
              </a:prstGeom>
              <a:blipFill>
                <a:blip r:embed="rId2"/>
                <a:stretch>
                  <a:fillRect l="-705" t="-45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48442A69-4305-433D-8B13-01F9E403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437112"/>
            <a:ext cx="4789585" cy="5220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0123EE5-B051-4CB1-A864-686C31CBC07E}"/>
              </a:ext>
            </a:extLst>
          </p:cNvPr>
          <p:cNvSpPr txBox="1"/>
          <p:nvPr/>
        </p:nvSpPr>
        <p:spPr>
          <a:xfrm>
            <a:off x="827584" y="1138601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While the local number density n(x) and energy density e(x) are defined by the following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BECE96-66A3-4A35-93E9-D8E95454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844824"/>
            <a:ext cx="4569571" cy="746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123A30-B856-423D-B0F1-2030778CEE8F}"/>
                  </a:ext>
                </a:extLst>
              </p:cNvPr>
              <p:cNvSpPr txBox="1"/>
              <p:nvPr/>
            </p:nvSpPr>
            <p:spPr>
              <a:xfrm>
                <a:off x="827584" y="5604941"/>
                <a:ext cx="8136904" cy="704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fluid velocity can be calculated in either the Eckart or Landau frames. We will use the Eckart frame, which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A123A30-B856-423D-B0F1-2030778C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604941"/>
                <a:ext cx="8136904" cy="704745"/>
              </a:xfrm>
              <a:prstGeom prst="rect">
                <a:avLst/>
              </a:prstGeom>
              <a:blipFill>
                <a:blip r:embed="rId5"/>
                <a:stretch>
                  <a:fillRect l="-674" t="-4310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95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1125AB-7013-452E-911F-4A8AAEBF54FC}"/>
                  </a:ext>
                </a:extLst>
              </p:cNvPr>
              <p:cNvSpPr txBox="1"/>
              <p:nvPr/>
            </p:nvSpPr>
            <p:spPr>
              <a:xfrm>
                <a:off x="1115616" y="2132856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1125AB-7013-452E-911F-4A8AAEBF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132856"/>
                <a:ext cx="1061864" cy="369332"/>
              </a:xfrm>
              <a:prstGeom prst="rect">
                <a:avLst/>
              </a:prstGeom>
              <a:blipFill>
                <a:blip r:embed="rId4"/>
                <a:stretch>
                  <a:fillRect r="-1724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152B700-8BC1-4E60-92A1-498D4FFA6991}"/>
                  </a:ext>
                </a:extLst>
              </p:cNvPr>
              <p:cNvSpPr txBox="1"/>
              <p:nvPr/>
            </p:nvSpPr>
            <p:spPr>
              <a:xfrm>
                <a:off x="5724128" y="2167054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152B700-8BC1-4E60-92A1-498D4FFA6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2167054"/>
                <a:ext cx="1061864" cy="369332"/>
              </a:xfrm>
              <a:prstGeom prst="rect">
                <a:avLst/>
              </a:prstGeom>
              <a:blipFill>
                <a:blip r:embed="rId5"/>
                <a:stretch>
                  <a:fillRect r="-459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5E722BA5-CC31-434A-B15C-37CA70FDCF94}"/>
              </a:ext>
            </a:extLst>
          </p:cNvPr>
          <p:cNvSpPr txBox="1"/>
          <p:nvPr/>
        </p:nvSpPr>
        <p:spPr>
          <a:xfrm>
            <a:off x="623840" y="1136121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1.The </a:t>
            </a:r>
            <a:r>
              <a:rPr lang="en-US" altLang="zh-CN" dirty="0"/>
              <a:t>evolution of number density and vorticity</a:t>
            </a:r>
            <a:endParaRPr 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AFFFD05-5C7C-4A89-9D6A-48DA76093CD0}"/>
              </a:ext>
            </a:extLst>
          </p:cNvPr>
          <p:cNvGrpSpPr/>
          <p:nvPr/>
        </p:nvGrpSpPr>
        <p:grpSpPr>
          <a:xfrm>
            <a:off x="7020272" y="5713650"/>
            <a:ext cx="1008112" cy="288032"/>
            <a:chOff x="6948264" y="2276872"/>
            <a:chExt cx="1008112" cy="28803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EB03707-AFE7-4983-83A2-88C013D2A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0272" y="2276872"/>
              <a:ext cx="876376" cy="228620"/>
            </a:xfrm>
            <a:prstGeom prst="rect">
              <a:avLst/>
            </a:prstGeom>
          </p:spPr>
        </p:pic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6E2CB0D1-7AD8-4D35-A1EE-EC98EE0039C6}"/>
                </a:ext>
              </a:extLst>
            </p:cNvPr>
            <p:cNvSpPr/>
            <p:nvPr/>
          </p:nvSpPr>
          <p:spPr>
            <a:xfrm>
              <a:off x="6948264" y="2276872"/>
              <a:ext cx="1008112" cy="28803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593B24-84A6-4BD6-9FA0-DCF1D32DFFD2}"/>
                  </a:ext>
                </a:extLst>
              </p:cNvPr>
              <p:cNvSpPr txBox="1"/>
              <p:nvPr/>
            </p:nvSpPr>
            <p:spPr>
              <a:xfrm>
                <a:off x="6603265" y="6053618"/>
                <a:ext cx="2196244" cy="391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593B24-84A6-4BD6-9FA0-DCF1D32DF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265" y="6053618"/>
                <a:ext cx="2196244" cy="3913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0FB120AF-8631-49FB-9463-367C1FF7AEF8}"/>
              </a:ext>
            </a:extLst>
          </p:cNvPr>
          <p:cNvSpPr txBox="1"/>
          <p:nvPr/>
        </p:nvSpPr>
        <p:spPr>
          <a:xfrm>
            <a:off x="781931" y="6177518"/>
            <a:ext cx="542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evolution of the system tends to a stable state.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D48AC1A-2C54-4CC0-8D2F-F7D47098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278"/>
            <a:ext cx="3129948" cy="27123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6CA5C74-D111-4EB6-911F-9ECDF4AB74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0" y="2999662"/>
            <a:ext cx="3240360" cy="27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2.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blipFill>
                <a:blip r:embed="rId2"/>
                <a:stretch>
                  <a:fillRect l="-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A2C8E11-DEA4-4338-88D2-C50E5BB4A292}"/>
              </a:ext>
            </a:extLst>
          </p:cNvPr>
          <p:cNvSpPr txBox="1"/>
          <p:nvPr/>
        </p:nvSpPr>
        <p:spPr>
          <a:xfrm>
            <a:off x="518722" y="6381328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EF7D79-9019-4B07-8192-2AD5F17A7488}"/>
              </a:ext>
            </a:extLst>
          </p:cNvPr>
          <p:cNvSpPr txBox="1"/>
          <p:nvPr/>
        </p:nvSpPr>
        <p:spPr>
          <a:xfrm>
            <a:off x="6622048" y="2564904"/>
            <a:ext cx="268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Söhne"/>
              </a:rPr>
              <a:t>Red point is starting point, green point is end point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158EB5-4CE7-491E-B022-234A4D11DF97}"/>
              </a:ext>
            </a:extLst>
          </p:cNvPr>
          <p:cNvGrpSpPr/>
          <p:nvPr/>
        </p:nvGrpSpPr>
        <p:grpSpPr>
          <a:xfrm>
            <a:off x="1043608" y="1916832"/>
            <a:ext cx="4824536" cy="3999953"/>
            <a:chOff x="1043608" y="1916832"/>
            <a:chExt cx="4824536" cy="3999953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6D3B54AD-58A8-4768-AAD1-B26D69F7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608" y="1916832"/>
              <a:ext cx="4824536" cy="3999953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8E7DA4C-D63B-4E4D-99D6-84960A5123FC}"/>
                </a:ext>
              </a:extLst>
            </p:cNvPr>
            <p:cNvSpPr txBox="1"/>
            <p:nvPr/>
          </p:nvSpPr>
          <p:spPr>
            <a:xfrm>
              <a:off x="2771800" y="2513035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591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9A013-0126-426E-8FF6-BBB01D5BB292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3.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9A013-0126-426E-8FF6-BBB01D5B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blipFill>
                <a:blip r:embed="rId2"/>
                <a:stretch>
                  <a:fillRect l="-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EEFDC72F-D14A-4774-8DF3-F79823359EF7}"/>
              </a:ext>
            </a:extLst>
          </p:cNvPr>
          <p:cNvSpPr txBox="1"/>
          <p:nvPr/>
        </p:nvSpPr>
        <p:spPr>
          <a:xfrm>
            <a:off x="1259632" y="2223392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near the CEP at right-hand side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7923D7-2D2D-4D2F-B12B-A703EE947FEB}"/>
              </a:ext>
            </a:extLst>
          </p:cNvPr>
          <p:cNvSpPr txBox="1"/>
          <p:nvPr/>
        </p:nvSpPr>
        <p:spPr>
          <a:xfrm>
            <a:off x="5581973" y="2255393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the CEP at right-hand side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0384EC-2600-486D-8312-894B0BB48F86}"/>
              </a:ext>
            </a:extLst>
          </p:cNvPr>
          <p:cNvSpPr txBox="1"/>
          <p:nvPr/>
        </p:nvSpPr>
        <p:spPr>
          <a:xfrm>
            <a:off x="426218" y="6309806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C1ACB4-8B61-4DD5-A6F0-2058D84EB603}"/>
              </a:ext>
            </a:extLst>
          </p:cNvPr>
          <p:cNvSpPr txBox="1"/>
          <p:nvPr/>
        </p:nvSpPr>
        <p:spPr>
          <a:xfrm>
            <a:off x="2987824" y="1720241"/>
            <a:ext cx="32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CEP acts as an attractor.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86B6823-D02F-4AD7-88CF-D3371D45BD17}"/>
              </a:ext>
            </a:extLst>
          </p:cNvPr>
          <p:cNvGrpSpPr/>
          <p:nvPr/>
        </p:nvGrpSpPr>
        <p:grpSpPr>
          <a:xfrm>
            <a:off x="395536" y="2564904"/>
            <a:ext cx="3896667" cy="3230670"/>
            <a:chOff x="395536" y="2564904"/>
            <a:chExt cx="3896667" cy="3230670"/>
          </a:xfrm>
        </p:grpSpPr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B2DB37D0-C181-49A1-A257-FAC521791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536" y="2564904"/>
              <a:ext cx="3896667" cy="323067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7C7C209-6AD1-4B39-AE2F-0B6284577C8E}"/>
                </a:ext>
              </a:extLst>
            </p:cNvPr>
            <p:cNvSpPr txBox="1"/>
            <p:nvPr/>
          </p:nvSpPr>
          <p:spPr>
            <a:xfrm>
              <a:off x="3131840" y="4049362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CD682EB-5B9C-4E2B-9842-27A575C8C201}"/>
              </a:ext>
            </a:extLst>
          </p:cNvPr>
          <p:cNvGrpSpPr/>
          <p:nvPr/>
        </p:nvGrpSpPr>
        <p:grpSpPr>
          <a:xfrm>
            <a:off x="4788024" y="2592257"/>
            <a:ext cx="3960440" cy="3283543"/>
            <a:chOff x="4788024" y="2592257"/>
            <a:chExt cx="3960440" cy="3283543"/>
          </a:xfrm>
        </p:grpSpPr>
        <p:pic>
          <p:nvPicPr>
            <p:cNvPr id="14" name="图形 13">
              <a:extLst>
                <a:ext uri="{FF2B5EF4-FFF2-40B4-BE49-F238E27FC236}">
                  <a16:creationId xmlns:a16="http://schemas.microsoft.com/office/drawing/2014/main" id="{921226B1-CD38-4C5F-B6A7-C51ED8129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88024" y="2592257"/>
              <a:ext cx="3960440" cy="3283543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9D3D5DA-A6B4-48C1-8CDF-8B33B8926FA6}"/>
                </a:ext>
              </a:extLst>
            </p:cNvPr>
            <p:cNvSpPr txBox="1"/>
            <p:nvPr/>
          </p:nvSpPr>
          <p:spPr>
            <a:xfrm>
              <a:off x="7812360" y="4797152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10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FDC72F-D14A-4774-8DF3-F79823359EF7}"/>
              </a:ext>
            </a:extLst>
          </p:cNvPr>
          <p:cNvSpPr txBox="1"/>
          <p:nvPr/>
        </p:nvSpPr>
        <p:spPr>
          <a:xfrm>
            <a:off x="1043609" y="2166886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PT line at hadron phase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F77475-DBB3-46E8-84DE-71D5CC0A6542}"/>
              </a:ext>
            </a:extLst>
          </p:cNvPr>
          <p:cNvSpPr txBox="1"/>
          <p:nvPr/>
        </p:nvSpPr>
        <p:spPr>
          <a:xfrm>
            <a:off x="5668943" y="2166886"/>
            <a:ext cx="2805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PT line at QGP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54643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4.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5464373" cy="369332"/>
              </a:xfrm>
              <a:prstGeom prst="rect">
                <a:avLst/>
              </a:prstGeom>
              <a:blipFill>
                <a:blip r:embed="rId2"/>
                <a:stretch>
                  <a:fillRect l="-10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A2C8E11-DEA4-4338-88D2-C50E5BB4A292}"/>
              </a:ext>
            </a:extLst>
          </p:cNvPr>
          <p:cNvSpPr txBox="1"/>
          <p:nvPr/>
        </p:nvSpPr>
        <p:spPr>
          <a:xfrm>
            <a:off x="518722" y="6381328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7321062-5575-40F2-985E-E133CCAF3A80}"/>
              </a:ext>
            </a:extLst>
          </p:cNvPr>
          <p:cNvGrpSpPr/>
          <p:nvPr/>
        </p:nvGrpSpPr>
        <p:grpSpPr>
          <a:xfrm>
            <a:off x="432276" y="2763158"/>
            <a:ext cx="3908355" cy="3240360"/>
            <a:chOff x="432276" y="2763158"/>
            <a:chExt cx="3908355" cy="3240360"/>
          </a:xfrm>
        </p:grpSpPr>
        <p:pic>
          <p:nvPicPr>
            <p:cNvPr id="4" name="图形 3">
              <a:extLst>
                <a:ext uri="{FF2B5EF4-FFF2-40B4-BE49-F238E27FC236}">
                  <a16:creationId xmlns:a16="http://schemas.microsoft.com/office/drawing/2014/main" id="{A7A15C29-5BBA-4D8A-9578-3E15C5E9B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2276" y="2763158"/>
              <a:ext cx="3908355" cy="324036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F64B2DC-5E6E-426E-ACA3-B75EEDD6A241}"/>
                </a:ext>
              </a:extLst>
            </p:cNvPr>
            <p:cNvSpPr txBox="1"/>
            <p:nvPr/>
          </p:nvSpPr>
          <p:spPr>
            <a:xfrm>
              <a:off x="2555776" y="4797152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4C24F21-0C91-481A-A5CC-8DA0440F4BD1}"/>
              </a:ext>
            </a:extLst>
          </p:cNvPr>
          <p:cNvGrpSpPr/>
          <p:nvPr/>
        </p:nvGrpSpPr>
        <p:grpSpPr>
          <a:xfrm>
            <a:off x="5076806" y="2763158"/>
            <a:ext cx="3634918" cy="3013658"/>
            <a:chOff x="5076806" y="2763158"/>
            <a:chExt cx="3634918" cy="3013658"/>
          </a:xfrm>
        </p:grpSpPr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8640356F-CA28-46D2-81EA-F65BE79AB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76806" y="2763158"/>
              <a:ext cx="3634918" cy="3013658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8B11923-5A09-4E9B-B656-78C76BC72786}"/>
                </a:ext>
              </a:extLst>
            </p:cNvPr>
            <p:cNvSpPr txBox="1"/>
            <p:nvPr/>
          </p:nvSpPr>
          <p:spPr>
            <a:xfrm>
              <a:off x="8316416" y="4725144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31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B9A013-0126-426E-8FF6-BBB01D5BB292}"/>
              </a:ext>
            </a:extLst>
          </p:cNvPr>
          <p:cNvSpPr txBox="1"/>
          <p:nvPr/>
        </p:nvSpPr>
        <p:spPr>
          <a:xfrm>
            <a:off x="619795" y="1124744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5. The evolution of the local driving force 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E11C3350-CC23-4464-9939-14EA1C907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572" y="1844824"/>
            <a:ext cx="5192811" cy="429749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C7F55F6-DA5C-4D96-B882-769EB9C567F4}"/>
              </a:ext>
            </a:extLst>
          </p:cNvPr>
          <p:cNvGrpSpPr/>
          <p:nvPr/>
        </p:nvGrpSpPr>
        <p:grpSpPr>
          <a:xfrm>
            <a:off x="6156176" y="1711841"/>
            <a:ext cx="2879874" cy="1316309"/>
            <a:chOff x="6156176" y="1711841"/>
            <a:chExt cx="2879874" cy="131630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409EAA9-41C9-4762-B807-680B283C85B4}"/>
                </a:ext>
              </a:extLst>
            </p:cNvPr>
            <p:cNvSpPr txBox="1"/>
            <p:nvPr/>
          </p:nvSpPr>
          <p:spPr>
            <a:xfrm>
              <a:off x="6228184" y="1844824"/>
              <a:ext cx="280786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B0F0"/>
                  </a:solidFill>
                </a:rPr>
                <a:t>The evolution of heat flow in the system is driven by the local thermodynamic driving force.</a:t>
              </a: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D8319485-DB74-4ABC-B708-CFAC00FAB706}"/>
                </a:ext>
              </a:extLst>
            </p:cNvPr>
            <p:cNvSpPr/>
            <p:nvPr/>
          </p:nvSpPr>
          <p:spPr>
            <a:xfrm>
              <a:off x="6156176" y="1711841"/>
              <a:ext cx="2808312" cy="13163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8EB92220-C371-406C-A4FB-58148CB600F2}"/>
              </a:ext>
            </a:extLst>
          </p:cNvPr>
          <p:cNvSpPr txBox="1"/>
          <p:nvPr/>
        </p:nvSpPr>
        <p:spPr>
          <a:xfrm>
            <a:off x="3851920" y="3501008"/>
            <a:ext cx="1853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The case of the initiated in </a:t>
            </a:r>
            <a:r>
              <a:rPr lang="en-US" sz="1600" dirty="0">
                <a:solidFill>
                  <a:srgbClr val="002060"/>
                </a:solidFill>
              </a:rPr>
              <a:t>B</a:t>
            </a:r>
            <a:r>
              <a:rPr lang="en-US" sz="1600" dirty="0">
                <a:solidFill>
                  <a:srgbClr val="00B0F0"/>
                </a:solidFill>
              </a:rPr>
              <a:t> point</a:t>
            </a:r>
            <a:endParaRPr 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4AD406-5466-4B04-8508-FB952DF0ED58}"/>
              </a:ext>
            </a:extLst>
          </p:cNvPr>
          <p:cNvSpPr txBox="1"/>
          <p:nvPr/>
        </p:nvSpPr>
        <p:spPr>
          <a:xfrm>
            <a:off x="395536" y="6298913"/>
            <a:ext cx="756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</a:rPr>
              <a:t>Each (solid or dashed) line depicts the temporal evolution of the driving force at a specific point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3086970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B9A013-0126-426E-8FF6-BBB01D5BB292}"/>
              </a:ext>
            </a:extLst>
          </p:cNvPr>
          <p:cNvSpPr txBox="1"/>
          <p:nvPr/>
        </p:nvSpPr>
        <p:spPr>
          <a:xfrm>
            <a:off x="719572" y="1198415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6.The turbulence properties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5EAC28-0E3B-4D86-898A-438AF7536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263937"/>
            <a:ext cx="2922523" cy="4000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BCE4CFD-3D78-4665-B97F-6326C8817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160" y="6263937"/>
            <a:ext cx="1638442" cy="36198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C623B-7B9B-4906-863F-D7B4DC8E8899}"/>
              </a:ext>
            </a:extLst>
          </p:cNvPr>
          <p:cNvSpPr txBox="1"/>
          <p:nvPr/>
        </p:nvSpPr>
        <p:spPr>
          <a:xfrm>
            <a:off x="5724128" y="1783141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Initialized near the PT line</a:t>
            </a:r>
            <a:endParaRPr 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3F76F7-C0B1-410D-80AA-DDD4BA6D9803}"/>
              </a:ext>
            </a:extLst>
          </p:cNvPr>
          <p:cNvSpPr txBox="1"/>
          <p:nvPr/>
        </p:nvSpPr>
        <p:spPr>
          <a:xfrm>
            <a:off x="1547664" y="180233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Initialized at CEP</a:t>
            </a:r>
            <a:endParaRPr 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18CC2CB-143E-46C2-956A-0A4D4ABE2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721574"/>
            <a:ext cx="1584176" cy="4320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7563D68-30B9-4D37-BF0D-5A2769D8B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46" y="6269481"/>
            <a:ext cx="1927215" cy="43859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92A993E-CFFA-4325-A4D2-543911E0F4D8}"/>
              </a:ext>
            </a:extLst>
          </p:cNvPr>
          <p:cNvGrpSpPr/>
          <p:nvPr/>
        </p:nvGrpSpPr>
        <p:grpSpPr>
          <a:xfrm>
            <a:off x="245919" y="2344696"/>
            <a:ext cx="4040683" cy="3301608"/>
            <a:chOff x="245919" y="2344696"/>
            <a:chExt cx="4040683" cy="3301608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23C3FAD-9B25-49BD-BDE0-62B31CEBF8FE}"/>
                </a:ext>
              </a:extLst>
            </p:cNvPr>
            <p:cNvSpPr txBox="1"/>
            <p:nvPr/>
          </p:nvSpPr>
          <p:spPr>
            <a:xfrm>
              <a:off x="2234059" y="4149080"/>
              <a:ext cx="106186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800" b="0" i="0" u="none" strike="noStrike" baseline="0" dirty="0">
                  <a:latin typeface="AdvGulliv-R"/>
                </a:rPr>
                <a:t>Kolmogorov value</a:t>
              </a:r>
              <a:endParaRPr lang="en-US" dirty="0"/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90117B44-8EE1-4629-9ED3-CB9E7243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919" y="2344696"/>
              <a:ext cx="4040683" cy="3301608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19884E33-D1D2-4005-987C-226BAA6E29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2000" y="2387101"/>
            <a:ext cx="3741909" cy="30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565D30-3ADB-450A-A58B-8DE7210384D6}"/>
              </a:ext>
            </a:extLst>
          </p:cNvPr>
          <p:cNvSpPr txBox="1"/>
          <p:nvPr/>
        </p:nvSpPr>
        <p:spPr>
          <a:xfrm>
            <a:off x="696717" y="1216845"/>
            <a:ext cx="7547966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Söhne"/>
              </a:rPr>
              <a:t>1. The CEP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Söhne"/>
              </a:rPr>
              <a:t>has an attractor effect or focusing effect, and 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Söhne"/>
              </a:rPr>
              <a:t>acts as an t</a:t>
            </a:r>
            <a:r>
              <a:rPr lang="en-US" sz="2400" dirty="0">
                <a:solidFill>
                  <a:srgbClr val="FF0000"/>
                </a:solidFill>
                <a:latin typeface="Söhne"/>
              </a:rPr>
              <a:t>hermalization point.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BA2700-DBC3-47E5-93C6-25B5D1B8510F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F6F6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Conclusion and Future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A0A99F-38A0-4289-903A-DBE97BF9FA38}"/>
              </a:ext>
            </a:extLst>
          </p:cNvPr>
          <p:cNvGrpSpPr/>
          <p:nvPr/>
        </p:nvGrpSpPr>
        <p:grpSpPr>
          <a:xfrm>
            <a:off x="827584" y="3068960"/>
            <a:ext cx="3024335" cy="2510589"/>
            <a:chOff x="395536" y="2564904"/>
            <a:chExt cx="3896667" cy="3230670"/>
          </a:xfrm>
        </p:grpSpPr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ECB3267B-A1D8-4224-AE3E-22603B4B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5536" y="2564904"/>
              <a:ext cx="3896667" cy="323067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98CEF51-1959-428A-B8EA-F2B361D3548C}"/>
                </a:ext>
              </a:extLst>
            </p:cNvPr>
            <p:cNvSpPr txBox="1"/>
            <p:nvPr/>
          </p:nvSpPr>
          <p:spPr>
            <a:xfrm>
              <a:off x="3131840" y="4049362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129CF09-B06A-41AD-83AC-0B7404767E25}"/>
              </a:ext>
            </a:extLst>
          </p:cNvPr>
          <p:cNvGrpSpPr/>
          <p:nvPr/>
        </p:nvGrpSpPr>
        <p:grpSpPr>
          <a:xfrm>
            <a:off x="4644007" y="3068960"/>
            <a:ext cx="2952328" cy="2428179"/>
            <a:chOff x="4788024" y="2592257"/>
            <a:chExt cx="3960440" cy="3283543"/>
          </a:xfrm>
        </p:grpSpPr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4FE73F03-E54D-4B67-ABDE-9AF48E2E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88024" y="2592257"/>
              <a:ext cx="3960440" cy="3283543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0CBF6F6-FFF5-434E-AC70-3EEEDE7553B2}"/>
                </a:ext>
              </a:extLst>
            </p:cNvPr>
            <p:cNvSpPr txBox="1"/>
            <p:nvPr/>
          </p:nvSpPr>
          <p:spPr>
            <a:xfrm>
              <a:off x="7812360" y="4797152"/>
              <a:ext cx="7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673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658D4D2-DD55-6A2F-D99E-F9494FC7C516}"/>
              </a:ext>
            </a:extLst>
          </p:cNvPr>
          <p:cNvSpPr/>
          <p:nvPr/>
        </p:nvSpPr>
        <p:spPr>
          <a:xfrm rot="16200000">
            <a:off x="4282280" y="-2981017"/>
            <a:ext cx="579440" cy="8208145"/>
          </a:xfrm>
          <a:prstGeom prst="rect">
            <a:avLst/>
          </a:prstGeom>
          <a:gradFill flip="none" rotWithShape="1">
            <a:gsLst>
              <a:gs pos="0">
                <a:srgbClr val="243369"/>
              </a:gs>
              <a:gs pos="16000">
                <a:srgbClr val="A7B3E1"/>
              </a:gs>
              <a:gs pos="4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19" name="灯片编号占位符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A4B6082-D3B7-4CCA-A9D5-9F665B2F59DD}" type="slidenum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  <a:pPr/>
              <a:t>2</a:t>
            </a:fld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342106" y="368300"/>
            <a:ext cx="8459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000" b="1" dirty="0">
                <a:latin typeface="+mn-lt"/>
                <a:ea typeface="Yu Mincho Demibold" panose="02020600000000000000" pitchFamily="18" charset="-128"/>
              </a:rPr>
              <a:t>Outline</a:t>
            </a:r>
            <a:endParaRPr lang="zh-CN" altLang="en-US" sz="4000" b="1" dirty="0">
              <a:latin typeface="+mn-lt"/>
              <a:ea typeface="Yu Mincho Demibold" panose="02020600000000000000" pitchFamily="18" charset="-128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5E761AA-AED5-6346-8F88-B683CC54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1784410"/>
            <a:ext cx="52774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3200" b="1" dirty="0"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 b="1" dirty="0"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Framework</a:t>
            </a:r>
            <a:endParaRPr lang="zh-CN" altLang="en-US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endParaRPr lang="zh-CN" altLang="en-US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 Results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 Conclusion and Future</a:t>
            </a:r>
            <a:endParaRPr lang="de-DE" altLang="zh-CN" sz="3200" b="1" dirty="0"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BA2700-DBC3-47E5-93C6-25B5D1B8510F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F6F6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Conclusion and Future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F185FE4-2FC2-4268-8BA6-688BD00B98B6}"/>
              </a:ext>
            </a:extLst>
          </p:cNvPr>
          <p:cNvSpPr txBox="1"/>
          <p:nvPr/>
        </p:nvSpPr>
        <p:spPr>
          <a:xfrm>
            <a:off x="735678" y="1268760"/>
            <a:ext cx="754796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2000" dirty="0">
                <a:solidFill>
                  <a:srgbClr val="FF0000"/>
                </a:solidFill>
              </a:rPr>
              <a:t>2. The above effect may be a universal feature; we also observe the same behavior in the 2+1 dimensions.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BECDE21F-FB42-414B-9310-E63E595C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7526" y="3068960"/>
            <a:ext cx="4009876" cy="3456384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AE2E882D-25D2-4297-BD99-BF539DD68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543" y="3068960"/>
            <a:ext cx="3922559" cy="33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49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8DC0779-A0DC-4745-BA25-1E8BCB1BDA3A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259632" y="2507035"/>
            <a:ext cx="6786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9600" dirty="0">
                <a:solidFill>
                  <a:srgbClr val="CC33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Thank You</a:t>
            </a:r>
            <a:r>
              <a:rPr lang="zh-CN" altLang="en-US" sz="9600" dirty="0">
                <a:solidFill>
                  <a:srgbClr val="CC33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6866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612B56-19AB-4671-9C7C-A5CA214538F1}"/>
              </a:ext>
            </a:extLst>
          </p:cNvPr>
          <p:cNvSpPr txBox="1"/>
          <p:nvPr/>
        </p:nvSpPr>
        <p:spPr>
          <a:xfrm>
            <a:off x="719572" y="233640"/>
            <a:ext cx="770485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Algorithm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168D3F8-5337-4151-8277-3C868465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70151"/>
            <a:ext cx="3246401" cy="3886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A82362-7DAE-485B-96B5-78B0C224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50" y="2034283"/>
            <a:ext cx="5296359" cy="533446"/>
          </a:xfrm>
          <a:prstGeom prst="rect">
            <a:avLst/>
          </a:prstGeom>
        </p:spPr>
      </p:pic>
      <p:sp>
        <p:nvSpPr>
          <p:cNvPr id="2" name="加号 1">
            <a:extLst>
              <a:ext uri="{FF2B5EF4-FFF2-40B4-BE49-F238E27FC236}">
                <a16:creationId xmlns:a16="http://schemas.microsoft.com/office/drawing/2014/main" id="{B6407D30-F5AA-4CA0-A899-0C13B8FCBACF}"/>
              </a:ext>
            </a:extLst>
          </p:cNvPr>
          <p:cNvSpPr/>
          <p:nvPr/>
        </p:nvSpPr>
        <p:spPr>
          <a:xfrm>
            <a:off x="4034960" y="1665810"/>
            <a:ext cx="432048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387B52-4EE6-4A57-A705-616F5F9D5169}"/>
              </a:ext>
            </a:extLst>
          </p:cNvPr>
          <p:cNvSpPr txBox="1"/>
          <p:nvPr/>
        </p:nvSpPr>
        <p:spPr>
          <a:xfrm>
            <a:off x="743395" y="3419021"/>
            <a:ext cx="7344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transport equation will be split into two steps. </a:t>
            </a:r>
          </a:p>
          <a:p>
            <a:r>
              <a:rPr lang="en-US" dirty="0"/>
              <a:t>1. The first step is to describe the free-streaming of particles.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77F5D74-0B65-4BDF-B4E8-FC378B90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53" y="4140737"/>
            <a:ext cx="3217204" cy="72842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24B94AF-A427-405F-A4D7-34706F5FED47}"/>
              </a:ext>
            </a:extLst>
          </p:cNvPr>
          <p:cNvSpPr txBox="1"/>
          <p:nvPr/>
        </p:nvSpPr>
        <p:spPr>
          <a:xfrm>
            <a:off x="827584" y="4885588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 solve this part, we can use the QUICK algorithm or WENO method.</a:t>
            </a:r>
          </a:p>
          <a:p>
            <a:r>
              <a:rPr lang="en-US" dirty="0"/>
              <a:t>2. The second step is collision term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B9283D-83AD-4EA5-8C3E-9DCBA858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098" y="5698459"/>
            <a:ext cx="1625982" cy="715009"/>
          </a:xfrm>
          <a:prstGeom prst="rect">
            <a:avLst/>
          </a:prstGeom>
        </p:spPr>
      </p:pic>
      <p:sp>
        <p:nvSpPr>
          <p:cNvPr id="20" name="箭头: 右弧形 19">
            <a:extLst>
              <a:ext uri="{FF2B5EF4-FFF2-40B4-BE49-F238E27FC236}">
                <a16:creationId xmlns:a16="http://schemas.microsoft.com/office/drawing/2014/main" id="{84F962ED-9AE8-46A5-AE06-E756AE631B0C}"/>
              </a:ext>
            </a:extLst>
          </p:cNvPr>
          <p:cNvSpPr/>
          <p:nvPr/>
        </p:nvSpPr>
        <p:spPr>
          <a:xfrm rot="11005575">
            <a:off x="2237942" y="1305769"/>
            <a:ext cx="360040" cy="10081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箭头: 右弧形 22">
            <a:extLst>
              <a:ext uri="{FF2B5EF4-FFF2-40B4-BE49-F238E27FC236}">
                <a16:creationId xmlns:a16="http://schemas.microsoft.com/office/drawing/2014/main" id="{A2C313A3-82A5-4B65-ABA2-05980E4DA7EA}"/>
              </a:ext>
            </a:extLst>
          </p:cNvPr>
          <p:cNvSpPr/>
          <p:nvPr/>
        </p:nvSpPr>
        <p:spPr>
          <a:xfrm>
            <a:off x="6012160" y="1268760"/>
            <a:ext cx="288033" cy="9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9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26AC5D-0E9A-4321-9F7F-5E34EEA2C48B}"/>
              </a:ext>
            </a:extLst>
          </p:cNvPr>
          <p:cNvSpPr txBox="1"/>
          <p:nvPr/>
        </p:nvSpPr>
        <p:spPr>
          <a:xfrm>
            <a:off x="1331640" y="1484784"/>
            <a:ext cx="6264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use the boundary conditions as follows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BD0930-CAB5-4D72-9B88-13588EE59900}"/>
                  </a:ext>
                </a:extLst>
              </p:cNvPr>
              <p:cNvSpPr txBox="1"/>
              <p:nvPr/>
            </p:nvSpPr>
            <p:spPr>
              <a:xfrm>
                <a:off x="3059832" y="2204864"/>
                <a:ext cx="3637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BD0930-CAB5-4D72-9B88-13588EE59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204864"/>
                <a:ext cx="3637021" cy="276999"/>
              </a:xfrm>
              <a:prstGeom prst="rect">
                <a:avLst/>
              </a:prstGeom>
              <a:blipFill>
                <a:blip r:embed="rId2"/>
                <a:stretch>
                  <a:fillRect l="-4020" t="-46667" r="-703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8855785B-D286-4B5E-8FBB-F3C9F24A8C72}"/>
              </a:ext>
            </a:extLst>
          </p:cNvPr>
          <p:cNvSpPr txBox="1"/>
          <p:nvPr/>
        </p:nvSpPr>
        <p:spPr>
          <a:xfrm>
            <a:off x="1335645" y="2708920"/>
            <a:ext cx="6264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grid of phase space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6A00EC-5EA9-4E7C-97A3-3922949B29DB}"/>
                  </a:ext>
                </a:extLst>
              </p:cNvPr>
              <p:cNvSpPr txBox="1"/>
              <p:nvPr/>
            </p:nvSpPr>
            <p:spPr>
              <a:xfrm>
                <a:off x="1691680" y="3396018"/>
                <a:ext cx="47856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𝑖𝑛𝑡𝑒𝑟𝑣𝑎𝑙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6A00EC-5EA9-4E7C-97A3-3922949B2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396018"/>
                <a:ext cx="478560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485E103-8421-4240-86FE-C8E84880B359}"/>
                  </a:ext>
                </a:extLst>
              </p:cNvPr>
              <p:cNvSpPr txBox="1"/>
              <p:nvPr/>
            </p:nvSpPr>
            <p:spPr>
              <a:xfrm>
                <a:off x="1792760" y="3933056"/>
                <a:ext cx="59020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p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𝑖𝑛𝑡𝑒𝑟𝑣𝑎𝑙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−1.5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,1.5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485E103-8421-4240-86FE-C8E84880B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760" y="3933056"/>
                <a:ext cx="5902065" cy="430887"/>
              </a:xfrm>
              <a:prstGeom prst="rect">
                <a:avLst/>
              </a:prstGeom>
              <a:blipFill>
                <a:blip r:embed="rId4"/>
                <a:stretch>
                  <a:fillRect l="-3616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B2239A4-CD60-4EFE-89A9-8F009403D8C6}"/>
                  </a:ext>
                </a:extLst>
              </p:cNvPr>
              <p:cNvSpPr txBox="1"/>
              <p:nvPr/>
            </p:nvSpPr>
            <p:spPr>
              <a:xfrm>
                <a:off x="1691680" y="4875186"/>
                <a:ext cx="302063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/>
                  <a:t>Np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𝑁𝑝𝑦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𝑁𝑝𝑧</m:t>
                    </m:r>
                  </m:oMath>
                </a14:m>
                <a:r>
                  <a:rPr lang="en-US" sz="2800" dirty="0"/>
                  <a:t>=26</a:t>
                </a:r>
              </a:p>
              <a:p>
                <a:r>
                  <a:rPr lang="en-US" sz="2800" dirty="0" err="1"/>
                  <a:t>Nx,Ny,Nz</a:t>
                </a:r>
                <a:r>
                  <a:rPr lang="en-US" sz="2800" dirty="0"/>
                  <a:t>=21 or 31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B2239A4-CD60-4EFE-89A9-8F009403D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4875186"/>
                <a:ext cx="3020635" cy="861774"/>
              </a:xfrm>
              <a:prstGeom prst="rect">
                <a:avLst/>
              </a:prstGeom>
              <a:blipFill>
                <a:blip r:embed="rId5"/>
                <a:stretch>
                  <a:fillRect l="-7273" t="-12766" r="-6061" b="-2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C8C4F23B-B582-43A3-8915-F2298E2227D5}"/>
              </a:ext>
            </a:extLst>
          </p:cNvPr>
          <p:cNvSpPr txBox="1"/>
          <p:nvPr/>
        </p:nvSpPr>
        <p:spPr>
          <a:xfrm>
            <a:off x="719572" y="233640"/>
            <a:ext cx="770485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Algorithm</a:t>
            </a:r>
          </a:p>
        </p:txBody>
      </p:sp>
    </p:spTree>
    <p:extLst>
      <p:ext uri="{BB962C8B-B14F-4D97-AF65-F5344CB8AC3E}">
        <p14:creationId xmlns:p14="http://schemas.microsoft.com/office/powerpoint/2010/main" val="992951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velocity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A710AD-103B-478C-AF17-A2CF8787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40768"/>
            <a:ext cx="4851533" cy="7920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CA2FC9-6394-4D6C-9D99-DB9A016C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74463"/>
            <a:ext cx="8233440" cy="6588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D979F3-1C80-4C75-BA99-52D755D14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421364"/>
            <a:ext cx="3041084" cy="10877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CFAEA-ADE4-444E-AE6F-2032DCD51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180" y="3818618"/>
            <a:ext cx="2533870" cy="255292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26849197-F34D-4499-9B25-EABFF60C2D47}"/>
              </a:ext>
            </a:extLst>
          </p:cNvPr>
          <p:cNvSpPr/>
          <p:nvPr/>
        </p:nvSpPr>
        <p:spPr>
          <a:xfrm>
            <a:off x="2051720" y="4149080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91FC7A3-B95A-47B0-867F-082B5C3D2315}"/>
              </a:ext>
            </a:extLst>
          </p:cNvPr>
          <p:cNvSpPr txBox="1"/>
          <p:nvPr/>
        </p:nvSpPr>
        <p:spPr>
          <a:xfrm>
            <a:off x="557808" y="4846392"/>
            <a:ext cx="823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Let use the perturbation method to solve velocity, first let the velocity expanded order by order like as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5C8C955-A06D-41EE-8776-05FB7957F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5472467"/>
            <a:ext cx="2596216" cy="35752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49C62646-514D-45FE-B5B1-595BF09BA9C9}"/>
              </a:ext>
            </a:extLst>
          </p:cNvPr>
          <p:cNvGrpSpPr/>
          <p:nvPr/>
        </p:nvGrpSpPr>
        <p:grpSpPr>
          <a:xfrm>
            <a:off x="3922813" y="6093296"/>
            <a:ext cx="2964020" cy="375667"/>
            <a:chOff x="3923928" y="6080404"/>
            <a:chExt cx="2964020" cy="37566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562DD3D-361F-4DB4-AF1D-24DCFBA8A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3928" y="6118798"/>
              <a:ext cx="2693808" cy="33727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010E50F-5058-4702-B921-853F2CE8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68812" y="6080404"/>
              <a:ext cx="419136" cy="36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67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velocity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CDE948-F928-4DA9-802B-489F0D81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700" y="2348880"/>
            <a:ext cx="2484332" cy="45827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F12373B-DCE5-4705-B91F-04DEB9DABDA1}"/>
              </a:ext>
            </a:extLst>
          </p:cNvPr>
          <p:cNvGrpSpPr/>
          <p:nvPr/>
        </p:nvGrpSpPr>
        <p:grpSpPr>
          <a:xfrm>
            <a:off x="2627784" y="1844824"/>
            <a:ext cx="2964020" cy="375667"/>
            <a:chOff x="3923928" y="6080404"/>
            <a:chExt cx="2964020" cy="3756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3BF6B5-DDA4-4A4B-8F04-4C6BE5A8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928" y="6118798"/>
              <a:ext cx="2693808" cy="33727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553D6BE-01A7-486A-8E97-D5E59882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8812" y="6080404"/>
              <a:ext cx="419136" cy="369602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C570B1F-52F1-4B74-A72B-8DC6B1E3EA52}"/>
              </a:ext>
            </a:extLst>
          </p:cNvPr>
          <p:cNvSpPr txBox="1"/>
          <p:nvPr/>
        </p:nvSpPr>
        <p:spPr>
          <a:xfrm>
            <a:off x="1115616" y="1217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Let assume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C9EE577-CC37-450B-8F0E-1FA32A7331D3}"/>
                  </a:ext>
                </a:extLst>
              </p:cNvPr>
              <p:cNvSpPr txBox="1"/>
              <p:nvPr/>
            </p:nvSpPr>
            <p:spPr>
              <a:xfrm>
                <a:off x="1259632" y="3178984"/>
                <a:ext cx="754668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p>
                    </m:sSup>
                  </m:oMath>
                </a14:m>
                <a:r>
                  <a:rPr lang="en-US" dirty="0"/>
                  <a:t>, Then we can now solve the velocity order by order.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C9EE577-CC37-450B-8F0E-1FA32A733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178984"/>
                <a:ext cx="7546681" cy="285912"/>
              </a:xfrm>
              <a:prstGeom prst="rect">
                <a:avLst/>
              </a:prstGeom>
              <a:blipFill>
                <a:blip r:embed="rId5"/>
                <a:stretch>
                  <a:fillRect l="-1939" t="-23404" r="-808" b="-5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93FB3E9C-9AD6-4B3E-94ED-D06D5E8E9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3801998"/>
            <a:ext cx="3702204" cy="347082"/>
          </a:xfrm>
          <a:prstGeom prst="rect">
            <a:avLst/>
          </a:prstGeom>
        </p:spPr>
      </p:pic>
      <p:sp>
        <p:nvSpPr>
          <p:cNvPr id="15" name="箭头: 下 14">
            <a:extLst>
              <a:ext uri="{FF2B5EF4-FFF2-40B4-BE49-F238E27FC236}">
                <a16:creationId xmlns:a16="http://schemas.microsoft.com/office/drawing/2014/main" id="{427369E6-5C0A-43D8-8905-110111A8C926}"/>
              </a:ext>
            </a:extLst>
          </p:cNvPr>
          <p:cNvSpPr/>
          <p:nvPr/>
        </p:nvSpPr>
        <p:spPr>
          <a:xfrm>
            <a:off x="4559237" y="4221088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2181E21-AB48-433C-AA30-8044E0780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796" y="5415433"/>
            <a:ext cx="1421904" cy="60585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B9A11F8-58BC-464C-83EA-0C599A62AD41}"/>
              </a:ext>
            </a:extLst>
          </p:cNvPr>
          <p:cNvSpPr txBox="1"/>
          <p:nvPr/>
        </p:nvSpPr>
        <p:spPr>
          <a:xfrm>
            <a:off x="1259632" y="4939703"/>
            <a:ext cx="15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first order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037A890-4383-4D71-92BD-0ECAD4C44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515" y="5430687"/>
            <a:ext cx="1417443" cy="59060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FB5B1B1-55B6-4A70-80C5-4CF44011F97E}"/>
              </a:ext>
            </a:extLst>
          </p:cNvPr>
          <p:cNvSpPr txBox="1"/>
          <p:nvPr/>
        </p:nvSpPr>
        <p:spPr>
          <a:xfrm>
            <a:off x="3609020" y="4939703"/>
            <a:ext cx="1925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second order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2D5308-F065-43EA-A0ED-1307E5511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5430687"/>
            <a:ext cx="2446232" cy="63632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361E8CA-48A0-4B7C-9054-36B1546B995A}"/>
              </a:ext>
            </a:extLst>
          </p:cNvPr>
          <p:cNvSpPr txBox="1"/>
          <p:nvPr/>
        </p:nvSpPr>
        <p:spPr>
          <a:xfrm>
            <a:off x="6516216" y="4939174"/>
            <a:ext cx="1709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third order</a:t>
            </a:r>
          </a:p>
        </p:txBody>
      </p:sp>
    </p:spTree>
    <p:extLst>
      <p:ext uri="{BB962C8B-B14F-4D97-AF65-F5344CB8AC3E}">
        <p14:creationId xmlns:p14="http://schemas.microsoft.com/office/powerpoint/2010/main" val="1992788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velocity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E723D5-B448-4B66-9920-F69E2726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96" y="1484784"/>
            <a:ext cx="845005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81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N and E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2B38DB33-64BA-47A9-952D-D629639E6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559" y="2276872"/>
            <a:ext cx="4040683" cy="3337955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E829E337-7844-4A4B-BC90-A00C334B2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0072" y="2276872"/>
            <a:ext cx="3525257" cy="29121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B1534C1-9440-4F28-8273-DC99F9024740}"/>
                  </a:ext>
                </a:extLst>
              </p:cNvPr>
              <p:cNvSpPr txBox="1"/>
              <p:nvPr/>
            </p:nvSpPr>
            <p:spPr>
              <a:xfrm>
                <a:off x="755576" y="1556792"/>
                <a:ext cx="3816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lang="en-US" dirty="0"/>
                  <a:t> is the net total quark number </a:t>
                </a: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B1534C1-9440-4F28-8273-DC99F9024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556792"/>
                <a:ext cx="3816424" cy="369332"/>
              </a:xfrm>
              <a:prstGeom prst="rect">
                <a:avLst/>
              </a:prstGeom>
              <a:blipFill>
                <a:blip r:embed="rId6"/>
                <a:stretch>
                  <a:fillRect t="-8197" r="-31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BB18BC3A-1AE2-4D8A-8B5D-01476D811255}"/>
              </a:ext>
            </a:extLst>
          </p:cNvPr>
          <p:cNvSpPr txBox="1"/>
          <p:nvPr/>
        </p:nvSpPr>
        <p:spPr>
          <a:xfrm>
            <a:off x="611559" y="5966129"/>
            <a:ext cx="813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These plots depict the temporal evolution of the net quark number and total energy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98430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background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491074B-E7AC-4EE8-A4B2-18075486960F}"/>
              </a:ext>
            </a:extLst>
          </p:cNvPr>
          <p:cNvGrpSpPr/>
          <p:nvPr/>
        </p:nvGrpSpPr>
        <p:grpSpPr>
          <a:xfrm>
            <a:off x="1619672" y="1412776"/>
            <a:ext cx="4968552" cy="4536504"/>
            <a:chOff x="2339751" y="1390896"/>
            <a:chExt cx="4212833" cy="44599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9B24E77-6D84-4DED-A2DC-6D48DB672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751" y="1390896"/>
              <a:ext cx="4212833" cy="4212833"/>
            </a:xfrm>
            <a:prstGeom prst="rect">
              <a:avLst/>
            </a:prstGeom>
          </p:spPr>
        </p:pic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CB23ACD6-8D62-42FD-AD90-16AAC291E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952" y="5589240"/>
              <a:ext cx="23762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l" eaLnBrk="0" hangingPunct="0"/>
              <a:r>
                <a:rPr lang="en-US" altLang="en-US" sz="1100" b="1" i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USA-NSAC</a:t>
              </a:r>
              <a:r>
                <a:rPr lang="en-US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 2007 Long-range Plan</a:t>
              </a:r>
              <a:endPara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18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isentropic trajectory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052442-11D8-4DB4-95AB-43D5E19DF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04" y="4246938"/>
            <a:ext cx="2880320" cy="71779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E4DE648-7FCA-4E2B-A8B4-1599BEAB67CC}"/>
              </a:ext>
            </a:extLst>
          </p:cNvPr>
          <p:cNvSpPr txBox="1"/>
          <p:nvPr/>
        </p:nvSpPr>
        <p:spPr>
          <a:xfrm>
            <a:off x="755576" y="1387040"/>
            <a:ext cx="777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-Roman"/>
              </a:rPr>
              <a:t>In the </a:t>
            </a:r>
            <a:r>
              <a:rPr lang="en-US" sz="1800" b="0" i="0" u="none" strike="noStrike" baseline="0" dirty="0" err="1">
                <a:latin typeface="Times-Roman"/>
              </a:rPr>
              <a:t>Bjorken</a:t>
            </a:r>
            <a:r>
              <a:rPr lang="en-US" sz="1800" b="0" i="0" u="none" strike="noStrike" baseline="0" dirty="0">
                <a:latin typeface="Times-Roman"/>
              </a:rPr>
              <a:t> expansion case, the hydrodynamics can written as</a:t>
            </a:r>
            <a:endParaRPr 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71A5488-1704-4D0C-B49E-8AB6888CD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46" y="1875627"/>
            <a:ext cx="3039024" cy="150043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FB237D7-26E7-4C9C-A3FA-F34FBD4E2BC6}"/>
              </a:ext>
            </a:extLst>
          </p:cNvPr>
          <p:cNvSpPr txBox="1"/>
          <p:nvPr/>
        </p:nvSpPr>
        <p:spPr>
          <a:xfrm>
            <a:off x="2587099" y="3603444"/>
            <a:ext cx="1503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-Roman"/>
              </a:rPr>
              <a:t>In ideal fluids</a:t>
            </a:r>
            <a:endParaRPr lang="en-US" dirty="0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4DE4A0CD-2AFE-4DB1-AF77-963CE20E53A2}"/>
              </a:ext>
            </a:extLst>
          </p:cNvPr>
          <p:cNvSpPr/>
          <p:nvPr/>
        </p:nvSpPr>
        <p:spPr>
          <a:xfrm>
            <a:off x="2339752" y="3552976"/>
            <a:ext cx="216024" cy="567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D8752CA3-7DF3-461A-B3CC-811741D82F93}"/>
              </a:ext>
            </a:extLst>
          </p:cNvPr>
          <p:cNvSpPr/>
          <p:nvPr/>
        </p:nvSpPr>
        <p:spPr>
          <a:xfrm>
            <a:off x="2371075" y="5025375"/>
            <a:ext cx="216024" cy="581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641FEB9-5543-4DB5-A442-77396A59D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70" y="5770203"/>
            <a:ext cx="3467400" cy="228620"/>
          </a:xfrm>
          <a:prstGeom prst="rect">
            <a:avLst/>
          </a:prstGeom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4F970796-880C-4D68-A9DD-CC69B8BD3D59}"/>
              </a:ext>
            </a:extLst>
          </p:cNvPr>
          <p:cNvSpPr/>
          <p:nvPr/>
        </p:nvSpPr>
        <p:spPr>
          <a:xfrm>
            <a:off x="4355976" y="5889364"/>
            <a:ext cx="100811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041C8F-FA84-46DE-88A9-603F8474F235}"/>
              </a:ext>
            </a:extLst>
          </p:cNvPr>
          <p:cNvSpPr txBox="1"/>
          <p:nvPr/>
        </p:nvSpPr>
        <p:spPr>
          <a:xfrm>
            <a:off x="5364088" y="5638206"/>
            <a:ext cx="142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Times-Roman"/>
              </a:rPr>
              <a:t>isentropic trajectories</a:t>
            </a:r>
            <a:endParaRPr 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023259F-D537-4D0B-86B2-BBD9A8F0DD96}"/>
              </a:ext>
            </a:extLst>
          </p:cNvPr>
          <p:cNvSpPr txBox="1"/>
          <p:nvPr/>
        </p:nvSpPr>
        <p:spPr>
          <a:xfrm>
            <a:off x="1331640" y="6345181"/>
            <a:ext cx="5771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dirty="0">
                <a:solidFill>
                  <a:srgbClr val="006621"/>
                </a:solidFill>
                <a:effectLst/>
                <a:latin typeface="Arial" panose="020B0604020202020204" pitchFamily="34" charset="0"/>
              </a:rPr>
              <a:t>C Chattopadhyay, </a:t>
            </a:r>
            <a:r>
              <a:rPr lang="de-DE" sz="1400" b="0" i="0" u="sng" dirty="0">
                <a:solidFill>
                  <a:srgbClr val="006621"/>
                </a:solidFill>
                <a:effectLst/>
                <a:latin typeface="Arial" panose="020B0604020202020204" pitchFamily="34" charset="0"/>
                <a:hlinkClick r:id="rId5"/>
              </a:rPr>
              <a:t>U Heinz</a:t>
            </a:r>
            <a:r>
              <a:rPr lang="de-DE" sz="1400" b="0" i="0" dirty="0">
                <a:solidFill>
                  <a:srgbClr val="00662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de-DE" sz="1400" b="0" i="0" u="sng" dirty="0">
                <a:solidFill>
                  <a:srgbClr val="006621"/>
                </a:solidFill>
                <a:effectLst/>
                <a:latin typeface="Arial" panose="020B0604020202020204" pitchFamily="34" charset="0"/>
                <a:hlinkClick r:id="rId6"/>
              </a:rPr>
              <a:t>T Schäfer</a:t>
            </a:r>
            <a:r>
              <a:rPr lang="de-DE" sz="1400" b="0" i="0" u="sng" dirty="0">
                <a:solidFill>
                  <a:srgbClr val="00662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Times-Roman"/>
              </a:rPr>
              <a:t>PhysRevC.107.044905</a:t>
            </a:r>
            <a:endParaRPr lang="en-US" sz="14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A35477D-D460-49EB-B75B-65D6F4CA8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671683"/>
            <a:ext cx="1874682" cy="26672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8CFEFC9-2C0D-436A-AB14-7230B3187389}"/>
              </a:ext>
            </a:extLst>
          </p:cNvPr>
          <p:cNvGrpSpPr/>
          <p:nvPr/>
        </p:nvGrpSpPr>
        <p:grpSpPr>
          <a:xfrm>
            <a:off x="6288501" y="4033644"/>
            <a:ext cx="1684166" cy="572191"/>
            <a:chOff x="6501287" y="4692170"/>
            <a:chExt cx="1684166" cy="57219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FF42C4-8113-4FF3-8526-B7E0DC0E5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1287" y="4692811"/>
              <a:ext cx="1684166" cy="571550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8AAFB9C7-6B38-4657-BA60-C66C0A0E2168}"/>
                </a:ext>
              </a:extLst>
            </p:cNvPr>
            <p:cNvSpPr/>
            <p:nvPr/>
          </p:nvSpPr>
          <p:spPr>
            <a:xfrm>
              <a:off x="6588223" y="4692170"/>
              <a:ext cx="1597229" cy="5715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A1E3C4F-F9C0-4739-A7F3-86EE8E880CD0}"/>
              </a:ext>
            </a:extLst>
          </p:cNvPr>
          <p:cNvCxnSpPr>
            <a:stCxn id="16" idx="2"/>
          </p:cNvCxnSpPr>
          <p:nvPr/>
        </p:nvCxnSpPr>
        <p:spPr>
          <a:xfrm>
            <a:off x="4644008" y="1756372"/>
            <a:ext cx="0" cy="4013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6DC701F8-BC68-4D64-BE2A-8296EEE09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5114" y="2448226"/>
            <a:ext cx="2428012" cy="553047"/>
          </a:xfrm>
          <a:prstGeom prst="rect">
            <a:avLst/>
          </a:prstGeom>
        </p:spPr>
      </p:pic>
      <p:sp>
        <p:nvSpPr>
          <p:cNvPr id="23" name="箭头: 下 22">
            <a:extLst>
              <a:ext uri="{FF2B5EF4-FFF2-40B4-BE49-F238E27FC236}">
                <a16:creationId xmlns:a16="http://schemas.microsoft.com/office/drawing/2014/main" id="{5328D17E-B44A-4C9B-8C31-9BE0EAC19C21}"/>
              </a:ext>
            </a:extLst>
          </p:cNvPr>
          <p:cNvSpPr/>
          <p:nvPr/>
        </p:nvSpPr>
        <p:spPr>
          <a:xfrm>
            <a:off x="6983344" y="3069493"/>
            <a:ext cx="240111" cy="829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95CF578-5D47-44C1-9F7D-ED3EF0F2B9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6416" y="4120242"/>
            <a:ext cx="674428" cy="2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C50D91-257E-4373-B3A5-45CE2B4F68B8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isentropic trajectory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CD027EA-2537-45CB-BEAC-AA2B88B51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6979"/>
            <a:ext cx="7104790" cy="230425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C0C9F08-06A8-4823-80FA-D10CAEB9D029}"/>
              </a:ext>
            </a:extLst>
          </p:cNvPr>
          <p:cNvSpPr txBox="1"/>
          <p:nvPr/>
        </p:nvSpPr>
        <p:spPr>
          <a:xfrm>
            <a:off x="3672411" y="3231050"/>
            <a:ext cx="1799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/>
              <a:t>P</a:t>
            </a:r>
            <a:r>
              <a:rPr lang="en-US" sz="1050" dirty="0"/>
              <a:t>RD 97, 014014 (2018)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31ED0B9-4DA4-44F5-A687-164E13926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01009"/>
            <a:ext cx="4033684" cy="252027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1319D51-AAD9-417C-BEA9-8DA8B0E4C8BA}"/>
              </a:ext>
            </a:extLst>
          </p:cNvPr>
          <p:cNvSpPr txBox="1"/>
          <p:nvPr/>
        </p:nvSpPr>
        <p:spPr>
          <a:xfrm>
            <a:off x="1691680" y="6021288"/>
            <a:ext cx="1451681" cy="391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SU(3) NJL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E1005C4-6B64-4C41-BD3B-4A2F22B3B215}"/>
              </a:ext>
            </a:extLst>
          </p:cNvPr>
          <p:cNvSpPr txBox="1"/>
          <p:nvPr/>
        </p:nvSpPr>
        <p:spPr>
          <a:xfrm>
            <a:off x="965586" y="6456428"/>
            <a:ext cx="25835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 err="1">
                <a:effectLst/>
                <a:latin typeface="-apple-system"/>
              </a:rPr>
              <a:t>Phys.Rev.D</a:t>
            </a:r>
            <a:r>
              <a:rPr lang="en-US" sz="1400" b="0" i="0" dirty="0">
                <a:effectLst/>
                <a:latin typeface="-apple-system"/>
              </a:rPr>
              <a:t> 77 (2008) 096001</a:t>
            </a:r>
            <a:endParaRPr lang="en-US" sz="14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998CE5D-85C2-4269-ADE7-1DF539D8C5C1}"/>
              </a:ext>
            </a:extLst>
          </p:cNvPr>
          <p:cNvGrpSpPr/>
          <p:nvPr/>
        </p:nvGrpSpPr>
        <p:grpSpPr>
          <a:xfrm>
            <a:off x="5292080" y="3361855"/>
            <a:ext cx="3284505" cy="3069978"/>
            <a:chOff x="5292080" y="3361855"/>
            <a:chExt cx="3284505" cy="306997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17C187-3751-4E72-9061-5E7311A1FCC1}"/>
                </a:ext>
              </a:extLst>
            </p:cNvPr>
            <p:cNvSpPr txBox="1"/>
            <p:nvPr/>
          </p:nvSpPr>
          <p:spPr>
            <a:xfrm>
              <a:off x="5868144" y="6170223"/>
              <a:ext cx="226825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Yi Lu, Fei Gao, </a:t>
              </a:r>
              <a:r>
                <a:rPr lang="en-US" sz="1100" dirty="0" err="1"/>
                <a:t>etc</a:t>
              </a:r>
              <a:r>
                <a:rPr lang="en-US" sz="1100" dirty="0"/>
                <a:t>, 2310.18383</a:t>
              </a: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F1D9EFE-09C6-4D1B-8B76-13207952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080" y="3361855"/>
              <a:ext cx="3284505" cy="278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36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425243-F3AC-4917-9294-83768DB9AF00}"/>
              </a:ext>
            </a:extLst>
          </p:cNvPr>
          <p:cNvSpPr txBox="1"/>
          <p:nvPr/>
        </p:nvSpPr>
        <p:spPr>
          <a:xfrm>
            <a:off x="4499992" y="3207952"/>
            <a:ext cx="31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sz="105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M </a:t>
            </a:r>
            <a:r>
              <a:rPr lang="en-US" sz="1050" b="0" i="0" dirty="0" err="1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Stephanov</a:t>
            </a:r>
            <a:r>
              <a:rPr lang="zh-CN" altLang="en-US" sz="105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-US" sz="1050" b="0" i="1" dirty="0" err="1">
                <a:effectLst/>
                <a:latin typeface="-apple-system"/>
              </a:rPr>
              <a:t>Phys.Rev.Lett</a:t>
            </a:r>
            <a:r>
              <a:rPr lang="en-US" sz="1050" b="0" i="1" dirty="0">
                <a:effectLst/>
                <a:latin typeface="-apple-system"/>
              </a:rPr>
              <a:t>.</a:t>
            </a:r>
            <a:r>
              <a:rPr lang="en-US" sz="1050" b="0" i="0" dirty="0">
                <a:effectLst/>
                <a:latin typeface="-apple-system"/>
              </a:rPr>
              <a:t> 81 (1998) 4816-4819</a:t>
            </a:r>
            <a:endParaRPr lang="en-US" b="0" i="0" dirty="0">
              <a:effectLst/>
              <a:latin typeface="-apple-system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183CBAA-F3E6-4F34-BEB1-A4D1B11B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118" y="1179336"/>
            <a:ext cx="3719132" cy="20286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E07F161-B3AC-4EDC-A383-FF2C43C2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16" y="1040344"/>
            <a:ext cx="2976095" cy="233188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AECC403-CEBB-4713-BD24-023AF9791245}"/>
              </a:ext>
            </a:extLst>
          </p:cNvPr>
          <p:cNvSpPr txBox="1"/>
          <p:nvPr/>
        </p:nvSpPr>
        <p:spPr>
          <a:xfrm>
            <a:off x="707906" y="3346452"/>
            <a:ext cx="32649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C. M. Hung, E. </a:t>
            </a:r>
            <a:r>
              <a:rPr lang="en-US" sz="900" dirty="0" err="1"/>
              <a:t>Shuryak</a:t>
            </a:r>
            <a:r>
              <a:rPr lang="en-US" sz="900" dirty="0"/>
              <a:t>, Phys. Rev. C 57, 1891 (1998).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D11B66-7EFC-4A00-A27D-78CEAEB61E3D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isentropic trajectory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5401C9-0E24-4AD0-87FF-877B8493A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156914"/>
            <a:ext cx="5428048" cy="18598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EEF9271-11A0-44FD-8864-45AD409CE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4108068"/>
            <a:ext cx="2611241" cy="177719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8655BFD-A4CF-4F69-A91D-268E3C0CCD30}"/>
              </a:ext>
            </a:extLst>
          </p:cNvPr>
          <p:cNvSpPr txBox="1"/>
          <p:nvPr/>
        </p:nvSpPr>
        <p:spPr>
          <a:xfrm>
            <a:off x="1547664" y="6416045"/>
            <a:ext cx="53103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Chiho</a:t>
            </a:r>
            <a:r>
              <a:rPr lang="en-US" sz="1100" dirty="0"/>
              <a:t> Nonaka</a:t>
            </a:r>
            <a:r>
              <a:rPr lang="zh-CN" altLang="en-US" sz="1100" dirty="0"/>
              <a:t>，</a:t>
            </a:r>
            <a:r>
              <a:rPr lang="en-US" sz="1100" dirty="0"/>
              <a:t>Masayuki Asakawa</a:t>
            </a:r>
            <a:r>
              <a:rPr lang="zh-CN" altLang="en-US" sz="1100" dirty="0"/>
              <a:t>，</a:t>
            </a:r>
            <a:r>
              <a:rPr lang="en-US" sz="1100" dirty="0"/>
              <a:t>PHYSICAL REVIEWC71,044904 (2005)</a:t>
            </a:r>
          </a:p>
        </p:txBody>
      </p:sp>
    </p:spTree>
    <p:extLst>
      <p:ext uri="{BB962C8B-B14F-4D97-AF65-F5344CB8AC3E}">
        <p14:creationId xmlns:p14="http://schemas.microsoft.com/office/powerpoint/2010/main" val="304097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D11B66-7EFC-4A00-A27D-78CEAEB61E3D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isentropic trajectory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F826F88-7AE3-4E91-93F5-A184767718FE}"/>
              </a:ext>
            </a:extLst>
          </p:cNvPr>
          <p:cNvGrpSpPr/>
          <p:nvPr/>
        </p:nvGrpSpPr>
        <p:grpSpPr>
          <a:xfrm>
            <a:off x="251520" y="2420888"/>
            <a:ext cx="4032448" cy="2853600"/>
            <a:chOff x="323528" y="2996952"/>
            <a:chExt cx="4032448" cy="285360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5953CC1-CB07-4384-A205-F72443B40845}"/>
                </a:ext>
              </a:extLst>
            </p:cNvPr>
            <p:cNvGrpSpPr/>
            <p:nvPr/>
          </p:nvGrpSpPr>
          <p:grpSpPr>
            <a:xfrm>
              <a:off x="323528" y="2996952"/>
              <a:ext cx="4032448" cy="2853600"/>
              <a:chOff x="272209" y="3858809"/>
              <a:chExt cx="3631185" cy="2447677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837FD51-4937-4C1C-9680-9D898BBAEAE9}"/>
                  </a:ext>
                </a:extLst>
              </p:cNvPr>
              <p:cNvSpPr txBox="1"/>
              <p:nvPr/>
            </p:nvSpPr>
            <p:spPr>
              <a:xfrm>
                <a:off x="1115910" y="6044876"/>
                <a:ext cx="187220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/>
                  <a:t>J. N.Hostler:2007.15083</a:t>
                </a:r>
              </a:p>
            </p:txBody>
          </p:sp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BDFCA3A9-BAF9-4FDF-9EB6-DB02FCF4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2209" y="3858809"/>
                <a:ext cx="3631185" cy="2061312"/>
              </a:xfrm>
              <a:prstGeom prst="rect">
                <a:avLst/>
              </a:prstGeom>
            </p:spPr>
          </p:pic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22035E5-6C79-4A60-BCB4-D42A69F8F992}"/>
                </a:ext>
              </a:extLst>
            </p:cNvPr>
            <p:cNvSpPr txBox="1"/>
            <p:nvPr/>
          </p:nvSpPr>
          <p:spPr>
            <a:xfrm>
              <a:off x="1475656" y="3167390"/>
              <a:ext cx="113387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1+1D Hydro+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ECDE985-ADB6-4B16-B03F-FF3901FB3C9F}"/>
              </a:ext>
            </a:extLst>
          </p:cNvPr>
          <p:cNvGrpSpPr/>
          <p:nvPr/>
        </p:nvGrpSpPr>
        <p:grpSpPr>
          <a:xfrm>
            <a:off x="5163106" y="2019802"/>
            <a:ext cx="3478688" cy="3306087"/>
            <a:chOff x="5163106" y="2019802"/>
            <a:chExt cx="3478688" cy="330608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83E4A6A-78C2-4804-BDC9-67A1CACB16B9}"/>
                </a:ext>
              </a:extLst>
            </p:cNvPr>
            <p:cNvGrpSpPr/>
            <p:nvPr/>
          </p:nvGrpSpPr>
          <p:grpSpPr>
            <a:xfrm>
              <a:off x="5163106" y="2132856"/>
              <a:ext cx="3478688" cy="3193033"/>
              <a:chOff x="5811082" y="1006210"/>
              <a:chExt cx="2830616" cy="2822103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EBC4776-AC26-4451-B933-0094A77C2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1082" y="1006210"/>
                <a:ext cx="2804160" cy="2291985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8D6A604-9B7C-4F9B-9E4B-49FDCDE40047}"/>
                  </a:ext>
                </a:extLst>
              </p:cNvPr>
              <p:cNvSpPr txBox="1"/>
              <p:nvPr/>
            </p:nvSpPr>
            <p:spPr>
              <a:xfrm>
                <a:off x="5894600" y="3397426"/>
                <a:ext cx="274709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50" dirty="0" err="1"/>
                  <a:t>Chiho</a:t>
                </a:r>
                <a:r>
                  <a:rPr lang="en-US" sz="1050" dirty="0"/>
                  <a:t> Nonaka</a:t>
                </a:r>
                <a:r>
                  <a:rPr lang="zh-CN" altLang="en-US" sz="1050" dirty="0"/>
                  <a:t>，</a:t>
                </a:r>
                <a:r>
                  <a:rPr lang="en-US" sz="1050" b="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Nuclear Physics A</a:t>
                </a:r>
                <a:r>
                  <a:rPr lang="en-US" sz="1050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 830.1-4 (2009): 291c-294c.</a:t>
                </a:r>
                <a:endParaRPr lang="en-US" sz="1050" dirty="0"/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C5EBAD8-B3E0-435D-80AF-0B92DE61E99C}"/>
                </a:ext>
              </a:extLst>
            </p:cNvPr>
            <p:cNvSpPr txBox="1"/>
            <p:nvPr/>
          </p:nvSpPr>
          <p:spPr>
            <a:xfrm>
              <a:off x="6732240" y="2019802"/>
              <a:ext cx="165618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3+1D hydro--EOS+CEP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46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82C3C2-1E93-4B90-9C5C-26D3D6CE628C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</a:t>
            </a:r>
            <a:r>
              <a:rPr lang="en-US" altLang="zh-CN" sz="2800" b="1" dirty="0">
                <a:solidFill>
                  <a:srgbClr val="2E518F"/>
                </a:solidFill>
              </a:rPr>
              <a:t>-motivation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35BD5BE-1FDF-4090-A294-6451AE56904A}"/>
              </a:ext>
            </a:extLst>
          </p:cNvPr>
          <p:cNvSpPr txBox="1"/>
          <p:nvPr/>
        </p:nvSpPr>
        <p:spPr>
          <a:xfrm>
            <a:off x="636688" y="5011825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öhne"/>
              </a:rPr>
              <a:t>Let’s explore how the critical end point (CEP) influences the evolution of the QCD system when fluctuations induced by turbulence arise around the phase transition line, 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as follows.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BA426B-4F0A-4874-A5E7-29B2F5A6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5901136"/>
            <a:ext cx="4934378" cy="628704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F83FCD06-E80F-4003-B8D0-7FBB737D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3727" y="1198067"/>
            <a:ext cx="4536505" cy="3761150"/>
          </a:xfrm>
          <a:prstGeom prst="rect">
            <a:avLst/>
          </a:prstGeom>
        </p:spPr>
      </p:pic>
      <p:sp>
        <p:nvSpPr>
          <p:cNvPr id="6" name="流程图: 接点 5">
            <a:extLst>
              <a:ext uri="{FF2B5EF4-FFF2-40B4-BE49-F238E27FC236}">
                <a16:creationId xmlns:a16="http://schemas.microsoft.com/office/drawing/2014/main" id="{3BFD9FE9-22DE-45BC-8A63-054FBF97F476}"/>
              </a:ext>
            </a:extLst>
          </p:cNvPr>
          <p:cNvSpPr/>
          <p:nvPr/>
        </p:nvSpPr>
        <p:spPr>
          <a:xfrm>
            <a:off x="5436096" y="3698595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流程图: 接点 18">
            <a:extLst>
              <a:ext uri="{FF2B5EF4-FFF2-40B4-BE49-F238E27FC236}">
                <a16:creationId xmlns:a16="http://schemas.microsoft.com/office/drawing/2014/main" id="{686D6ACD-EE23-41A8-9F83-41131E501AC8}"/>
              </a:ext>
            </a:extLst>
          </p:cNvPr>
          <p:cNvSpPr/>
          <p:nvPr/>
        </p:nvSpPr>
        <p:spPr>
          <a:xfrm>
            <a:off x="6228184" y="3374132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50D1BEB5-C810-4E9D-B430-7911B154ABA0}"/>
              </a:ext>
            </a:extLst>
          </p:cNvPr>
          <p:cNvSpPr/>
          <p:nvPr/>
        </p:nvSpPr>
        <p:spPr>
          <a:xfrm>
            <a:off x="3792951" y="1556792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519F09-4658-4798-A994-7B2F29B4AC2C}"/>
              </a:ext>
            </a:extLst>
          </p:cNvPr>
          <p:cNvSpPr txBox="1"/>
          <p:nvPr/>
        </p:nvSpPr>
        <p:spPr>
          <a:xfrm>
            <a:off x="7056276" y="1916832"/>
            <a:ext cx="1368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Fluctuations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induced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 by turbulence</a:t>
            </a:r>
            <a:endParaRPr lang="en-US" dirty="0"/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5A4D687A-0E11-4508-A4A8-1318B4071109}"/>
              </a:ext>
            </a:extLst>
          </p:cNvPr>
          <p:cNvSpPr/>
          <p:nvPr/>
        </p:nvSpPr>
        <p:spPr>
          <a:xfrm>
            <a:off x="4319972" y="3770603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CFCD22-7C15-43E1-9BAE-7C6E1CCA8CE5}"/>
              </a:ext>
            </a:extLst>
          </p:cNvPr>
          <p:cNvSpPr txBox="1"/>
          <p:nvPr/>
        </p:nvSpPr>
        <p:spPr>
          <a:xfrm>
            <a:off x="3948431" y="1423728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CD507B1-22AC-4CEE-99DE-D1EEEB3A7CAC}"/>
              </a:ext>
            </a:extLst>
          </p:cNvPr>
          <p:cNvSpPr txBox="1"/>
          <p:nvPr/>
        </p:nvSpPr>
        <p:spPr>
          <a:xfrm>
            <a:off x="5472100" y="3329263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997610-2754-4A25-A0FD-76A020FE837D}"/>
              </a:ext>
            </a:extLst>
          </p:cNvPr>
          <p:cNvSpPr txBox="1"/>
          <p:nvPr/>
        </p:nvSpPr>
        <p:spPr>
          <a:xfrm>
            <a:off x="4283968" y="338722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A5B26E5-B2F0-46DE-BC6B-7EAB201849CF}"/>
              </a:ext>
            </a:extLst>
          </p:cNvPr>
          <p:cNvSpPr txBox="1"/>
          <p:nvPr/>
        </p:nvSpPr>
        <p:spPr>
          <a:xfrm>
            <a:off x="6192180" y="3031516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1" name="流程图: 接点 20">
            <a:extLst>
              <a:ext uri="{FF2B5EF4-FFF2-40B4-BE49-F238E27FC236}">
                <a16:creationId xmlns:a16="http://schemas.microsoft.com/office/drawing/2014/main" id="{EFC25527-88A2-4A4F-B77B-94B9121CDBAD}"/>
              </a:ext>
            </a:extLst>
          </p:cNvPr>
          <p:cNvSpPr/>
          <p:nvPr/>
        </p:nvSpPr>
        <p:spPr>
          <a:xfrm>
            <a:off x="5076056" y="3144174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F521314-D0ED-4B63-888B-AD36DF4285BE}"/>
              </a:ext>
            </a:extLst>
          </p:cNvPr>
          <p:cNvSpPr txBox="1"/>
          <p:nvPr/>
        </p:nvSpPr>
        <p:spPr>
          <a:xfrm>
            <a:off x="5112060" y="2859801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0877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2A74AA6-5E27-44D7-9840-790D0B13E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52936"/>
            <a:ext cx="7770486" cy="1800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A8D0987-2932-43D4-A0A3-7C1A51E602DE}"/>
              </a:ext>
            </a:extLst>
          </p:cNvPr>
          <p:cNvSpPr txBox="1"/>
          <p:nvPr/>
        </p:nvSpPr>
        <p:spPr>
          <a:xfrm>
            <a:off x="323528" y="6165304"/>
            <a:ext cx="8280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A. Sakurai and F. Takayama. Molecular kinetic approach to the problem of compressible turbulence.</a:t>
            </a:r>
          </a:p>
          <a:p>
            <a:r>
              <a:rPr lang="en-US" sz="1400" dirty="0"/>
              <a:t>2. V.V. </a:t>
            </a:r>
            <a:r>
              <a:rPr lang="en-US" sz="1400" dirty="0" err="1"/>
              <a:t>Aristov</a:t>
            </a:r>
            <a:r>
              <a:rPr lang="en-US" sz="1400" dirty="0"/>
              <a:t> and O.I. </a:t>
            </a:r>
            <a:r>
              <a:rPr lang="en-US" sz="1400" dirty="0" err="1"/>
              <a:t>Rovenskaya</a:t>
            </a:r>
            <a:r>
              <a:rPr lang="en-US" sz="1400" dirty="0">
                <a:solidFill>
                  <a:srgbClr val="1F1F1F"/>
                </a:solidFill>
                <a:latin typeface="ElsevierGulliver"/>
              </a:rPr>
              <a:t>.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ElsevierGulliver"/>
              </a:rPr>
              <a:t> Application of the Boltzmann kinetic equation to the eddy problems.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DFA98F-ADB2-467A-8855-4C8FB9E9EB52}"/>
              </a:ext>
            </a:extLst>
          </p:cNvPr>
          <p:cNvSpPr txBox="1"/>
          <p:nvPr/>
        </p:nvSpPr>
        <p:spPr>
          <a:xfrm>
            <a:off x="395536" y="1582633"/>
            <a:ext cx="676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The turbulence can be given by the following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6E78E0-962F-4556-A7B6-A7D6C48D6068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</a:t>
            </a:r>
            <a:r>
              <a:rPr lang="en-US" altLang="zh-CN" sz="2800" b="1" dirty="0">
                <a:solidFill>
                  <a:srgbClr val="2E518F"/>
                </a:solidFill>
              </a:rPr>
              <a:t>-turbulence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1876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157277172</TotalTime>
  <Pages>0</Pages>
  <Words>1209</Words>
  <Characters>0</Characters>
  <Application>Microsoft Office PowerPoint</Application>
  <DocSecurity>0</DocSecurity>
  <PresentationFormat>全屏显示(4:3)</PresentationFormat>
  <Lines>0</Lines>
  <Paragraphs>166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AdvGulliv-R</vt:lpstr>
      <vt:lpstr>-apple-system</vt:lpstr>
      <vt:lpstr>ElsevierGulliver</vt:lpstr>
      <vt:lpstr>Söhne</vt:lpstr>
      <vt:lpstr>Times-Roman</vt:lpstr>
      <vt:lpstr>黑体</vt:lpstr>
      <vt:lpstr>华文琥珀</vt:lpstr>
      <vt:lpstr>幼圆</vt:lpstr>
      <vt:lpstr>Arial</vt:lpstr>
      <vt:lpstr>Arial</vt:lpstr>
      <vt:lpstr>Cambria Math</vt:lpstr>
      <vt:lpstr>Standarddesign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 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chen zhengyu</dc:creator>
  <cp:keywords/>
  <dc:description/>
  <cp:lastModifiedBy>anping huang</cp:lastModifiedBy>
  <cp:revision>1583</cp:revision>
  <cp:lastPrinted>1899-12-30T00:00:00Z</cp:lastPrinted>
  <dcterms:created xsi:type="dcterms:W3CDTF">2007-11-13T13:01:39Z</dcterms:created>
  <dcterms:modified xsi:type="dcterms:W3CDTF">2025-10-25T17:42:40Z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