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1.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0"/>
  </p:notesMasterIdLst>
  <p:handoutMasterIdLst>
    <p:handoutMasterId r:id="rId21"/>
  </p:handoutMasterIdLst>
  <p:sldIdLst>
    <p:sldId id="322" r:id="rId2"/>
    <p:sldId id="257" r:id="rId3"/>
    <p:sldId id="290" r:id="rId4"/>
    <p:sldId id="307" r:id="rId5"/>
    <p:sldId id="259" r:id="rId6"/>
    <p:sldId id="280" r:id="rId7"/>
    <p:sldId id="284" r:id="rId8"/>
    <p:sldId id="297" r:id="rId9"/>
    <p:sldId id="261" r:id="rId10"/>
    <p:sldId id="276" r:id="rId11"/>
    <p:sldId id="289" r:id="rId12"/>
    <p:sldId id="317" r:id="rId13"/>
    <p:sldId id="306" r:id="rId14"/>
    <p:sldId id="313" r:id="rId15"/>
    <p:sldId id="314" r:id="rId16"/>
    <p:sldId id="281" r:id="rId17"/>
    <p:sldId id="318" r:id="rId18"/>
    <p:sldId id="321" r:id="rId19"/>
  </p:sldIdLst>
  <p:sldSz cx="12192000" cy="6858000"/>
  <p:notesSz cx="7104063" cy="10234613"/>
  <p:embeddedFontLst>
    <p:embeddedFont>
      <p:font typeface="Cambria Math" panose="02040503050406030204" pitchFamily="18" charset="0"/>
      <p:regular r:id="rId22"/>
    </p:embeddedFont>
    <p:embeddedFont>
      <p:font typeface="等线" panose="02010600030101010101" pitchFamily="2" charset="-122"/>
      <p:regular r:id="rId23"/>
      <p:bold r:id="rId24"/>
    </p:embeddedFont>
    <p:embeddedFont>
      <p:font typeface="等线 Light" panose="02010600030101010101" pitchFamily="2" charset="-122"/>
      <p:regular r:id="rId25"/>
    </p:embeddedFont>
    <p:embeddedFont>
      <p:font typeface="方正粗黑宋简体" panose="02000000000000000000" pitchFamily="2" charset="-122"/>
      <p:regular r:id="rId26"/>
    </p:embeddedFont>
    <p:embeddedFont>
      <p:font typeface="仿宋" panose="02010609060101010101" pitchFamily="49" charset="-122"/>
      <p:regular r:id="rId27"/>
    </p:embeddedFont>
    <p:embeddedFont>
      <p:font typeface="黑体" panose="02010609060101010101" pitchFamily="49" charset="-122"/>
      <p:regular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鸿灿 李" initials="鸿李" lastIdx="1" clrIdx="0">
    <p:extLst>
      <p:ext uri="{19B8F6BF-5375-455C-9EA6-DF929625EA0E}">
        <p15:presenceInfo xmlns:p15="http://schemas.microsoft.com/office/powerpoint/2012/main" userId="b0a8f41c41e088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B3232"/>
    <a:srgbClr val="FEFD00"/>
    <a:srgbClr val="A6A6A6"/>
    <a:srgbClr val="F4B183"/>
    <a:srgbClr val="9F9F9F"/>
    <a:srgbClr val="EB53DD"/>
    <a:srgbClr val="C95647"/>
    <a:srgbClr val="00A2FF"/>
    <a:srgbClr val="C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5" autoAdjust="0"/>
    <p:restoredTop sz="89782" autoAdjust="0"/>
  </p:normalViewPr>
  <p:slideViewPr>
    <p:cSldViewPr snapToGrid="0">
      <p:cViewPr varScale="1">
        <p:scale>
          <a:sx n="95" d="100"/>
          <a:sy n="95" d="100"/>
        </p:scale>
        <p:origin x="96" y="48"/>
      </p:cViewPr>
      <p:guideLst/>
    </p:cSldViewPr>
  </p:slideViewPr>
  <p:notesTextViewPr>
    <p:cViewPr>
      <p:scale>
        <a:sx n="100" d="100"/>
        <a:sy n="100" d="100"/>
      </p:scale>
      <p:origin x="0" y="0"/>
    </p:cViewPr>
  </p:notesTextViewPr>
  <p:notesViewPr>
    <p:cSldViewPr snapToGrid="0">
      <p:cViewPr varScale="1">
        <p:scale>
          <a:sx n="71" d="100"/>
          <a:sy n="71" d="100"/>
        </p:scale>
        <p:origin x="2865"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FC17B27-FDBD-9C15-581D-B849C273931E}"/>
              </a:ext>
            </a:extLst>
          </p:cNvPr>
          <p:cNvSpPr>
            <a:spLocks noGrp="1"/>
          </p:cNvSpPr>
          <p:nvPr>
            <p:ph type="hdr" sz="quarter"/>
          </p:nvPr>
        </p:nvSpPr>
        <p:spPr>
          <a:xfrm>
            <a:off x="1" y="0"/>
            <a:ext cx="3078427" cy="513508"/>
          </a:xfrm>
          <a:prstGeom prst="rect">
            <a:avLst/>
          </a:prstGeom>
        </p:spPr>
        <p:txBody>
          <a:bodyPr vert="horz" lIns="99066" tIns="49533" rIns="99066" bIns="49533" rtlCol="0"/>
          <a:lstStyle>
            <a:lvl1pPr algn="l">
              <a:defRPr sz="1300"/>
            </a:lvl1pPr>
          </a:lstStyle>
          <a:p>
            <a:endParaRPr lang="zh-CN" altLang="en-US"/>
          </a:p>
        </p:txBody>
      </p:sp>
      <p:sp>
        <p:nvSpPr>
          <p:cNvPr id="3" name="日期占位符 2">
            <a:extLst>
              <a:ext uri="{FF2B5EF4-FFF2-40B4-BE49-F238E27FC236}">
                <a16:creationId xmlns:a16="http://schemas.microsoft.com/office/drawing/2014/main" id="{FC269555-8CE7-4E05-52FE-71ECFDDD936D}"/>
              </a:ext>
            </a:extLst>
          </p:cNvPr>
          <p:cNvSpPr>
            <a:spLocks noGrp="1"/>
          </p:cNvSpPr>
          <p:nvPr>
            <p:ph type="dt" sz="quarter" idx="1"/>
          </p:nvPr>
        </p:nvSpPr>
        <p:spPr>
          <a:xfrm>
            <a:off x="4023993" y="0"/>
            <a:ext cx="3078427" cy="513508"/>
          </a:xfrm>
          <a:prstGeom prst="rect">
            <a:avLst/>
          </a:prstGeom>
        </p:spPr>
        <p:txBody>
          <a:bodyPr vert="horz" lIns="99066" tIns="49533" rIns="99066" bIns="49533" rtlCol="0"/>
          <a:lstStyle>
            <a:lvl1pPr algn="r">
              <a:defRPr sz="1300"/>
            </a:lvl1pPr>
          </a:lstStyle>
          <a:p>
            <a:fld id="{8D314D05-13D5-4E35-9EA9-C3B69BF8CD2E}" type="datetimeFigureOut">
              <a:rPr lang="zh-CN" altLang="en-US" smtClean="0"/>
              <a:t>2025/10/27</a:t>
            </a:fld>
            <a:endParaRPr lang="zh-CN" altLang="en-US"/>
          </a:p>
        </p:txBody>
      </p:sp>
      <p:sp>
        <p:nvSpPr>
          <p:cNvPr id="4" name="页脚占位符 3">
            <a:extLst>
              <a:ext uri="{FF2B5EF4-FFF2-40B4-BE49-F238E27FC236}">
                <a16:creationId xmlns:a16="http://schemas.microsoft.com/office/drawing/2014/main" id="{5A13EE69-C2BE-B588-76EC-1554C163DC62}"/>
              </a:ext>
            </a:extLst>
          </p:cNvPr>
          <p:cNvSpPr>
            <a:spLocks noGrp="1"/>
          </p:cNvSpPr>
          <p:nvPr>
            <p:ph type="ftr" sz="quarter" idx="2"/>
          </p:nvPr>
        </p:nvSpPr>
        <p:spPr>
          <a:xfrm>
            <a:off x="1" y="9721107"/>
            <a:ext cx="3078427" cy="513507"/>
          </a:xfrm>
          <a:prstGeom prst="rect">
            <a:avLst/>
          </a:prstGeom>
        </p:spPr>
        <p:txBody>
          <a:bodyPr vert="horz" lIns="99066" tIns="49533" rIns="99066" bIns="49533" rtlCol="0" anchor="b"/>
          <a:lstStyle>
            <a:lvl1pPr algn="l">
              <a:defRPr sz="1300"/>
            </a:lvl1pPr>
          </a:lstStyle>
          <a:p>
            <a:endParaRPr lang="zh-CN" altLang="en-US"/>
          </a:p>
        </p:txBody>
      </p:sp>
      <p:sp>
        <p:nvSpPr>
          <p:cNvPr id="5" name="灯片编号占位符 4">
            <a:extLst>
              <a:ext uri="{FF2B5EF4-FFF2-40B4-BE49-F238E27FC236}">
                <a16:creationId xmlns:a16="http://schemas.microsoft.com/office/drawing/2014/main" id="{A9FA7B3D-7717-996E-E7A8-A642A4E82B2C}"/>
              </a:ext>
            </a:extLst>
          </p:cNvPr>
          <p:cNvSpPr>
            <a:spLocks noGrp="1"/>
          </p:cNvSpPr>
          <p:nvPr>
            <p:ph type="sldNum" sz="quarter" idx="3"/>
          </p:nvPr>
        </p:nvSpPr>
        <p:spPr>
          <a:xfrm>
            <a:off x="4023993" y="9721107"/>
            <a:ext cx="3078427" cy="513507"/>
          </a:xfrm>
          <a:prstGeom prst="rect">
            <a:avLst/>
          </a:prstGeom>
        </p:spPr>
        <p:txBody>
          <a:bodyPr vert="horz" lIns="99066" tIns="49533" rIns="99066" bIns="49533" rtlCol="0" anchor="b"/>
          <a:lstStyle>
            <a:lvl1pPr algn="r">
              <a:defRPr sz="1300"/>
            </a:lvl1pPr>
          </a:lstStyle>
          <a:p>
            <a:fld id="{BE644145-1E1C-4318-9646-4C5A8C2896C2}" type="slidenum">
              <a:rPr lang="zh-CN" altLang="en-US" smtClean="0"/>
              <a:t>‹#›</a:t>
            </a:fld>
            <a:endParaRPr lang="zh-CN" altLang="en-US"/>
          </a:p>
        </p:txBody>
      </p:sp>
    </p:spTree>
    <p:extLst>
      <p:ext uri="{BB962C8B-B14F-4D97-AF65-F5344CB8AC3E}">
        <p14:creationId xmlns:p14="http://schemas.microsoft.com/office/powerpoint/2010/main" val="2660179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8427" cy="513508"/>
          </a:xfrm>
          <a:prstGeom prst="rect">
            <a:avLst/>
          </a:prstGeom>
        </p:spPr>
        <p:txBody>
          <a:bodyPr vert="horz" lIns="99066" tIns="49533" rIns="99066" bIns="49533" rtlCol="0"/>
          <a:lstStyle>
            <a:lvl1pPr algn="l">
              <a:defRPr sz="1300"/>
            </a:lvl1pPr>
          </a:lstStyle>
          <a:p>
            <a:endParaRPr lang="zh-CN" altLang="en-US"/>
          </a:p>
        </p:txBody>
      </p:sp>
      <p:sp>
        <p:nvSpPr>
          <p:cNvPr id="3" name="日期占位符 2"/>
          <p:cNvSpPr>
            <a:spLocks noGrp="1"/>
          </p:cNvSpPr>
          <p:nvPr>
            <p:ph type="dt" idx="1"/>
          </p:nvPr>
        </p:nvSpPr>
        <p:spPr>
          <a:xfrm>
            <a:off x="4023993" y="0"/>
            <a:ext cx="3078427" cy="513508"/>
          </a:xfrm>
          <a:prstGeom prst="rect">
            <a:avLst/>
          </a:prstGeom>
        </p:spPr>
        <p:txBody>
          <a:bodyPr vert="horz" lIns="99066" tIns="49533" rIns="99066" bIns="49533" rtlCol="0"/>
          <a:lstStyle>
            <a:lvl1pPr algn="r">
              <a:defRPr sz="1300"/>
            </a:lvl1pPr>
          </a:lstStyle>
          <a:p>
            <a:fld id="{7A9AF73F-B629-4E36-B89E-F31BBED2E29A}" type="datetimeFigureOut">
              <a:rPr lang="zh-CN" altLang="en-US" smtClean="0"/>
              <a:t>2025/10/27</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66" tIns="49533" rIns="99066" bIns="49533" rtlCol="0" anchor="ctr"/>
          <a:lstStyle/>
          <a:p>
            <a:endParaRPr lang="zh-CN" altLang="en-US"/>
          </a:p>
        </p:txBody>
      </p:sp>
      <p:sp>
        <p:nvSpPr>
          <p:cNvPr id="5" name="备注占位符 4"/>
          <p:cNvSpPr>
            <a:spLocks noGrp="1"/>
          </p:cNvSpPr>
          <p:nvPr>
            <p:ph type="body" sz="quarter" idx="3"/>
          </p:nvPr>
        </p:nvSpPr>
        <p:spPr>
          <a:xfrm>
            <a:off x="710407" y="4925408"/>
            <a:ext cx="5683250" cy="4029879"/>
          </a:xfrm>
          <a:prstGeom prst="rect">
            <a:avLst/>
          </a:prstGeom>
        </p:spPr>
        <p:txBody>
          <a:bodyPr vert="horz" lIns="99066" tIns="49533" rIns="99066" bIns="49533"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1" y="9721107"/>
            <a:ext cx="3078427" cy="513507"/>
          </a:xfrm>
          <a:prstGeom prst="rect">
            <a:avLst/>
          </a:prstGeom>
        </p:spPr>
        <p:txBody>
          <a:bodyPr vert="horz" lIns="99066" tIns="49533" rIns="99066" bIns="49533"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3" y="9721107"/>
            <a:ext cx="3078427" cy="513507"/>
          </a:xfrm>
          <a:prstGeom prst="rect">
            <a:avLst/>
          </a:prstGeom>
        </p:spPr>
        <p:txBody>
          <a:bodyPr vert="horz" lIns="99066" tIns="49533" rIns="99066" bIns="49533" rtlCol="0" anchor="b"/>
          <a:lstStyle>
            <a:lvl1pPr algn="r">
              <a:defRPr sz="1300"/>
            </a:lvl1pPr>
          </a:lstStyle>
          <a:p>
            <a:fld id="{FDE9A71E-1289-4F6C-87EC-15E7B30217F1}" type="slidenum">
              <a:rPr lang="zh-CN" altLang="en-US" smtClean="0"/>
              <a:t>‹#›</a:t>
            </a:fld>
            <a:endParaRPr lang="zh-CN" altLang="en-US"/>
          </a:p>
        </p:txBody>
      </p:sp>
    </p:spTree>
    <p:extLst>
      <p:ext uri="{BB962C8B-B14F-4D97-AF65-F5344CB8AC3E}">
        <p14:creationId xmlns:p14="http://schemas.microsoft.com/office/powerpoint/2010/main" val="98545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各位老师同学，大家好，我叫李鸿灿，来自华中师范大学。</a:t>
            </a:r>
          </a:p>
          <a:p>
            <a:endParaRPr lang="en-US"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很高兴有这个机会能展示我们近期的工作。</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今天我报告的内容是</a:t>
            </a:r>
            <a:r>
              <a:rPr lang="en-US" altLang="zh-CN" sz="1200" kern="1200">
                <a:solidFill>
                  <a:schemeClr val="tx1"/>
                </a:solidFill>
                <a:effectLst/>
                <a:latin typeface="+mn-lt"/>
                <a:ea typeface="+mn-ea"/>
                <a:cs typeface="+mn-cs"/>
              </a:rPr>
              <a:t> STAR </a:t>
            </a:r>
            <a:r>
              <a:rPr lang="zh-CN" altLang="zh-CN" sz="1200" kern="1200">
                <a:solidFill>
                  <a:schemeClr val="tx1"/>
                </a:solidFill>
                <a:effectLst/>
                <a:latin typeface="+mn-lt"/>
                <a:ea typeface="+mn-ea"/>
                <a:cs typeface="+mn-cs"/>
              </a:rPr>
              <a:t>实验固定靶模式下金核金核碰撞中奇异强子的产生。</a:t>
            </a:r>
          </a:p>
          <a:p>
            <a:endParaRPr lang="zh-CN" altLang="en-US"/>
          </a:p>
        </p:txBody>
      </p:sp>
      <p:sp>
        <p:nvSpPr>
          <p:cNvPr id="4" name="灯片编号占位符 3"/>
          <p:cNvSpPr>
            <a:spLocks noGrp="1"/>
          </p:cNvSpPr>
          <p:nvPr>
            <p:ph type="sldNum" sz="quarter" idx="5"/>
          </p:nvPr>
        </p:nvSpPr>
        <p:spPr/>
        <p:txBody>
          <a:bodyPr/>
          <a:lstStyle/>
          <a:p>
            <a:fld id="{FDE9A71E-1289-4F6C-87EC-15E7B30217F1}" type="slidenum">
              <a:rPr lang="zh-CN" altLang="en-US" smtClean="0"/>
              <a:t>1</a:t>
            </a:fld>
            <a:endParaRPr lang="zh-CN" altLang="en-US"/>
          </a:p>
        </p:txBody>
      </p:sp>
    </p:spTree>
    <p:extLst>
      <p:ext uri="{BB962C8B-B14F-4D97-AF65-F5344CB8AC3E}">
        <p14:creationId xmlns:p14="http://schemas.microsoft.com/office/powerpoint/2010/main" val="168972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接下来是对奇异强子的中心度依赖性的讨论。</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当使用平均参与核子数标定中心度，产额与</a:t>
            </a:r>
            <a:r>
              <a:rPr lang="en-US" altLang="zh-CN" sz="1200" kern="1200">
                <a:solidFill>
                  <a:schemeClr val="tx1"/>
                </a:solidFill>
                <a:effectLst/>
                <a:latin typeface="+mn-lt"/>
                <a:ea typeface="+mn-ea"/>
                <a:cs typeface="+mn-cs"/>
              </a:rPr>
              <a:t>Npart</a:t>
            </a:r>
            <a:r>
              <a:rPr lang="zh-CN" altLang="zh-CN" sz="1200" kern="1200">
                <a:solidFill>
                  <a:schemeClr val="tx1"/>
                </a:solidFill>
                <a:effectLst/>
                <a:latin typeface="+mn-lt"/>
                <a:ea typeface="+mn-ea"/>
                <a:cs typeface="+mn-cs"/>
              </a:rPr>
              <a:t>可以使用幂次关系进行描述，其中参数</a:t>
            </a:r>
            <a:r>
              <a:rPr lang="en-US" altLang="zh-CN" sz="1200" kern="1200">
                <a:solidFill>
                  <a:schemeClr val="tx1"/>
                </a:solidFill>
                <a:effectLst/>
                <a:latin typeface="+mn-lt"/>
                <a:ea typeface="+mn-ea"/>
                <a:cs typeface="+mn-cs"/>
              </a:rPr>
              <a:t>alpha</a:t>
            </a:r>
            <a:r>
              <a:rPr lang="zh-CN" altLang="zh-CN" sz="1200" kern="1200">
                <a:solidFill>
                  <a:schemeClr val="tx1"/>
                </a:solidFill>
                <a:effectLst/>
                <a:latin typeface="+mn-lt"/>
                <a:ea typeface="+mn-ea"/>
                <a:cs typeface="+mn-cs"/>
              </a:rPr>
              <a:t>越大表明产额随中心度变化越大。</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如上三幅图中的结果所示，</a:t>
            </a:r>
            <a:r>
              <a:rPr lang="en-US" altLang="zh-CN" sz="1200" kern="1200">
                <a:solidFill>
                  <a:schemeClr val="tx1"/>
                </a:solidFill>
                <a:effectLst/>
                <a:latin typeface="+mn-lt"/>
                <a:ea typeface="+mn-ea"/>
                <a:cs typeface="+mn-cs"/>
              </a:rPr>
              <a:t>STAR </a:t>
            </a:r>
            <a:r>
              <a:rPr lang="zh-CN" altLang="zh-CN" sz="1200" kern="1200">
                <a:solidFill>
                  <a:schemeClr val="tx1"/>
                </a:solidFill>
                <a:effectLst/>
                <a:latin typeface="+mn-lt"/>
                <a:ea typeface="+mn-ea"/>
                <a:cs typeface="+mn-cs"/>
              </a:rPr>
              <a:t>固定靶能区的产额结果很好的符合了这个关系。</a:t>
            </a:r>
          </a:p>
          <a:p>
            <a:pPr algn="just">
              <a:lnSpc>
                <a:spcPct val="150000"/>
              </a:lnSpc>
              <a:buNone/>
            </a:pPr>
            <a:endParaRPr lang="en-US" altLang="zh-CN"/>
          </a:p>
        </p:txBody>
      </p:sp>
      <p:sp>
        <p:nvSpPr>
          <p:cNvPr id="4" name="灯片编号占位符 3"/>
          <p:cNvSpPr>
            <a:spLocks noGrp="1"/>
          </p:cNvSpPr>
          <p:nvPr>
            <p:ph type="sldNum" sz="quarter" idx="5"/>
          </p:nvPr>
        </p:nvSpPr>
        <p:spPr/>
        <p:txBody>
          <a:bodyPr/>
          <a:lstStyle/>
          <a:p>
            <a:fld id="{FDE9A71E-1289-4F6C-87EC-15E7B30217F1}" type="slidenum">
              <a:rPr lang="zh-CN" altLang="en-US" smtClean="0"/>
              <a:t>10</a:t>
            </a:fld>
            <a:endParaRPr lang="zh-CN" altLang="en-US"/>
          </a:p>
        </p:txBody>
      </p:sp>
    </p:spTree>
    <p:extLst>
      <p:ext uri="{BB962C8B-B14F-4D97-AF65-F5344CB8AC3E}">
        <p14:creationId xmlns:p14="http://schemas.microsoft.com/office/powerpoint/2010/main" val="412713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左图展示了不同</a:t>
            </a:r>
            <a:r>
              <a:rPr lang="zh-CN" altLang="en-US" sz="1200" kern="1200">
                <a:solidFill>
                  <a:schemeClr val="tx1"/>
                </a:solidFill>
                <a:effectLst/>
                <a:latin typeface="+mn-lt"/>
                <a:ea typeface="+mn-ea"/>
                <a:cs typeface="+mn-cs"/>
              </a:rPr>
              <a:t>粒子的</a:t>
            </a:r>
            <a:r>
              <a:rPr lang="en-US" altLang="zh-CN" sz="1200" kern="1200">
                <a:solidFill>
                  <a:schemeClr val="tx1"/>
                </a:solidFill>
                <a:effectLst/>
                <a:latin typeface="+mn-lt"/>
                <a:ea typeface="+mn-ea"/>
                <a:cs typeface="+mn-cs"/>
              </a:rPr>
              <a:t> Npart Scaling </a:t>
            </a:r>
            <a:r>
              <a:rPr lang="zh-CN" altLang="zh-CN" sz="1200" kern="1200">
                <a:solidFill>
                  <a:schemeClr val="tx1"/>
                </a:solidFill>
                <a:effectLst/>
                <a:latin typeface="+mn-lt"/>
                <a:ea typeface="+mn-ea"/>
                <a:cs typeface="+mn-cs"/>
              </a:rPr>
              <a:t>参数</a:t>
            </a:r>
            <a:r>
              <a:rPr lang="en-US" altLang="zh-CN" sz="1200" kern="1200">
                <a:solidFill>
                  <a:schemeClr val="tx1"/>
                </a:solidFill>
                <a:effectLst/>
                <a:latin typeface="+mn-lt"/>
                <a:ea typeface="+mn-ea"/>
                <a:cs typeface="+mn-cs"/>
              </a:rPr>
              <a:t> alpha </a:t>
            </a:r>
            <a:r>
              <a:rPr lang="zh-CN" altLang="zh-CN" sz="1200" kern="1200">
                <a:solidFill>
                  <a:schemeClr val="tx1"/>
                </a:solidFill>
                <a:effectLst/>
                <a:latin typeface="+mn-lt"/>
                <a:ea typeface="+mn-ea"/>
                <a:cs typeface="+mn-cs"/>
              </a:rPr>
              <a:t>随能量的变化，当能量升高时，标度参数下降。</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en-US" altLang="zh-CN" sz="1200" kern="1200">
                <a:solidFill>
                  <a:schemeClr val="tx1"/>
                </a:solidFill>
                <a:effectLst/>
                <a:latin typeface="+mn-lt"/>
                <a:ea typeface="+mn-ea"/>
                <a:cs typeface="+mn-cs"/>
              </a:rPr>
              <a:t>Lambda</a:t>
            </a:r>
            <a:r>
              <a:rPr lang="zh-CN" altLang="zh-CN"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K0s </a:t>
            </a:r>
            <a:r>
              <a:rPr lang="zh-CN" altLang="zh-CN" sz="1200" kern="1200">
                <a:solidFill>
                  <a:schemeClr val="tx1"/>
                </a:solidFill>
                <a:effectLst/>
                <a:latin typeface="+mn-lt"/>
                <a:ea typeface="+mn-ea"/>
                <a:cs typeface="+mn-cs"/>
              </a:rPr>
              <a:t>和</a:t>
            </a:r>
            <a:r>
              <a:rPr lang="en-US" altLang="zh-CN" sz="1200" kern="1200">
                <a:solidFill>
                  <a:schemeClr val="tx1"/>
                </a:solidFill>
                <a:effectLst/>
                <a:latin typeface="+mn-lt"/>
                <a:ea typeface="+mn-ea"/>
                <a:cs typeface="+mn-cs"/>
              </a:rPr>
              <a:t> Phi </a:t>
            </a:r>
            <a:r>
              <a:rPr lang="zh-CN" altLang="zh-CN" sz="1200" kern="1200">
                <a:solidFill>
                  <a:schemeClr val="tx1"/>
                </a:solidFill>
                <a:effectLst/>
                <a:latin typeface="+mn-lt"/>
                <a:ea typeface="+mn-ea"/>
                <a:cs typeface="+mn-cs"/>
              </a:rPr>
              <a:t>的标度参数</a:t>
            </a:r>
            <a:r>
              <a:rPr lang="en-US" altLang="zh-CN" sz="1200" kern="1200">
                <a:solidFill>
                  <a:schemeClr val="tx1"/>
                </a:solidFill>
                <a:effectLst/>
                <a:latin typeface="+mn-lt"/>
                <a:ea typeface="+mn-ea"/>
                <a:cs typeface="+mn-cs"/>
              </a:rPr>
              <a:t>alpha</a:t>
            </a:r>
            <a:r>
              <a:rPr lang="zh-CN" altLang="zh-CN" sz="1200" kern="1200">
                <a:solidFill>
                  <a:schemeClr val="tx1"/>
                </a:solidFill>
                <a:effectLst/>
                <a:latin typeface="+mn-lt"/>
                <a:ea typeface="+mn-ea"/>
                <a:cs typeface="+mn-cs"/>
              </a:rPr>
              <a:t>在误差范围内是一致的，但</a:t>
            </a:r>
            <a:r>
              <a:rPr lang="en-US" altLang="zh-CN" sz="1200" kern="1200">
                <a:solidFill>
                  <a:schemeClr val="tx1"/>
                </a:solidFill>
                <a:effectLst/>
                <a:latin typeface="+mn-lt"/>
                <a:ea typeface="+mn-ea"/>
                <a:cs typeface="+mn-cs"/>
              </a:rPr>
              <a:t> Xi </a:t>
            </a:r>
            <a:r>
              <a:rPr lang="zh-CN" altLang="zh-CN" sz="1200" kern="1200">
                <a:solidFill>
                  <a:schemeClr val="tx1"/>
                </a:solidFill>
                <a:effectLst/>
                <a:latin typeface="+mn-lt"/>
                <a:ea typeface="+mn-ea"/>
                <a:cs typeface="+mn-cs"/>
              </a:rPr>
              <a:t>的标度参数明显高于与这三个粒子。</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这可能是由于</a:t>
            </a:r>
            <a:r>
              <a:rPr lang="en-US" altLang="zh-CN" sz="1200" kern="1200">
                <a:solidFill>
                  <a:schemeClr val="tx1"/>
                </a:solidFill>
                <a:effectLst/>
                <a:latin typeface="+mn-lt"/>
                <a:ea typeface="+mn-ea"/>
                <a:cs typeface="+mn-cs"/>
              </a:rPr>
              <a:t> Xi </a:t>
            </a:r>
            <a:r>
              <a:rPr lang="zh-CN" altLang="zh-CN" sz="1200" kern="1200">
                <a:solidFill>
                  <a:schemeClr val="tx1"/>
                </a:solidFill>
                <a:effectLst/>
                <a:latin typeface="+mn-lt"/>
                <a:ea typeface="+mn-ea"/>
                <a:cs typeface="+mn-cs"/>
              </a:rPr>
              <a:t>的产生更可能来自于多步</a:t>
            </a:r>
            <a:r>
              <a:rPr lang="zh-CN" altLang="en-US" sz="1200" kern="1200">
                <a:solidFill>
                  <a:schemeClr val="tx1"/>
                </a:solidFill>
                <a:effectLst/>
                <a:latin typeface="+mn-lt"/>
                <a:ea typeface="+mn-ea"/>
                <a:cs typeface="+mn-cs"/>
              </a:rPr>
              <a:t>强子散射</a:t>
            </a:r>
            <a:r>
              <a:rPr lang="zh-CN" altLang="zh-CN" sz="1200" kern="1200">
                <a:solidFill>
                  <a:schemeClr val="tx1"/>
                </a:solidFill>
                <a:effectLst/>
                <a:latin typeface="+mn-lt"/>
                <a:ea typeface="+mn-ea"/>
                <a:cs typeface="+mn-cs"/>
              </a:rPr>
              <a:t>过程，例如通过奇异夸克交换机制产生于</a:t>
            </a:r>
            <a:r>
              <a:rPr lang="en-US" altLang="zh-CN" sz="1200" kern="1200">
                <a:solidFill>
                  <a:schemeClr val="tx1"/>
                </a:solidFill>
                <a:effectLst/>
                <a:latin typeface="+mn-lt"/>
                <a:ea typeface="+mn-ea"/>
                <a:cs typeface="+mn-cs"/>
              </a:rPr>
              <a:t>Lambda Lambda </a:t>
            </a:r>
            <a:r>
              <a:rPr lang="zh-CN" altLang="zh-CN" sz="1200" kern="1200">
                <a:solidFill>
                  <a:schemeClr val="tx1"/>
                </a:solidFill>
                <a:effectLst/>
                <a:latin typeface="+mn-lt"/>
                <a:ea typeface="+mn-ea"/>
                <a:cs typeface="+mn-cs"/>
              </a:rPr>
              <a:t>碰撞过程。</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将实验结果与</a:t>
            </a:r>
            <a:r>
              <a:rPr lang="en-US" altLang="zh-CN" sz="1200" kern="1200">
                <a:solidFill>
                  <a:schemeClr val="tx1"/>
                </a:solidFill>
                <a:effectLst/>
                <a:latin typeface="+mn-lt"/>
                <a:ea typeface="+mn-ea"/>
                <a:cs typeface="+mn-cs"/>
              </a:rPr>
              <a:t>UrQMD</a:t>
            </a:r>
            <a:r>
              <a:rPr lang="zh-CN" altLang="zh-CN" sz="1200" kern="1200">
                <a:solidFill>
                  <a:schemeClr val="tx1"/>
                </a:solidFill>
                <a:effectLst/>
                <a:latin typeface="+mn-lt"/>
                <a:ea typeface="+mn-ea"/>
                <a:cs typeface="+mn-cs"/>
              </a:rPr>
              <a:t>模型进行比较发现，</a:t>
            </a:r>
            <a:r>
              <a:rPr lang="en-US" altLang="zh-CN" sz="1200" kern="1200">
                <a:solidFill>
                  <a:schemeClr val="tx1"/>
                </a:solidFill>
                <a:effectLst/>
                <a:latin typeface="+mn-lt"/>
                <a:ea typeface="+mn-ea"/>
                <a:cs typeface="+mn-cs"/>
              </a:rPr>
              <a:t>UrQMD</a:t>
            </a:r>
            <a:r>
              <a:rPr lang="zh-CN" altLang="zh-CN" sz="1200" kern="1200">
                <a:solidFill>
                  <a:schemeClr val="tx1"/>
                </a:solidFill>
                <a:effectLst/>
                <a:latin typeface="+mn-lt"/>
                <a:ea typeface="+mn-ea"/>
                <a:cs typeface="+mn-cs"/>
              </a:rPr>
              <a:t>模型可以定性的描述</a:t>
            </a:r>
            <a:r>
              <a:rPr lang="en-US" altLang="zh-CN" sz="1200" kern="1200">
                <a:solidFill>
                  <a:schemeClr val="tx1"/>
                </a:solidFill>
                <a:effectLst/>
                <a:latin typeface="+mn-lt"/>
                <a:ea typeface="+mn-ea"/>
                <a:cs typeface="+mn-cs"/>
              </a:rPr>
              <a:t>alpha</a:t>
            </a:r>
            <a:r>
              <a:rPr lang="zh-CN" altLang="zh-CN" sz="1200" kern="1200">
                <a:solidFill>
                  <a:schemeClr val="tx1"/>
                </a:solidFill>
                <a:effectLst/>
                <a:latin typeface="+mn-lt"/>
                <a:ea typeface="+mn-ea"/>
                <a:cs typeface="+mn-cs"/>
              </a:rPr>
              <a:t>参数随能量下降的行为，但是并不能复现</a:t>
            </a:r>
            <a:r>
              <a:rPr lang="en-US" altLang="zh-CN" sz="1200" kern="1200">
                <a:solidFill>
                  <a:schemeClr val="tx1"/>
                </a:solidFill>
                <a:effectLst/>
                <a:latin typeface="+mn-lt"/>
                <a:ea typeface="+mn-ea"/>
                <a:cs typeface="+mn-cs"/>
              </a:rPr>
              <a:t> Ld </a:t>
            </a:r>
            <a:r>
              <a:rPr lang="zh-CN" altLang="zh-CN" sz="1200" kern="1200">
                <a:solidFill>
                  <a:schemeClr val="tx1"/>
                </a:solidFill>
                <a:effectLst/>
                <a:latin typeface="+mn-lt"/>
                <a:ea typeface="+mn-ea"/>
                <a:cs typeface="+mn-cs"/>
              </a:rPr>
              <a:t>和</a:t>
            </a:r>
            <a:r>
              <a:rPr lang="en-US" altLang="zh-CN" sz="1200" kern="1200">
                <a:solidFill>
                  <a:schemeClr val="tx1"/>
                </a:solidFill>
                <a:effectLst/>
                <a:latin typeface="+mn-lt"/>
                <a:ea typeface="+mn-ea"/>
                <a:cs typeface="+mn-cs"/>
              </a:rPr>
              <a:t> Phi alpha</a:t>
            </a:r>
            <a:r>
              <a:rPr lang="zh-CN" altLang="zh-CN" sz="1200" kern="1200">
                <a:solidFill>
                  <a:schemeClr val="tx1"/>
                </a:solidFill>
                <a:effectLst/>
                <a:latin typeface="+mn-lt"/>
                <a:ea typeface="+mn-ea"/>
                <a:cs typeface="+mn-cs"/>
              </a:rPr>
              <a:t>参数的一致性。</a:t>
            </a:r>
          </a:p>
          <a:p>
            <a:pPr algn="just">
              <a:lnSpc>
                <a:spcPct val="150000"/>
              </a:lnSpc>
              <a:buNone/>
            </a:pPr>
            <a:endParaRPr lang="en-US" altLang="zh-CN"/>
          </a:p>
        </p:txBody>
      </p:sp>
      <p:sp>
        <p:nvSpPr>
          <p:cNvPr id="4" name="灯片编号占位符 3"/>
          <p:cNvSpPr>
            <a:spLocks noGrp="1"/>
          </p:cNvSpPr>
          <p:nvPr>
            <p:ph type="sldNum" sz="quarter" idx="5"/>
          </p:nvPr>
        </p:nvSpPr>
        <p:spPr/>
        <p:txBody>
          <a:bodyPr/>
          <a:lstStyle/>
          <a:p>
            <a:fld id="{FDE9A71E-1289-4F6C-87EC-15E7B30217F1}" type="slidenum">
              <a:rPr lang="zh-CN" altLang="en-US" smtClean="0"/>
              <a:t>11</a:t>
            </a:fld>
            <a:endParaRPr lang="zh-CN" altLang="en-US"/>
          </a:p>
        </p:txBody>
      </p:sp>
    </p:spTree>
    <p:extLst>
      <p:ext uri="{BB962C8B-B14F-4D97-AF65-F5344CB8AC3E}">
        <p14:creationId xmlns:p14="http://schemas.microsoft.com/office/powerpoint/2010/main" val="3002550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CABD-75F8-E902-11AE-0E1837A2DD3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F7253EE-A316-8AB4-22C0-D87C2B5B695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4702BAB-ADDD-5AD7-90F9-5250081255E1}"/>
              </a:ext>
            </a:extLst>
          </p:cNvPr>
          <p:cNvSpPr>
            <a:spLocks noGrp="1"/>
          </p:cNvSpPr>
          <p:nvPr>
            <p:ph type="body" idx="1"/>
          </p:nvPr>
        </p:nvSpPr>
        <p:spPr/>
        <p:txBody>
          <a:bodyPr/>
          <a:lstStyle/>
          <a:p>
            <a:r>
              <a:rPr lang="zh-CN" altLang="zh-CN" sz="1200" kern="1200">
                <a:solidFill>
                  <a:schemeClr val="tx1"/>
                </a:solidFill>
                <a:effectLst/>
                <a:latin typeface="+mn-lt"/>
                <a:ea typeface="+mn-ea"/>
                <a:cs typeface="+mn-cs"/>
              </a:rPr>
              <a:t>这里展示是的粒子产额比随能量的变化，左图是</a:t>
            </a:r>
            <a:r>
              <a:rPr lang="en-US" altLang="zh-CN" sz="1200" kern="1200">
                <a:solidFill>
                  <a:schemeClr val="tx1"/>
                </a:solidFill>
                <a:effectLst/>
                <a:latin typeface="+mn-lt"/>
                <a:ea typeface="+mn-ea"/>
                <a:cs typeface="+mn-cs"/>
              </a:rPr>
              <a:t> phi/K- </a:t>
            </a:r>
            <a:r>
              <a:rPr lang="zh-CN" altLang="zh-CN" sz="1200" kern="1200">
                <a:solidFill>
                  <a:schemeClr val="tx1"/>
                </a:solidFill>
                <a:effectLst/>
                <a:latin typeface="+mn-lt"/>
                <a:ea typeface="+mn-ea"/>
                <a:cs typeface="+mn-cs"/>
              </a:rPr>
              <a:t>和</a:t>
            </a:r>
            <a:r>
              <a:rPr lang="en-US" altLang="zh-CN" sz="1200" kern="1200">
                <a:solidFill>
                  <a:schemeClr val="tx1"/>
                </a:solidFill>
                <a:effectLst/>
                <a:latin typeface="+mn-lt"/>
                <a:ea typeface="+mn-ea"/>
                <a:cs typeface="+mn-cs"/>
              </a:rPr>
              <a:t> Phi/Xi </a:t>
            </a:r>
            <a:r>
              <a:rPr lang="zh-CN" altLang="zh-CN" sz="1200" kern="1200">
                <a:solidFill>
                  <a:schemeClr val="tx1"/>
                </a:solidFill>
                <a:effectLst/>
                <a:latin typeface="+mn-lt"/>
                <a:ea typeface="+mn-ea"/>
                <a:cs typeface="+mn-cs"/>
              </a:rPr>
              <a:t>的结果，右图是</a:t>
            </a:r>
            <a:r>
              <a:rPr lang="en-US" altLang="zh-CN" sz="1200" kern="1200">
                <a:solidFill>
                  <a:schemeClr val="tx1"/>
                </a:solidFill>
                <a:effectLst/>
                <a:latin typeface="+mn-lt"/>
                <a:ea typeface="+mn-ea"/>
                <a:cs typeface="+mn-cs"/>
              </a:rPr>
              <a:t> K0s/Ld</a:t>
            </a:r>
            <a:r>
              <a:rPr lang="zh-CN" altLang="zh-CN"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Ld/p</a:t>
            </a:r>
            <a:r>
              <a:rPr lang="zh-CN" altLang="zh-CN"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Xi/Ld </a:t>
            </a:r>
            <a:r>
              <a:rPr lang="zh-CN" altLang="zh-CN" sz="1200" kern="1200">
                <a:solidFill>
                  <a:schemeClr val="tx1"/>
                </a:solidFill>
                <a:effectLst/>
                <a:latin typeface="+mn-lt"/>
                <a:ea typeface="+mn-ea"/>
                <a:cs typeface="+mn-cs"/>
              </a:rPr>
              <a:t>的结果，并且和热模型进行了比较。</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实验结果表明，在碰撞能量低于</a:t>
            </a:r>
            <a:r>
              <a:rPr lang="en-US" altLang="zh-CN" sz="1200" kern="1200">
                <a:solidFill>
                  <a:schemeClr val="tx1"/>
                </a:solidFill>
                <a:effectLst/>
                <a:latin typeface="+mn-lt"/>
                <a:ea typeface="+mn-ea"/>
                <a:cs typeface="+mn-cs"/>
              </a:rPr>
              <a:t>5 GeV</a:t>
            </a:r>
            <a:r>
              <a:rPr lang="zh-CN" altLang="zh-CN" sz="1200" kern="1200">
                <a:solidFill>
                  <a:schemeClr val="tx1"/>
                </a:solidFill>
                <a:effectLst/>
                <a:latin typeface="+mn-lt"/>
                <a:ea typeface="+mn-ea"/>
                <a:cs typeface="+mn-cs"/>
              </a:rPr>
              <a:t>时，粒子产额比偏离</a:t>
            </a:r>
            <a:r>
              <a:rPr lang="en-US" altLang="zh-CN" sz="1200" kern="1200">
                <a:solidFill>
                  <a:schemeClr val="tx1"/>
                </a:solidFill>
                <a:effectLst/>
                <a:latin typeface="+mn-lt"/>
                <a:ea typeface="+mn-ea"/>
                <a:cs typeface="+mn-cs"/>
              </a:rPr>
              <a:t>GCE</a:t>
            </a:r>
            <a:r>
              <a:rPr lang="zh-CN" altLang="zh-CN" sz="1200" kern="1200">
                <a:solidFill>
                  <a:schemeClr val="tx1"/>
                </a:solidFill>
                <a:effectLst/>
                <a:latin typeface="+mn-lt"/>
                <a:ea typeface="+mn-ea"/>
                <a:cs typeface="+mn-cs"/>
              </a:rPr>
              <a:t>，但是使用奇异性关联长度约为</a:t>
            </a:r>
            <a:r>
              <a:rPr lang="en-US" altLang="zh-CN" sz="1200" kern="1200">
                <a:solidFill>
                  <a:schemeClr val="tx1"/>
                </a:solidFill>
                <a:effectLst/>
                <a:latin typeface="+mn-lt"/>
                <a:ea typeface="+mn-ea"/>
                <a:cs typeface="+mn-cs"/>
              </a:rPr>
              <a:t>3-4fm</a:t>
            </a:r>
            <a:r>
              <a:rPr lang="zh-CN" altLang="zh-CN" sz="1200" kern="1200">
                <a:solidFill>
                  <a:schemeClr val="tx1"/>
                </a:solidFill>
                <a:effectLst/>
                <a:latin typeface="+mn-lt"/>
                <a:ea typeface="+mn-ea"/>
                <a:cs typeface="+mn-cs"/>
              </a:rPr>
              <a:t>的</a:t>
            </a:r>
            <a:r>
              <a:rPr lang="en-US" altLang="zh-CN" sz="1200" kern="1200">
                <a:solidFill>
                  <a:schemeClr val="tx1"/>
                </a:solidFill>
                <a:effectLst/>
                <a:latin typeface="+mn-lt"/>
                <a:ea typeface="+mn-ea"/>
                <a:cs typeface="+mn-cs"/>
              </a:rPr>
              <a:t>CE</a:t>
            </a:r>
            <a:r>
              <a:rPr lang="zh-CN" altLang="zh-CN" sz="1200" kern="1200">
                <a:solidFill>
                  <a:schemeClr val="tx1"/>
                </a:solidFill>
                <a:effectLst/>
                <a:latin typeface="+mn-lt"/>
                <a:ea typeface="+mn-ea"/>
                <a:cs typeface="+mn-cs"/>
              </a:rPr>
              <a:t>可以很好的描述所有的实验结果。</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这表明在低能时，局域的奇异性守恒将对粒子产生有明显的影响，或许意味着核物质的性质发生了转变。</a:t>
            </a:r>
          </a:p>
          <a:p>
            <a:endParaRPr lang="en-US" altLang="zh-CN"/>
          </a:p>
        </p:txBody>
      </p:sp>
      <p:sp>
        <p:nvSpPr>
          <p:cNvPr id="4" name="灯片编号占位符 3">
            <a:extLst>
              <a:ext uri="{FF2B5EF4-FFF2-40B4-BE49-F238E27FC236}">
                <a16:creationId xmlns:a16="http://schemas.microsoft.com/office/drawing/2014/main" id="{1424293B-055E-F585-6DD9-44F5916E3398}"/>
              </a:ext>
            </a:extLst>
          </p:cNvPr>
          <p:cNvSpPr>
            <a:spLocks noGrp="1"/>
          </p:cNvSpPr>
          <p:nvPr>
            <p:ph type="sldNum" sz="quarter" idx="5"/>
          </p:nvPr>
        </p:nvSpPr>
        <p:spPr/>
        <p:txBody>
          <a:bodyPr/>
          <a:lstStyle/>
          <a:p>
            <a:fld id="{FDE9A71E-1289-4F6C-87EC-15E7B30217F1}" type="slidenum">
              <a:rPr lang="zh-CN" altLang="en-US" smtClean="0"/>
              <a:t>12</a:t>
            </a:fld>
            <a:endParaRPr lang="zh-CN" altLang="en-US"/>
          </a:p>
        </p:txBody>
      </p:sp>
    </p:spTree>
    <p:extLst>
      <p:ext uri="{BB962C8B-B14F-4D97-AF65-F5344CB8AC3E}">
        <p14:creationId xmlns:p14="http://schemas.microsoft.com/office/powerpoint/2010/main" val="79147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a:solidFill>
                  <a:schemeClr val="tx1"/>
                </a:solidFill>
                <a:effectLst/>
                <a:latin typeface="+mn-lt"/>
                <a:ea typeface="+mn-ea"/>
                <a:cs typeface="+mn-cs"/>
              </a:rPr>
              <a:t>此外，</a:t>
            </a:r>
            <a:r>
              <a:rPr lang="en-US" altLang="zh-CN" sz="1200" kern="1200">
                <a:solidFill>
                  <a:schemeClr val="tx1"/>
                </a:solidFill>
                <a:effectLst/>
                <a:latin typeface="+mn-lt"/>
                <a:ea typeface="+mn-ea"/>
                <a:cs typeface="+mn-cs"/>
              </a:rPr>
              <a:t> pT </a:t>
            </a:r>
            <a:r>
              <a:rPr lang="zh-CN" altLang="zh-CN" sz="1200" kern="1200">
                <a:solidFill>
                  <a:schemeClr val="tx1"/>
                </a:solidFill>
                <a:effectLst/>
                <a:latin typeface="+mn-lt"/>
                <a:ea typeface="+mn-ea"/>
                <a:cs typeface="+mn-cs"/>
              </a:rPr>
              <a:t>谱中可以提取动力学冻结信息，这里使用</a:t>
            </a:r>
            <a:r>
              <a:rPr lang="en-US" altLang="zh-CN" sz="1200" kern="1200">
                <a:solidFill>
                  <a:schemeClr val="tx1"/>
                </a:solidFill>
                <a:effectLst/>
                <a:latin typeface="+mn-lt"/>
                <a:ea typeface="+mn-ea"/>
                <a:cs typeface="+mn-cs"/>
              </a:rPr>
              <a:t>Blast-Wave</a:t>
            </a:r>
            <a:r>
              <a:rPr lang="zh-CN" altLang="zh-CN" sz="1200" kern="1200">
                <a:solidFill>
                  <a:schemeClr val="tx1"/>
                </a:solidFill>
                <a:effectLst/>
                <a:latin typeface="+mn-lt"/>
                <a:ea typeface="+mn-ea"/>
                <a:cs typeface="+mn-cs"/>
              </a:rPr>
              <a:t>函数拟合</a:t>
            </a:r>
            <a:r>
              <a:rPr lang="en-US" altLang="zh-CN" sz="1200" kern="1200">
                <a:solidFill>
                  <a:schemeClr val="tx1"/>
                </a:solidFill>
                <a:effectLst/>
                <a:latin typeface="+mn-lt"/>
                <a:ea typeface="+mn-ea"/>
                <a:cs typeface="+mn-cs"/>
              </a:rPr>
              <a:t>pT</a:t>
            </a:r>
            <a:r>
              <a:rPr lang="zh-CN" altLang="zh-CN" sz="1200" kern="1200">
                <a:solidFill>
                  <a:schemeClr val="tx1"/>
                </a:solidFill>
                <a:effectLst/>
                <a:latin typeface="+mn-lt"/>
                <a:ea typeface="+mn-ea"/>
                <a:cs typeface="+mn-cs"/>
              </a:rPr>
              <a:t>谱提取动力学冻结温度和平均横向速度。</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左图是</a:t>
            </a:r>
            <a:r>
              <a:rPr lang="en-US" altLang="zh-CN" sz="1200" kern="1200">
                <a:solidFill>
                  <a:schemeClr val="tx1"/>
                </a:solidFill>
                <a:effectLst/>
                <a:latin typeface="+mn-lt"/>
                <a:ea typeface="+mn-ea"/>
                <a:cs typeface="+mn-cs"/>
              </a:rPr>
              <a:t>STAR 3GeV </a:t>
            </a:r>
            <a:r>
              <a:rPr lang="zh-CN" altLang="zh-CN" sz="1200" kern="1200">
                <a:solidFill>
                  <a:schemeClr val="tx1"/>
                </a:solidFill>
                <a:effectLst/>
                <a:latin typeface="+mn-lt"/>
                <a:ea typeface="+mn-ea"/>
                <a:cs typeface="+mn-cs"/>
              </a:rPr>
              <a:t>质子和</a:t>
            </a:r>
            <a:r>
              <a:rPr lang="en-US" altLang="zh-CN" sz="1200" kern="1200">
                <a:solidFill>
                  <a:schemeClr val="tx1"/>
                </a:solidFill>
                <a:effectLst/>
                <a:latin typeface="+mn-lt"/>
                <a:ea typeface="+mn-ea"/>
                <a:cs typeface="+mn-cs"/>
              </a:rPr>
              <a:t>Lambda</a:t>
            </a:r>
            <a:r>
              <a:rPr lang="zh-CN" altLang="zh-CN" sz="1200" kern="1200">
                <a:solidFill>
                  <a:schemeClr val="tx1"/>
                </a:solidFill>
                <a:effectLst/>
                <a:latin typeface="+mn-lt"/>
                <a:ea typeface="+mn-ea"/>
                <a:cs typeface="+mn-cs"/>
              </a:rPr>
              <a:t>在不同中心度的结果，可以看到从中心到边缘碰撞动力学冻结温度略微升高，平均横向速度明显减小。</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pPr algn="just">
              <a:lnSpc>
                <a:spcPct val="150000"/>
              </a:lnSpc>
              <a:buNone/>
            </a:pP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这可能是由于偏心碰撞的碰撞体积较小，碰撞系统的压力较小，导致动力学冻结时间更早。</a:t>
            </a:r>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DE9A71E-1289-4F6C-87EC-15E7B30217F1}" type="slidenum">
              <a:rPr lang="zh-CN" altLang="en-US" smtClean="0"/>
              <a:t>13</a:t>
            </a:fld>
            <a:endParaRPr lang="zh-CN" altLang="en-US"/>
          </a:p>
        </p:txBody>
      </p:sp>
    </p:spTree>
    <p:extLst>
      <p:ext uri="{BB962C8B-B14F-4D97-AF65-F5344CB8AC3E}">
        <p14:creationId xmlns:p14="http://schemas.microsoft.com/office/powerpoint/2010/main" val="93542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这里展示的最中心碰撞的动力学冻结参数随能量的变化，可以看到随着碰撞能量升高，冻结</a:t>
            </a:r>
            <a:r>
              <a:rPr lang="zh-CN" altLang="en-US" sz="1200" kern="1200">
                <a:solidFill>
                  <a:schemeClr val="tx1"/>
                </a:solidFill>
                <a:effectLst/>
                <a:latin typeface="+mn-lt"/>
                <a:ea typeface="+mn-ea"/>
                <a:cs typeface="+mn-cs"/>
              </a:rPr>
              <a:t>温度</a:t>
            </a:r>
            <a:r>
              <a:rPr lang="zh-CN" altLang="zh-CN" sz="1200" kern="1200">
                <a:solidFill>
                  <a:schemeClr val="tx1"/>
                </a:solidFill>
                <a:effectLst/>
                <a:latin typeface="+mn-lt"/>
                <a:ea typeface="+mn-ea"/>
                <a:cs typeface="+mn-cs"/>
              </a:rPr>
              <a:t>明显的升高，但平均横向速度误差范围内保持不变。</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en-US" sz="1200" kern="1200">
                <a:solidFill>
                  <a:schemeClr val="tx1"/>
                </a:solidFill>
                <a:effectLst/>
                <a:latin typeface="+mn-lt"/>
                <a:ea typeface="+mn-ea"/>
                <a:cs typeface="+mn-cs"/>
              </a:rPr>
              <a:t>此外，</a:t>
            </a:r>
            <a:r>
              <a:rPr lang="zh-CN" altLang="zh-CN" sz="1200" kern="1200">
                <a:solidFill>
                  <a:schemeClr val="tx1"/>
                </a:solidFill>
                <a:effectLst/>
                <a:latin typeface="+mn-lt"/>
                <a:ea typeface="+mn-ea"/>
                <a:cs typeface="+mn-cs"/>
              </a:rPr>
              <a:t>对于质子和</a:t>
            </a:r>
            <a:r>
              <a:rPr lang="en-US" altLang="zh-CN" sz="1200" kern="1200">
                <a:solidFill>
                  <a:schemeClr val="tx1"/>
                </a:solidFill>
                <a:effectLst/>
                <a:latin typeface="+mn-lt"/>
                <a:ea typeface="+mn-ea"/>
                <a:cs typeface="+mn-cs"/>
              </a:rPr>
              <a:t>Lambda</a:t>
            </a:r>
            <a:r>
              <a:rPr lang="zh-CN" altLang="zh-CN" sz="1200" kern="1200">
                <a:solidFill>
                  <a:schemeClr val="tx1"/>
                </a:solidFill>
                <a:effectLst/>
                <a:latin typeface="+mn-lt"/>
                <a:ea typeface="+mn-ea"/>
                <a:cs typeface="+mn-cs"/>
              </a:rPr>
              <a:t>，具有不同的</a:t>
            </a:r>
            <a:r>
              <a:rPr lang="zh-CN" altLang="en-US" sz="1200" kern="1200">
                <a:solidFill>
                  <a:schemeClr val="tx1"/>
                </a:solidFill>
                <a:effectLst/>
                <a:latin typeface="+mn-lt"/>
                <a:ea typeface="+mn-ea"/>
                <a:cs typeface="+mn-cs"/>
              </a:rPr>
              <a:t>平均横向速度</a:t>
            </a:r>
            <a:r>
              <a:rPr lang="zh-CN" altLang="zh-CN" sz="1200" kern="1200">
                <a:solidFill>
                  <a:schemeClr val="tx1"/>
                </a:solidFill>
                <a:effectLst/>
                <a:latin typeface="+mn-lt"/>
                <a:ea typeface="+mn-ea"/>
                <a:cs typeface="+mn-cs"/>
              </a:rPr>
              <a:t>，这可能是由于不同的粒子产生机制</a:t>
            </a:r>
            <a:r>
              <a:rPr lang="zh-CN" altLang="en-US" sz="1200" kern="1200">
                <a:solidFill>
                  <a:schemeClr val="tx1"/>
                </a:solidFill>
                <a:effectLst/>
                <a:latin typeface="+mn-lt"/>
                <a:ea typeface="+mn-ea"/>
                <a:cs typeface="+mn-cs"/>
              </a:rPr>
              <a:t>或者是粒子的质量效应</a:t>
            </a:r>
            <a:r>
              <a:rPr lang="zh-CN" altLang="zh-CN" sz="1200" kern="1200">
                <a:solidFill>
                  <a:schemeClr val="tx1"/>
                </a:solidFill>
                <a:effectLst/>
                <a:latin typeface="+mn-lt"/>
                <a:ea typeface="+mn-ea"/>
                <a:cs typeface="+mn-cs"/>
              </a:rPr>
              <a:t>。</a:t>
            </a:r>
          </a:p>
          <a:p>
            <a:endParaRPr lang="zh-CN" altLang="en-US"/>
          </a:p>
        </p:txBody>
      </p:sp>
      <p:sp>
        <p:nvSpPr>
          <p:cNvPr id="4" name="灯片编号占位符 3"/>
          <p:cNvSpPr>
            <a:spLocks noGrp="1"/>
          </p:cNvSpPr>
          <p:nvPr>
            <p:ph type="sldNum" sz="quarter" idx="5"/>
          </p:nvPr>
        </p:nvSpPr>
        <p:spPr/>
        <p:txBody>
          <a:bodyPr/>
          <a:lstStyle/>
          <a:p>
            <a:fld id="{FDE9A71E-1289-4F6C-87EC-15E7B30217F1}" type="slidenum">
              <a:rPr lang="zh-CN" altLang="en-US" smtClean="0"/>
              <a:t>14</a:t>
            </a:fld>
            <a:endParaRPr lang="zh-CN" altLang="en-US"/>
          </a:p>
        </p:txBody>
      </p:sp>
    </p:spTree>
    <p:extLst>
      <p:ext uri="{BB962C8B-B14F-4D97-AF65-F5344CB8AC3E}">
        <p14:creationId xmlns:p14="http://schemas.microsoft.com/office/powerpoint/2010/main" val="36280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最后是使用</a:t>
            </a:r>
            <a:r>
              <a:rPr lang="en-US" altLang="zh-CN"/>
              <a:t>UrQMD</a:t>
            </a:r>
            <a:r>
              <a:rPr lang="zh-CN" altLang="en-US"/>
              <a:t>的模拟结果，</a:t>
            </a:r>
            <a:r>
              <a:rPr lang="en-US" altLang="zh-CN"/>
              <a:t>UrQMD</a:t>
            </a:r>
            <a:r>
              <a:rPr lang="zh-CN" altLang="en-US"/>
              <a:t>可以很好的复现实验的测量结果。</a:t>
            </a:r>
          </a:p>
        </p:txBody>
      </p:sp>
      <p:sp>
        <p:nvSpPr>
          <p:cNvPr id="4" name="灯片编号占位符 3"/>
          <p:cNvSpPr>
            <a:spLocks noGrp="1"/>
          </p:cNvSpPr>
          <p:nvPr>
            <p:ph type="sldNum" sz="quarter" idx="5"/>
          </p:nvPr>
        </p:nvSpPr>
        <p:spPr/>
        <p:txBody>
          <a:bodyPr/>
          <a:lstStyle/>
          <a:p>
            <a:fld id="{FDE9A71E-1289-4F6C-87EC-15E7B30217F1}" type="slidenum">
              <a:rPr lang="zh-CN" altLang="en-US" smtClean="0"/>
              <a:t>15</a:t>
            </a:fld>
            <a:endParaRPr lang="zh-CN" altLang="en-US"/>
          </a:p>
        </p:txBody>
      </p:sp>
    </p:spTree>
    <p:extLst>
      <p:ext uri="{BB962C8B-B14F-4D97-AF65-F5344CB8AC3E}">
        <p14:creationId xmlns:p14="http://schemas.microsoft.com/office/powerpoint/2010/main" val="120094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657">
              <a:defRPr/>
            </a:pPr>
            <a:r>
              <a:rPr lang="zh-CN" altLang="en-US"/>
              <a:t>在这次报告中，我们展示了奇异强子的测量结果。</a:t>
            </a:r>
            <a:endParaRPr lang="en-US" altLang="zh-CN"/>
          </a:p>
          <a:p>
            <a:pPr defTabSz="990657">
              <a:defRPr/>
            </a:pPr>
            <a:endParaRPr lang="en-US" altLang="zh-CN"/>
          </a:p>
          <a:p>
            <a:pPr defTabSz="990657">
              <a:defRPr/>
            </a:pPr>
            <a:r>
              <a:rPr lang="zh-CN" altLang="en-US"/>
              <a:t>粒子产额比与热模型的比较表明局域奇异性守恒对奇异粒子的产生有很大的影响。</a:t>
            </a:r>
            <a:endParaRPr lang="en-US" altLang="zh-CN"/>
          </a:p>
          <a:p>
            <a:pPr defTabSz="990657">
              <a:defRPr/>
            </a:pPr>
            <a:endParaRPr lang="en-US" altLang="zh-CN"/>
          </a:p>
          <a:p>
            <a:pPr defTabSz="990657">
              <a:defRPr/>
            </a:pPr>
            <a:r>
              <a:rPr lang="en-US" altLang="zh-CN"/>
              <a:t>Xi </a:t>
            </a:r>
            <a:r>
              <a:rPr lang="zh-CN" altLang="en-US"/>
              <a:t>强的中心度依赖性表明多奇异强子产生可能主要来自于多次强子散射。</a:t>
            </a:r>
            <a:endParaRPr lang="en-US" altLang="zh-CN"/>
          </a:p>
          <a:p>
            <a:pPr defTabSz="990657">
              <a:defRPr/>
            </a:pPr>
            <a:endParaRPr lang="en-US" altLang="zh-CN"/>
          </a:p>
          <a:p>
            <a:pPr defTabSz="990657">
              <a:defRPr/>
            </a:pPr>
            <a:r>
              <a:rPr lang="en-US" altLang="zh-CN"/>
              <a:t>Proton </a:t>
            </a:r>
            <a:r>
              <a:rPr lang="zh-CN" altLang="en-US"/>
              <a:t>和 </a:t>
            </a:r>
            <a:r>
              <a:rPr lang="en-US" altLang="zh-CN"/>
              <a:t>Lambda </a:t>
            </a:r>
            <a:r>
              <a:rPr lang="zh-CN" altLang="en-US"/>
              <a:t>具有不同的动力学冻结参数。</a:t>
            </a:r>
            <a:endParaRPr lang="en-US" altLang="zh-CN"/>
          </a:p>
          <a:p>
            <a:pPr defTabSz="990657">
              <a:defRPr/>
            </a:pPr>
            <a:endParaRPr lang="en-US" altLang="zh-CN"/>
          </a:p>
          <a:p>
            <a:pPr defTabSz="990657">
              <a:defRPr/>
            </a:pPr>
            <a:r>
              <a:rPr lang="zh-CN" altLang="en-US"/>
              <a:t>以上是我报告的内容，谢谢大家。</a:t>
            </a:r>
          </a:p>
        </p:txBody>
      </p:sp>
      <p:sp>
        <p:nvSpPr>
          <p:cNvPr id="4" name="灯片编号占位符 3"/>
          <p:cNvSpPr>
            <a:spLocks noGrp="1"/>
          </p:cNvSpPr>
          <p:nvPr>
            <p:ph type="sldNum" sz="quarter" idx="5"/>
          </p:nvPr>
        </p:nvSpPr>
        <p:spPr/>
        <p:txBody>
          <a:bodyPr/>
          <a:lstStyle/>
          <a:p>
            <a:fld id="{FDE9A71E-1289-4F6C-87EC-15E7B30217F1}" type="slidenum">
              <a:rPr lang="zh-CN" altLang="en-US" smtClean="0"/>
              <a:t>16</a:t>
            </a:fld>
            <a:endParaRPr lang="zh-CN" altLang="en-US"/>
          </a:p>
        </p:txBody>
      </p:sp>
    </p:spTree>
    <p:extLst>
      <p:ext uri="{BB962C8B-B14F-4D97-AF65-F5344CB8AC3E}">
        <p14:creationId xmlns:p14="http://schemas.microsoft.com/office/powerpoint/2010/main" val="269920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这是本次报告的大纲。</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首先是物理动机，然后是固定靶实验设置，之后是实验测量结果展示，最后是总结与展望。</a:t>
            </a:r>
          </a:p>
          <a:p>
            <a:pPr algn="just">
              <a:lnSpc>
                <a:spcPct val="150000"/>
              </a:lnSpc>
              <a:buNone/>
            </a:pPr>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DE9A71E-1289-4F6C-87EC-15E7B30217F1}" type="slidenum">
              <a:rPr lang="zh-CN" altLang="en-US" smtClean="0"/>
              <a:t>2</a:t>
            </a:fld>
            <a:endParaRPr lang="zh-CN" altLang="en-US"/>
          </a:p>
        </p:txBody>
      </p:sp>
    </p:spTree>
    <p:extLst>
      <p:ext uri="{BB962C8B-B14F-4D97-AF65-F5344CB8AC3E}">
        <p14:creationId xmlns:p14="http://schemas.microsoft.com/office/powerpoint/2010/main" val="54929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左图是</a:t>
            </a:r>
            <a:r>
              <a:rPr lang="en-US" altLang="zh-CN" sz="1200" kern="1200">
                <a:solidFill>
                  <a:schemeClr val="tx1"/>
                </a:solidFill>
                <a:effectLst/>
                <a:latin typeface="+mn-lt"/>
                <a:ea typeface="+mn-ea"/>
                <a:cs typeface="+mn-cs"/>
              </a:rPr>
              <a:t>QCD</a:t>
            </a:r>
            <a:r>
              <a:rPr lang="zh-CN" altLang="zh-CN" sz="1200" kern="1200">
                <a:solidFill>
                  <a:schemeClr val="tx1"/>
                </a:solidFill>
                <a:effectLst/>
                <a:latin typeface="+mn-lt"/>
                <a:ea typeface="+mn-ea"/>
                <a:cs typeface="+mn-cs"/>
              </a:rPr>
              <a:t>相图，在极高的碰撞能量下，</a:t>
            </a:r>
            <a:r>
              <a:rPr lang="en-US" altLang="zh-CN" sz="1200" kern="1200">
                <a:solidFill>
                  <a:schemeClr val="tx1"/>
                </a:solidFill>
                <a:effectLst/>
                <a:latin typeface="+mn-lt"/>
                <a:ea typeface="+mn-ea"/>
                <a:cs typeface="+mn-cs"/>
              </a:rPr>
              <a:t>lattice QCD</a:t>
            </a:r>
            <a:r>
              <a:rPr lang="zh-CN" altLang="zh-CN" sz="1200" kern="1200">
                <a:solidFill>
                  <a:schemeClr val="tx1"/>
                </a:solidFill>
                <a:effectLst/>
                <a:latin typeface="+mn-lt"/>
                <a:ea typeface="+mn-ea"/>
                <a:cs typeface="+mn-cs"/>
              </a:rPr>
              <a:t>预言强子相到</a:t>
            </a:r>
            <a:r>
              <a:rPr lang="en-US" altLang="zh-CN" sz="1200" kern="1200">
                <a:solidFill>
                  <a:schemeClr val="tx1"/>
                </a:solidFill>
                <a:effectLst/>
                <a:latin typeface="+mn-lt"/>
                <a:ea typeface="+mn-ea"/>
                <a:cs typeface="+mn-cs"/>
              </a:rPr>
              <a:t>QGP</a:t>
            </a:r>
            <a:r>
              <a:rPr lang="zh-CN" altLang="zh-CN" sz="1200" kern="1200">
                <a:solidFill>
                  <a:schemeClr val="tx1"/>
                </a:solidFill>
                <a:effectLst/>
                <a:latin typeface="+mn-lt"/>
                <a:ea typeface="+mn-ea"/>
                <a:cs typeface="+mn-cs"/>
              </a:rPr>
              <a:t>相的相变是平滑过渡的；而在较低的能量时，基于</a:t>
            </a:r>
            <a:r>
              <a:rPr lang="en-US" altLang="zh-CN" sz="1200" kern="1200">
                <a:solidFill>
                  <a:schemeClr val="tx1"/>
                </a:solidFill>
                <a:effectLst/>
                <a:latin typeface="+mn-lt"/>
                <a:ea typeface="+mn-ea"/>
                <a:cs typeface="+mn-cs"/>
              </a:rPr>
              <a:t>QCD</a:t>
            </a:r>
            <a:r>
              <a:rPr lang="zh-CN" altLang="zh-CN" sz="1200" kern="1200">
                <a:solidFill>
                  <a:schemeClr val="tx1"/>
                </a:solidFill>
                <a:effectLst/>
                <a:latin typeface="+mn-lt"/>
                <a:ea typeface="+mn-ea"/>
                <a:cs typeface="+mn-cs"/>
              </a:rPr>
              <a:t>理论的有效模型预言强子相到</a:t>
            </a:r>
            <a:r>
              <a:rPr lang="en-US" altLang="zh-CN" sz="1200" kern="1200">
                <a:solidFill>
                  <a:schemeClr val="tx1"/>
                </a:solidFill>
                <a:effectLst/>
                <a:latin typeface="+mn-lt"/>
                <a:ea typeface="+mn-ea"/>
                <a:cs typeface="+mn-cs"/>
              </a:rPr>
              <a:t>QGP</a:t>
            </a:r>
            <a:r>
              <a:rPr lang="zh-CN" altLang="zh-CN" sz="1200" kern="1200">
                <a:solidFill>
                  <a:schemeClr val="tx1"/>
                </a:solidFill>
                <a:effectLst/>
                <a:latin typeface="+mn-lt"/>
                <a:ea typeface="+mn-ea"/>
                <a:cs typeface="+mn-cs"/>
              </a:rPr>
              <a:t>相的相变是一阶相变，因此在一阶相变线上应该存在终结点，就是相变临界点。</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寻找</a:t>
            </a:r>
            <a:r>
              <a:rPr lang="en-US" altLang="zh-CN" sz="1200" kern="1200">
                <a:solidFill>
                  <a:schemeClr val="tx1"/>
                </a:solidFill>
                <a:effectLst/>
                <a:latin typeface="+mn-lt"/>
                <a:ea typeface="+mn-ea"/>
                <a:cs typeface="+mn-cs"/>
              </a:rPr>
              <a:t>QCD</a:t>
            </a:r>
            <a:r>
              <a:rPr lang="zh-CN" altLang="zh-CN" sz="1200" kern="1200">
                <a:solidFill>
                  <a:schemeClr val="tx1"/>
                </a:solidFill>
                <a:effectLst/>
                <a:latin typeface="+mn-lt"/>
                <a:ea typeface="+mn-ea"/>
                <a:cs typeface="+mn-cs"/>
              </a:rPr>
              <a:t>相变临界点，同时研究</a:t>
            </a:r>
            <a:r>
              <a:rPr lang="en-US" altLang="zh-CN" sz="1200" kern="1200">
                <a:solidFill>
                  <a:schemeClr val="tx1"/>
                </a:solidFill>
                <a:effectLst/>
                <a:latin typeface="+mn-lt"/>
                <a:ea typeface="+mn-ea"/>
                <a:cs typeface="+mn-cs"/>
              </a:rPr>
              <a:t>QCD</a:t>
            </a:r>
            <a:r>
              <a:rPr lang="zh-CN" altLang="zh-CN" sz="1200" kern="1200">
                <a:solidFill>
                  <a:schemeClr val="tx1"/>
                </a:solidFill>
                <a:effectLst/>
                <a:latin typeface="+mn-lt"/>
                <a:ea typeface="+mn-ea"/>
                <a:cs typeface="+mn-cs"/>
              </a:rPr>
              <a:t>相图的结构是重离子碰撞实验的重要的目标。</a:t>
            </a:r>
          </a:p>
          <a:p>
            <a:endParaRPr lang="en-US"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对于</a:t>
            </a:r>
            <a:r>
              <a:rPr lang="en-US" altLang="zh-CN" sz="1200" kern="1200">
                <a:solidFill>
                  <a:schemeClr val="tx1"/>
                </a:solidFill>
                <a:effectLst/>
                <a:latin typeface="+mn-lt"/>
                <a:ea typeface="+mn-ea"/>
                <a:cs typeface="+mn-cs"/>
              </a:rPr>
              <a:t>STAR</a:t>
            </a:r>
            <a:r>
              <a:rPr lang="zh-CN" altLang="zh-CN" sz="1200" kern="1200">
                <a:solidFill>
                  <a:schemeClr val="tx1"/>
                </a:solidFill>
                <a:effectLst/>
                <a:latin typeface="+mn-lt"/>
                <a:ea typeface="+mn-ea"/>
                <a:cs typeface="+mn-cs"/>
              </a:rPr>
              <a:t>固定靶实验主要是对高重子密度区进行探索。</a:t>
            </a:r>
          </a:p>
          <a:p>
            <a:pPr algn="just">
              <a:lnSpc>
                <a:spcPct val="150000"/>
              </a:lnSpc>
              <a:buNone/>
            </a:pPr>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DE9A71E-1289-4F6C-87EC-15E7B30217F1}" type="slidenum">
              <a:rPr lang="zh-CN" altLang="en-US" smtClean="0"/>
              <a:t>3</a:t>
            </a:fld>
            <a:endParaRPr lang="zh-CN" altLang="en-US"/>
          </a:p>
        </p:txBody>
      </p:sp>
    </p:spTree>
    <p:extLst>
      <p:ext uri="{BB962C8B-B14F-4D97-AF65-F5344CB8AC3E}">
        <p14:creationId xmlns:p14="http://schemas.microsoft.com/office/powerpoint/2010/main" val="421614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zh-CN" altLang="zh-CN" sz="1200" kern="1200">
                <a:solidFill>
                  <a:schemeClr val="tx1"/>
                </a:solidFill>
                <a:effectLst/>
                <a:latin typeface="+mn-lt"/>
                <a:ea typeface="+mn-ea"/>
                <a:cs typeface="+mn-cs"/>
              </a:rPr>
              <a:t>奇异强子可以作为一个好的探针去研究核物质介质的性质，例如用来限制核物质状态方程，如左图所示，当使用不同的状态方程对重离子碰撞过程进行模拟，质子和</a:t>
            </a:r>
            <a:r>
              <a:rPr lang="en-US" altLang="zh-CN" sz="1200" kern="1200">
                <a:solidFill>
                  <a:schemeClr val="tx1"/>
                </a:solidFill>
                <a:effectLst/>
                <a:latin typeface="+mn-lt"/>
                <a:ea typeface="+mn-ea"/>
                <a:cs typeface="+mn-cs"/>
              </a:rPr>
              <a:t>Lambda</a:t>
            </a:r>
            <a:r>
              <a:rPr lang="zh-CN" altLang="zh-CN" sz="1200" kern="1200">
                <a:solidFill>
                  <a:schemeClr val="tx1"/>
                </a:solidFill>
                <a:effectLst/>
                <a:latin typeface="+mn-lt"/>
                <a:ea typeface="+mn-ea"/>
                <a:cs typeface="+mn-cs"/>
              </a:rPr>
              <a:t>的平均横动量的中心度依赖性将发生明显的变化。</a:t>
            </a:r>
          </a:p>
          <a:p>
            <a:pPr algn="just">
              <a:lnSpc>
                <a:spcPct val="130000"/>
              </a:lnSpc>
              <a:buNone/>
            </a:pPr>
            <a:endParaRPr lang="en-US" altLang="zh-CN"/>
          </a:p>
          <a:p>
            <a:r>
              <a:rPr lang="zh-CN" altLang="zh-CN" sz="1200" kern="1200">
                <a:solidFill>
                  <a:schemeClr val="tx1"/>
                </a:solidFill>
                <a:effectLst/>
                <a:latin typeface="+mn-lt"/>
                <a:ea typeface="+mn-ea"/>
                <a:cs typeface="+mn-cs"/>
              </a:rPr>
              <a:t>此外，在碰撞系统中是否存在部分子自由度也会强烈的影响奇异强子的产额，尤其是在产生阈值这附近，右图是几种不同产生机制的模型模拟的在阈值附近</a:t>
            </a:r>
            <a:r>
              <a:rPr lang="en-US" altLang="zh-CN" sz="1200" kern="1200">
                <a:solidFill>
                  <a:schemeClr val="tx1"/>
                </a:solidFill>
                <a:effectLst/>
                <a:latin typeface="+mn-lt"/>
                <a:ea typeface="+mn-ea"/>
                <a:cs typeface="+mn-cs"/>
              </a:rPr>
              <a:t>Omega</a:t>
            </a:r>
            <a:r>
              <a:rPr lang="zh-CN" altLang="zh-CN" sz="1200" kern="1200">
                <a:solidFill>
                  <a:schemeClr val="tx1"/>
                </a:solidFill>
                <a:effectLst/>
                <a:latin typeface="+mn-lt"/>
                <a:ea typeface="+mn-ea"/>
                <a:cs typeface="+mn-cs"/>
              </a:rPr>
              <a:t>和</a:t>
            </a:r>
            <a:r>
              <a:rPr lang="en-US" altLang="zh-CN" sz="1200" kern="1200">
                <a:solidFill>
                  <a:schemeClr val="tx1"/>
                </a:solidFill>
                <a:effectLst/>
                <a:latin typeface="+mn-lt"/>
                <a:ea typeface="+mn-ea"/>
                <a:cs typeface="+mn-cs"/>
              </a:rPr>
              <a:t>anti-Omega</a:t>
            </a:r>
            <a:r>
              <a:rPr lang="zh-CN" altLang="zh-CN" sz="1200" kern="1200">
                <a:solidFill>
                  <a:schemeClr val="tx1"/>
                </a:solidFill>
                <a:effectLst/>
                <a:latin typeface="+mn-lt"/>
                <a:ea typeface="+mn-ea"/>
                <a:cs typeface="+mn-cs"/>
              </a:rPr>
              <a:t>的产额随能量的变化，当部分子自由度存在时，粒子产额将会有明显的增强。</a:t>
            </a:r>
          </a:p>
          <a:p>
            <a:endParaRPr lang="en-US" altLang="zh-CN" sz="1200" kern="1200">
              <a:solidFill>
                <a:schemeClr val="tx1"/>
              </a:solidFill>
              <a:effectLst/>
              <a:latin typeface="+mn-lt"/>
              <a:ea typeface="+mn-ea"/>
              <a:cs typeface="+mn-cs"/>
            </a:endParaRPr>
          </a:p>
          <a:p>
            <a:r>
              <a:rPr lang="en-US" altLang="zh-CN" sz="1200" kern="1200">
                <a:solidFill>
                  <a:schemeClr val="tx1"/>
                </a:solidFill>
                <a:effectLst/>
                <a:latin typeface="+mn-lt"/>
                <a:ea typeface="+mn-ea"/>
                <a:cs typeface="+mn-cs"/>
              </a:rPr>
              <a:t>STAR </a:t>
            </a:r>
            <a:r>
              <a:rPr lang="zh-CN" altLang="zh-CN" sz="1200" kern="1200">
                <a:solidFill>
                  <a:schemeClr val="tx1"/>
                </a:solidFill>
                <a:effectLst/>
                <a:latin typeface="+mn-lt"/>
                <a:ea typeface="+mn-ea"/>
                <a:cs typeface="+mn-cs"/>
              </a:rPr>
              <a:t>固定靶实验可以为阈值能量附近奇异强子产生的测量提供丰富的数据支持。</a:t>
            </a:r>
          </a:p>
          <a:p>
            <a:r>
              <a:rPr lang="en-US" altLang="zh-CN" sz="1200" kern="1200">
                <a:solidFill>
                  <a:schemeClr val="tx1"/>
                </a:solidFill>
                <a:effectLst/>
                <a:latin typeface="+mn-lt"/>
                <a:ea typeface="+mn-ea"/>
                <a:cs typeface="+mn-cs"/>
              </a:rPr>
              <a:t> </a:t>
            </a:r>
            <a:endParaRPr lang="zh-CN" altLang="zh-CN" sz="1200" kern="1200">
              <a:solidFill>
                <a:schemeClr val="tx1"/>
              </a:solidFill>
              <a:effectLst/>
              <a:latin typeface="+mn-lt"/>
              <a:ea typeface="+mn-ea"/>
              <a:cs typeface="+mn-cs"/>
            </a:endParaRPr>
          </a:p>
          <a:p>
            <a:pPr algn="just">
              <a:lnSpc>
                <a:spcPct val="130000"/>
              </a:lnSpc>
              <a:buNone/>
            </a:pPr>
            <a:endParaRPr lang="zh-CN" altLang="en-US"/>
          </a:p>
        </p:txBody>
      </p:sp>
      <p:sp>
        <p:nvSpPr>
          <p:cNvPr id="4" name="灯片编号占位符 3"/>
          <p:cNvSpPr>
            <a:spLocks noGrp="1"/>
          </p:cNvSpPr>
          <p:nvPr>
            <p:ph type="sldNum" sz="quarter" idx="5"/>
          </p:nvPr>
        </p:nvSpPr>
        <p:spPr/>
        <p:txBody>
          <a:bodyPr/>
          <a:lstStyle/>
          <a:p>
            <a:fld id="{FDE9A71E-1289-4F6C-87EC-15E7B30217F1}" type="slidenum">
              <a:rPr lang="zh-CN" altLang="en-US" smtClean="0"/>
              <a:t>4</a:t>
            </a:fld>
            <a:endParaRPr lang="zh-CN" altLang="en-US"/>
          </a:p>
        </p:txBody>
      </p:sp>
    </p:spTree>
    <p:extLst>
      <p:ext uri="{BB962C8B-B14F-4D97-AF65-F5344CB8AC3E}">
        <p14:creationId xmlns:p14="http://schemas.microsoft.com/office/powerpoint/2010/main" val="1460081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这里展示的是</a:t>
            </a:r>
            <a:r>
              <a:rPr lang="en-US" altLang="zh-CN" sz="1200" kern="1200">
                <a:solidFill>
                  <a:schemeClr val="tx1"/>
                </a:solidFill>
                <a:effectLst/>
                <a:latin typeface="+mn-lt"/>
                <a:ea typeface="+mn-ea"/>
                <a:cs typeface="+mn-cs"/>
              </a:rPr>
              <a:t> STAR </a:t>
            </a:r>
            <a:r>
              <a:rPr lang="zh-CN" altLang="zh-CN" sz="1200" kern="1200">
                <a:solidFill>
                  <a:schemeClr val="tx1"/>
                </a:solidFill>
                <a:effectLst/>
                <a:latin typeface="+mn-lt"/>
                <a:ea typeface="+mn-ea"/>
                <a:cs typeface="+mn-cs"/>
              </a:rPr>
              <a:t>探测器的结构和固定靶实验的示意图。</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左图是</a:t>
            </a:r>
            <a:r>
              <a:rPr lang="en-US" altLang="zh-CN" sz="1200" kern="1200">
                <a:solidFill>
                  <a:schemeClr val="tx1"/>
                </a:solidFill>
                <a:effectLst/>
                <a:latin typeface="+mn-lt"/>
                <a:ea typeface="+mn-ea"/>
                <a:cs typeface="+mn-cs"/>
              </a:rPr>
              <a:t> STAR </a:t>
            </a:r>
            <a:r>
              <a:rPr lang="zh-CN" altLang="zh-CN" sz="1200" kern="1200">
                <a:solidFill>
                  <a:schemeClr val="tx1"/>
                </a:solidFill>
                <a:effectLst/>
                <a:latin typeface="+mn-lt"/>
                <a:ea typeface="+mn-ea"/>
                <a:cs typeface="+mn-cs"/>
              </a:rPr>
              <a:t>探测器的示意图，在</a:t>
            </a:r>
            <a:r>
              <a:rPr lang="en-US" altLang="zh-CN" sz="1200" kern="1200">
                <a:solidFill>
                  <a:schemeClr val="tx1"/>
                </a:solidFill>
                <a:effectLst/>
                <a:latin typeface="+mn-lt"/>
                <a:ea typeface="+mn-ea"/>
                <a:cs typeface="+mn-cs"/>
              </a:rPr>
              <a:t> BES-II STAR </a:t>
            </a:r>
            <a:r>
              <a:rPr lang="zh-CN" altLang="zh-CN" sz="1200" kern="1200">
                <a:solidFill>
                  <a:schemeClr val="tx1"/>
                </a:solidFill>
                <a:effectLst/>
                <a:latin typeface="+mn-lt"/>
                <a:ea typeface="+mn-ea"/>
                <a:cs typeface="+mn-cs"/>
              </a:rPr>
              <a:t>升级了</a:t>
            </a:r>
            <a:r>
              <a:rPr lang="en-US" altLang="zh-CN" sz="1200" kern="1200">
                <a:solidFill>
                  <a:schemeClr val="tx1"/>
                </a:solidFill>
                <a:effectLst/>
                <a:latin typeface="+mn-lt"/>
                <a:ea typeface="+mn-ea"/>
                <a:cs typeface="+mn-cs"/>
              </a:rPr>
              <a:t> inner TPC </a:t>
            </a:r>
            <a:r>
              <a:rPr lang="zh-CN" altLang="zh-CN" sz="1200" kern="1200">
                <a:solidFill>
                  <a:schemeClr val="tx1"/>
                </a:solidFill>
                <a:effectLst/>
                <a:latin typeface="+mn-lt"/>
                <a:ea typeface="+mn-ea"/>
                <a:cs typeface="+mn-cs"/>
              </a:rPr>
              <a:t>和</a:t>
            </a:r>
            <a:r>
              <a:rPr lang="en-US" altLang="zh-CN" sz="1200" kern="1200">
                <a:solidFill>
                  <a:schemeClr val="tx1"/>
                </a:solidFill>
                <a:effectLst/>
                <a:latin typeface="+mn-lt"/>
                <a:ea typeface="+mn-ea"/>
                <a:cs typeface="+mn-cs"/>
              </a:rPr>
              <a:t> End-cap TOF</a:t>
            </a:r>
            <a:r>
              <a:rPr lang="zh-CN" altLang="zh-CN" sz="1200" kern="1200">
                <a:solidFill>
                  <a:schemeClr val="tx1"/>
                </a:solidFill>
                <a:effectLst/>
                <a:latin typeface="+mn-lt"/>
                <a:ea typeface="+mn-ea"/>
                <a:cs typeface="+mn-cs"/>
              </a:rPr>
              <a:t>，扩大了探测器的接收度范围和粒子鉴别能力。</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右图是固定靶实验的示意图，金箔固定于探测器一端，让束流去轰击金箔。</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en-US" altLang="zh-CN" sz="1200" kern="1200">
                <a:solidFill>
                  <a:schemeClr val="tx1"/>
                </a:solidFill>
                <a:effectLst/>
                <a:latin typeface="+mn-lt"/>
                <a:ea typeface="+mn-ea"/>
                <a:cs typeface="+mn-cs"/>
              </a:rPr>
              <a:t>STAR </a:t>
            </a:r>
            <a:r>
              <a:rPr lang="zh-CN" altLang="zh-CN" sz="1200" kern="1200">
                <a:solidFill>
                  <a:schemeClr val="tx1"/>
                </a:solidFill>
                <a:effectLst/>
                <a:latin typeface="+mn-lt"/>
                <a:ea typeface="+mn-ea"/>
                <a:cs typeface="+mn-cs"/>
              </a:rPr>
              <a:t>在固定靶实验中采集了充沛的事件量用于数据分析，与</a:t>
            </a:r>
            <a:r>
              <a:rPr lang="en-US" altLang="zh-CN" sz="1200" kern="1200">
                <a:solidFill>
                  <a:schemeClr val="tx1"/>
                </a:solidFill>
                <a:effectLst/>
                <a:latin typeface="+mn-lt"/>
                <a:ea typeface="+mn-ea"/>
                <a:cs typeface="+mn-cs"/>
              </a:rPr>
              <a:t> BES-I </a:t>
            </a:r>
            <a:r>
              <a:rPr lang="zh-CN" altLang="zh-CN" sz="1200" kern="1200">
                <a:solidFill>
                  <a:schemeClr val="tx1"/>
                </a:solidFill>
                <a:effectLst/>
                <a:latin typeface="+mn-lt"/>
                <a:ea typeface="+mn-ea"/>
                <a:cs typeface="+mn-cs"/>
              </a:rPr>
              <a:t>采集的事件量相比大约增大了</a:t>
            </a:r>
            <a:r>
              <a:rPr lang="en-US" altLang="zh-CN" sz="1200" kern="1200">
                <a:solidFill>
                  <a:schemeClr val="tx1"/>
                </a:solidFill>
                <a:effectLst/>
                <a:latin typeface="+mn-lt"/>
                <a:ea typeface="+mn-ea"/>
                <a:cs typeface="+mn-cs"/>
              </a:rPr>
              <a:t>10</a:t>
            </a:r>
            <a:r>
              <a:rPr lang="zh-CN" altLang="zh-CN" sz="1200" kern="1200">
                <a:solidFill>
                  <a:schemeClr val="tx1"/>
                </a:solidFill>
                <a:effectLst/>
                <a:latin typeface="+mn-lt"/>
                <a:ea typeface="+mn-ea"/>
                <a:cs typeface="+mn-cs"/>
              </a:rPr>
              <a:t>倍。</a:t>
            </a:r>
          </a:p>
          <a:p>
            <a:pPr algn="just">
              <a:lnSpc>
                <a:spcPct val="130000"/>
              </a:lnSpc>
              <a:buNone/>
            </a:pPr>
            <a:endParaRPr lang="zh-CN" altLang="en-US"/>
          </a:p>
        </p:txBody>
      </p:sp>
      <p:sp>
        <p:nvSpPr>
          <p:cNvPr id="4" name="灯片编号占位符 3"/>
          <p:cNvSpPr>
            <a:spLocks noGrp="1"/>
          </p:cNvSpPr>
          <p:nvPr>
            <p:ph type="sldNum" sz="quarter" idx="5"/>
          </p:nvPr>
        </p:nvSpPr>
        <p:spPr/>
        <p:txBody>
          <a:bodyPr/>
          <a:lstStyle/>
          <a:p>
            <a:fld id="{FDE9A71E-1289-4F6C-87EC-15E7B30217F1}" type="slidenum">
              <a:rPr lang="zh-CN" altLang="en-US" smtClean="0"/>
              <a:t>5</a:t>
            </a:fld>
            <a:endParaRPr lang="zh-CN" altLang="en-US"/>
          </a:p>
        </p:txBody>
      </p:sp>
    </p:spTree>
    <p:extLst>
      <p:ext uri="{BB962C8B-B14F-4D97-AF65-F5344CB8AC3E}">
        <p14:creationId xmlns:p14="http://schemas.microsoft.com/office/powerpoint/2010/main" val="2933141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在</a:t>
            </a:r>
            <a:r>
              <a:rPr lang="en-US" altLang="zh-CN" sz="1200" kern="1200">
                <a:solidFill>
                  <a:schemeClr val="tx1"/>
                </a:solidFill>
                <a:effectLst/>
                <a:latin typeface="+mn-lt"/>
                <a:ea typeface="+mn-ea"/>
                <a:cs typeface="+mn-cs"/>
              </a:rPr>
              <a:t> STAR </a:t>
            </a:r>
            <a:r>
              <a:rPr lang="zh-CN" altLang="zh-CN" sz="1200" kern="1200">
                <a:solidFill>
                  <a:schemeClr val="tx1"/>
                </a:solidFill>
                <a:effectLst/>
                <a:latin typeface="+mn-lt"/>
                <a:ea typeface="+mn-ea"/>
                <a:cs typeface="+mn-cs"/>
              </a:rPr>
              <a:t>实验中，主要使用</a:t>
            </a:r>
            <a:r>
              <a:rPr lang="en-US" altLang="zh-CN" sz="1200" kern="1200">
                <a:solidFill>
                  <a:schemeClr val="tx1"/>
                </a:solidFill>
                <a:effectLst/>
                <a:latin typeface="+mn-lt"/>
                <a:ea typeface="+mn-ea"/>
                <a:cs typeface="+mn-cs"/>
              </a:rPr>
              <a:t> TPC </a:t>
            </a:r>
            <a:r>
              <a:rPr lang="zh-CN" altLang="zh-CN" sz="1200" kern="1200">
                <a:solidFill>
                  <a:schemeClr val="tx1"/>
                </a:solidFill>
                <a:effectLst/>
                <a:latin typeface="+mn-lt"/>
                <a:ea typeface="+mn-ea"/>
                <a:cs typeface="+mn-cs"/>
              </a:rPr>
              <a:t>和</a:t>
            </a:r>
            <a:r>
              <a:rPr lang="en-US" altLang="zh-CN" sz="1200" kern="1200">
                <a:solidFill>
                  <a:schemeClr val="tx1"/>
                </a:solidFill>
                <a:effectLst/>
                <a:latin typeface="+mn-lt"/>
                <a:ea typeface="+mn-ea"/>
                <a:cs typeface="+mn-cs"/>
              </a:rPr>
              <a:t> TOF </a:t>
            </a:r>
            <a:r>
              <a:rPr lang="zh-CN" altLang="zh-CN" sz="1200" kern="1200">
                <a:solidFill>
                  <a:schemeClr val="tx1"/>
                </a:solidFill>
                <a:effectLst/>
                <a:latin typeface="+mn-lt"/>
                <a:ea typeface="+mn-ea"/>
                <a:cs typeface="+mn-cs"/>
              </a:rPr>
              <a:t>探测器对重离子碰撞产生末态粒子进行鉴别。</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这里展示了通过</a:t>
            </a:r>
            <a:r>
              <a:rPr lang="en-US" altLang="zh-CN" sz="1200" kern="1200">
                <a:solidFill>
                  <a:schemeClr val="tx1"/>
                </a:solidFill>
                <a:effectLst/>
                <a:latin typeface="+mn-lt"/>
                <a:ea typeface="+mn-ea"/>
                <a:cs typeface="+mn-cs"/>
              </a:rPr>
              <a:t> TPC </a:t>
            </a:r>
            <a:r>
              <a:rPr lang="zh-CN" altLang="zh-CN" sz="1200" kern="1200">
                <a:solidFill>
                  <a:schemeClr val="tx1"/>
                </a:solidFill>
                <a:effectLst/>
                <a:latin typeface="+mn-lt"/>
                <a:ea typeface="+mn-ea"/>
                <a:cs typeface="+mn-cs"/>
              </a:rPr>
              <a:t>探测器测量的电离能损和</a:t>
            </a:r>
            <a:r>
              <a:rPr lang="en-US" altLang="zh-CN" sz="1200" kern="1200">
                <a:solidFill>
                  <a:schemeClr val="tx1"/>
                </a:solidFill>
                <a:effectLst/>
                <a:latin typeface="+mn-lt"/>
                <a:ea typeface="+mn-ea"/>
                <a:cs typeface="+mn-cs"/>
              </a:rPr>
              <a:t> TOF </a:t>
            </a:r>
            <a:r>
              <a:rPr lang="zh-CN" altLang="zh-CN" sz="1200" kern="1200">
                <a:solidFill>
                  <a:schemeClr val="tx1"/>
                </a:solidFill>
                <a:effectLst/>
                <a:latin typeface="+mn-lt"/>
                <a:ea typeface="+mn-ea"/>
                <a:cs typeface="+mn-cs"/>
              </a:rPr>
              <a:t>探测器测量的质量平方的分布图，其中不同的深色条带表示不同的粒子。</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对于短寿命的奇异强子，我们使用这些末态粒子，通过不变质量法进行重建。</a:t>
            </a:r>
          </a:p>
          <a:p>
            <a:pPr algn="just">
              <a:lnSpc>
                <a:spcPct val="130000"/>
              </a:lnSpc>
              <a:buNone/>
            </a:pPr>
            <a:endParaRPr lang="zh-CN" altLang="en-US"/>
          </a:p>
        </p:txBody>
      </p:sp>
      <p:sp>
        <p:nvSpPr>
          <p:cNvPr id="4" name="灯片编号占位符 3"/>
          <p:cNvSpPr>
            <a:spLocks noGrp="1"/>
          </p:cNvSpPr>
          <p:nvPr>
            <p:ph type="sldNum" sz="quarter" idx="5"/>
          </p:nvPr>
        </p:nvSpPr>
        <p:spPr/>
        <p:txBody>
          <a:bodyPr/>
          <a:lstStyle/>
          <a:p>
            <a:fld id="{FDE9A71E-1289-4F6C-87EC-15E7B30217F1}" type="slidenum">
              <a:rPr lang="zh-CN" altLang="en-US" smtClean="0"/>
              <a:t>6</a:t>
            </a:fld>
            <a:endParaRPr lang="zh-CN" altLang="en-US"/>
          </a:p>
        </p:txBody>
      </p:sp>
    </p:spTree>
    <p:extLst>
      <p:ext uri="{BB962C8B-B14F-4D97-AF65-F5344CB8AC3E}">
        <p14:creationId xmlns:p14="http://schemas.microsoft.com/office/powerpoint/2010/main" val="194433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上图展示了重建出的短寿命奇异强子的不变质量谱。</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下图展示的是这些粒子的接收度分布，我们可以看到在</a:t>
            </a:r>
            <a:r>
              <a:rPr lang="en-US" altLang="zh-CN" sz="1200" kern="1200">
                <a:solidFill>
                  <a:schemeClr val="tx1"/>
                </a:solidFill>
                <a:effectLst/>
                <a:latin typeface="+mn-lt"/>
                <a:ea typeface="+mn-ea"/>
                <a:cs typeface="+mn-cs"/>
              </a:rPr>
              <a:t> STAR </a:t>
            </a:r>
            <a:r>
              <a:rPr lang="zh-CN" altLang="zh-CN" sz="1200" kern="1200">
                <a:solidFill>
                  <a:schemeClr val="tx1"/>
                </a:solidFill>
                <a:effectLst/>
                <a:latin typeface="+mn-lt"/>
                <a:ea typeface="+mn-ea"/>
                <a:cs typeface="+mn-cs"/>
              </a:rPr>
              <a:t>探测器能够从束流快度到中心快度对这些粒子进行精确的测量。</a:t>
            </a:r>
          </a:p>
          <a:p>
            <a:endParaRPr lang="zh-CN" altLang="en-US"/>
          </a:p>
        </p:txBody>
      </p:sp>
      <p:sp>
        <p:nvSpPr>
          <p:cNvPr id="4" name="灯片编号占位符 3"/>
          <p:cNvSpPr>
            <a:spLocks noGrp="1"/>
          </p:cNvSpPr>
          <p:nvPr>
            <p:ph type="sldNum" sz="quarter" idx="5"/>
          </p:nvPr>
        </p:nvSpPr>
        <p:spPr/>
        <p:txBody>
          <a:bodyPr/>
          <a:lstStyle/>
          <a:p>
            <a:fld id="{FDE9A71E-1289-4F6C-87EC-15E7B30217F1}" type="slidenum">
              <a:rPr lang="zh-CN" altLang="en-US" smtClean="0"/>
              <a:t>7</a:t>
            </a:fld>
            <a:endParaRPr lang="zh-CN" altLang="en-US"/>
          </a:p>
        </p:txBody>
      </p:sp>
    </p:spTree>
    <p:extLst>
      <p:ext uri="{BB962C8B-B14F-4D97-AF65-F5344CB8AC3E}">
        <p14:creationId xmlns:p14="http://schemas.microsoft.com/office/powerpoint/2010/main" val="3696360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接下来是测量结果和一些讨论。</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上图展示的是中心快度附近的</a:t>
            </a:r>
            <a:r>
              <a:rPr lang="en-US" altLang="zh-CN" sz="1200" kern="1200">
                <a:solidFill>
                  <a:schemeClr val="tx1"/>
                </a:solidFill>
                <a:effectLst/>
                <a:latin typeface="+mn-lt"/>
                <a:ea typeface="+mn-ea"/>
                <a:cs typeface="+mn-cs"/>
              </a:rPr>
              <a:t> pT </a:t>
            </a:r>
            <a:r>
              <a:rPr lang="zh-CN" altLang="zh-CN" sz="1200" kern="1200">
                <a:solidFill>
                  <a:schemeClr val="tx1"/>
                </a:solidFill>
                <a:effectLst/>
                <a:latin typeface="+mn-lt"/>
                <a:ea typeface="+mn-ea"/>
                <a:cs typeface="+mn-cs"/>
              </a:rPr>
              <a:t>谱，其中虚线是</a:t>
            </a:r>
            <a:r>
              <a:rPr lang="en-US" altLang="zh-CN" sz="1200" kern="1200">
                <a:solidFill>
                  <a:schemeClr val="tx1"/>
                </a:solidFill>
                <a:effectLst/>
                <a:latin typeface="+mn-lt"/>
                <a:ea typeface="+mn-ea"/>
                <a:cs typeface="+mn-cs"/>
              </a:rPr>
              <a:t> Blast-Wave </a:t>
            </a:r>
            <a:r>
              <a:rPr lang="zh-CN" altLang="zh-CN" sz="1200" kern="1200">
                <a:solidFill>
                  <a:schemeClr val="tx1"/>
                </a:solidFill>
                <a:effectLst/>
                <a:latin typeface="+mn-lt"/>
                <a:ea typeface="+mn-ea"/>
                <a:cs typeface="+mn-cs"/>
              </a:rPr>
              <a:t>函数对测量结果进行的拟合，可以看到</a:t>
            </a:r>
            <a:r>
              <a:rPr lang="en-US" altLang="zh-CN" sz="1200" kern="1200">
                <a:solidFill>
                  <a:schemeClr val="tx1"/>
                </a:solidFill>
                <a:effectLst/>
                <a:latin typeface="+mn-lt"/>
                <a:ea typeface="+mn-ea"/>
                <a:cs typeface="+mn-cs"/>
              </a:rPr>
              <a:t> Blast-Wave </a:t>
            </a:r>
            <a:r>
              <a:rPr lang="zh-CN" altLang="zh-CN" sz="1200" kern="1200">
                <a:solidFill>
                  <a:schemeClr val="tx1"/>
                </a:solidFill>
                <a:effectLst/>
                <a:latin typeface="+mn-lt"/>
                <a:ea typeface="+mn-ea"/>
                <a:cs typeface="+mn-cs"/>
              </a:rPr>
              <a:t>函数可以很好的描述测量的数据点。</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下图是根据测量的</a:t>
            </a:r>
            <a:r>
              <a:rPr lang="en-US" altLang="zh-CN" sz="1200" kern="1200">
                <a:solidFill>
                  <a:schemeClr val="tx1"/>
                </a:solidFill>
                <a:effectLst/>
                <a:latin typeface="+mn-lt"/>
                <a:ea typeface="+mn-ea"/>
                <a:cs typeface="+mn-cs"/>
              </a:rPr>
              <a:t> pT </a:t>
            </a:r>
            <a:r>
              <a:rPr lang="zh-CN" altLang="zh-CN" sz="1200" kern="1200">
                <a:solidFill>
                  <a:schemeClr val="tx1"/>
                </a:solidFill>
                <a:effectLst/>
                <a:latin typeface="+mn-lt"/>
                <a:ea typeface="+mn-ea"/>
                <a:cs typeface="+mn-cs"/>
              </a:rPr>
              <a:t>谱以及拟合函数计算的积分产额</a:t>
            </a:r>
            <a:r>
              <a:rPr lang="en-US" altLang="zh-CN" sz="1200" kern="1200">
                <a:solidFill>
                  <a:schemeClr val="tx1"/>
                </a:solidFill>
                <a:effectLst/>
                <a:latin typeface="+mn-lt"/>
                <a:ea typeface="+mn-ea"/>
                <a:cs typeface="+mn-cs"/>
              </a:rPr>
              <a:t>dNdy</a:t>
            </a:r>
            <a:r>
              <a:rPr lang="zh-CN" altLang="zh-CN" sz="1200" kern="1200">
                <a:solidFill>
                  <a:schemeClr val="tx1"/>
                </a:solidFill>
                <a:effectLst/>
                <a:latin typeface="+mn-lt"/>
                <a:ea typeface="+mn-ea"/>
                <a:cs typeface="+mn-cs"/>
              </a:rPr>
              <a:t>。</a:t>
            </a:r>
          </a:p>
          <a:p>
            <a:pPr algn="just">
              <a:lnSpc>
                <a:spcPct val="150000"/>
              </a:lnSpc>
              <a:buNone/>
            </a:pPr>
            <a:endParaRPr lang="zh-CN" altLang="en-US"/>
          </a:p>
        </p:txBody>
      </p:sp>
      <p:sp>
        <p:nvSpPr>
          <p:cNvPr id="4" name="灯片编号占位符 3"/>
          <p:cNvSpPr>
            <a:spLocks noGrp="1"/>
          </p:cNvSpPr>
          <p:nvPr>
            <p:ph type="sldNum" sz="quarter" idx="5"/>
          </p:nvPr>
        </p:nvSpPr>
        <p:spPr/>
        <p:txBody>
          <a:bodyPr/>
          <a:lstStyle/>
          <a:p>
            <a:fld id="{FDE9A71E-1289-4F6C-87EC-15E7B30217F1}" type="slidenum">
              <a:rPr lang="zh-CN" altLang="en-US" smtClean="0"/>
              <a:t>8</a:t>
            </a:fld>
            <a:endParaRPr lang="zh-CN" altLang="en-US"/>
          </a:p>
        </p:txBody>
      </p:sp>
    </p:spTree>
    <p:extLst>
      <p:ext uri="{BB962C8B-B14F-4D97-AF65-F5344CB8AC3E}">
        <p14:creationId xmlns:p14="http://schemas.microsoft.com/office/powerpoint/2010/main" val="346979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a:solidFill>
                  <a:schemeClr val="tx1"/>
                </a:solidFill>
                <a:effectLst/>
                <a:latin typeface="+mn-lt"/>
                <a:ea typeface="+mn-ea"/>
                <a:cs typeface="+mn-cs"/>
              </a:rPr>
              <a:t>有了这些测量结果，我们可以进行一些讨论。</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首先是产额的能量依赖性，如左图所示，这里展示了最中心碰撞中</a:t>
            </a:r>
            <a:r>
              <a:rPr lang="en-US" altLang="zh-CN" sz="1200" kern="1200">
                <a:solidFill>
                  <a:schemeClr val="tx1"/>
                </a:solidFill>
                <a:effectLst/>
                <a:latin typeface="+mn-lt"/>
                <a:ea typeface="+mn-ea"/>
                <a:cs typeface="+mn-cs"/>
              </a:rPr>
              <a:t> K+</a:t>
            </a:r>
            <a:r>
              <a:rPr lang="zh-CN" altLang="zh-CN"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K-</a:t>
            </a:r>
            <a:r>
              <a:rPr lang="zh-CN" altLang="zh-CN"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K0s</a:t>
            </a:r>
            <a:r>
              <a:rPr lang="zh-CN" altLang="zh-CN"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phi</a:t>
            </a:r>
            <a:r>
              <a:rPr lang="zh-CN" altLang="zh-CN"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Lambda</a:t>
            </a:r>
            <a:r>
              <a:rPr lang="zh-CN" altLang="zh-CN"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Xi </a:t>
            </a:r>
            <a:r>
              <a:rPr lang="zh-CN" altLang="zh-CN" sz="1200" kern="1200">
                <a:solidFill>
                  <a:schemeClr val="tx1"/>
                </a:solidFill>
                <a:effectLst/>
                <a:latin typeface="+mn-lt"/>
                <a:ea typeface="+mn-ea"/>
                <a:cs typeface="+mn-cs"/>
              </a:rPr>
              <a:t>的中心快度产额随能量的变化，其中实心点是</a:t>
            </a:r>
            <a:r>
              <a:rPr lang="en-US" altLang="zh-CN" sz="1200" kern="1200">
                <a:solidFill>
                  <a:schemeClr val="tx1"/>
                </a:solidFill>
                <a:effectLst/>
                <a:latin typeface="+mn-lt"/>
                <a:ea typeface="+mn-ea"/>
                <a:cs typeface="+mn-cs"/>
              </a:rPr>
              <a:t> STAR </a:t>
            </a:r>
            <a:r>
              <a:rPr lang="zh-CN" altLang="zh-CN" sz="1200" kern="1200">
                <a:solidFill>
                  <a:schemeClr val="tx1"/>
                </a:solidFill>
                <a:effectLst/>
                <a:latin typeface="+mn-lt"/>
                <a:ea typeface="+mn-ea"/>
                <a:cs typeface="+mn-cs"/>
              </a:rPr>
              <a:t>固定靶新的测量结果。</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可以看出随着碰撞能量的上升，相对产额随着能量快速上升，并在高能时趋于饱和。</a:t>
            </a:r>
            <a:endParaRPr lang="en-US" altLang="zh-CN" sz="1200" kern="1200">
              <a:solidFill>
                <a:schemeClr val="tx1"/>
              </a:solidFill>
              <a:effectLst/>
              <a:latin typeface="+mn-lt"/>
              <a:ea typeface="+mn-ea"/>
              <a:cs typeface="+mn-cs"/>
            </a:endParaRPr>
          </a:p>
          <a:p>
            <a:endParaRPr lang="zh-CN" altLang="zh-CN" sz="1200" kern="1200">
              <a:solidFill>
                <a:schemeClr val="tx1"/>
              </a:solidFill>
              <a:effectLst/>
              <a:latin typeface="+mn-lt"/>
              <a:ea typeface="+mn-ea"/>
              <a:cs typeface="+mn-cs"/>
            </a:endParaRPr>
          </a:p>
          <a:p>
            <a:r>
              <a:rPr lang="zh-CN" altLang="zh-CN" sz="1200" kern="1200">
                <a:solidFill>
                  <a:schemeClr val="tx1"/>
                </a:solidFill>
                <a:effectLst/>
                <a:latin typeface="+mn-lt"/>
                <a:ea typeface="+mn-ea"/>
                <a:cs typeface="+mn-cs"/>
              </a:rPr>
              <a:t>此外，在固定靶能区</a:t>
            </a:r>
            <a:r>
              <a:rPr lang="en-US" altLang="zh-CN" sz="1200" kern="1200">
                <a:solidFill>
                  <a:schemeClr val="tx1"/>
                </a:solidFill>
                <a:effectLst/>
                <a:latin typeface="+mn-lt"/>
                <a:ea typeface="+mn-ea"/>
                <a:cs typeface="+mn-cs"/>
              </a:rPr>
              <a:t> Lambda </a:t>
            </a:r>
            <a:r>
              <a:rPr lang="zh-CN" altLang="zh-CN" sz="1200" kern="1200">
                <a:solidFill>
                  <a:schemeClr val="tx1"/>
                </a:solidFill>
                <a:effectLst/>
                <a:latin typeface="+mn-lt"/>
                <a:ea typeface="+mn-ea"/>
                <a:cs typeface="+mn-cs"/>
              </a:rPr>
              <a:t>的产额比</a:t>
            </a:r>
            <a:r>
              <a:rPr lang="en-US" altLang="zh-CN" sz="1200" kern="1200">
                <a:solidFill>
                  <a:schemeClr val="tx1"/>
                </a:solidFill>
                <a:effectLst/>
                <a:latin typeface="+mn-lt"/>
                <a:ea typeface="+mn-ea"/>
                <a:cs typeface="+mn-cs"/>
              </a:rPr>
              <a:t> Kaon </a:t>
            </a:r>
            <a:r>
              <a:rPr lang="zh-CN" altLang="zh-CN" sz="1200" kern="1200">
                <a:solidFill>
                  <a:schemeClr val="tx1"/>
                </a:solidFill>
                <a:effectLst/>
                <a:latin typeface="+mn-lt"/>
                <a:ea typeface="+mn-ea"/>
                <a:cs typeface="+mn-cs"/>
              </a:rPr>
              <a:t>产额更高，这与高能的测量结果是相反的，这可能是由于在低能时高的重子密度更容易使得奇异重子产生。</a:t>
            </a:r>
          </a:p>
          <a:p>
            <a:r>
              <a:rPr lang="en-US" altLang="zh-CN" sz="1200" kern="1200">
                <a:solidFill>
                  <a:schemeClr val="tx1"/>
                </a:solidFill>
                <a:effectLst/>
                <a:latin typeface="+mn-lt"/>
                <a:ea typeface="+mn-ea"/>
                <a:cs typeface="+mn-cs"/>
              </a:rPr>
              <a:t> </a:t>
            </a:r>
            <a:endParaRPr lang="zh-CN" altLang="zh-CN" sz="1200" kern="1200">
              <a:solidFill>
                <a:schemeClr val="tx1"/>
              </a:solidFill>
              <a:effectLst/>
              <a:latin typeface="+mn-lt"/>
              <a:ea typeface="+mn-ea"/>
              <a:cs typeface="+mn-cs"/>
            </a:endParaRPr>
          </a:p>
          <a:p>
            <a:pPr algn="just">
              <a:lnSpc>
                <a:spcPct val="150000"/>
              </a:lnSpc>
              <a:buNone/>
            </a:pPr>
            <a:endParaRPr lang="en-US" altLang="zh-CN"/>
          </a:p>
        </p:txBody>
      </p:sp>
      <p:sp>
        <p:nvSpPr>
          <p:cNvPr id="4" name="灯片编号占位符 3"/>
          <p:cNvSpPr>
            <a:spLocks noGrp="1"/>
          </p:cNvSpPr>
          <p:nvPr>
            <p:ph type="sldNum" sz="quarter" idx="5"/>
          </p:nvPr>
        </p:nvSpPr>
        <p:spPr/>
        <p:txBody>
          <a:bodyPr/>
          <a:lstStyle/>
          <a:p>
            <a:fld id="{FDE9A71E-1289-4F6C-87EC-15E7B30217F1}" type="slidenum">
              <a:rPr lang="zh-CN" altLang="en-US" smtClean="0"/>
              <a:t>9</a:t>
            </a:fld>
            <a:endParaRPr lang="zh-CN" altLang="en-US"/>
          </a:p>
        </p:txBody>
      </p:sp>
    </p:spTree>
    <p:extLst>
      <p:ext uri="{BB962C8B-B14F-4D97-AF65-F5344CB8AC3E}">
        <p14:creationId xmlns:p14="http://schemas.microsoft.com/office/powerpoint/2010/main" val="305483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04AB045-38CF-402E-7762-0E23F7D946BB}"/>
              </a:ext>
            </a:extLst>
          </p:cNvPr>
          <p:cNvSpPr/>
          <p:nvPr userDrawn="1"/>
        </p:nvSpPr>
        <p:spPr>
          <a:xfrm>
            <a:off x="0" y="665160"/>
            <a:ext cx="12192000" cy="2427352"/>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0209792C-A679-987A-58A9-9C78422A16C1}"/>
              </a:ext>
            </a:extLst>
          </p:cNvPr>
          <p:cNvSpPr>
            <a:spLocks noGrp="1"/>
          </p:cNvSpPr>
          <p:nvPr>
            <p:ph type="ctrTitle"/>
          </p:nvPr>
        </p:nvSpPr>
        <p:spPr>
          <a:xfrm>
            <a:off x="838199" y="665160"/>
            <a:ext cx="10515601" cy="2387600"/>
          </a:xfrm>
        </p:spPr>
        <p:txBody>
          <a:bodyPr anchor="ctr">
            <a:normAutofit/>
          </a:bodyPr>
          <a:lstStyle>
            <a:lvl1pPr algn="ctr">
              <a:defRPr sz="4000">
                <a:solidFill>
                  <a:schemeClr val="bg1"/>
                </a:solidFill>
                <a:latin typeface="方正粗黑宋简体" panose="02000000000000000000" pitchFamily="2" charset="-122"/>
                <a:ea typeface="方正粗黑宋简体" panose="02000000000000000000" pitchFamily="2" charset="-122"/>
              </a:defRPr>
            </a:lvl1pPr>
          </a:lstStyle>
          <a:p>
            <a:r>
              <a:rPr lang="zh-CN" altLang="en-US"/>
              <a:t>单击此处编辑母版标题样式</a:t>
            </a:r>
          </a:p>
        </p:txBody>
      </p:sp>
      <p:sp>
        <p:nvSpPr>
          <p:cNvPr id="3" name="副标题 2">
            <a:extLst>
              <a:ext uri="{FF2B5EF4-FFF2-40B4-BE49-F238E27FC236}">
                <a16:creationId xmlns:a16="http://schemas.microsoft.com/office/drawing/2014/main" id="{51EDA186-5D6B-79BC-C84C-45AE6954B7D1}"/>
              </a:ext>
            </a:extLst>
          </p:cNvPr>
          <p:cNvSpPr>
            <a:spLocks noGrp="1"/>
          </p:cNvSpPr>
          <p:nvPr>
            <p:ph type="subTitle" idx="1"/>
          </p:nvPr>
        </p:nvSpPr>
        <p:spPr>
          <a:xfrm>
            <a:off x="1523999" y="4147376"/>
            <a:ext cx="9144000" cy="1655762"/>
          </a:xfrm>
        </p:spPr>
        <p:txBody>
          <a:bodyPr/>
          <a:lstStyle>
            <a:lvl1pPr marL="0" indent="0" algn="ctr">
              <a:buNone/>
              <a:defRPr sz="2400" b="1">
                <a:latin typeface="方正粗黑宋简体" panose="02000000000000000000" pitchFamily="2" charset="-122"/>
                <a:ea typeface="方正粗黑宋简体" panose="020000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2" name="矩形 11">
            <a:extLst>
              <a:ext uri="{FF2B5EF4-FFF2-40B4-BE49-F238E27FC236}">
                <a16:creationId xmlns:a16="http://schemas.microsoft.com/office/drawing/2014/main" id="{16C0F2DF-B2B8-F174-D602-EB7644605F23}"/>
              </a:ext>
            </a:extLst>
          </p:cNvPr>
          <p:cNvSpPr/>
          <p:nvPr userDrawn="1"/>
        </p:nvSpPr>
        <p:spPr>
          <a:xfrm>
            <a:off x="2771" y="6400800"/>
            <a:ext cx="12192000" cy="448887"/>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3" name="日期占位符 3">
            <a:extLst>
              <a:ext uri="{FF2B5EF4-FFF2-40B4-BE49-F238E27FC236}">
                <a16:creationId xmlns:a16="http://schemas.microsoft.com/office/drawing/2014/main" id="{728FC15E-9D9B-48BF-7870-2A4AB7D98D03}"/>
              </a:ext>
            </a:extLst>
          </p:cNvPr>
          <p:cNvSpPr>
            <a:spLocks noGrp="1"/>
          </p:cNvSpPr>
          <p:nvPr>
            <p:ph type="dt" sz="half" idx="10"/>
          </p:nvPr>
        </p:nvSpPr>
        <p:spPr>
          <a:xfrm>
            <a:off x="-2" y="6447793"/>
            <a:ext cx="3950677"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r>
              <a:rPr lang="en-US" altLang="zh-CN"/>
              <a:t>QPT-2025, Oct. 24-28</a:t>
            </a:r>
            <a:endParaRPr lang="zh-CN" altLang="en-US"/>
          </a:p>
        </p:txBody>
      </p:sp>
      <p:sp>
        <p:nvSpPr>
          <p:cNvPr id="14" name="页脚占位符 4">
            <a:extLst>
              <a:ext uri="{FF2B5EF4-FFF2-40B4-BE49-F238E27FC236}">
                <a16:creationId xmlns:a16="http://schemas.microsoft.com/office/drawing/2014/main" id="{BBC7E059-E1D5-BC2C-B43F-DB13ABCB609F}"/>
              </a:ext>
            </a:extLst>
          </p:cNvPr>
          <p:cNvSpPr>
            <a:spLocks noGrp="1"/>
          </p:cNvSpPr>
          <p:nvPr>
            <p:ph type="ftr" sz="quarter" idx="11"/>
          </p:nvPr>
        </p:nvSpPr>
        <p:spPr>
          <a:xfrm>
            <a:off x="3950676" y="6442680"/>
            <a:ext cx="4290646"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r>
              <a:rPr lang="en-US" altLang="zh-CN"/>
              <a:t>Hongcan Li</a:t>
            </a:r>
            <a:endParaRPr lang="zh-CN" altLang="en-US"/>
          </a:p>
        </p:txBody>
      </p:sp>
      <p:sp>
        <p:nvSpPr>
          <p:cNvPr id="15" name="灯片编号占位符 5">
            <a:extLst>
              <a:ext uri="{FF2B5EF4-FFF2-40B4-BE49-F238E27FC236}">
                <a16:creationId xmlns:a16="http://schemas.microsoft.com/office/drawing/2014/main" id="{3DAF1A66-D15E-66F7-C2D3-7F6200296EB0}"/>
              </a:ext>
            </a:extLst>
          </p:cNvPr>
          <p:cNvSpPr>
            <a:spLocks noGrp="1"/>
          </p:cNvSpPr>
          <p:nvPr>
            <p:ph type="sldNum" sz="quarter" idx="12"/>
          </p:nvPr>
        </p:nvSpPr>
        <p:spPr>
          <a:xfrm>
            <a:off x="9285316" y="6447793"/>
            <a:ext cx="2068484"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414013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B0032B-01A9-BED9-01D5-885ADF748F5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B634B1-DD78-4749-70FD-B11D091CE2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162D144-9E66-A8C8-FCA6-EF2FD0B18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07E76F-D2AF-15F6-90D5-4BB61FD3D7BF}"/>
              </a:ext>
            </a:extLst>
          </p:cNvPr>
          <p:cNvSpPr>
            <a:spLocks noGrp="1"/>
          </p:cNvSpPr>
          <p:nvPr>
            <p:ph type="dt" sz="half" idx="10"/>
          </p:nvPr>
        </p:nvSpPr>
        <p:spPr/>
        <p:txBody>
          <a:bodyPr/>
          <a:lstStyle/>
          <a:p>
            <a:r>
              <a:rPr lang="en-US" altLang="zh-CN"/>
              <a:t>QPT-2025, Oct. 24-28</a:t>
            </a:r>
            <a:endParaRPr lang="zh-CN" altLang="en-US"/>
          </a:p>
        </p:txBody>
      </p:sp>
      <p:sp>
        <p:nvSpPr>
          <p:cNvPr id="6" name="页脚占位符 5">
            <a:extLst>
              <a:ext uri="{FF2B5EF4-FFF2-40B4-BE49-F238E27FC236}">
                <a16:creationId xmlns:a16="http://schemas.microsoft.com/office/drawing/2014/main" id="{F19D242F-2FBA-B907-FF5C-4458AD34D266}"/>
              </a:ext>
            </a:extLst>
          </p:cNvPr>
          <p:cNvSpPr>
            <a:spLocks noGrp="1"/>
          </p:cNvSpPr>
          <p:nvPr>
            <p:ph type="ftr" sz="quarter" idx="11"/>
          </p:nvPr>
        </p:nvSpPr>
        <p:spPr/>
        <p:txBody>
          <a:bodyPr/>
          <a:lstStyle/>
          <a:p>
            <a:r>
              <a:rPr lang="en-US" altLang="zh-CN"/>
              <a:t>Hongcan Li</a:t>
            </a:r>
            <a:endParaRPr lang="zh-CN" altLang="en-US"/>
          </a:p>
        </p:txBody>
      </p:sp>
      <p:sp>
        <p:nvSpPr>
          <p:cNvPr id="7" name="灯片编号占位符 6">
            <a:extLst>
              <a:ext uri="{FF2B5EF4-FFF2-40B4-BE49-F238E27FC236}">
                <a16:creationId xmlns:a16="http://schemas.microsoft.com/office/drawing/2014/main" id="{24485455-9D67-77C8-4DB7-025162387DFC}"/>
              </a:ext>
            </a:extLst>
          </p:cNvPr>
          <p:cNvSpPr>
            <a:spLocks noGrp="1"/>
          </p:cNvSpPr>
          <p:nvPr>
            <p:ph type="sldNum" sz="quarter" idx="12"/>
          </p:nvPr>
        </p:nvSpPr>
        <p:spPr/>
        <p:txBody>
          <a:body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71177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5E7804-A2F4-C640-261D-8BA7324BB0A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1FAEB17-CE0C-196C-D853-A9F0BF18FB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C27FFB-DC0C-79B5-EB88-7A2F4B6AE4D5}"/>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295E0B44-DB96-F6D6-0650-C5373C11FB8C}"/>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6B8EFEB1-C6F2-102D-4EB5-11187FEF5760}"/>
              </a:ext>
            </a:extLst>
          </p:cNvPr>
          <p:cNvSpPr>
            <a:spLocks noGrp="1"/>
          </p:cNvSpPr>
          <p:nvPr>
            <p:ph type="sldNum" sz="quarter" idx="12"/>
          </p:nvPr>
        </p:nvSpPr>
        <p:spPr/>
        <p:txBody>
          <a:body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3142759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8F845F9-3993-8D9C-072C-5C9C9D40EB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11B514C-55DA-59F6-1811-F04CEC25A23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DB1186-6A70-E600-5F3D-114C1C01F25C}"/>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0FAAB243-DE59-F5BB-7FF6-4A620CE8280E}"/>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0249B49C-71A7-CC5B-1564-E5786A0BF346}"/>
              </a:ext>
            </a:extLst>
          </p:cNvPr>
          <p:cNvSpPr>
            <a:spLocks noGrp="1"/>
          </p:cNvSpPr>
          <p:nvPr>
            <p:ph type="sldNum" sz="quarter" idx="12"/>
          </p:nvPr>
        </p:nvSpPr>
        <p:spPr/>
        <p:txBody>
          <a:body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406980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4B721704-ABF5-15C6-6058-40F2B96CB438}"/>
              </a:ext>
            </a:extLst>
          </p:cNvPr>
          <p:cNvSpPr/>
          <p:nvPr/>
        </p:nvSpPr>
        <p:spPr>
          <a:xfrm>
            <a:off x="2771" y="6400800"/>
            <a:ext cx="12192000" cy="448887"/>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标题 1">
            <a:extLst>
              <a:ext uri="{FF2B5EF4-FFF2-40B4-BE49-F238E27FC236}">
                <a16:creationId xmlns:a16="http://schemas.microsoft.com/office/drawing/2014/main" id="{C0DB99C2-EB47-D36B-23FE-A7BEF6789562}"/>
              </a:ext>
            </a:extLst>
          </p:cNvPr>
          <p:cNvSpPr>
            <a:spLocks noGrp="1"/>
          </p:cNvSpPr>
          <p:nvPr>
            <p:ph type="title"/>
          </p:nvPr>
        </p:nvSpPr>
        <p:spPr>
          <a:xfrm>
            <a:off x="838200" y="11831"/>
            <a:ext cx="10515600" cy="821124"/>
          </a:xfrm>
        </p:spPr>
        <p:txBody>
          <a:bodyPr>
            <a:noAutofit/>
          </a:bodyPr>
          <a:lstStyle>
            <a:lvl1pPr algn="ctr">
              <a:lnSpc>
                <a:spcPct val="100000"/>
              </a:lnSpc>
              <a:defRPr sz="4000">
                <a:latin typeface="方正粗黑宋简体" panose="02000000000000000000" pitchFamily="2" charset="-122"/>
                <a:ea typeface="方正粗黑宋简体" panose="02000000000000000000" pitchFamily="2" charset="-122"/>
                <a:cs typeface="Cascadia Code" panose="020B0609020000020004" pitchFamily="49" charset="0"/>
              </a:defRPr>
            </a:lvl1pPr>
          </a:lstStyle>
          <a:p>
            <a:r>
              <a:rPr lang="zh-CN" altLang="en-US"/>
              <a:t>单击此处编辑母版标题样式</a:t>
            </a:r>
            <a:endParaRPr lang="zh-CN" altLang="en-US" dirty="0"/>
          </a:p>
        </p:txBody>
      </p:sp>
      <p:sp>
        <p:nvSpPr>
          <p:cNvPr id="8" name="矩形 7">
            <a:extLst>
              <a:ext uri="{FF2B5EF4-FFF2-40B4-BE49-F238E27FC236}">
                <a16:creationId xmlns:a16="http://schemas.microsoft.com/office/drawing/2014/main" id="{202756FF-B4DB-9FD3-5F97-2208685D7FA7}"/>
              </a:ext>
            </a:extLst>
          </p:cNvPr>
          <p:cNvSpPr/>
          <p:nvPr/>
        </p:nvSpPr>
        <p:spPr>
          <a:xfrm>
            <a:off x="0" y="839585"/>
            <a:ext cx="12192000" cy="111843"/>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rgbClr val="FFC000"/>
              </a:solidFill>
            </a:endParaRPr>
          </a:p>
        </p:txBody>
      </p:sp>
      <p:sp>
        <p:nvSpPr>
          <p:cNvPr id="11" name="内容占位符 2">
            <a:extLst>
              <a:ext uri="{FF2B5EF4-FFF2-40B4-BE49-F238E27FC236}">
                <a16:creationId xmlns:a16="http://schemas.microsoft.com/office/drawing/2014/main" id="{7B2181B3-B021-711E-EC8C-3094AB87583E}"/>
              </a:ext>
            </a:extLst>
          </p:cNvPr>
          <p:cNvSpPr>
            <a:spLocks noGrp="1"/>
          </p:cNvSpPr>
          <p:nvPr>
            <p:ph idx="1" hasCustomPrompt="1"/>
          </p:nvPr>
        </p:nvSpPr>
        <p:spPr>
          <a:xfrm>
            <a:off x="1596000" y="951840"/>
            <a:ext cx="9000000" cy="5449372"/>
          </a:xfrm>
        </p:spPr>
        <p:txBody>
          <a:bodyPr>
            <a:noAutofit/>
          </a:bodyPr>
          <a:lstStyle>
            <a:lvl1pPr>
              <a:lnSpc>
                <a:spcPct val="100000"/>
              </a:lnSpc>
              <a:spcBef>
                <a:spcPts val="500"/>
              </a:spcBef>
              <a:defRPr sz="2400" b="1">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en-US" altLang="zh-CN"/>
              <a:t>aaa</a:t>
            </a:r>
            <a:endParaRPr lang="zh-CN" altLang="en-US"/>
          </a:p>
        </p:txBody>
      </p:sp>
      <p:sp>
        <p:nvSpPr>
          <p:cNvPr id="4" name="日期占位符 3">
            <a:extLst>
              <a:ext uri="{FF2B5EF4-FFF2-40B4-BE49-F238E27FC236}">
                <a16:creationId xmlns:a16="http://schemas.microsoft.com/office/drawing/2014/main" id="{39B9DCF2-B4F7-4A71-5871-937F33815BCB}"/>
              </a:ext>
            </a:extLst>
          </p:cNvPr>
          <p:cNvSpPr>
            <a:spLocks noGrp="1"/>
          </p:cNvSpPr>
          <p:nvPr>
            <p:ph type="dt" sz="half" idx="10"/>
          </p:nvPr>
        </p:nvSpPr>
        <p:spPr>
          <a:xfrm>
            <a:off x="-2" y="6447793"/>
            <a:ext cx="3950677"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22743997-7EFD-CA66-F4A9-6770FA0579AA}"/>
              </a:ext>
            </a:extLst>
          </p:cNvPr>
          <p:cNvSpPr>
            <a:spLocks noGrp="1"/>
          </p:cNvSpPr>
          <p:nvPr>
            <p:ph type="ftr" sz="quarter" idx="11"/>
          </p:nvPr>
        </p:nvSpPr>
        <p:spPr>
          <a:xfrm>
            <a:off x="3950676" y="6442680"/>
            <a:ext cx="4290646"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C265DEFC-D6CE-A9B3-61CE-4E3B743912D1}"/>
              </a:ext>
            </a:extLst>
          </p:cNvPr>
          <p:cNvSpPr>
            <a:spLocks noGrp="1"/>
          </p:cNvSpPr>
          <p:nvPr>
            <p:ph type="sldNum" sz="quarter" idx="12"/>
          </p:nvPr>
        </p:nvSpPr>
        <p:spPr>
          <a:xfrm>
            <a:off x="9285316" y="6447793"/>
            <a:ext cx="2068484"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336190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4B721704-ABF5-15C6-6058-40F2B96CB438}"/>
              </a:ext>
            </a:extLst>
          </p:cNvPr>
          <p:cNvSpPr/>
          <p:nvPr/>
        </p:nvSpPr>
        <p:spPr>
          <a:xfrm>
            <a:off x="2771" y="6400800"/>
            <a:ext cx="12192000" cy="448887"/>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标题 1">
            <a:extLst>
              <a:ext uri="{FF2B5EF4-FFF2-40B4-BE49-F238E27FC236}">
                <a16:creationId xmlns:a16="http://schemas.microsoft.com/office/drawing/2014/main" id="{C0DB99C2-EB47-D36B-23FE-A7BEF6789562}"/>
              </a:ext>
            </a:extLst>
          </p:cNvPr>
          <p:cNvSpPr>
            <a:spLocks noGrp="1"/>
          </p:cNvSpPr>
          <p:nvPr>
            <p:ph type="title"/>
          </p:nvPr>
        </p:nvSpPr>
        <p:spPr>
          <a:xfrm>
            <a:off x="838200" y="11831"/>
            <a:ext cx="10515600" cy="821124"/>
          </a:xfrm>
        </p:spPr>
        <p:txBody>
          <a:bodyPr>
            <a:noAutofit/>
          </a:bodyPr>
          <a:lstStyle>
            <a:lvl1pPr algn="ctr">
              <a:lnSpc>
                <a:spcPct val="100000"/>
              </a:lnSpc>
              <a:defRPr sz="3200">
                <a:latin typeface="方正粗黑宋简体" panose="02000000000000000000" pitchFamily="2" charset="-122"/>
                <a:ea typeface="方正粗黑宋简体" panose="02000000000000000000" pitchFamily="2" charset="-122"/>
                <a:cs typeface="Cascadia Code" panose="020B0609020000020004" pitchFamily="49" charset="0"/>
              </a:defRPr>
            </a:lvl1pPr>
          </a:lstStyle>
          <a:p>
            <a:r>
              <a:rPr lang="zh-CN" altLang="en-US"/>
              <a:t>单击此处编辑母版标题样式</a:t>
            </a:r>
            <a:endParaRPr lang="zh-CN" altLang="en-US" dirty="0"/>
          </a:p>
        </p:txBody>
      </p:sp>
      <p:sp>
        <p:nvSpPr>
          <p:cNvPr id="8" name="矩形 7">
            <a:extLst>
              <a:ext uri="{FF2B5EF4-FFF2-40B4-BE49-F238E27FC236}">
                <a16:creationId xmlns:a16="http://schemas.microsoft.com/office/drawing/2014/main" id="{202756FF-B4DB-9FD3-5F97-2208685D7FA7}"/>
              </a:ext>
            </a:extLst>
          </p:cNvPr>
          <p:cNvSpPr/>
          <p:nvPr/>
        </p:nvSpPr>
        <p:spPr>
          <a:xfrm>
            <a:off x="0" y="839585"/>
            <a:ext cx="12192000" cy="111843"/>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rgbClr val="FFC000"/>
              </a:solidFill>
            </a:endParaRPr>
          </a:p>
        </p:txBody>
      </p:sp>
      <p:sp>
        <p:nvSpPr>
          <p:cNvPr id="11" name="内容占位符 2">
            <a:extLst>
              <a:ext uri="{FF2B5EF4-FFF2-40B4-BE49-F238E27FC236}">
                <a16:creationId xmlns:a16="http://schemas.microsoft.com/office/drawing/2014/main" id="{7B2181B3-B021-711E-EC8C-3094AB87583E}"/>
              </a:ext>
            </a:extLst>
          </p:cNvPr>
          <p:cNvSpPr>
            <a:spLocks noGrp="1"/>
          </p:cNvSpPr>
          <p:nvPr>
            <p:ph idx="1" hasCustomPrompt="1"/>
          </p:nvPr>
        </p:nvSpPr>
        <p:spPr>
          <a:xfrm>
            <a:off x="-1" y="951428"/>
            <a:ext cx="12189229" cy="5449372"/>
          </a:xfrm>
        </p:spPr>
        <p:txBody>
          <a:bodyPr>
            <a:noAutofit/>
          </a:bodyPr>
          <a:lstStyle>
            <a:lvl1pPr>
              <a:lnSpc>
                <a:spcPct val="100000"/>
              </a:lnSpc>
              <a:spcBef>
                <a:spcPts val="500"/>
              </a:spcBef>
              <a:defRPr sz="2000" b="1">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en-US" altLang="zh-CN"/>
              <a:t>aaa</a:t>
            </a:r>
            <a:endParaRPr lang="zh-CN" altLang="en-US"/>
          </a:p>
        </p:txBody>
      </p:sp>
      <p:sp>
        <p:nvSpPr>
          <p:cNvPr id="5" name="日期占位符 3">
            <a:extLst>
              <a:ext uri="{FF2B5EF4-FFF2-40B4-BE49-F238E27FC236}">
                <a16:creationId xmlns:a16="http://schemas.microsoft.com/office/drawing/2014/main" id="{40EED978-8F15-DFAF-4A93-E415030BD7DA}"/>
              </a:ext>
            </a:extLst>
          </p:cNvPr>
          <p:cNvSpPr>
            <a:spLocks noGrp="1"/>
          </p:cNvSpPr>
          <p:nvPr>
            <p:ph type="dt" sz="half" idx="10"/>
          </p:nvPr>
        </p:nvSpPr>
        <p:spPr>
          <a:xfrm>
            <a:off x="-2" y="6447793"/>
            <a:ext cx="3950677"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r>
              <a:rPr lang="en-US" altLang="zh-CN"/>
              <a:t>QPT-2025, Oct. 24-28</a:t>
            </a:r>
            <a:endParaRPr lang="zh-CN" altLang="en-US"/>
          </a:p>
        </p:txBody>
      </p:sp>
      <p:sp>
        <p:nvSpPr>
          <p:cNvPr id="6" name="页脚占位符 4">
            <a:extLst>
              <a:ext uri="{FF2B5EF4-FFF2-40B4-BE49-F238E27FC236}">
                <a16:creationId xmlns:a16="http://schemas.microsoft.com/office/drawing/2014/main" id="{9AD20E1E-35C9-1E52-1F94-DA116EEEB7BB}"/>
              </a:ext>
            </a:extLst>
          </p:cNvPr>
          <p:cNvSpPr>
            <a:spLocks noGrp="1"/>
          </p:cNvSpPr>
          <p:nvPr>
            <p:ph type="ftr" sz="quarter" idx="11"/>
          </p:nvPr>
        </p:nvSpPr>
        <p:spPr>
          <a:xfrm>
            <a:off x="3950676" y="6442680"/>
            <a:ext cx="4290646"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r>
              <a:rPr lang="en-US" altLang="zh-CN"/>
              <a:t>Hongcan Li</a:t>
            </a:r>
            <a:endParaRPr lang="zh-CN" altLang="en-US"/>
          </a:p>
        </p:txBody>
      </p:sp>
      <p:sp>
        <p:nvSpPr>
          <p:cNvPr id="10" name="灯片编号占位符 5">
            <a:extLst>
              <a:ext uri="{FF2B5EF4-FFF2-40B4-BE49-F238E27FC236}">
                <a16:creationId xmlns:a16="http://schemas.microsoft.com/office/drawing/2014/main" id="{F6711716-6A2B-979F-4013-E5C5DAF609CD}"/>
              </a:ext>
            </a:extLst>
          </p:cNvPr>
          <p:cNvSpPr>
            <a:spLocks noGrp="1"/>
          </p:cNvSpPr>
          <p:nvPr>
            <p:ph type="sldNum" sz="quarter" idx="12"/>
          </p:nvPr>
        </p:nvSpPr>
        <p:spPr>
          <a:xfrm>
            <a:off x="9285316" y="6447793"/>
            <a:ext cx="2068484"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403410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43BBA5-CA8E-A0F0-8101-6364C34D67B7}"/>
              </a:ext>
            </a:extLst>
          </p:cNvPr>
          <p:cNvSpPr>
            <a:spLocks noGrp="1"/>
          </p:cNvSpPr>
          <p:nvPr>
            <p:ph type="title" hasCustomPrompt="1"/>
          </p:nvPr>
        </p:nvSpPr>
        <p:spPr>
          <a:xfrm>
            <a:off x="831850" y="1709738"/>
            <a:ext cx="10515600" cy="2852737"/>
          </a:xfrm>
        </p:spPr>
        <p:txBody>
          <a:bodyPr anchor="b">
            <a:normAutofit/>
          </a:bodyPr>
          <a:lstStyle>
            <a:lvl1pPr>
              <a:defRPr sz="4800" b="1">
                <a:latin typeface="Times New Roman" panose="02020603050405020304" pitchFamily="18" charset="0"/>
                <a:ea typeface="仿宋" panose="02010609060101010101" pitchFamily="49" charset="-122"/>
                <a:cs typeface="Times New Roman" panose="02020603050405020304" pitchFamily="18" charset="0"/>
              </a:defRPr>
            </a:lvl1pPr>
          </a:lstStyle>
          <a:p>
            <a:r>
              <a:rPr lang="en-US" altLang="zh-CN"/>
              <a:t>Back up</a:t>
            </a:r>
            <a:endParaRPr lang="zh-CN" altLang="en-US"/>
          </a:p>
        </p:txBody>
      </p:sp>
      <p:sp>
        <p:nvSpPr>
          <p:cNvPr id="3" name="文本占位符 2">
            <a:extLst>
              <a:ext uri="{FF2B5EF4-FFF2-40B4-BE49-F238E27FC236}">
                <a16:creationId xmlns:a16="http://schemas.microsoft.com/office/drawing/2014/main" id="{0F038FFB-3B2D-3859-7B16-CDA9D6EC5191}"/>
              </a:ext>
            </a:extLst>
          </p:cNvPr>
          <p:cNvSpPr>
            <a:spLocks noGrp="1"/>
          </p:cNvSpPr>
          <p:nvPr>
            <p:ph type="body" idx="1" hasCustomPrompt="1"/>
          </p:nvPr>
        </p:nvSpPr>
        <p:spPr>
          <a:xfrm>
            <a:off x="831850" y="4589463"/>
            <a:ext cx="10515600" cy="1500187"/>
          </a:xfrm>
        </p:spPr>
        <p:txBody>
          <a:bodyPr>
            <a:normAutofit/>
          </a:bodyPr>
          <a:lstStyle>
            <a:lvl1pPr marL="0" indent="0">
              <a:buNone/>
              <a:defRPr sz="3200" b="1">
                <a:solidFill>
                  <a:schemeClr val="tx1">
                    <a:tint val="75000"/>
                  </a:schemeClr>
                </a:solidFill>
                <a:latin typeface="仿宋" panose="02010609060101010101" pitchFamily="49" charset="-122"/>
                <a:ea typeface="仿宋" panose="02010609060101010101" pitchFamily="49" charset="-122"/>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aaa</a:t>
            </a:r>
            <a:endParaRPr lang="zh-CN" altLang="en-US"/>
          </a:p>
        </p:txBody>
      </p:sp>
      <p:sp>
        <p:nvSpPr>
          <p:cNvPr id="7" name="矩形 6">
            <a:extLst>
              <a:ext uri="{FF2B5EF4-FFF2-40B4-BE49-F238E27FC236}">
                <a16:creationId xmlns:a16="http://schemas.microsoft.com/office/drawing/2014/main" id="{5A83624B-D463-AE60-0159-84E2F7CBCE48}"/>
              </a:ext>
            </a:extLst>
          </p:cNvPr>
          <p:cNvSpPr/>
          <p:nvPr/>
        </p:nvSpPr>
        <p:spPr>
          <a:xfrm>
            <a:off x="2771" y="6400800"/>
            <a:ext cx="12192000" cy="448887"/>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8" name="日期占位符 3">
            <a:extLst>
              <a:ext uri="{FF2B5EF4-FFF2-40B4-BE49-F238E27FC236}">
                <a16:creationId xmlns:a16="http://schemas.microsoft.com/office/drawing/2014/main" id="{6F476E86-0CB7-28E8-14CC-739EEC45DD88}"/>
              </a:ext>
            </a:extLst>
          </p:cNvPr>
          <p:cNvSpPr>
            <a:spLocks noGrp="1"/>
          </p:cNvSpPr>
          <p:nvPr>
            <p:ph type="dt" sz="half" idx="10"/>
          </p:nvPr>
        </p:nvSpPr>
        <p:spPr>
          <a:xfrm>
            <a:off x="-2" y="6447793"/>
            <a:ext cx="3950677"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r>
              <a:rPr lang="en-US" altLang="zh-CN"/>
              <a:t>QPT-2025, Oct. 24-28</a:t>
            </a:r>
            <a:endParaRPr lang="zh-CN" altLang="en-US"/>
          </a:p>
        </p:txBody>
      </p:sp>
      <p:sp>
        <p:nvSpPr>
          <p:cNvPr id="9" name="页脚占位符 4">
            <a:extLst>
              <a:ext uri="{FF2B5EF4-FFF2-40B4-BE49-F238E27FC236}">
                <a16:creationId xmlns:a16="http://schemas.microsoft.com/office/drawing/2014/main" id="{A1D96524-C132-A93A-AA1F-D2AA56927283}"/>
              </a:ext>
            </a:extLst>
          </p:cNvPr>
          <p:cNvSpPr>
            <a:spLocks noGrp="1"/>
          </p:cNvSpPr>
          <p:nvPr>
            <p:ph type="ftr" sz="quarter" idx="11"/>
          </p:nvPr>
        </p:nvSpPr>
        <p:spPr>
          <a:xfrm>
            <a:off x="3950676" y="6442680"/>
            <a:ext cx="4290646"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r>
              <a:rPr lang="en-US" altLang="zh-CN"/>
              <a:t>Hongcan Li</a:t>
            </a:r>
            <a:endParaRPr lang="zh-CN" altLang="en-US"/>
          </a:p>
        </p:txBody>
      </p:sp>
      <p:sp>
        <p:nvSpPr>
          <p:cNvPr id="10" name="灯片编号占位符 5">
            <a:extLst>
              <a:ext uri="{FF2B5EF4-FFF2-40B4-BE49-F238E27FC236}">
                <a16:creationId xmlns:a16="http://schemas.microsoft.com/office/drawing/2014/main" id="{F3AB5C98-7CEF-4E8F-6C7A-034B03E6DF32}"/>
              </a:ext>
            </a:extLst>
          </p:cNvPr>
          <p:cNvSpPr>
            <a:spLocks noGrp="1"/>
          </p:cNvSpPr>
          <p:nvPr>
            <p:ph type="sldNum" sz="quarter" idx="12"/>
          </p:nvPr>
        </p:nvSpPr>
        <p:spPr>
          <a:xfrm>
            <a:off x="9285316" y="6447793"/>
            <a:ext cx="2068484" cy="365125"/>
          </a:xfrm>
        </p:spPr>
        <p:txBody>
          <a:bodyPr/>
          <a:lstStyle>
            <a:lvl1pPr>
              <a:defRPr sz="1600" b="1">
                <a:solidFill>
                  <a:schemeClr val="bg1"/>
                </a:solidFill>
                <a:latin typeface="方正粗黑宋简体" panose="02000000000000000000" pitchFamily="2" charset="-122"/>
                <a:ea typeface="方正粗黑宋简体" panose="02000000000000000000" pitchFamily="2" charset="-122"/>
              </a:defRPr>
            </a:lvl1p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1475598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5B7B15-8350-6727-7563-437CE7C7FCC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197FA-01B5-ED72-06DA-ECE5A587C1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2415CC7-DFD4-F16F-EDC5-287DE35EB6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950FBC3-BA5C-F3E9-1D53-8BBF263B511D}"/>
              </a:ext>
            </a:extLst>
          </p:cNvPr>
          <p:cNvSpPr>
            <a:spLocks noGrp="1"/>
          </p:cNvSpPr>
          <p:nvPr>
            <p:ph type="dt" sz="half" idx="10"/>
          </p:nvPr>
        </p:nvSpPr>
        <p:spPr/>
        <p:txBody>
          <a:bodyPr/>
          <a:lstStyle/>
          <a:p>
            <a:r>
              <a:rPr lang="en-US" altLang="zh-CN"/>
              <a:t>QPT-2025, Oct. 24-28</a:t>
            </a:r>
            <a:endParaRPr lang="zh-CN" altLang="en-US"/>
          </a:p>
        </p:txBody>
      </p:sp>
      <p:sp>
        <p:nvSpPr>
          <p:cNvPr id="6" name="页脚占位符 5">
            <a:extLst>
              <a:ext uri="{FF2B5EF4-FFF2-40B4-BE49-F238E27FC236}">
                <a16:creationId xmlns:a16="http://schemas.microsoft.com/office/drawing/2014/main" id="{E58B61BF-63A6-C034-06AB-B519560311D5}"/>
              </a:ext>
            </a:extLst>
          </p:cNvPr>
          <p:cNvSpPr>
            <a:spLocks noGrp="1"/>
          </p:cNvSpPr>
          <p:nvPr>
            <p:ph type="ftr" sz="quarter" idx="11"/>
          </p:nvPr>
        </p:nvSpPr>
        <p:spPr/>
        <p:txBody>
          <a:bodyPr/>
          <a:lstStyle/>
          <a:p>
            <a:r>
              <a:rPr lang="en-US" altLang="zh-CN"/>
              <a:t>Hongcan Li</a:t>
            </a:r>
            <a:endParaRPr lang="zh-CN" altLang="en-US"/>
          </a:p>
        </p:txBody>
      </p:sp>
      <p:sp>
        <p:nvSpPr>
          <p:cNvPr id="7" name="灯片编号占位符 6">
            <a:extLst>
              <a:ext uri="{FF2B5EF4-FFF2-40B4-BE49-F238E27FC236}">
                <a16:creationId xmlns:a16="http://schemas.microsoft.com/office/drawing/2014/main" id="{41E0AB0F-7642-5090-CCD6-6A376110887F}"/>
              </a:ext>
            </a:extLst>
          </p:cNvPr>
          <p:cNvSpPr>
            <a:spLocks noGrp="1"/>
          </p:cNvSpPr>
          <p:nvPr>
            <p:ph type="sldNum" sz="quarter" idx="12"/>
          </p:nvPr>
        </p:nvSpPr>
        <p:spPr/>
        <p:txBody>
          <a:body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1177319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D66F11-F05C-5F6B-0652-E7D6CCCE6AD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EB07A24-390F-2860-E708-3BF6C2E5C2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D86483-329B-52CD-CF04-4873A1C0AF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1C57A68-D455-B4D8-0306-042FF1482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D0014C4-8362-22B9-90F5-898FC9DA4E9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A071C7F-1554-5BF5-D02C-E3044C2E24B2}"/>
              </a:ext>
            </a:extLst>
          </p:cNvPr>
          <p:cNvSpPr>
            <a:spLocks noGrp="1"/>
          </p:cNvSpPr>
          <p:nvPr>
            <p:ph type="dt" sz="half" idx="10"/>
          </p:nvPr>
        </p:nvSpPr>
        <p:spPr/>
        <p:txBody>
          <a:bodyPr/>
          <a:lstStyle/>
          <a:p>
            <a:r>
              <a:rPr lang="en-US" altLang="zh-CN"/>
              <a:t>QPT-2025, Oct. 24-28</a:t>
            </a:r>
            <a:endParaRPr lang="zh-CN" altLang="en-US"/>
          </a:p>
        </p:txBody>
      </p:sp>
      <p:sp>
        <p:nvSpPr>
          <p:cNvPr id="8" name="页脚占位符 7">
            <a:extLst>
              <a:ext uri="{FF2B5EF4-FFF2-40B4-BE49-F238E27FC236}">
                <a16:creationId xmlns:a16="http://schemas.microsoft.com/office/drawing/2014/main" id="{BB311CE9-D926-C8F0-A490-418AF64F599B}"/>
              </a:ext>
            </a:extLst>
          </p:cNvPr>
          <p:cNvSpPr>
            <a:spLocks noGrp="1"/>
          </p:cNvSpPr>
          <p:nvPr>
            <p:ph type="ftr" sz="quarter" idx="11"/>
          </p:nvPr>
        </p:nvSpPr>
        <p:spPr/>
        <p:txBody>
          <a:bodyPr/>
          <a:lstStyle/>
          <a:p>
            <a:r>
              <a:rPr lang="en-US" altLang="zh-CN"/>
              <a:t>Hongcan Li</a:t>
            </a:r>
            <a:endParaRPr lang="zh-CN" altLang="en-US"/>
          </a:p>
        </p:txBody>
      </p:sp>
      <p:sp>
        <p:nvSpPr>
          <p:cNvPr id="9" name="灯片编号占位符 8">
            <a:extLst>
              <a:ext uri="{FF2B5EF4-FFF2-40B4-BE49-F238E27FC236}">
                <a16:creationId xmlns:a16="http://schemas.microsoft.com/office/drawing/2014/main" id="{038A1DA4-C27D-439F-248E-C67A6F902D82}"/>
              </a:ext>
            </a:extLst>
          </p:cNvPr>
          <p:cNvSpPr>
            <a:spLocks noGrp="1"/>
          </p:cNvSpPr>
          <p:nvPr>
            <p:ph type="sldNum" sz="quarter" idx="12"/>
          </p:nvPr>
        </p:nvSpPr>
        <p:spPr/>
        <p:txBody>
          <a:body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205010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7768C-F457-438F-E29B-0A967ED6687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94A2CF8-4D10-DAD8-439A-B2FCCB3B58DE}"/>
              </a:ext>
            </a:extLst>
          </p:cNvPr>
          <p:cNvSpPr>
            <a:spLocks noGrp="1"/>
          </p:cNvSpPr>
          <p:nvPr>
            <p:ph type="dt" sz="half" idx="10"/>
          </p:nvPr>
        </p:nvSpPr>
        <p:spPr/>
        <p:txBody>
          <a:bodyPr/>
          <a:lstStyle/>
          <a:p>
            <a:r>
              <a:rPr lang="en-US" altLang="zh-CN"/>
              <a:t>QPT-2025, Oct. 24-28</a:t>
            </a:r>
            <a:endParaRPr lang="zh-CN" altLang="en-US"/>
          </a:p>
        </p:txBody>
      </p:sp>
      <p:sp>
        <p:nvSpPr>
          <p:cNvPr id="4" name="页脚占位符 3">
            <a:extLst>
              <a:ext uri="{FF2B5EF4-FFF2-40B4-BE49-F238E27FC236}">
                <a16:creationId xmlns:a16="http://schemas.microsoft.com/office/drawing/2014/main" id="{D4ADB20F-9FC7-998B-A48F-0C03C0F8B796}"/>
              </a:ext>
            </a:extLst>
          </p:cNvPr>
          <p:cNvSpPr>
            <a:spLocks noGrp="1"/>
          </p:cNvSpPr>
          <p:nvPr>
            <p:ph type="ftr" sz="quarter" idx="11"/>
          </p:nvPr>
        </p:nvSpPr>
        <p:spPr/>
        <p:txBody>
          <a:bodyPr/>
          <a:lstStyle/>
          <a:p>
            <a:r>
              <a:rPr lang="en-US" altLang="zh-CN"/>
              <a:t>Hongcan Li</a:t>
            </a:r>
            <a:endParaRPr lang="zh-CN" altLang="en-US"/>
          </a:p>
        </p:txBody>
      </p:sp>
      <p:sp>
        <p:nvSpPr>
          <p:cNvPr id="5" name="灯片编号占位符 4">
            <a:extLst>
              <a:ext uri="{FF2B5EF4-FFF2-40B4-BE49-F238E27FC236}">
                <a16:creationId xmlns:a16="http://schemas.microsoft.com/office/drawing/2014/main" id="{DC215E1B-6747-0949-4D01-863624AAD945}"/>
              </a:ext>
            </a:extLst>
          </p:cNvPr>
          <p:cNvSpPr>
            <a:spLocks noGrp="1"/>
          </p:cNvSpPr>
          <p:nvPr>
            <p:ph type="sldNum" sz="quarter" idx="12"/>
          </p:nvPr>
        </p:nvSpPr>
        <p:spPr/>
        <p:txBody>
          <a:body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350876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8DF0FF-E005-C1A5-3046-B32949D204A5}"/>
              </a:ext>
            </a:extLst>
          </p:cNvPr>
          <p:cNvSpPr>
            <a:spLocks noGrp="1"/>
          </p:cNvSpPr>
          <p:nvPr>
            <p:ph type="dt" sz="half" idx="10"/>
          </p:nvPr>
        </p:nvSpPr>
        <p:spPr/>
        <p:txBody>
          <a:bodyPr/>
          <a:lstStyle/>
          <a:p>
            <a:r>
              <a:rPr lang="en-US" altLang="zh-CN"/>
              <a:t>QPT-2025, Oct. 24-28</a:t>
            </a:r>
            <a:endParaRPr lang="zh-CN" altLang="en-US"/>
          </a:p>
        </p:txBody>
      </p:sp>
      <p:sp>
        <p:nvSpPr>
          <p:cNvPr id="3" name="页脚占位符 2">
            <a:extLst>
              <a:ext uri="{FF2B5EF4-FFF2-40B4-BE49-F238E27FC236}">
                <a16:creationId xmlns:a16="http://schemas.microsoft.com/office/drawing/2014/main" id="{520CF468-6C7F-C64E-A55D-9E417EB26379}"/>
              </a:ext>
            </a:extLst>
          </p:cNvPr>
          <p:cNvSpPr>
            <a:spLocks noGrp="1"/>
          </p:cNvSpPr>
          <p:nvPr>
            <p:ph type="ftr" sz="quarter" idx="11"/>
          </p:nvPr>
        </p:nvSpPr>
        <p:spPr/>
        <p:txBody>
          <a:bodyPr/>
          <a:lstStyle/>
          <a:p>
            <a:r>
              <a:rPr lang="en-US" altLang="zh-CN"/>
              <a:t>Hongcan Li</a:t>
            </a:r>
            <a:endParaRPr lang="zh-CN" altLang="en-US"/>
          </a:p>
        </p:txBody>
      </p:sp>
      <p:sp>
        <p:nvSpPr>
          <p:cNvPr id="4" name="灯片编号占位符 3">
            <a:extLst>
              <a:ext uri="{FF2B5EF4-FFF2-40B4-BE49-F238E27FC236}">
                <a16:creationId xmlns:a16="http://schemas.microsoft.com/office/drawing/2014/main" id="{2F073072-FD1C-BE33-B754-374CAD2A4A7C}"/>
              </a:ext>
            </a:extLst>
          </p:cNvPr>
          <p:cNvSpPr>
            <a:spLocks noGrp="1"/>
          </p:cNvSpPr>
          <p:nvPr>
            <p:ph type="sldNum" sz="quarter" idx="12"/>
          </p:nvPr>
        </p:nvSpPr>
        <p:spPr/>
        <p:txBody>
          <a:body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290956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8E6E55-5ACA-158C-41C7-7B0E7E0A32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E2763AA-7649-5270-05DE-F7EF9A5CAA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C3B7B15-C43A-2E87-8666-4C0123A85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CA9CB88-6FB6-A64B-9C30-9F11910DDCEE}"/>
              </a:ext>
            </a:extLst>
          </p:cNvPr>
          <p:cNvSpPr>
            <a:spLocks noGrp="1"/>
          </p:cNvSpPr>
          <p:nvPr>
            <p:ph type="dt" sz="half" idx="10"/>
          </p:nvPr>
        </p:nvSpPr>
        <p:spPr/>
        <p:txBody>
          <a:bodyPr/>
          <a:lstStyle/>
          <a:p>
            <a:r>
              <a:rPr lang="en-US" altLang="zh-CN"/>
              <a:t>QPT-2025, Oct. 24-28</a:t>
            </a:r>
            <a:endParaRPr lang="zh-CN" altLang="en-US"/>
          </a:p>
        </p:txBody>
      </p:sp>
      <p:sp>
        <p:nvSpPr>
          <p:cNvPr id="6" name="页脚占位符 5">
            <a:extLst>
              <a:ext uri="{FF2B5EF4-FFF2-40B4-BE49-F238E27FC236}">
                <a16:creationId xmlns:a16="http://schemas.microsoft.com/office/drawing/2014/main" id="{DCF2FBA6-4E18-E173-B639-2E3928E2CED0}"/>
              </a:ext>
            </a:extLst>
          </p:cNvPr>
          <p:cNvSpPr>
            <a:spLocks noGrp="1"/>
          </p:cNvSpPr>
          <p:nvPr>
            <p:ph type="ftr" sz="quarter" idx="11"/>
          </p:nvPr>
        </p:nvSpPr>
        <p:spPr/>
        <p:txBody>
          <a:bodyPr/>
          <a:lstStyle/>
          <a:p>
            <a:r>
              <a:rPr lang="en-US" altLang="zh-CN"/>
              <a:t>Hongcan Li</a:t>
            </a:r>
            <a:endParaRPr lang="zh-CN" altLang="en-US"/>
          </a:p>
        </p:txBody>
      </p:sp>
      <p:sp>
        <p:nvSpPr>
          <p:cNvPr id="7" name="灯片编号占位符 6">
            <a:extLst>
              <a:ext uri="{FF2B5EF4-FFF2-40B4-BE49-F238E27FC236}">
                <a16:creationId xmlns:a16="http://schemas.microsoft.com/office/drawing/2014/main" id="{B2C855F1-8EDE-0605-576D-822869F41A4D}"/>
              </a:ext>
            </a:extLst>
          </p:cNvPr>
          <p:cNvSpPr>
            <a:spLocks noGrp="1"/>
          </p:cNvSpPr>
          <p:nvPr>
            <p:ph type="sldNum" sz="quarter" idx="12"/>
          </p:nvPr>
        </p:nvSpPr>
        <p:spPr/>
        <p:txBody>
          <a:body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264000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97E6B7-3A80-9278-BBF0-FA4F69A90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54D3F6D-853A-BAC4-7B38-B1B9B07466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7D9E9F-9EEB-41F7-120F-1EAF5C6F5A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2328B835-6792-AA32-E618-56A8295C9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894CF2E9-2A2E-F06C-3489-4EE7AE9766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5C459-37CB-4D03-B868-D4B8A0FDEA6B}" type="slidenum">
              <a:rPr lang="zh-CN" altLang="en-US" smtClean="0"/>
              <a:t>‹#›</a:t>
            </a:fld>
            <a:endParaRPr lang="zh-CN" altLang="en-US"/>
          </a:p>
        </p:txBody>
      </p:sp>
    </p:spTree>
    <p:extLst>
      <p:ext uri="{BB962C8B-B14F-4D97-AF65-F5344CB8AC3E}">
        <p14:creationId xmlns:p14="http://schemas.microsoft.com/office/powerpoint/2010/main" val="2849835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0.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0.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61.png"/><Relationship Id="rId5" Type="http://schemas.openxmlformats.org/officeDocument/2006/relationships/image" Target="../media/image14.png"/><Relationship Id="rId10" Type="http://schemas.openxmlformats.org/officeDocument/2006/relationships/image" Target="../media/image250.png"/><Relationship Id="rId4" Type="http://schemas.openxmlformats.org/officeDocument/2006/relationships/image" Target="../media/image13.jpg"/><Relationship Id="rId9" Type="http://schemas.openxmlformats.org/officeDocument/2006/relationships/image" Target="../media/image24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E102F-6EE9-FF18-81D3-E9FA61F7E533}"/>
              </a:ext>
            </a:extLst>
          </p:cNvPr>
          <p:cNvSpPr>
            <a:spLocks noGrp="1"/>
          </p:cNvSpPr>
          <p:nvPr>
            <p:ph type="ctrTitle"/>
          </p:nvPr>
        </p:nvSpPr>
        <p:spPr>
          <a:xfrm>
            <a:off x="0" y="696236"/>
            <a:ext cx="12191999" cy="2387600"/>
          </a:xfrm>
        </p:spPr>
        <p:txBody>
          <a:bodyPr/>
          <a:lstStyle/>
          <a:p>
            <a:r>
              <a:rPr lang="en-US" altLang="zh-CN"/>
              <a:t>Strange Hadron Production in Au+Au Collisions from STAR Fixed-Target Experiment</a:t>
            </a:r>
            <a:endParaRPr lang="zh-CN" altLang="en-US"/>
          </a:p>
        </p:txBody>
      </p:sp>
      <p:sp>
        <p:nvSpPr>
          <p:cNvPr id="3" name="副标题 2">
            <a:extLst>
              <a:ext uri="{FF2B5EF4-FFF2-40B4-BE49-F238E27FC236}">
                <a16:creationId xmlns:a16="http://schemas.microsoft.com/office/drawing/2014/main" id="{C10EB5BA-504A-CB9C-EC1A-4FF3A2C4E4FD}"/>
              </a:ext>
            </a:extLst>
          </p:cNvPr>
          <p:cNvSpPr>
            <a:spLocks noGrp="1"/>
          </p:cNvSpPr>
          <p:nvPr>
            <p:ph type="subTitle" idx="1"/>
          </p:nvPr>
        </p:nvSpPr>
        <p:spPr>
          <a:xfrm>
            <a:off x="1523999" y="3274978"/>
            <a:ext cx="9144000" cy="1841771"/>
          </a:xfrm>
        </p:spPr>
        <p:txBody>
          <a:bodyPr/>
          <a:lstStyle/>
          <a:p>
            <a:r>
              <a:rPr lang="en-US" altLang="zh-CN"/>
              <a:t>Hongcan Li</a:t>
            </a:r>
            <a:r>
              <a:rPr lang="en-US" altLang="zh-CN" baseline="30000"/>
              <a:t>1</a:t>
            </a:r>
            <a:r>
              <a:rPr lang="en-US" altLang="zh-CN"/>
              <a:t> (lihc@mails.ccnu.edu.cn)</a:t>
            </a:r>
          </a:p>
          <a:p>
            <a:r>
              <a:rPr lang="en-US" altLang="zh-CN" baseline="30000"/>
              <a:t>1</a:t>
            </a:r>
            <a:r>
              <a:rPr lang="en-US" altLang="zh-CN"/>
              <a:t>Central China Normal University</a:t>
            </a:r>
          </a:p>
          <a:p>
            <a:pPr>
              <a:spcBef>
                <a:spcPts val="2000"/>
              </a:spcBef>
            </a:pPr>
            <a:r>
              <a:rPr lang="en-US" altLang="zh-CN"/>
              <a:t>QPT-2025, Guilin, Guangxi, China</a:t>
            </a:r>
          </a:p>
          <a:p>
            <a:r>
              <a:rPr lang="en-US" altLang="zh-CN"/>
              <a:t>Oct., 24-28, 2025</a:t>
            </a:r>
          </a:p>
        </p:txBody>
      </p:sp>
      <p:sp>
        <p:nvSpPr>
          <p:cNvPr id="4" name="日期占位符 3">
            <a:extLst>
              <a:ext uri="{FF2B5EF4-FFF2-40B4-BE49-F238E27FC236}">
                <a16:creationId xmlns:a16="http://schemas.microsoft.com/office/drawing/2014/main" id="{9152693A-6515-E5C4-6242-1A91CF5C8ADE}"/>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54748247-585F-3E9A-F5F8-81B3C6BA3460}"/>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BA20922B-4103-AFAD-E1DF-F501BF942234}"/>
              </a:ext>
            </a:extLst>
          </p:cNvPr>
          <p:cNvSpPr>
            <a:spLocks noGrp="1"/>
          </p:cNvSpPr>
          <p:nvPr>
            <p:ph type="sldNum" sz="quarter" idx="12"/>
          </p:nvPr>
        </p:nvSpPr>
        <p:spPr/>
        <p:txBody>
          <a:bodyPr/>
          <a:lstStyle/>
          <a:p>
            <a:fld id="{9205C459-37CB-4D03-B868-D4B8A0FDEA6B}" type="slidenum">
              <a:rPr lang="zh-CN" altLang="en-US" smtClean="0"/>
              <a:t>1</a:t>
            </a:fld>
            <a:endParaRPr lang="zh-CN" altLang="en-US"/>
          </a:p>
        </p:txBody>
      </p:sp>
      <p:pic>
        <p:nvPicPr>
          <p:cNvPr id="7" name="图片 6">
            <a:extLst>
              <a:ext uri="{FF2B5EF4-FFF2-40B4-BE49-F238E27FC236}">
                <a16:creationId xmlns:a16="http://schemas.microsoft.com/office/drawing/2014/main" id="{3CECCBC7-8521-E763-A611-E3BF3E2D7B4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649" t="4635" r="5928" b="10993"/>
          <a:stretch/>
        </p:blipFill>
        <p:spPr>
          <a:xfrm>
            <a:off x="2574524" y="5429050"/>
            <a:ext cx="3521475" cy="886657"/>
          </a:xfrm>
          <a:prstGeom prst="rect">
            <a:avLst/>
          </a:prstGeom>
        </p:spPr>
      </p:pic>
      <p:pic>
        <p:nvPicPr>
          <p:cNvPr id="8" name="图片 7">
            <a:extLst>
              <a:ext uri="{FF2B5EF4-FFF2-40B4-BE49-F238E27FC236}">
                <a16:creationId xmlns:a16="http://schemas.microsoft.com/office/drawing/2014/main" id="{D917C9B0-BC37-5BBD-9733-834C7B4C3541}"/>
              </a:ext>
            </a:extLst>
          </p:cNvPr>
          <p:cNvPicPr>
            <a:picLocks noChangeAspect="1"/>
          </p:cNvPicPr>
          <p:nvPr/>
        </p:nvPicPr>
        <p:blipFill>
          <a:blip r:embed="rId4">
            <a:extLst>
              <a:ext uri="{28A0092B-C50C-407E-A947-70E740481C1C}">
                <a14:useLocalDpi xmlns:a14="http://schemas.microsoft.com/office/drawing/2010/main" val="0"/>
              </a:ext>
            </a:extLst>
          </a:blip>
          <a:srcRect l="5675"/>
          <a:stretch>
            <a:fillRect/>
          </a:stretch>
        </p:blipFill>
        <p:spPr>
          <a:xfrm>
            <a:off x="7333861" y="5429050"/>
            <a:ext cx="1951455" cy="886657"/>
          </a:xfrm>
          <a:prstGeom prst="rect">
            <a:avLst/>
          </a:prstGeom>
        </p:spPr>
      </p:pic>
    </p:spTree>
    <p:extLst>
      <p:ext uri="{BB962C8B-B14F-4D97-AF65-F5344CB8AC3E}">
        <p14:creationId xmlns:p14="http://schemas.microsoft.com/office/powerpoint/2010/main" val="3413989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04FBD6-F2D3-E504-3E62-B43B45B828D6}"/>
              </a:ext>
            </a:extLst>
          </p:cNvPr>
          <p:cNvSpPr>
            <a:spLocks noGrp="1"/>
          </p:cNvSpPr>
          <p:nvPr>
            <p:ph type="title"/>
          </p:nvPr>
        </p:nvSpPr>
        <p:spPr/>
        <p:txBody>
          <a:bodyPr/>
          <a:lstStyle/>
          <a:p>
            <a:r>
              <a:rPr lang="en-US" altLang="zh-CN"/>
              <a:t>Centrality Dependence of Mid-Rapidity Yields</a:t>
            </a:r>
            <a:endParaRPr lang="zh-CN" altLang="en-US"/>
          </a:p>
        </p:txBody>
      </p:sp>
      <p:sp>
        <p:nvSpPr>
          <p:cNvPr id="3" name="日期占位符 2">
            <a:extLst>
              <a:ext uri="{FF2B5EF4-FFF2-40B4-BE49-F238E27FC236}">
                <a16:creationId xmlns:a16="http://schemas.microsoft.com/office/drawing/2014/main" id="{744BB2ED-3759-D1EA-F42B-847CBE483EB2}"/>
              </a:ext>
            </a:extLst>
          </p:cNvPr>
          <p:cNvSpPr>
            <a:spLocks noGrp="1"/>
          </p:cNvSpPr>
          <p:nvPr>
            <p:ph type="dt" sz="half" idx="10"/>
          </p:nvPr>
        </p:nvSpPr>
        <p:spPr/>
        <p:txBody>
          <a:bodyPr/>
          <a:lstStyle/>
          <a:p>
            <a:r>
              <a:rPr lang="en-US" altLang="zh-CN"/>
              <a:t>QPT-2025, Oct. 24-28</a:t>
            </a:r>
            <a:endParaRPr lang="zh-CN" altLang="en-US"/>
          </a:p>
        </p:txBody>
      </p:sp>
      <p:sp>
        <p:nvSpPr>
          <p:cNvPr id="7" name="页脚占位符 6">
            <a:extLst>
              <a:ext uri="{FF2B5EF4-FFF2-40B4-BE49-F238E27FC236}">
                <a16:creationId xmlns:a16="http://schemas.microsoft.com/office/drawing/2014/main" id="{6E135CC0-6600-C9A8-AED0-34C1C2AE43A4}"/>
              </a:ext>
            </a:extLst>
          </p:cNvPr>
          <p:cNvSpPr>
            <a:spLocks noGrp="1"/>
          </p:cNvSpPr>
          <p:nvPr>
            <p:ph type="ftr" sz="quarter" idx="11"/>
          </p:nvPr>
        </p:nvSpPr>
        <p:spPr/>
        <p:txBody>
          <a:bodyPr/>
          <a:lstStyle/>
          <a:p>
            <a:r>
              <a:rPr lang="en-US" altLang="zh-CN"/>
              <a:t>Hongcan Li</a:t>
            </a:r>
            <a:endParaRPr lang="zh-CN" altLang="en-US"/>
          </a:p>
        </p:txBody>
      </p:sp>
      <p:sp>
        <p:nvSpPr>
          <p:cNvPr id="8" name="灯片编号占位符 7">
            <a:extLst>
              <a:ext uri="{FF2B5EF4-FFF2-40B4-BE49-F238E27FC236}">
                <a16:creationId xmlns:a16="http://schemas.microsoft.com/office/drawing/2014/main" id="{FBDCE844-ACC7-829D-D4A4-8CC996A12273}"/>
              </a:ext>
            </a:extLst>
          </p:cNvPr>
          <p:cNvSpPr>
            <a:spLocks noGrp="1"/>
          </p:cNvSpPr>
          <p:nvPr>
            <p:ph type="sldNum" sz="quarter" idx="12"/>
          </p:nvPr>
        </p:nvSpPr>
        <p:spPr/>
        <p:txBody>
          <a:bodyPr/>
          <a:lstStyle/>
          <a:p>
            <a:fld id="{9205C459-37CB-4D03-B868-D4B8A0FDEA6B}" type="slidenum">
              <a:rPr lang="zh-CN" altLang="en-US" smtClean="0"/>
              <a:t>10</a:t>
            </a:fld>
            <a:endParaRPr lang="zh-CN" altLang="en-US"/>
          </a:p>
        </p:txBody>
      </p:sp>
      <mc:AlternateContent xmlns:mc="http://schemas.openxmlformats.org/markup-compatibility/2006" xmlns:a14="http://schemas.microsoft.com/office/drawing/2010/main">
        <mc:Choice Requires="a14">
          <p:sp>
            <p:nvSpPr>
              <p:cNvPr id="11" name="内容占位符 9">
                <a:extLst>
                  <a:ext uri="{FF2B5EF4-FFF2-40B4-BE49-F238E27FC236}">
                    <a16:creationId xmlns:a16="http://schemas.microsoft.com/office/drawing/2014/main" id="{71A56422-7E2B-DB0C-08C5-E8C83DD63141}"/>
                  </a:ext>
                </a:extLst>
              </p:cNvPr>
              <p:cNvSpPr txBox="1">
                <a:spLocks/>
              </p:cNvSpPr>
              <p:nvPr/>
            </p:nvSpPr>
            <p:spPr>
              <a:xfrm>
                <a:off x="838200" y="5176008"/>
                <a:ext cx="10515600" cy="12126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spcBef>
                    <a:spcPts val="0"/>
                  </a:spcBef>
                </a:pPr>
                <a:r>
                  <a:rPr lang="en-US" altLang="zh-CN"/>
                  <a:t>Centrality dependence can be described by power law scaling: </a:t>
                </a:r>
                <a14:m>
                  <m:oMath xmlns:m="http://schemas.openxmlformats.org/officeDocument/2006/math">
                    <m:r>
                      <a:rPr lang="en-US" altLang="zh-CN" smtClean="0">
                        <a:latin typeface="Cambria Math" panose="02040503050406030204" pitchFamily="18" charset="0"/>
                      </a:rPr>
                      <m:t>𝐘𝐢𝐞𝐥𝐝</m:t>
                    </m:r>
                    <m:r>
                      <a:rPr lang="en-US" altLang="zh-CN" i="1" smtClean="0">
                        <a:latin typeface="Cambria Math" panose="02040503050406030204" pitchFamily="18" charset="0"/>
                      </a:rPr>
                      <m:t>=</m:t>
                    </m:r>
                    <m:r>
                      <a:rPr lang="en-US" altLang="zh-CN" i="1" smtClean="0">
                        <a:latin typeface="Cambria Math" panose="02040503050406030204" pitchFamily="18" charset="0"/>
                      </a:rPr>
                      <m:t>𝒄</m:t>
                    </m:r>
                    <m:r>
                      <a:rPr lang="en-US" altLang="zh-CN" i="1" smtClean="0">
                        <a:latin typeface="Cambria Math" panose="02040503050406030204" pitchFamily="18" charset="0"/>
                        <a:ea typeface="Cambria Math" panose="02040503050406030204" pitchFamily="18" charset="0"/>
                      </a:rPr>
                      <m:t>×</m:t>
                    </m:r>
                    <m:sSup>
                      <m:sSupPr>
                        <m:ctrlPr>
                          <a:rPr lang="en-US" altLang="zh-CN" i="1" smtClean="0">
                            <a:latin typeface="Cambria Math" panose="02040503050406030204" pitchFamily="18" charset="0"/>
                            <a:ea typeface="Cambria Math" panose="02040503050406030204" pitchFamily="18" charset="0"/>
                          </a:rPr>
                        </m:ctrlPr>
                      </m:sSupPr>
                      <m:e>
                        <m:d>
                          <m:dPr>
                            <m:begChr m:val="⟨"/>
                            <m:endChr m:val="⟩"/>
                            <m:ctrlPr>
                              <a:rPr lang="en-US" altLang="zh-CN" i="1" smtClean="0">
                                <a:latin typeface="Cambria Math" panose="02040503050406030204" pitchFamily="18" charset="0"/>
                                <a:ea typeface="Cambria Math" panose="02040503050406030204" pitchFamily="18" charset="0"/>
                              </a:rPr>
                            </m:ctrlPr>
                          </m:dPr>
                          <m:e>
                            <m:sSub>
                              <m:sSubPr>
                                <m:ctrlPr>
                                  <a:rPr lang="en-US" altLang="zh-CN" i="1" smtClean="0">
                                    <a:latin typeface="Cambria Math" panose="02040503050406030204" pitchFamily="18" charset="0"/>
                                    <a:ea typeface="Cambria Math" panose="02040503050406030204" pitchFamily="18" charset="0"/>
                                  </a:rPr>
                                </m:ctrlPr>
                              </m:sSubPr>
                              <m:e>
                                <m:r>
                                  <a:rPr lang="en-US" altLang="zh-CN" smtClean="0">
                                    <a:latin typeface="Cambria Math" panose="02040503050406030204" pitchFamily="18" charset="0"/>
                                    <a:ea typeface="Cambria Math" panose="02040503050406030204" pitchFamily="18" charset="0"/>
                                  </a:rPr>
                                  <m:t>𝐍</m:t>
                                </m:r>
                              </m:e>
                              <m:sub>
                                <m:r>
                                  <a:rPr lang="en-US" altLang="zh-CN" smtClean="0">
                                    <a:latin typeface="Cambria Math" panose="02040503050406030204" pitchFamily="18" charset="0"/>
                                    <a:ea typeface="Cambria Math" panose="02040503050406030204" pitchFamily="18" charset="0"/>
                                  </a:rPr>
                                  <m:t>𝐩𝐚𝐫𝐭</m:t>
                                </m:r>
                              </m:sub>
                            </m:sSub>
                          </m:e>
                        </m:d>
                      </m:e>
                      <m:sup>
                        <m:r>
                          <a:rPr lang="zh-CN" altLang="en-US" i="1">
                            <a:latin typeface="Cambria Math" panose="02040503050406030204" pitchFamily="18" charset="0"/>
                            <a:ea typeface="Cambria Math" panose="02040503050406030204" pitchFamily="18" charset="0"/>
                          </a:rPr>
                          <m:t>𝜶</m:t>
                        </m:r>
                      </m:sup>
                    </m:sSup>
                  </m:oMath>
                </a14:m>
                <a:endParaRPr lang="en-US" altLang="zh-CN"/>
              </a:p>
              <a:p>
                <a:pPr marL="216000" indent="-216000"/>
                <a:r>
                  <a:rPr lang="en-US" altLang="zh-CN"/>
                  <a:t>Strange hadron yields increase faster than </a:t>
                </a:r>
                <a14:m>
                  <m:oMath xmlns:m="http://schemas.openxmlformats.org/officeDocument/2006/math">
                    <m:d>
                      <m:dPr>
                        <m:begChr m:val="⟨"/>
                        <m:endChr m:val="⟩"/>
                        <m:ctrlPr>
                          <a:rPr lang="en-US" altLang="zh-CN" i="1" smtClean="0">
                            <a:latin typeface="Cambria Math" panose="02040503050406030204" pitchFamily="18" charset="0"/>
                          </a:rPr>
                        </m:ctrlPr>
                      </m:dPr>
                      <m:e>
                        <m:sSub>
                          <m:sSubPr>
                            <m:ctrlPr>
                              <a:rPr lang="en-US" altLang="zh-CN" i="1" smtClean="0">
                                <a:latin typeface="Cambria Math" panose="02040503050406030204" pitchFamily="18" charset="0"/>
                              </a:rPr>
                            </m:ctrlPr>
                          </m:sSubPr>
                          <m:e>
                            <m:r>
                              <a:rPr lang="en-US" altLang="zh-CN" b="1" i="0" smtClean="0">
                                <a:latin typeface="Cambria Math" panose="02040503050406030204" pitchFamily="18" charset="0"/>
                              </a:rPr>
                              <m:t>𝐍</m:t>
                            </m:r>
                          </m:e>
                          <m:sub>
                            <m:r>
                              <a:rPr lang="en-US" altLang="zh-CN" b="1" i="0" smtClean="0">
                                <a:latin typeface="Cambria Math" panose="02040503050406030204" pitchFamily="18" charset="0"/>
                              </a:rPr>
                              <m:t>𝐩𝐚𝐫𝐭</m:t>
                            </m:r>
                          </m:sub>
                        </m:sSub>
                      </m:e>
                    </m:d>
                  </m:oMath>
                </a14:m>
                <a:r>
                  <a:rPr lang="en-US" altLang="zh-CN"/>
                  <a:t> from peripheral to central collisions</a:t>
                </a:r>
              </a:p>
              <a:p>
                <a:pPr marL="216000" indent="-216000"/>
                <a:endParaRPr lang="en-US" altLang="zh-CN"/>
              </a:p>
            </p:txBody>
          </p:sp>
        </mc:Choice>
        <mc:Fallback xmlns="">
          <p:sp>
            <p:nvSpPr>
              <p:cNvPr id="11" name="内容占位符 9">
                <a:extLst>
                  <a:ext uri="{FF2B5EF4-FFF2-40B4-BE49-F238E27FC236}">
                    <a16:creationId xmlns:a16="http://schemas.microsoft.com/office/drawing/2014/main" id="{71A56422-7E2B-DB0C-08C5-E8C83DD63141}"/>
                  </a:ext>
                </a:extLst>
              </p:cNvPr>
              <p:cNvSpPr txBox="1">
                <a:spLocks noRot="1" noChangeAspect="1" noMove="1" noResize="1" noEditPoints="1" noAdjustHandles="1" noChangeArrowheads="1" noChangeShapeType="1" noTextEdit="1"/>
              </p:cNvSpPr>
              <p:nvPr/>
            </p:nvSpPr>
            <p:spPr>
              <a:xfrm>
                <a:off x="838200" y="5176008"/>
                <a:ext cx="10515600" cy="1212638"/>
              </a:xfrm>
              <a:prstGeom prst="rect">
                <a:avLst/>
              </a:prstGeom>
              <a:blipFill>
                <a:blip r:embed="rId3"/>
                <a:stretch>
                  <a:fillRect l="-522"/>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D5A1E6DD-330B-0F14-C8C8-04F6940D049D}"/>
              </a:ext>
            </a:extLst>
          </p:cNvPr>
          <p:cNvGrpSpPr/>
          <p:nvPr/>
        </p:nvGrpSpPr>
        <p:grpSpPr>
          <a:xfrm>
            <a:off x="582889" y="1065582"/>
            <a:ext cx="11026222" cy="4140000"/>
            <a:chOff x="582889" y="1065582"/>
            <a:chExt cx="11026222" cy="4140000"/>
          </a:xfrm>
        </p:grpSpPr>
        <p:pic>
          <p:nvPicPr>
            <p:cNvPr id="24" name="图片 23">
              <a:extLst>
                <a:ext uri="{FF2B5EF4-FFF2-40B4-BE49-F238E27FC236}">
                  <a16:creationId xmlns:a16="http://schemas.microsoft.com/office/drawing/2014/main" id="{03C82EAB-B480-63A1-227C-CC4247C041F5}"/>
                </a:ext>
              </a:extLst>
            </p:cNvPr>
            <p:cNvPicPr>
              <a:picLocks noChangeAspect="1"/>
            </p:cNvPicPr>
            <p:nvPr/>
          </p:nvPicPr>
          <p:blipFill>
            <a:blip r:embed="rId4">
              <a:extLst>
                <a:ext uri="{28A0092B-C50C-407E-A947-70E740481C1C}">
                  <a14:useLocalDpi xmlns:a14="http://schemas.microsoft.com/office/drawing/2010/main" val="0"/>
                </a:ext>
              </a:extLst>
            </a:blip>
            <a:srcRect l="18326" t="4921" r="24962"/>
            <a:stretch/>
          </p:blipFill>
          <p:spPr>
            <a:xfrm>
              <a:off x="4336742" y="1065582"/>
              <a:ext cx="3518513" cy="4140000"/>
            </a:xfrm>
            <a:prstGeom prst="rect">
              <a:avLst/>
            </a:prstGeom>
          </p:spPr>
        </p:pic>
        <p:pic>
          <p:nvPicPr>
            <p:cNvPr id="26" name="图片 25">
              <a:extLst>
                <a:ext uri="{FF2B5EF4-FFF2-40B4-BE49-F238E27FC236}">
                  <a16:creationId xmlns:a16="http://schemas.microsoft.com/office/drawing/2014/main" id="{605A60D1-481A-5827-313A-00862E337424}"/>
                </a:ext>
              </a:extLst>
            </p:cNvPr>
            <p:cNvPicPr>
              <a:picLocks noChangeAspect="1"/>
            </p:cNvPicPr>
            <p:nvPr/>
          </p:nvPicPr>
          <p:blipFill>
            <a:blip r:embed="rId5">
              <a:extLst>
                <a:ext uri="{28A0092B-C50C-407E-A947-70E740481C1C}">
                  <a14:useLocalDpi xmlns:a14="http://schemas.microsoft.com/office/drawing/2010/main" val="0"/>
                </a:ext>
              </a:extLst>
            </a:blip>
            <a:srcRect l="18326" t="4921" r="24962"/>
            <a:stretch/>
          </p:blipFill>
          <p:spPr>
            <a:xfrm>
              <a:off x="8090598" y="1065582"/>
              <a:ext cx="3518513" cy="4140000"/>
            </a:xfrm>
            <a:prstGeom prst="rect">
              <a:avLst/>
            </a:prstGeom>
          </p:spPr>
        </p:pic>
        <p:pic>
          <p:nvPicPr>
            <p:cNvPr id="28" name="图片 27">
              <a:extLst>
                <a:ext uri="{FF2B5EF4-FFF2-40B4-BE49-F238E27FC236}">
                  <a16:creationId xmlns:a16="http://schemas.microsoft.com/office/drawing/2014/main" id="{A35EE97E-8EEA-D8D0-030F-2C28F4BEF1A2}"/>
                </a:ext>
              </a:extLst>
            </p:cNvPr>
            <p:cNvPicPr>
              <a:picLocks noChangeAspect="1"/>
            </p:cNvPicPr>
            <p:nvPr/>
          </p:nvPicPr>
          <p:blipFill>
            <a:blip r:embed="rId6">
              <a:extLst>
                <a:ext uri="{28A0092B-C50C-407E-A947-70E740481C1C}">
                  <a14:useLocalDpi xmlns:a14="http://schemas.microsoft.com/office/drawing/2010/main" val="0"/>
                </a:ext>
              </a:extLst>
            </a:blip>
            <a:srcRect l="18326" t="4921" r="24962"/>
            <a:stretch/>
          </p:blipFill>
          <p:spPr>
            <a:xfrm>
              <a:off x="582889" y="1065582"/>
              <a:ext cx="3518513" cy="4140000"/>
            </a:xfrm>
            <a:prstGeom prst="rect">
              <a:avLst/>
            </a:prstGeom>
          </p:spPr>
        </p:pic>
      </p:grpSp>
    </p:spTree>
    <p:extLst>
      <p:ext uri="{BB962C8B-B14F-4D97-AF65-F5344CB8AC3E}">
        <p14:creationId xmlns:p14="http://schemas.microsoft.com/office/powerpoint/2010/main" val="1060690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3106EFB-0093-F187-14A5-E74BBC983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 y="1115261"/>
            <a:ext cx="6552434" cy="5040000"/>
          </a:xfrm>
          <a:prstGeom prst="rect">
            <a:avLst/>
          </a:prstGeom>
        </p:spPr>
      </p:pic>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F704FBD6-F2D3-E504-3E62-B43B45B828D6}"/>
                  </a:ext>
                </a:extLst>
              </p:cNvPr>
              <p:cNvSpPr>
                <a:spLocks noGrp="1"/>
              </p:cNvSpPr>
              <p:nvPr>
                <p:ph type="title"/>
              </p:nvPr>
            </p:nvSpPr>
            <p:spPr/>
            <p:txBody>
              <a:bodyPr/>
              <a:lstStyle/>
              <a:p>
                <a:r>
                  <a:rPr lang="en-US" altLang="zh-CN"/>
                  <a:t>Energy dependence of Scaling Parameter </a:t>
                </a:r>
                <a14:m>
                  <m:oMath xmlns:m="http://schemas.openxmlformats.org/officeDocument/2006/math">
                    <m:r>
                      <a:rPr lang="zh-CN" altLang="en-US" sz="3200" i="1" smtClean="0">
                        <a:latin typeface="Cambria Math" panose="02040503050406030204" pitchFamily="18" charset="0"/>
                      </a:rPr>
                      <m:t>𝜶</m:t>
                    </m:r>
                  </m:oMath>
                </a14:m>
                <a:endParaRPr lang="zh-CN" altLang="en-US"/>
              </a:p>
            </p:txBody>
          </p:sp>
        </mc:Choice>
        <mc:Fallback xmlns="">
          <p:sp>
            <p:nvSpPr>
              <p:cNvPr id="2" name="标题 1">
                <a:extLst>
                  <a:ext uri="{FF2B5EF4-FFF2-40B4-BE49-F238E27FC236}">
                    <a16:creationId xmlns:a16="http://schemas.microsoft.com/office/drawing/2014/main" id="{F704FBD6-F2D3-E504-3E62-B43B45B828D6}"/>
                  </a:ext>
                </a:extLst>
              </p:cNvPr>
              <p:cNvSpPr>
                <a:spLocks noGrp="1" noRot="1" noChangeAspect="1" noMove="1" noResize="1" noEditPoints="1" noAdjustHandles="1" noChangeArrowheads="1" noChangeShapeType="1" noTextEdit="1"/>
              </p:cNvSpPr>
              <p:nvPr>
                <p:ph type="title"/>
              </p:nvPr>
            </p:nvSpPr>
            <p:spPr>
              <a:blipFill>
                <a:blip r:embed="rId4"/>
                <a:stretch>
                  <a:fillRect b="-10370"/>
                </a:stretch>
              </a:blipFill>
            </p:spPr>
            <p:txBody>
              <a:bodyPr/>
              <a:lstStyle/>
              <a:p>
                <a:r>
                  <a:rPr lang="zh-CN" altLang="en-US">
                    <a:noFill/>
                  </a:rPr>
                  <a:t> </a:t>
                </a:r>
              </a:p>
            </p:txBody>
          </p:sp>
        </mc:Fallback>
      </mc:AlternateContent>
      <p:sp>
        <p:nvSpPr>
          <p:cNvPr id="8" name="日期占位符 7">
            <a:extLst>
              <a:ext uri="{FF2B5EF4-FFF2-40B4-BE49-F238E27FC236}">
                <a16:creationId xmlns:a16="http://schemas.microsoft.com/office/drawing/2014/main" id="{9DBB7FCB-A334-73A9-FC1C-8706BC5AD947}"/>
              </a:ext>
            </a:extLst>
          </p:cNvPr>
          <p:cNvSpPr>
            <a:spLocks noGrp="1"/>
          </p:cNvSpPr>
          <p:nvPr>
            <p:ph type="dt" sz="half" idx="10"/>
          </p:nvPr>
        </p:nvSpPr>
        <p:spPr/>
        <p:txBody>
          <a:bodyPr/>
          <a:lstStyle/>
          <a:p>
            <a:r>
              <a:rPr lang="en-US" altLang="zh-CN"/>
              <a:t>QPT-2025, Oct. 24-28</a:t>
            </a:r>
            <a:endParaRPr lang="zh-CN" altLang="en-US"/>
          </a:p>
        </p:txBody>
      </p:sp>
      <p:sp>
        <p:nvSpPr>
          <p:cNvPr id="9" name="页脚占位符 8">
            <a:extLst>
              <a:ext uri="{FF2B5EF4-FFF2-40B4-BE49-F238E27FC236}">
                <a16:creationId xmlns:a16="http://schemas.microsoft.com/office/drawing/2014/main" id="{27F879B7-ABBC-5BD7-6622-13B459254B26}"/>
              </a:ext>
            </a:extLst>
          </p:cNvPr>
          <p:cNvSpPr>
            <a:spLocks noGrp="1"/>
          </p:cNvSpPr>
          <p:nvPr>
            <p:ph type="ftr" sz="quarter" idx="11"/>
          </p:nvPr>
        </p:nvSpPr>
        <p:spPr/>
        <p:txBody>
          <a:bodyPr/>
          <a:lstStyle/>
          <a:p>
            <a:r>
              <a:rPr lang="en-US" altLang="zh-CN"/>
              <a:t>Hongcan Li</a:t>
            </a:r>
            <a:endParaRPr lang="zh-CN" altLang="en-US"/>
          </a:p>
        </p:txBody>
      </p:sp>
      <p:sp>
        <p:nvSpPr>
          <p:cNvPr id="10" name="灯片编号占位符 9">
            <a:extLst>
              <a:ext uri="{FF2B5EF4-FFF2-40B4-BE49-F238E27FC236}">
                <a16:creationId xmlns:a16="http://schemas.microsoft.com/office/drawing/2014/main" id="{5FEA8327-339D-BE9D-C374-EF6339E8813E}"/>
              </a:ext>
            </a:extLst>
          </p:cNvPr>
          <p:cNvSpPr>
            <a:spLocks noGrp="1"/>
          </p:cNvSpPr>
          <p:nvPr>
            <p:ph type="sldNum" sz="quarter" idx="12"/>
          </p:nvPr>
        </p:nvSpPr>
        <p:spPr/>
        <p:txBody>
          <a:bodyPr/>
          <a:lstStyle/>
          <a:p>
            <a:fld id="{9205C459-37CB-4D03-B868-D4B8A0FDEA6B}" type="slidenum">
              <a:rPr lang="zh-CN" altLang="en-US" smtClean="0"/>
              <a:t>11</a:t>
            </a:fld>
            <a:endParaRPr lang="zh-CN" altLang="en-US"/>
          </a:p>
        </p:txBody>
      </p:sp>
      <mc:AlternateContent xmlns:mc="http://schemas.openxmlformats.org/markup-compatibility/2006" xmlns:a14="http://schemas.microsoft.com/office/drawing/2010/main">
        <mc:Choice Requires="a14">
          <p:sp>
            <p:nvSpPr>
              <p:cNvPr id="31" name="内容占位符 2">
                <a:extLst>
                  <a:ext uri="{FF2B5EF4-FFF2-40B4-BE49-F238E27FC236}">
                    <a16:creationId xmlns:a16="http://schemas.microsoft.com/office/drawing/2014/main" id="{6EC505F6-5439-AB83-5769-FEB0DA70C6C0}"/>
                  </a:ext>
                </a:extLst>
              </p:cNvPr>
              <p:cNvSpPr txBox="1">
                <a:spLocks/>
              </p:cNvSpPr>
              <p:nvPr/>
            </p:nvSpPr>
            <p:spPr>
              <a:xfrm>
                <a:off x="6096000" y="954157"/>
                <a:ext cx="6084402" cy="54466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2000" indent="-216000"/>
                <a:r>
                  <a:rPr lang="en-US" altLang="zh-CN" sz="2200"/>
                  <a:t>Centrality dependence of near-threshold production may be sensitive to EoS</a:t>
                </a:r>
              </a:p>
              <a:p>
                <a:pPr marL="432000" indent="-216000">
                  <a:spcBef>
                    <a:spcPts val="1500"/>
                  </a:spcBef>
                </a:pPr>
                <a:r>
                  <a:rPr lang="en-US" altLang="zh-CN" sz="2200"/>
                  <a:t>Scaling parameter </a:t>
                </a:r>
                <a14:m>
                  <m:oMath xmlns:m="http://schemas.openxmlformats.org/officeDocument/2006/math">
                    <m:r>
                      <a:rPr lang="zh-CN" altLang="en-US" sz="2200" i="1">
                        <a:latin typeface="Cambria Math" panose="02040503050406030204" pitchFamily="18" charset="0"/>
                      </a:rPr>
                      <m:t>𝜶</m:t>
                    </m:r>
                  </m:oMath>
                </a14:m>
                <a:r>
                  <a:rPr lang="en-US" altLang="zh-CN" sz="2200"/>
                  <a:t> decreases with energy</a:t>
                </a:r>
              </a:p>
              <a:p>
                <a:pPr marL="648000" indent="-216000">
                  <a:buFont typeface="Wingdings" panose="05000000000000000000" pitchFamily="2" charset="2"/>
                  <a:buChar char="Ø"/>
                </a:pPr>
                <a14:m>
                  <m:oMath xmlns:m="http://schemas.openxmlformats.org/officeDocument/2006/math">
                    <m:r>
                      <a:rPr lang="zh-CN" altLang="en-US" i="1">
                        <a:latin typeface="Cambria Math" panose="02040503050406030204" pitchFamily="18" charset="0"/>
                      </a:rPr>
                      <m:t>𝚲</m:t>
                    </m:r>
                  </m:oMath>
                </a14:m>
                <a:r>
                  <a:rPr lang="en-US" altLang="zh-CN"/>
                  <a:t>(</a:t>
                </a:r>
                <a14:m>
                  <m:oMath xmlns:m="http://schemas.openxmlformats.org/officeDocument/2006/math">
                    <m:sSubSup>
                      <m:sSubSupPr>
                        <m:ctrlPr>
                          <a:rPr lang="en-US" altLang="zh-CN" i="1">
                            <a:latin typeface="Cambria Math" panose="02040503050406030204" pitchFamily="18" charset="0"/>
                          </a:rPr>
                        </m:ctrlPr>
                      </m:sSubSupPr>
                      <m:e>
                        <m:r>
                          <a:rPr lang="en-US" altLang="zh-CN">
                            <a:latin typeface="Cambria Math" panose="02040503050406030204" pitchFamily="18" charset="0"/>
                          </a:rPr>
                          <m:t>𝐊</m:t>
                        </m:r>
                      </m:e>
                      <m:sub>
                        <m:r>
                          <a:rPr lang="en-US" altLang="zh-CN">
                            <a:latin typeface="Cambria Math" panose="02040503050406030204" pitchFamily="18" charset="0"/>
                          </a:rPr>
                          <m:t>𝐒</m:t>
                        </m:r>
                      </m:sub>
                      <m:sup>
                        <m:r>
                          <a:rPr lang="en-US" altLang="zh-CN">
                            <a:latin typeface="Cambria Math" panose="02040503050406030204" pitchFamily="18" charset="0"/>
                          </a:rPr>
                          <m:t>𝟎</m:t>
                        </m:r>
                      </m:sup>
                    </m:sSubSup>
                  </m:oMath>
                </a14:m>
                <a:r>
                  <a:rPr lang="en-US" altLang="zh-CN"/>
                  <a:t>) and </a:t>
                </a:r>
                <a14:m>
                  <m:oMath xmlns:m="http://schemas.openxmlformats.org/officeDocument/2006/math">
                    <m:r>
                      <a:rPr lang="zh-CN" altLang="en-US" i="1" smtClean="0">
                        <a:latin typeface="Cambria Math" panose="02040503050406030204" pitchFamily="18" charset="0"/>
                      </a:rPr>
                      <m:t>𝝓</m:t>
                    </m:r>
                  </m:oMath>
                </a14:m>
                <a:r>
                  <a:rPr lang="en-US" altLang="zh-CN"/>
                  <a:t> have similar </a:t>
                </a:r>
                <a14:m>
                  <m:oMath xmlns:m="http://schemas.openxmlformats.org/officeDocument/2006/math">
                    <m:r>
                      <a:rPr lang="zh-CN" altLang="en-US" i="1">
                        <a:latin typeface="Cambria Math" panose="02040503050406030204" pitchFamily="18" charset="0"/>
                      </a:rPr>
                      <m:t>𝜶</m:t>
                    </m:r>
                  </m:oMath>
                </a14:m>
                <a:endParaRPr lang="en-US" altLang="zh-CN"/>
              </a:p>
              <a:p>
                <a:pPr marL="648000" indent="-216000">
                  <a:buFont typeface="Wingdings" panose="05000000000000000000" pitchFamily="2" charset="2"/>
                  <a:buChar char="Ø"/>
                </a:pPr>
                <a14:m>
                  <m:oMath xmlns:m="http://schemas.openxmlformats.org/officeDocument/2006/math">
                    <m:sSup>
                      <m:sSupPr>
                        <m:ctrlPr>
                          <a:rPr lang="en-US" altLang="zh-CN" i="1" smtClean="0">
                            <a:latin typeface="Cambria Math" panose="02040503050406030204" pitchFamily="18" charset="0"/>
                          </a:rPr>
                        </m:ctrlPr>
                      </m:sSupPr>
                      <m:e>
                        <m:r>
                          <a:rPr lang="zh-CN" altLang="en-US" i="1">
                            <a:latin typeface="Cambria Math" panose="02040503050406030204" pitchFamily="18" charset="0"/>
                          </a:rPr>
                          <m:t>𝚵</m:t>
                        </m:r>
                      </m:e>
                      <m:sup>
                        <m:r>
                          <a:rPr lang="en-US" altLang="zh-CN" i="1">
                            <a:latin typeface="Cambria Math" panose="02040503050406030204" pitchFamily="18" charset="0"/>
                          </a:rPr>
                          <m:t>−</m:t>
                        </m:r>
                      </m:sup>
                    </m:sSup>
                  </m:oMath>
                </a14:m>
                <a:r>
                  <a:rPr lang="zh-CN" altLang="en-US"/>
                  <a:t> </a:t>
                </a:r>
                <a:r>
                  <a:rPr lang="en-US" altLang="zh-CN"/>
                  <a:t>has significantly larger </a:t>
                </a:r>
                <a14:m>
                  <m:oMath xmlns:m="http://schemas.openxmlformats.org/officeDocument/2006/math">
                    <m:r>
                      <a:rPr lang="zh-CN" altLang="en-US" i="1">
                        <a:latin typeface="Cambria Math" panose="02040503050406030204" pitchFamily="18" charset="0"/>
                      </a:rPr>
                      <m:t>𝜶</m:t>
                    </m:r>
                  </m:oMath>
                </a14:m>
                <a:r>
                  <a:rPr lang="en-US" altLang="zh-CN"/>
                  <a:t> compared to </a:t>
                </a:r>
                <a14:m>
                  <m:oMath xmlns:m="http://schemas.openxmlformats.org/officeDocument/2006/math">
                    <m:r>
                      <a:rPr lang="zh-CN" altLang="en-US" i="1">
                        <a:latin typeface="Cambria Math" panose="02040503050406030204" pitchFamily="18" charset="0"/>
                      </a:rPr>
                      <m:t>𝚲</m:t>
                    </m:r>
                  </m:oMath>
                </a14:m>
                <a:r>
                  <a:rPr lang="en-US" altLang="zh-CN"/>
                  <a:t>, </a:t>
                </a:r>
                <a14:m>
                  <m:oMath xmlns:m="http://schemas.openxmlformats.org/officeDocument/2006/math">
                    <m:sSubSup>
                      <m:sSubSupPr>
                        <m:ctrlPr>
                          <a:rPr lang="en-US" altLang="zh-CN" i="1" smtClean="0">
                            <a:latin typeface="Cambria Math" panose="02040503050406030204" pitchFamily="18" charset="0"/>
                          </a:rPr>
                        </m:ctrlPr>
                      </m:sSubSupPr>
                      <m:e>
                        <m:r>
                          <a:rPr lang="en-US" altLang="zh-CN">
                            <a:latin typeface="Cambria Math" panose="02040503050406030204" pitchFamily="18" charset="0"/>
                          </a:rPr>
                          <m:t>𝐊</m:t>
                        </m:r>
                      </m:e>
                      <m:sub>
                        <m:r>
                          <a:rPr lang="en-US" altLang="zh-CN">
                            <a:latin typeface="Cambria Math" panose="02040503050406030204" pitchFamily="18" charset="0"/>
                          </a:rPr>
                          <m:t>𝐒</m:t>
                        </m:r>
                      </m:sub>
                      <m:sup>
                        <m:r>
                          <a:rPr lang="en-US" altLang="zh-CN">
                            <a:latin typeface="Cambria Math" panose="02040503050406030204" pitchFamily="18" charset="0"/>
                          </a:rPr>
                          <m:t>𝟎</m:t>
                        </m:r>
                      </m:sup>
                    </m:sSubSup>
                  </m:oMath>
                </a14:m>
                <a:r>
                  <a:rPr lang="en-US" altLang="zh-CN"/>
                  <a:t> and </a:t>
                </a:r>
                <a14:m>
                  <m:oMath xmlns:m="http://schemas.openxmlformats.org/officeDocument/2006/math">
                    <m:r>
                      <a:rPr lang="zh-CN" altLang="en-US" i="1">
                        <a:latin typeface="Cambria Math" panose="02040503050406030204" pitchFamily="18" charset="0"/>
                      </a:rPr>
                      <m:t>𝝓</m:t>
                    </m:r>
                  </m:oMath>
                </a14:m>
                <a:r>
                  <a:rPr lang="en-US" altLang="zh-CN"/>
                  <a:t> below </a:t>
                </a:r>
                <a14:m>
                  <m:oMath xmlns:m="http://schemas.openxmlformats.org/officeDocument/2006/math">
                    <m:rad>
                      <m:radPr>
                        <m:degHide m:val="on"/>
                        <m:ctrlPr>
                          <a:rPr lang="en-US" altLang="zh-CN" i="1">
                            <a:latin typeface="Cambria Math" panose="02040503050406030204" pitchFamily="18" charset="0"/>
                          </a:rPr>
                        </m:ctrlPr>
                      </m:radPr>
                      <m:deg/>
                      <m:e>
                        <m:sSub>
                          <m:sSubPr>
                            <m:ctrlPr>
                              <a:rPr lang="en-US" altLang="zh-CN" i="1">
                                <a:latin typeface="Cambria Math" panose="02040503050406030204" pitchFamily="18" charset="0"/>
                              </a:rPr>
                            </m:ctrlPr>
                          </m:sSubPr>
                          <m:e>
                            <m:r>
                              <a:rPr lang="en-US" altLang="zh-CN" i="1">
                                <a:latin typeface="Cambria Math" panose="02040503050406030204" pitchFamily="18" charset="0"/>
                              </a:rPr>
                              <m:t>𝒔</m:t>
                            </m:r>
                          </m:e>
                          <m:sub>
                            <m:r>
                              <a:rPr lang="en-US" altLang="zh-CN">
                                <a:latin typeface="Cambria Math" panose="02040503050406030204" pitchFamily="18" charset="0"/>
                              </a:rPr>
                              <m:t>𝐍𝐍</m:t>
                            </m:r>
                          </m:sub>
                        </m:sSub>
                      </m:e>
                    </m:rad>
                  </m:oMath>
                </a14:m>
                <a:r>
                  <a:rPr lang="en-US" altLang="zh-CN"/>
                  <a:t> ~ 7 GeV</a:t>
                </a:r>
              </a:p>
              <a:p>
                <a:pPr marL="936000" indent="-288000">
                  <a:buFont typeface="Wingdings" panose="05000000000000000000" pitchFamily="2" charset="2"/>
                  <a:buChar char="p"/>
                </a:pPr>
                <a:r>
                  <a:rPr lang="en-US" altLang="zh-CN"/>
                  <a:t>Likely due to </a:t>
                </a:r>
                <a14:m>
                  <m:oMath xmlns:m="http://schemas.openxmlformats.org/officeDocument/2006/math">
                    <m:sSup>
                      <m:sSupPr>
                        <m:ctrlPr>
                          <a:rPr lang="en-US" altLang="zh-CN" i="1" smtClean="0">
                            <a:latin typeface="Cambria Math" panose="02040503050406030204" pitchFamily="18" charset="0"/>
                          </a:rPr>
                        </m:ctrlPr>
                      </m:sSupPr>
                      <m:e>
                        <m:r>
                          <a:rPr lang="zh-CN" altLang="en-US" i="1">
                            <a:latin typeface="Cambria Math" panose="02040503050406030204" pitchFamily="18" charset="0"/>
                          </a:rPr>
                          <m:t>𝚵</m:t>
                        </m:r>
                      </m:e>
                      <m:sup>
                        <m:r>
                          <a:rPr lang="en-US" altLang="zh-CN" i="1">
                            <a:latin typeface="Cambria Math" panose="02040503050406030204" pitchFamily="18" charset="0"/>
                          </a:rPr>
                          <m:t>−</m:t>
                        </m:r>
                      </m:sup>
                    </m:sSup>
                  </m:oMath>
                </a14:m>
                <a:r>
                  <a:rPr lang="en-US" altLang="zh-CN"/>
                  <a:t> mainly produced via multi-step hadronic interactions</a:t>
                </a:r>
              </a:p>
              <a:p>
                <a:pPr marL="936000" indent="0">
                  <a:buNone/>
                </a:pPr>
                <a:r>
                  <a:rPr lang="en-US" altLang="zh-CN"/>
                  <a:t>e.g.: </a:t>
                </a:r>
                <a14:m>
                  <m:oMath xmlns:m="http://schemas.openxmlformats.org/officeDocument/2006/math">
                    <m:r>
                      <a:rPr lang="en-US" altLang="zh-CN" b="1" i="0" smtClean="0">
                        <a:latin typeface="Cambria Math" panose="02040503050406030204" pitchFamily="18" charset="0"/>
                      </a:rPr>
                      <m:t>𝐍𝐍</m:t>
                    </m:r>
                    <m:r>
                      <a:rPr lang="en-US" altLang="zh-CN" b="1" i="0" smtClean="0">
                        <a:latin typeface="Cambria Math" panose="02040503050406030204" pitchFamily="18" charset="0"/>
                      </a:rPr>
                      <m:t>→</m:t>
                    </m:r>
                    <m:r>
                      <a:rPr lang="en-US" altLang="zh-CN" b="1" i="0" smtClean="0">
                        <a:latin typeface="Cambria Math" panose="02040503050406030204" pitchFamily="18" charset="0"/>
                      </a:rPr>
                      <m:t>𝐍</m:t>
                    </m:r>
                    <m:sSup>
                      <m:sSupPr>
                        <m:ctrlPr>
                          <a:rPr lang="en-US" altLang="zh-CN" b="1" i="1" smtClean="0">
                            <a:latin typeface="Cambria Math" panose="02040503050406030204" pitchFamily="18" charset="0"/>
                          </a:rPr>
                        </m:ctrlPr>
                      </m:sSupPr>
                      <m:e>
                        <m:r>
                          <a:rPr lang="en-US" altLang="zh-CN" b="1" i="0" smtClean="0">
                            <a:latin typeface="Cambria Math" panose="02040503050406030204" pitchFamily="18" charset="0"/>
                          </a:rPr>
                          <m:t>𝐍</m:t>
                        </m:r>
                      </m:e>
                      <m:sup>
                        <m:r>
                          <a:rPr lang="en-US" altLang="zh-CN" b="1" i="0" smtClean="0">
                            <a:latin typeface="Cambria Math" panose="02040503050406030204" pitchFamily="18" charset="0"/>
                          </a:rPr>
                          <m:t>∗</m:t>
                        </m:r>
                      </m:sup>
                    </m:sSup>
                  </m:oMath>
                </a14:m>
                <a:r>
                  <a:rPr lang="en-US" altLang="zh-CN"/>
                  <a:t> &amp; </a:t>
                </a:r>
                <a14:m>
                  <m:oMath xmlns:m="http://schemas.openxmlformats.org/officeDocument/2006/math">
                    <m:sSup>
                      <m:sSupPr>
                        <m:ctrlPr>
                          <a:rPr lang="en-US" altLang="zh-CN" i="1">
                            <a:latin typeface="Cambria Math" panose="02040503050406030204" pitchFamily="18" charset="0"/>
                          </a:rPr>
                        </m:ctrlPr>
                      </m:sSupPr>
                      <m:e>
                        <m:r>
                          <a:rPr lang="en-US" altLang="zh-CN" i="0">
                            <a:latin typeface="Cambria Math" panose="02040503050406030204" pitchFamily="18" charset="0"/>
                          </a:rPr>
                          <m:t>𝐍</m:t>
                        </m:r>
                      </m:e>
                      <m:sup>
                        <m:r>
                          <a:rPr lang="en-US" altLang="zh-CN" i="0">
                            <a:latin typeface="Cambria Math" panose="02040503050406030204" pitchFamily="18" charset="0"/>
                          </a:rPr>
                          <m:t>∗</m:t>
                        </m:r>
                      </m:sup>
                    </m:sSup>
                    <m:r>
                      <a:rPr lang="en-US" altLang="zh-CN" b="1" i="0" smtClean="0">
                        <a:latin typeface="Cambria Math" panose="02040503050406030204" pitchFamily="18" charset="0"/>
                      </a:rPr>
                      <m:t>𝐍</m:t>
                    </m:r>
                    <m:r>
                      <a:rPr lang="en-US" altLang="zh-CN" b="1" i="0" smtClean="0">
                        <a:latin typeface="Cambria Math" panose="02040503050406030204" pitchFamily="18" charset="0"/>
                      </a:rPr>
                      <m:t>→</m:t>
                    </m:r>
                    <m:r>
                      <a:rPr lang="en-US" altLang="zh-CN" b="1" i="0" smtClean="0">
                        <a:latin typeface="Cambria Math" panose="02040503050406030204" pitchFamily="18" charset="0"/>
                      </a:rPr>
                      <m:t>𝐍</m:t>
                    </m:r>
                    <m:r>
                      <a:rPr lang="zh-CN" altLang="en-US" i="1">
                        <a:latin typeface="Cambria Math" panose="02040503050406030204" pitchFamily="18" charset="0"/>
                      </a:rPr>
                      <m:t>𝚵</m:t>
                    </m:r>
                    <m:r>
                      <a:rPr lang="en-US" altLang="zh-CN" b="1" i="0" smtClean="0">
                        <a:latin typeface="Cambria Math" panose="02040503050406030204" pitchFamily="18" charset="0"/>
                      </a:rPr>
                      <m:t>𝐊𝐊</m:t>
                    </m:r>
                  </m:oMath>
                </a14:m>
                <a:endParaRPr lang="en-US" altLang="zh-CN"/>
              </a:p>
              <a:p>
                <a:pPr marL="936000" indent="0">
                  <a:buNone/>
                </a:pPr>
                <a:r>
                  <a:rPr lang="en-US" altLang="zh-CN">
                    <a:solidFill>
                      <a:schemeClr val="bg1"/>
                    </a:solidFill>
                  </a:rPr>
                  <a:t>e.g.: </a:t>
                </a:r>
                <a14:m>
                  <m:oMath xmlns:m="http://schemas.openxmlformats.org/officeDocument/2006/math">
                    <m:r>
                      <a:rPr lang="en-US" altLang="zh-CN" b="1" i="0" smtClean="0">
                        <a:latin typeface="Cambria Math" panose="02040503050406030204" pitchFamily="18" charset="0"/>
                      </a:rPr>
                      <m:t>𝐍𝐍</m:t>
                    </m:r>
                    <m:r>
                      <a:rPr lang="en-US" altLang="zh-CN" b="1" i="0" smtClean="0">
                        <a:latin typeface="Cambria Math" panose="02040503050406030204" pitchFamily="18" charset="0"/>
                      </a:rPr>
                      <m:t>→</m:t>
                    </m:r>
                    <m:r>
                      <a:rPr lang="en-US" altLang="zh-CN" b="1" i="0" smtClean="0">
                        <a:latin typeface="Cambria Math" panose="02040503050406030204" pitchFamily="18" charset="0"/>
                      </a:rPr>
                      <m:t>𝐍</m:t>
                    </m:r>
                    <m:r>
                      <a:rPr lang="zh-CN" altLang="en-US" b="1" i="1" smtClean="0">
                        <a:latin typeface="Cambria Math" panose="02040503050406030204" pitchFamily="18" charset="0"/>
                      </a:rPr>
                      <m:t>𝚲</m:t>
                    </m:r>
                    <m:r>
                      <a:rPr lang="en-US" altLang="zh-CN" b="1" i="0" smtClean="0">
                        <a:latin typeface="Cambria Math" panose="02040503050406030204" pitchFamily="18" charset="0"/>
                      </a:rPr>
                      <m:t>𝐊</m:t>
                    </m:r>
                  </m:oMath>
                </a14:m>
                <a:r>
                  <a:rPr lang="en-US" altLang="zh-CN"/>
                  <a:t> &amp; </a:t>
                </a:r>
                <a14:m>
                  <m:oMath xmlns:m="http://schemas.openxmlformats.org/officeDocument/2006/math">
                    <m:r>
                      <a:rPr lang="zh-CN" altLang="en-US" i="1">
                        <a:latin typeface="Cambria Math" panose="02040503050406030204" pitchFamily="18" charset="0"/>
                      </a:rPr>
                      <m:t>𝚲𝚲</m:t>
                    </m:r>
                    <m:r>
                      <a:rPr lang="en-US" altLang="zh-CN" b="1" i="1" smtClean="0">
                        <a:latin typeface="Cambria Math" panose="02040503050406030204" pitchFamily="18" charset="0"/>
                      </a:rPr>
                      <m:t>→</m:t>
                    </m:r>
                    <m:r>
                      <a:rPr lang="en-US" altLang="zh-CN">
                        <a:latin typeface="Cambria Math" panose="02040503050406030204" pitchFamily="18" charset="0"/>
                      </a:rPr>
                      <m:t>𝐍</m:t>
                    </m:r>
                    <m:r>
                      <a:rPr lang="zh-CN" altLang="en-US" i="1">
                        <a:latin typeface="Cambria Math" panose="02040503050406030204" pitchFamily="18" charset="0"/>
                      </a:rPr>
                      <m:t>𝚵</m:t>
                    </m:r>
                  </m:oMath>
                </a14:m>
                <a:endParaRPr lang="en-US" altLang="zh-CN"/>
              </a:p>
              <a:p>
                <a:pPr marL="432000" indent="-216000">
                  <a:spcBef>
                    <a:spcPts val="1500"/>
                  </a:spcBef>
                </a:pPr>
                <a:r>
                  <a:rPr lang="en-US" altLang="zh-CN" sz="2200"/>
                  <a:t>Transport model simulations UrQMD</a:t>
                </a:r>
              </a:p>
              <a:p>
                <a:pPr marL="648000" indent="-216000">
                  <a:buFont typeface="Wingdings" panose="05000000000000000000" pitchFamily="2" charset="2"/>
                  <a:buChar char="Ø"/>
                </a:pPr>
                <a:r>
                  <a:rPr lang="en-US" altLang="zh-CN"/>
                  <a:t>Qualitatively reproduces the energy dependence</a:t>
                </a:r>
              </a:p>
              <a:p>
                <a:pPr marL="648000" indent="-216000">
                  <a:buFont typeface="Wingdings" panose="05000000000000000000" pitchFamily="2" charset="2"/>
                  <a:buChar char="Ø"/>
                </a:pPr>
                <a:r>
                  <a:rPr lang="en-US" altLang="zh-CN"/>
                  <a:t>Overestimates </a:t>
                </a:r>
                <a14:m>
                  <m:oMath xmlns:m="http://schemas.openxmlformats.org/officeDocument/2006/math">
                    <m:r>
                      <a:rPr lang="zh-CN" altLang="en-US" i="1">
                        <a:latin typeface="Cambria Math" panose="02040503050406030204" pitchFamily="18" charset="0"/>
                      </a:rPr>
                      <m:t>𝜶</m:t>
                    </m:r>
                  </m:oMath>
                </a14:m>
                <a:r>
                  <a:rPr lang="en-US" altLang="zh-CN"/>
                  <a:t> for </a:t>
                </a:r>
                <a14:m>
                  <m:oMath xmlns:m="http://schemas.openxmlformats.org/officeDocument/2006/math">
                    <m:r>
                      <a:rPr lang="zh-CN" altLang="en-US" i="1">
                        <a:latin typeface="Cambria Math" panose="02040503050406030204" pitchFamily="18" charset="0"/>
                      </a:rPr>
                      <m:t>𝝓</m:t>
                    </m:r>
                  </m:oMath>
                </a14:m>
                <a:r>
                  <a:rPr lang="en-US" altLang="zh-CN"/>
                  <a:t> meson</a:t>
                </a:r>
              </a:p>
            </p:txBody>
          </p:sp>
        </mc:Choice>
        <mc:Fallback xmlns="">
          <p:sp>
            <p:nvSpPr>
              <p:cNvPr id="31" name="内容占位符 2">
                <a:extLst>
                  <a:ext uri="{FF2B5EF4-FFF2-40B4-BE49-F238E27FC236}">
                    <a16:creationId xmlns:a16="http://schemas.microsoft.com/office/drawing/2014/main" id="{6EC505F6-5439-AB83-5769-FEB0DA70C6C0}"/>
                  </a:ext>
                </a:extLst>
              </p:cNvPr>
              <p:cNvSpPr txBox="1">
                <a:spLocks noRot="1" noChangeAspect="1" noMove="1" noResize="1" noEditPoints="1" noAdjustHandles="1" noChangeArrowheads="1" noChangeShapeType="1" noTextEdit="1"/>
              </p:cNvSpPr>
              <p:nvPr/>
            </p:nvSpPr>
            <p:spPr>
              <a:xfrm>
                <a:off x="6096000" y="954157"/>
                <a:ext cx="6084402" cy="5446643"/>
              </a:xfrm>
              <a:prstGeom prst="rect">
                <a:avLst/>
              </a:prstGeom>
              <a:blipFill>
                <a:blip r:embed="rId5"/>
                <a:stretch>
                  <a:fillRect t="-784" r="-401"/>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46BF823B-9476-CED2-8709-FA32C1AD8264}"/>
              </a:ext>
            </a:extLst>
          </p:cNvPr>
          <p:cNvSpPr txBox="1"/>
          <p:nvPr/>
        </p:nvSpPr>
        <p:spPr>
          <a:xfrm>
            <a:off x="-3800" y="6002876"/>
            <a:ext cx="3129337" cy="400110"/>
          </a:xfrm>
          <a:prstGeom prst="rect">
            <a:avLst/>
          </a:prstGeom>
          <a:noFill/>
        </p:spPr>
        <p:txBody>
          <a:bodyPr wrap="square" rtlCol="0">
            <a:spAutoFit/>
          </a:bodyPr>
          <a:lstStyle/>
          <a:p>
            <a:r>
              <a:rPr lang="en-US" altLang="zh-CN" sz="1000" b="1">
                <a:effectLst/>
                <a:latin typeface="Times New Roman" panose="02020603050405020304" pitchFamily="18" charset="0"/>
                <a:ea typeface="宋体" panose="02010600030101010101" pitchFamily="2" charset="-122"/>
              </a:rPr>
              <a:t>STAR Collaboration. </a:t>
            </a:r>
            <a:r>
              <a:rPr lang="en-US" altLang="zh-CN" sz="1000" b="1">
                <a:latin typeface="Times New Roman" panose="02020603050405020304" pitchFamily="18" charset="0"/>
                <a:cs typeface="Times New Roman" panose="02020603050405020304" pitchFamily="18" charset="0"/>
              </a:rPr>
              <a:t>Phys. Rev. C 102, 034909 (2020)</a:t>
            </a:r>
          </a:p>
          <a:p>
            <a:r>
              <a:rPr lang="en-US" altLang="zh-CN" sz="1000" b="1">
                <a:effectLst/>
                <a:latin typeface="Times New Roman" panose="02020603050405020304" pitchFamily="18" charset="0"/>
                <a:ea typeface="宋体" panose="02010600030101010101" pitchFamily="2" charset="-122"/>
                <a:cs typeface="Times New Roman" panose="02020603050405020304" pitchFamily="18" charset="0"/>
              </a:rPr>
              <a:t>HADES </a:t>
            </a:r>
            <a:r>
              <a:rPr lang="en-US" altLang="zh-CN" sz="1000" b="1">
                <a:effectLst/>
                <a:latin typeface="Times New Roman" panose="02020603050405020304" pitchFamily="18" charset="0"/>
                <a:ea typeface="宋体" panose="02010600030101010101" pitchFamily="2" charset="-122"/>
              </a:rPr>
              <a:t>Collaboration</a:t>
            </a:r>
            <a:r>
              <a:rPr lang="en-US" altLang="zh-CN" sz="1000" b="1">
                <a:effectLst/>
                <a:latin typeface="Times New Roman" panose="02020603050405020304" pitchFamily="18" charset="0"/>
                <a:ea typeface="宋体" panose="02010600030101010101" pitchFamily="2" charset="-122"/>
                <a:cs typeface="Times New Roman" panose="02020603050405020304" pitchFamily="18" charset="0"/>
              </a:rPr>
              <a:t>. Phys. Lett. B 793, 457 (2019)</a:t>
            </a:r>
            <a:endParaRPr lang="en-US" altLang="zh-CN" sz="1000" b="1">
              <a:effectLst/>
              <a:latin typeface="Times New Roman" panose="02020603050405020304" pitchFamily="18" charset="0"/>
              <a:ea typeface="宋体" panose="02010600030101010101" pitchFamily="2" charset="-122"/>
            </a:endParaRPr>
          </a:p>
        </p:txBody>
      </p:sp>
      <p:sp>
        <p:nvSpPr>
          <p:cNvPr id="6" name="(UrQMD) S. A. Bass, et al. Prog. Part. Nucl. Phys. 41 (1998)">
            <a:extLst>
              <a:ext uri="{FF2B5EF4-FFF2-40B4-BE49-F238E27FC236}">
                <a16:creationId xmlns:a16="http://schemas.microsoft.com/office/drawing/2014/main" id="{96DBE9F4-5C12-56B4-3B1D-8B7E79B3BF01}"/>
              </a:ext>
            </a:extLst>
          </p:cNvPr>
          <p:cNvSpPr txBox="1"/>
          <p:nvPr/>
        </p:nvSpPr>
        <p:spPr>
          <a:xfrm>
            <a:off x="6553092" y="6028525"/>
            <a:ext cx="4805483"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b="0" spc="-48">
                <a:solidFill>
                  <a:schemeClr val="accent5">
                    <a:lumOff val="-29866"/>
                  </a:schemeClr>
                </a:solidFill>
              </a:defRPr>
            </a:lvl1pPr>
          </a:lstStyle>
          <a:p>
            <a:r>
              <a:rPr lang="en-US" sz="1600" b="1">
                <a:solidFill>
                  <a:schemeClr val="tx1"/>
                </a:solidFill>
                <a:latin typeface="Times New Roman" panose="02020603050405020304" pitchFamily="18" charset="0"/>
                <a:cs typeface="Times New Roman" panose="02020603050405020304" pitchFamily="18" charset="0"/>
              </a:rPr>
              <a:t>UrQMD: S.A. Bass, et.al. </a:t>
            </a:r>
            <a:r>
              <a:rPr sz="1600" b="1">
                <a:solidFill>
                  <a:schemeClr val="tx1"/>
                </a:solidFill>
                <a:latin typeface="Times New Roman" panose="02020603050405020304" pitchFamily="18" charset="0"/>
                <a:cs typeface="Times New Roman" panose="02020603050405020304" pitchFamily="18" charset="0"/>
              </a:rPr>
              <a:t>Prog. Part. Nucl. Phys. 41 (1998)</a:t>
            </a:r>
          </a:p>
        </p:txBody>
      </p:sp>
    </p:spTree>
    <p:extLst>
      <p:ext uri="{BB962C8B-B14F-4D97-AF65-F5344CB8AC3E}">
        <p14:creationId xmlns:p14="http://schemas.microsoft.com/office/powerpoint/2010/main" val="384411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00007-EA67-0831-F21C-53A2AD8E9C3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B6FD383-DD2F-1714-B781-2FD4F3DC6B7E}"/>
              </a:ext>
            </a:extLst>
          </p:cNvPr>
          <p:cNvSpPr>
            <a:spLocks noGrp="1"/>
          </p:cNvSpPr>
          <p:nvPr>
            <p:ph type="title"/>
          </p:nvPr>
        </p:nvSpPr>
        <p:spPr>
          <a:xfrm>
            <a:off x="0" y="11831"/>
            <a:ext cx="12192000" cy="821124"/>
          </a:xfrm>
        </p:spPr>
        <p:txBody>
          <a:bodyPr/>
          <a:lstStyle/>
          <a:p>
            <a:r>
              <a:rPr lang="en-US" altLang="zh-CN"/>
              <a:t>Energy Dependence of Yield Ratios</a:t>
            </a:r>
            <a:endParaRPr lang="zh-CN" altLang="en-US"/>
          </a:p>
        </p:txBody>
      </p:sp>
      <p:sp>
        <p:nvSpPr>
          <p:cNvPr id="7" name="日期占位符 6">
            <a:extLst>
              <a:ext uri="{FF2B5EF4-FFF2-40B4-BE49-F238E27FC236}">
                <a16:creationId xmlns:a16="http://schemas.microsoft.com/office/drawing/2014/main" id="{567C5BBC-8F0C-C87D-A71B-24368FD76513}"/>
              </a:ext>
            </a:extLst>
          </p:cNvPr>
          <p:cNvSpPr>
            <a:spLocks noGrp="1"/>
          </p:cNvSpPr>
          <p:nvPr>
            <p:ph type="dt" sz="half" idx="10"/>
          </p:nvPr>
        </p:nvSpPr>
        <p:spPr/>
        <p:txBody>
          <a:bodyPr/>
          <a:lstStyle/>
          <a:p>
            <a:r>
              <a:rPr lang="en-US" altLang="zh-CN"/>
              <a:t>QPT-2025, Oct. 24-28</a:t>
            </a:r>
            <a:endParaRPr lang="zh-CN" altLang="en-US"/>
          </a:p>
        </p:txBody>
      </p:sp>
      <p:sp>
        <p:nvSpPr>
          <p:cNvPr id="8" name="页脚占位符 7">
            <a:extLst>
              <a:ext uri="{FF2B5EF4-FFF2-40B4-BE49-F238E27FC236}">
                <a16:creationId xmlns:a16="http://schemas.microsoft.com/office/drawing/2014/main" id="{4F3E8F5E-6C57-5BC5-A815-37D63757EEA1}"/>
              </a:ext>
            </a:extLst>
          </p:cNvPr>
          <p:cNvSpPr>
            <a:spLocks noGrp="1"/>
          </p:cNvSpPr>
          <p:nvPr>
            <p:ph type="ftr" sz="quarter" idx="11"/>
          </p:nvPr>
        </p:nvSpPr>
        <p:spPr/>
        <p:txBody>
          <a:bodyPr/>
          <a:lstStyle/>
          <a:p>
            <a:r>
              <a:rPr lang="en-US" altLang="zh-CN"/>
              <a:t>Hongcan Li</a:t>
            </a:r>
            <a:endParaRPr lang="zh-CN" altLang="en-US"/>
          </a:p>
        </p:txBody>
      </p:sp>
      <p:sp>
        <p:nvSpPr>
          <p:cNvPr id="9" name="灯片编号占位符 8">
            <a:extLst>
              <a:ext uri="{FF2B5EF4-FFF2-40B4-BE49-F238E27FC236}">
                <a16:creationId xmlns:a16="http://schemas.microsoft.com/office/drawing/2014/main" id="{5F8F4F7F-7CDA-E4D7-0774-A2E293F68759}"/>
              </a:ext>
            </a:extLst>
          </p:cNvPr>
          <p:cNvSpPr>
            <a:spLocks noGrp="1"/>
          </p:cNvSpPr>
          <p:nvPr>
            <p:ph type="sldNum" sz="quarter" idx="12"/>
          </p:nvPr>
        </p:nvSpPr>
        <p:spPr/>
        <p:txBody>
          <a:bodyPr/>
          <a:lstStyle/>
          <a:p>
            <a:fld id="{9205C459-37CB-4D03-B868-D4B8A0FDEA6B}" type="slidenum">
              <a:rPr lang="zh-CN" altLang="en-US" smtClean="0"/>
              <a:t>12</a:t>
            </a:fld>
            <a:endParaRPr lang="zh-CN" altLang="en-US"/>
          </a:p>
        </p:txBody>
      </p:sp>
      <p:grpSp>
        <p:nvGrpSpPr>
          <p:cNvPr id="11" name="组合 10">
            <a:extLst>
              <a:ext uri="{FF2B5EF4-FFF2-40B4-BE49-F238E27FC236}">
                <a16:creationId xmlns:a16="http://schemas.microsoft.com/office/drawing/2014/main" id="{22ECF4C9-4EEF-D93C-1917-E7A18F859859}"/>
              </a:ext>
            </a:extLst>
          </p:cNvPr>
          <p:cNvGrpSpPr/>
          <p:nvPr/>
        </p:nvGrpSpPr>
        <p:grpSpPr>
          <a:xfrm>
            <a:off x="0" y="991643"/>
            <a:ext cx="4624782" cy="5400000"/>
            <a:chOff x="0" y="991643"/>
            <a:chExt cx="4624782" cy="5400000"/>
          </a:xfrm>
        </p:grpSpPr>
        <p:pic>
          <p:nvPicPr>
            <p:cNvPr id="5" name="图片 4">
              <a:extLst>
                <a:ext uri="{FF2B5EF4-FFF2-40B4-BE49-F238E27FC236}">
                  <a16:creationId xmlns:a16="http://schemas.microsoft.com/office/drawing/2014/main" id="{EAE3E7B1-1CE0-D4B4-FBDD-707123A8084C}"/>
                </a:ext>
              </a:extLst>
            </p:cNvPr>
            <p:cNvPicPr>
              <a:picLocks noChangeAspect="1"/>
            </p:cNvPicPr>
            <p:nvPr/>
          </p:nvPicPr>
          <p:blipFill>
            <a:blip r:embed="rId3">
              <a:extLst>
                <a:ext uri="{28A0092B-C50C-407E-A947-70E740481C1C}">
                  <a14:useLocalDpi xmlns:a14="http://schemas.microsoft.com/office/drawing/2010/main" val="0"/>
                </a:ext>
              </a:extLst>
            </a:blip>
            <a:srcRect t="2403" r="5578" b="2943"/>
            <a:stretch/>
          </p:blipFill>
          <p:spPr>
            <a:xfrm>
              <a:off x="0" y="991643"/>
              <a:ext cx="4070785" cy="5400000"/>
            </a:xfrm>
            <a:prstGeom prst="rect">
              <a:avLst/>
            </a:prstGeom>
          </p:spPr>
        </p:pic>
        <p:sp>
          <p:nvSpPr>
            <p:cNvPr id="6" name="文本框 5">
              <a:extLst>
                <a:ext uri="{FF2B5EF4-FFF2-40B4-BE49-F238E27FC236}">
                  <a16:creationId xmlns:a16="http://schemas.microsoft.com/office/drawing/2014/main" id="{BB063169-E5C6-EC67-7033-87ADBE094B53}"/>
                </a:ext>
              </a:extLst>
            </p:cNvPr>
            <p:cNvSpPr txBox="1"/>
            <p:nvPr/>
          </p:nvSpPr>
          <p:spPr>
            <a:xfrm rot="16200000">
              <a:off x="2966889" y="2221224"/>
              <a:ext cx="2807955" cy="507831"/>
            </a:xfrm>
            <a:prstGeom prst="rect">
              <a:avLst/>
            </a:prstGeom>
            <a:noFill/>
          </p:spPr>
          <p:txBody>
            <a:bodyPr wrap="square">
              <a:spAutoFit/>
            </a:bodyPr>
            <a:lstStyle/>
            <a:p>
              <a:r>
                <a:rPr lang="en-US" altLang="zh-CN" sz="900" b="1">
                  <a:effectLst/>
                  <a:latin typeface="Times New Roman" panose="02020603050405020304" pitchFamily="18" charset="0"/>
                  <a:ea typeface="宋体" panose="02010600030101010101" pitchFamily="2" charset="-122"/>
                </a:rPr>
                <a:t>STAR Collaboration. </a:t>
              </a:r>
              <a:r>
                <a:rPr lang="en-US" altLang="zh-CN" sz="900" b="1">
                  <a:latin typeface="Times New Roman" panose="02020603050405020304" pitchFamily="18" charset="0"/>
                  <a:cs typeface="Times New Roman" panose="02020603050405020304" pitchFamily="18" charset="0"/>
                </a:rPr>
                <a:t>Phys. Lett. B 831, 137152 (2022)</a:t>
              </a:r>
            </a:p>
            <a:p>
              <a:r>
                <a:rPr lang="en-US" altLang="zh-CN" sz="900" b="1">
                  <a:latin typeface="Times New Roman" panose="02020603050405020304" pitchFamily="18" charset="0"/>
                  <a:cs typeface="Times New Roman" panose="02020603050405020304" pitchFamily="18" charset="0"/>
                </a:rPr>
                <a:t>UrQMD</a:t>
              </a:r>
              <a:r>
                <a:rPr lang="en-US" altLang="zh-CN" sz="900" b="1" baseline="30000">
                  <a:latin typeface="Times New Roman" panose="02020603050405020304" pitchFamily="18" charset="0"/>
                  <a:cs typeface="Times New Roman" panose="02020603050405020304" pitchFamily="18" charset="0"/>
                </a:rPr>
                <a:t>1</a:t>
              </a:r>
              <a:r>
                <a:rPr lang="en-US" altLang="zh-CN" sz="900" b="1">
                  <a:latin typeface="Times New Roman" panose="02020603050405020304" pitchFamily="18" charset="0"/>
                  <a:cs typeface="Times New Roman" panose="02020603050405020304" pitchFamily="18" charset="0"/>
                </a:rPr>
                <a:t>: Prog. Part. Nucl. Phys. 41 (1998) 225-370 </a:t>
              </a:r>
            </a:p>
            <a:p>
              <a:r>
                <a:rPr lang="en-US" altLang="zh-CN" sz="900" b="1">
                  <a:latin typeface="Times New Roman" panose="02020603050405020304" pitchFamily="18" charset="0"/>
                  <a:cs typeface="Times New Roman" panose="02020603050405020304" pitchFamily="18" charset="0"/>
                </a:rPr>
                <a:t>UrQMD</a:t>
              </a:r>
              <a:r>
                <a:rPr lang="en-US" altLang="zh-CN" sz="900" b="1" baseline="30000">
                  <a:latin typeface="Times New Roman" panose="02020603050405020304" pitchFamily="18" charset="0"/>
                  <a:cs typeface="Times New Roman" panose="02020603050405020304" pitchFamily="18" charset="0"/>
                </a:rPr>
                <a:t>2</a:t>
              </a:r>
              <a:r>
                <a:rPr lang="en-US" altLang="zh-CN" sz="900" b="1">
                  <a:latin typeface="Times New Roman" panose="02020603050405020304" pitchFamily="18" charset="0"/>
                  <a:cs typeface="Times New Roman" panose="02020603050405020304" pitchFamily="18" charset="0"/>
                </a:rPr>
                <a:t>: J. Phys. G: Nucl. Part. Phys. 43 015104</a:t>
              </a:r>
              <a:endParaRPr lang="zh-CN" altLang="en-US" sz="900" b="1">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A54CAD83-4E39-AE4F-D071-D706936FB752}"/>
                  </a:ext>
                </a:extLst>
              </p:cNvPr>
              <p:cNvSpPr txBox="1">
                <a:spLocks/>
              </p:cNvSpPr>
              <p:nvPr/>
            </p:nvSpPr>
            <p:spPr>
              <a:xfrm>
                <a:off x="4003041" y="5386853"/>
                <a:ext cx="8188960" cy="100478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r>
                  <a:rPr lang="en-US" altLang="zh-CN" sz="1800"/>
                  <a:t>CE describe yield ratios with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b="1" i="1" smtClean="0">
                            <a:latin typeface="Cambria Math" panose="02040503050406030204" pitchFamily="18" charset="0"/>
                          </a:rPr>
                          <m:t>𝒓</m:t>
                        </m:r>
                      </m:e>
                      <m:sub>
                        <m:r>
                          <a:rPr lang="en-US" altLang="zh-CN" sz="1800" b="1" i="1" smtClean="0">
                            <a:latin typeface="Cambria Math" panose="02040503050406030204" pitchFamily="18" charset="0"/>
                          </a:rPr>
                          <m:t>𝒄</m:t>
                        </m:r>
                      </m:sub>
                    </m:sSub>
                    <m:r>
                      <a:rPr lang="en-US" altLang="zh-CN" sz="1800" b="1" i="1" smtClean="0">
                        <a:latin typeface="Cambria Math" panose="02040503050406030204" pitchFamily="18" charset="0"/>
                      </a:rPr>
                      <m:t> ~ </m:t>
                    </m:r>
                    <m:r>
                      <a:rPr lang="en-US" altLang="zh-CN" sz="1800" b="1" i="1" smtClean="0">
                        <a:latin typeface="Cambria Math" panose="02040503050406030204" pitchFamily="18" charset="0"/>
                      </a:rPr>
                      <m:t>𝟑</m:t>
                    </m:r>
                    <m:r>
                      <a:rPr lang="en-US" altLang="zh-CN" sz="1800" b="1" i="1" smtClean="0">
                        <a:latin typeface="Cambria Math" panose="02040503050406030204" pitchFamily="18" charset="0"/>
                      </a:rPr>
                      <m:t>−</m:t>
                    </m:r>
                    <m:r>
                      <a:rPr lang="en-US" altLang="zh-CN" sz="1800" b="1" i="1" smtClean="0">
                        <a:latin typeface="Cambria Math" panose="02040503050406030204" pitchFamily="18" charset="0"/>
                      </a:rPr>
                      <m:t>𝟒</m:t>
                    </m:r>
                  </m:oMath>
                </a14:m>
                <a:r>
                  <a:rPr lang="en-US" altLang="zh-CN" sz="1800"/>
                  <a:t> fm, but GCE fails below </a:t>
                </a:r>
                <a14:m>
                  <m:oMath xmlns:m="http://schemas.openxmlformats.org/officeDocument/2006/math">
                    <m:rad>
                      <m:radPr>
                        <m:degHide m:val="on"/>
                        <m:ctrlPr>
                          <a:rPr lang="en-US" altLang="zh-CN" sz="1800" i="1" smtClean="0">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𝒔</m:t>
                            </m:r>
                          </m:e>
                          <m:sub>
                            <m:r>
                              <a:rPr lang="en-US" altLang="zh-CN" sz="1800">
                                <a:latin typeface="Cambria Math" panose="02040503050406030204" pitchFamily="18" charset="0"/>
                              </a:rPr>
                              <m:t>𝐍𝐍</m:t>
                            </m:r>
                          </m:sub>
                        </m:sSub>
                      </m:e>
                    </m:rad>
                  </m:oMath>
                </a14:m>
                <a:r>
                  <a:rPr lang="en-US" altLang="zh-CN" sz="1800"/>
                  <a:t> ~ 5 GeV</a:t>
                </a:r>
              </a:p>
              <a:p>
                <a:pPr marL="216000" indent="-216000"/>
                <a:r>
                  <a:rPr lang="en-US" altLang="zh-CN" sz="1800"/>
                  <a:t>Local strangeness conservation is important in high baryon density region</a:t>
                </a:r>
              </a:p>
              <a:p>
                <a:pPr marL="216000" indent="-216000"/>
                <a:r>
                  <a:rPr lang="en-US" altLang="zh-CN" sz="1800"/>
                  <a:t>Medium properties may change in high baryon density region</a:t>
                </a:r>
                <a:endParaRPr lang="zh-CN" altLang="en-US" sz="1800"/>
              </a:p>
            </p:txBody>
          </p:sp>
        </mc:Choice>
        <mc:Fallback xmlns="">
          <p:sp>
            <p:nvSpPr>
              <p:cNvPr id="3" name="内容占位符 2">
                <a:extLst>
                  <a:ext uri="{FF2B5EF4-FFF2-40B4-BE49-F238E27FC236}">
                    <a16:creationId xmlns:a16="http://schemas.microsoft.com/office/drawing/2014/main" id="{A54CAD83-4E39-AE4F-D071-D706936FB752}"/>
                  </a:ext>
                </a:extLst>
              </p:cNvPr>
              <p:cNvSpPr txBox="1">
                <a:spLocks noRot="1" noChangeAspect="1" noMove="1" noResize="1" noEditPoints="1" noAdjustHandles="1" noChangeArrowheads="1" noChangeShapeType="1" noTextEdit="1"/>
              </p:cNvSpPr>
              <p:nvPr/>
            </p:nvSpPr>
            <p:spPr>
              <a:xfrm>
                <a:off x="4003041" y="5386853"/>
                <a:ext cx="8188960" cy="1004789"/>
              </a:xfrm>
              <a:prstGeom prst="rect">
                <a:avLst/>
              </a:prstGeom>
              <a:blipFill>
                <a:blip r:embed="rId4"/>
                <a:stretch>
                  <a:fillRect l="-521" t="-3659" b="-14634"/>
                </a:stretch>
              </a:blipFill>
            </p:spPr>
            <p:txBody>
              <a:bodyPr/>
              <a:lstStyle/>
              <a:p>
                <a:r>
                  <a:rPr lang="zh-CN" altLang="en-US">
                    <a:noFill/>
                  </a:rPr>
                  <a:t> </a:t>
                </a:r>
              </a:p>
            </p:txBody>
          </p:sp>
        </mc:Fallback>
      </mc:AlternateContent>
      <p:grpSp>
        <p:nvGrpSpPr>
          <p:cNvPr id="14" name="组合 13">
            <a:extLst>
              <a:ext uri="{FF2B5EF4-FFF2-40B4-BE49-F238E27FC236}">
                <a16:creationId xmlns:a16="http://schemas.microsoft.com/office/drawing/2014/main" id="{DBBFF672-CEFE-4B42-BC1A-5B67FDDF4BE2}"/>
              </a:ext>
            </a:extLst>
          </p:cNvPr>
          <p:cNvGrpSpPr/>
          <p:nvPr/>
        </p:nvGrpSpPr>
        <p:grpSpPr>
          <a:xfrm>
            <a:off x="5571997" y="991643"/>
            <a:ext cx="6315345" cy="4460767"/>
            <a:chOff x="5431382" y="991642"/>
            <a:chExt cx="6315345" cy="4460767"/>
          </a:xfrm>
        </p:grpSpPr>
        <p:pic>
          <p:nvPicPr>
            <p:cNvPr id="10" name="图片 9">
              <a:extLst>
                <a:ext uri="{FF2B5EF4-FFF2-40B4-BE49-F238E27FC236}">
                  <a16:creationId xmlns:a16="http://schemas.microsoft.com/office/drawing/2014/main" id="{3AD8B95E-2A10-A2BC-67E4-2A415857A2B4}"/>
                </a:ext>
              </a:extLst>
            </p:cNvPr>
            <p:cNvPicPr>
              <a:picLocks noChangeAspect="1"/>
            </p:cNvPicPr>
            <p:nvPr/>
          </p:nvPicPr>
          <p:blipFill>
            <a:blip r:embed="rId5">
              <a:extLst>
                <a:ext uri="{28A0092B-C50C-407E-A947-70E740481C1C}">
                  <a14:useLocalDpi xmlns:a14="http://schemas.microsoft.com/office/drawing/2010/main" val="0"/>
                </a:ext>
              </a:extLst>
            </a:blip>
            <a:srcRect t="2753" r="6836" b="850"/>
            <a:stretch/>
          </p:blipFill>
          <p:spPr>
            <a:xfrm>
              <a:off x="5431382" y="991642"/>
              <a:ext cx="5607458" cy="4460767"/>
            </a:xfrm>
            <a:prstGeom prst="rect">
              <a:avLst/>
            </a:prstGeom>
          </p:spPr>
        </p:pic>
        <p:sp>
          <p:nvSpPr>
            <p:cNvPr id="13" name="文本框 12">
              <a:extLst>
                <a:ext uri="{FF2B5EF4-FFF2-40B4-BE49-F238E27FC236}">
                  <a16:creationId xmlns:a16="http://schemas.microsoft.com/office/drawing/2014/main" id="{0B0BD5DA-C1F5-948D-17EB-B85A6FA1571D}"/>
                </a:ext>
              </a:extLst>
            </p:cNvPr>
            <p:cNvSpPr txBox="1"/>
            <p:nvPr/>
          </p:nvSpPr>
          <p:spPr>
            <a:xfrm rot="16200000">
              <a:off x="9647276" y="2805330"/>
              <a:ext cx="3491015" cy="707886"/>
            </a:xfrm>
            <a:prstGeom prst="rect">
              <a:avLst/>
            </a:prstGeom>
            <a:noFill/>
          </p:spPr>
          <p:txBody>
            <a:bodyPr wrap="square" rtlCol="0">
              <a:spAutoFit/>
            </a:bodyPr>
            <a:lstStyle/>
            <a:p>
              <a:r>
                <a:rPr lang="en-US" altLang="zh-CN" sz="800" b="1">
                  <a:effectLst/>
                  <a:latin typeface="Times New Roman" panose="02020603050405020304" pitchFamily="18" charset="0"/>
                  <a:ea typeface="宋体" panose="02010600030101010101" pitchFamily="2" charset="-122"/>
                </a:rPr>
                <a:t>STAR Collaboration. </a:t>
              </a:r>
              <a:r>
                <a:rPr lang="en-US" altLang="zh-CN" sz="800" b="1">
                  <a:latin typeface="Times New Roman" panose="02020603050405020304" pitchFamily="18" charset="0"/>
                  <a:cs typeface="Times New Roman" panose="02020603050405020304" pitchFamily="18" charset="0"/>
                </a:rPr>
                <a:t>Phys. Rev. C 102, 034909 (2020);</a:t>
              </a:r>
            </a:p>
            <a:p>
              <a:r>
                <a:rPr lang="en-US" altLang="zh-CN" sz="800" b="1">
                  <a:solidFill>
                    <a:schemeClr val="bg1"/>
                  </a:solidFill>
                  <a:effectLst/>
                  <a:latin typeface="Times New Roman" panose="02020603050405020304" pitchFamily="18" charset="0"/>
                  <a:ea typeface="宋体" panose="02010600030101010101" pitchFamily="2" charset="-122"/>
                </a:rPr>
                <a:t>STAR Collaboration. </a:t>
              </a:r>
              <a:r>
                <a:rPr lang="en-US" altLang="zh-CN" sz="800" b="1">
                  <a:latin typeface="Times New Roman" panose="02020603050405020304" pitchFamily="18" charset="0"/>
                  <a:cs typeface="Times New Roman" panose="02020603050405020304" pitchFamily="18" charset="0"/>
                </a:rPr>
                <a:t>Phys. Rev. C 110, 054911 (2024);</a:t>
              </a:r>
            </a:p>
            <a:p>
              <a:r>
                <a:rPr lang="en-US" altLang="zh-CN" sz="800" b="1">
                  <a:solidFill>
                    <a:schemeClr val="bg1"/>
                  </a:solidFill>
                  <a:effectLst/>
                  <a:latin typeface="Times New Roman" panose="02020603050405020304" pitchFamily="18" charset="0"/>
                  <a:ea typeface="宋体" panose="02010600030101010101" pitchFamily="2" charset="-122"/>
                </a:rPr>
                <a:t>STAR Collaboration. </a:t>
              </a:r>
              <a:r>
                <a:rPr lang="en-US" altLang="zh-CN" sz="800" b="1">
                  <a:latin typeface="Times New Roman" panose="02020603050405020304" pitchFamily="18" charset="0"/>
                  <a:cs typeface="Times New Roman" panose="02020603050405020304" pitchFamily="18" charset="0"/>
                </a:rPr>
                <a:t>JHEP 2024, 139 (2024)</a:t>
              </a:r>
            </a:p>
            <a:p>
              <a:r>
                <a:rPr lang="en-US" altLang="zh-CN" sz="800" b="1">
                  <a:latin typeface="Times New Roman" panose="02020603050405020304" pitchFamily="18" charset="0"/>
                  <a:cs typeface="Times New Roman" panose="02020603050405020304" pitchFamily="18" charset="0"/>
                </a:rPr>
                <a:t>V. Vovchenko, et.al. Phys. Rev. C 93, 064906 (2016)</a:t>
              </a:r>
            </a:p>
            <a:p>
              <a:r>
                <a:rPr lang="fr-FR" altLang="zh-CN" sz="800" b="1">
                  <a:latin typeface="Times New Roman" panose="02020603050405020304" pitchFamily="18" charset="0"/>
                  <a:cs typeface="Times New Roman" panose="02020603050405020304" pitchFamily="18" charset="0"/>
                </a:rPr>
                <a:t>S. Wheaton, et.al. Comput.Phys.Commun. 180 (2009) </a:t>
              </a:r>
              <a:endParaRPr lang="en-US" altLang="zh-CN" sz="800" b="1">
                <a:latin typeface="Times New Roman" panose="02020603050405020304" pitchFamily="18" charset="0"/>
                <a:cs typeface="Times New Roman" panose="02020603050405020304" pitchFamily="18" charset="0"/>
              </a:endParaRPr>
            </a:p>
          </p:txBody>
        </p:sp>
      </p:grpSp>
      <p:sp>
        <p:nvSpPr>
          <p:cNvPr id="15" name="文本框 14">
            <a:extLst>
              <a:ext uri="{FF2B5EF4-FFF2-40B4-BE49-F238E27FC236}">
                <a16:creationId xmlns:a16="http://schemas.microsoft.com/office/drawing/2014/main" id="{93A0C75F-8FB5-BFBC-2DC9-459A961BFC1C}"/>
              </a:ext>
            </a:extLst>
          </p:cNvPr>
          <p:cNvSpPr txBox="1"/>
          <p:nvPr/>
        </p:nvSpPr>
        <p:spPr>
          <a:xfrm>
            <a:off x="4044220" y="4050966"/>
            <a:ext cx="2355416" cy="430887"/>
          </a:xfrm>
          <a:prstGeom prst="rect">
            <a:avLst/>
          </a:prstGeom>
          <a:noFill/>
        </p:spPr>
        <p:txBody>
          <a:bodyPr wrap="square" rtlCol="0">
            <a:spAutoFit/>
          </a:bodyPr>
          <a:lstStyle/>
          <a:p>
            <a:r>
              <a:rPr lang="en-US" altLang="zh-CN" sz="1100" b="1">
                <a:latin typeface="Times New Roman" panose="02020603050405020304" pitchFamily="18" charset="0"/>
                <a:cs typeface="Times New Roman" panose="02020603050405020304" pitchFamily="18" charset="0"/>
              </a:rPr>
              <a:t>UrQMD</a:t>
            </a:r>
            <a:r>
              <a:rPr lang="en-US" altLang="zh-CN" sz="1100" b="1" baseline="30000">
                <a:latin typeface="Times New Roman" panose="02020603050405020304" pitchFamily="18" charset="0"/>
                <a:cs typeface="Times New Roman" panose="02020603050405020304" pitchFamily="18" charset="0"/>
              </a:rPr>
              <a:t>1</a:t>
            </a:r>
            <a:r>
              <a:rPr lang="en-US" altLang="zh-CN" sz="1100" b="1">
                <a:latin typeface="Times New Roman" panose="02020603050405020304" pitchFamily="18" charset="0"/>
                <a:cs typeface="Times New Roman" panose="02020603050405020304" pitchFamily="18" charset="0"/>
              </a:rPr>
              <a:t>: Default</a:t>
            </a:r>
          </a:p>
          <a:p>
            <a:r>
              <a:rPr lang="en-US" altLang="zh-CN" sz="1100" b="1">
                <a:latin typeface="Times New Roman" panose="02020603050405020304" pitchFamily="18" charset="0"/>
                <a:cs typeface="Times New Roman" panose="02020603050405020304" pitchFamily="18" charset="0"/>
              </a:rPr>
              <a:t>UrQMD</a:t>
            </a:r>
            <a:r>
              <a:rPr lang="en-US" altLang="zh-CN" sz="1100" b="1" baseline="30000">
                <a:latin typeface="Times New Roman" panose="02020603050405020304" pitchFamily="18" charset="0"/>
                <a:cs typeface="Times New Roman" panose="02020603050405020304" pitchFamily="18" charset="0"/>
              </a:rPr>
              <a:t>2</a:t>
            </a:r>
            <a:r>
              <a:rPr lang="en-US" altLang="zh-CN" sz="1100" b="1">
                <a:latin typeface="Times New Roman" panose="02020603050405020304" pitchFamily="18" charset="0"/>
                <a:cs typeface="Times New Roman" panose="02020603050405020304" pitchFamily="18" charset="0"/>
              </a:rPr>
              <a:t>: with high mass resonance</a:t>
            </a:r>
            <a:endParaRPr lang="zh-CN" altLang="en-US" sz="1100" b="1">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4BBDF9EC-23B2-C591-5C0C-174A97D65530}"/>
              </a:ext>
            </a:extLst>
          </p:cNvPr>
          <p:cNvSpPr txBox="1"/>
          <p:nvPr/>
        </p:nvSpPr>
        <p:spPr>
          <a:xfrm>
            <a:off x="4070784" y="4860866"/>
            <a:ext cx="2688501" cy="523220"/>
          </a:xfrm>
          <a:prstGeom prst="rect">
            <a:avLst/>
          </a:prstGeom>
          <a:noFill/>
        </p:spPr>
        <p:txBody>
          <a:bodyPr wrap="square" rtlCol="0">
            <a:spAutoFit/>
          </a:bodyPr>
          <a:lstStyle/>
          <a:p>
            <a:r>
              <a:rPr lang="en-US" altLang="zh-CN" sz="1400" b="1">
                <a:latin typeface="Times New Roman" panose="02020603050405020304" pitchFamily="18" charset="0"/>
                <a:cs typeface="Times New Roman" panose="02020603050405020304" pitchFamily="18" charset="0"/>
              </a:rPr>
              <a:t>CE: canonical ensemble</a:t>
            </a:r>
          </a:p>
          <a:p>
            <a:r>
              <a:rPr lang="en-US" altLang="zh-CN" sz="1400" b="1">
                <a:latin typeface="Times New Roman" panose="02020603050405020304" pitchFamily="18" charset="0"/>
                <a:cs typeface="Times New Roman" panose="02020603050405020304" pitchFamily="18" charset="0"/>
              </a:rPr>
              <a:t>GCE: grand canonical ensemble</a:t>
            </a:r>
          </a:p>
        </p:txBody>
      </p:sp>
    </p:spTree>
    <p:extLst>
      <p:ext uri="{BB962C8B-B14F-4D97-AF65-F5344CB8AC3E}">
        <p14:creationId xmlns:p14="http://schemas.microsoft.com/office/powerpoint/2010/main" val="624404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E4EDA3-44F4-F783-922C-E7A855168362}"/>
              </a:ext>
            </a:extLst>
          </p:cNvPr>
          <p:cNvSpPr>
            <a:spLocks noGrp="1"/>
          </p:cNvSpPr>
          <p:nvPr>
            <p:ph type="title"/>
          </p:nvPr>
        </p:nvSpPr>
        <p:spPr/>
        <p:txBody>
          <a:bodyPr/>
          <a:lstStyle/>
          <a:p>
            <a:r>
              <a:rPr lang="en-US" altLang="zh-CN"/>
              <a:t>Kinetic Freeze-out</a:t>
            </a:r>
            <a:endParaRPr lang="zh-CN" altLang="en-US"/>
          </a:p>
        </p:txBody>
      </p:sp>
      <p:sp>
        <p:nvSpPr>
          <p:cNvPr id="4" name="日期占位符 3">
            <a:extLst>
              <a:ext uri="{FF2B5EF4-FFF2-40B4-BE49-F238E27FC236}">
                <a16:creationId xmlns:a16="http://schemas.microsoft.com/office/drawing/2014/main" id="{0F118081-0432-5CBF-220A-5C7A27C0ACC2}"/>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5C9F1373-3648-75DD-AE66-E4CE29618873}"/>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946CCC91-3E03-114A-8E7E-5C1956D90129}"/>
              </a:ext>
            </a:extLst>
          </p:cNvPr>
          <p:cNvSpPr>
            <a:spLocks noGrp="1"/>
          </p:cNvSpPr>
          <p:nvPr>
            <p:ph type="sldNum" sz="quarter" idx="12"/>
          </p:nvPr>
        </p:nvSpPr>
        <p:spPr/>
        <p:txBody>
          <a:bodyPr/>
          <a:lstStyle/>
          <a:p>
            <a:fld id="{9205C459-37CB-4D03-B868-D4B8A0FDEA6B}" type="slidenum">
              <a:rPr lang="zh-CN" altLang="en-US" smtClean="0"/>
              <a:t>13</a:t>
            </a:fld>
            <a:endParaRPr lang="zh-CN" altLang="en-US"/>
          </a:p>
        </p:txBody>
      </p:sp>
      <mc:AlternateContent xmlns:mc="http://schemas.openxmlformats.org/markup-compatibility/2006" xmlns:a14="http://schemas.microsoft.com/office/drawing/2010/main">
        <mc:Choice Requires="a14">
          <p:sp>
            <p:nvSpPr>
              <p:cNvPr id="21" name="内容占位符 2">
                <a:extLst>
                  <a:ext uri="{FF2B5EF4-FFF2-40B4-BE49-F238E27FC236}">
                    <a16:creationId xmlns:a16="http://schemas.microsoft.com/office/drawing/2014/main" id="{7FCAA53B-94FF-63C0-8CC2-EE15514C4569}"/>
                  </a:ext>
                </a:extLst>
              </p:cNvPr>
              <p:cNvSpPr>
                <a:spLocks noGrp="1"/>
              </p:cNvSpPr>
              <p:nvPr>
                <p:ph idx="1"/>
              </p:nvPr>
            </p:nvSpPr>
            <p:spPr>
              <a:xfrm>
                <a:off x="6096000" y="951428"/>
                <a:ext cx="6093228" cy="5449372"/>
              </a:xfrm>
            </p:spPr>
            <p:txBody>
              <a:bodyPr/>
              <a:lstStyle/>
              <a:p>
                <a:r>
                  <a:rPr lang="en-US" altLang="zh-CN"/>
                  <a:t>Blast-wave model</a:t>
                </a:r>
              </a:p>
              <a:p>
                <a:pPr marL="0" indent="0">
                  <a:lnSpc>
                    <a:spcPct val="120000"/>
                  </a:lnSpc>
                  <a:spcBef>
                    <a:spcPts val="1000"/>
                  </a:spcBef>
                  <a:buNone/>
                </a:pPr>
                <a14:m>
                  <m:oMathPara xmlns:m="http://schemas.openxmlformats.org/officeDocument/2006/math">
                    <m:oMathParaPr>
                      <m:jc m:val="centerGroup"/>
                    </m:oMathParaPr>
                    <m:oMath xmlns:m="http://schemas.openxmlformats.org/officeDocument/2006/math">
                      <m:f>
                        <m:fPr>
                          <m:ctrlPr>
                            <a:rPr lang="en-US" altLang="zh-CN" sz="1400" b="1" i="1" smtClean="0">
                              <a:latin typeface="Cambria Math" panose="02040503050406030204" pitchFamily="18" charset="0"/>
                            </a:rPr>
                          </m:ctrlPr>
                        </m:fPr>
                        <m:num>
                          <m:sSup>
                            <m:sSupPr>
                              <m:ctrlPr>
                                <a:rPr lang="en-US" altLang="zh-CN" sz="1400" b="1" i="1" smtClean="0">
                                  <a:latin typeface="Cambria Math" panose="02040503050406030204" pitchFamily="18" charset="0"/>
                                </a:rPr>
                              </m:ctrlPr>
                            </m:sSupPr>
                            <m:e>
                              <m:r>
                                <a:rPr lang="en-US" altLang="zh-CN" sz="1400" b="1" i="1" smtClean="0">
                                  <a:latin typeface="Cambria Math" panose="02040503050406030204" pitchFamily="18" charset="0"/>
                                </a:rPr>
                                <m:t>𝒅</m:t>
                              </m:r>
                            </m:e>
                            <m:sup>
                              <m:r>
                                <a:rPr lang="en-US" altLang="zh-CN" sz="1400" b="1" i="1" smtClean="0">
                                  <a:latin typeface="Cambria Math" panose="02040503050406030204" pitchFamily="18" charset="0"/>
                                </a:rPr>
                                <m:t>𝟐</m:t>
                              </m:r>
                            </m:sup>
                          </m:sSup>
                          <m:r>
                            <a:rPr lang="en-US" altLang="zh-CN" sz="1400" b="1" i="1" smtClean="0">
                              <a:latin typeface="Cambria Math" panose="02040503050406030204" pitchFamily="18" charset="0"/>
                            </a:rPr>
                            <m:t>𝑵</m:t>
                          </m:r>
                        </m:num>
                        <m:den>
                          <m:r>
                            <a:rPr lang="en-US" altLang="zh-CN" sz="1400" b="1" i="1" smtClean="0">
                              <a:latin typeface="Cambria Math" panose="02040503050406030204" pitchFamily="18" charset="0"/>
                            </a:rPr>
                            <m:t>𝟐</m:t>
                          </m:r>
                          <m:r>
                            <a:rPr lang="zh-CN" altLang="en-US" sz="1400" b="1" i="1" smtClean="0">
                              <a:latin typeface="Cambria Math" panose="02040503050406030204" pitchFamily="18" charset="0"/>
                            </a:rPr>
                            <m:t>𝝅</m:t>
                          </m:r>
                          <m:sSub>
                            <m:sSubPr>
                              <m:ctrlPr>
                                <a:rPr lang="en-US" altLang="zh-CN" sz="1400" b="1" i="1" smtClean="0">
                                  <a:latin typeface="Cambria Math" panose="02040503050406030204" pitchFamily="18" charset="0"/>
                                </a:rPr>
                              </m:ctrlPr>
                            </m:sSubPr>
                            <m:e>
                              <m:r>
                                <a:rPr lang="en-US" altLang="zh-CN" sz="1400" b="1" i="1" smtClean="0">
                                  <a:latin typeface="Cambria Math" panose="02040503050406030204" pitchFamily="18" charset="0"/>
                                </a:rPr>
                                <m:t>𝒑</m:t>
                              </m:r>
                            </m:e>
                            <m:sub>
                              <m:r>
                                <a:rPr lang="en-US" altLang="zh-CN" sz="1400" b="1" i="1" smtClean="0">
                                  <a:latin typeface="Cambria Math" panose="02040503050406030204" pitchFamily="18" charset="0"/>
                                </a:rPr>
                                <m:t>𝑻</m:t>
                              </m:r>
                            </m:sub>
                          </m:sSub>
                          <m:r>
                            <a:rPr lang="en-US" altLang="zh-CN" sz="1400" b="1" i="1" smtClean="0">
                              <a:latin typeface="Cambria Math" panose="02040503050406030204" pitchFamily="18" charset="0"/>
                            </a:rPr>
                            <m:t>𝒅</m:t>
                          </m:r>
                          <m:sSub>
                            <m:sSubPr>
                              <m:ctrlPr>
                                <a:rPr lang="en-US" altLang="zh-CN" sz="1400" b="1" i="1" smtClean="0">
                                  <a:latin typeface="Cambria Math" panose="02040503050406030204" pitchFamily="18" charset="0"/>
                                </a:rPr>
                              </m:ctrlPr>
                            </m:sSubPr>
                            <m:e>
                              <m:r>
                                <a:rPr lang="en-US" altLang="zh-CN" sz="1400" b="1" i="1" smtClean="0">
                                  <a:latin typeface="Cambria Math" panose="02040503050406030204" pitchFamily="18" charset="0"/>
                                </a:rPr>
                                <m:t>𝒑</m:t>
                              </m:r>
                            </m:e>
                            <m:sub>
                              <m:r>
                                <a:rPr lang="en-US" altLang="zh-CN" sz="1400" b="1" i="1" smtClean="0">
                                  <a:latin typeface="Cambria Math" panose="02040503050406030204" pitchFamily="18" charset="0"/>
                                </a:rPr>
                                <m:t>𝑻</m:t>
                              </m:r>
                            </m:sub>
                          </m:sSub>
                          <m:r>
                            <a:rPr lang="en-US" altLang="zh-CN" sz="1400" b="1" i="1" smtClean="0">
                              <a:latin typeface="Cambria Math" panose="02040503050406030204" pitchFamily="18" charset="0"/>
                            </a:rPr>
                            <m:t>𝒅𝒚</m:t>
                          </m:r>
                        </m:den>
                      </m:f>
                      <m:r>
                        <a:rPr lang="en-US" altLang="zh-CN" sz="1400" b="1" i="1">
                          <a:latin typeface="Cambria Math" panose="02040503050406030204" pitchFamily="18" charset="0"/>
                          <a:ea typeface="Cambria Math" panose="02040503050406030204" pitchFamily="18" charset="0"/>
                        </a:rPr>
                        <m:t>∝</m:t>
                      </m:r>
                      <m:nary>
                        <m:naryPr>
                          <m:ctrlPr>
                            <a:rPr lang="en-US" altLang="zh-CN" sz="1400" b="1" i="1" smtClean="0">
                              <a:latin typeface="Cambria Math" panose="02040503050406030204" pitchFamily="18" charset="0"/>
                              <a:ea typeface="Cambria Math" panose="02040503050406030204" pitchFamily="18" charset="0"/>
                            </a:rPr>
                          </m:ctrlPr>
                        </m:naryPr>
                        <m:sub>
                          <m:r>
                            <m:rPr>
                              <m:brk m:alnAt="23"/>
                            </m:rPr>
                            <a:rPr lang="en-US" altLang="zh-CN" sz="1400" b="1" i="1" smtClean="0">
                              <a:latin typeface="Cambria Math" panose="02040503050406030204" pitchFamily="18" charset="0"/>
                              <a:ea typeface="Cambria Math" panose="02040503050406030204" pitchFamily="18" charset="0"/>
                            </a:rPr>
                            <m:t>𝟎</m:t>
                          </m:r>
                        </m:sub>
                        <m:sup>
                          <m:r>
                            <a:rPr lang="en-US" altLang="zh-CN" sz="1400" b="1" i="1" smtClean="0">
                              <a:latin typeface="Cambria Math" panose="02040503050406030204" pitchFamily="18" charset="0"/>
                              <a:ea typeface="Cambria Math" panose="02040503050406030204" pitchFamily="18" charset="0"/>
                            </a:rPr>
                            <m:t>𝑹</m:t>
                          </m:r>
                        </m:sup>
                        <m:e>
                          <m:r>
                            <a:rPr lang="en-US" altLang="zh-CN" sz="1400" b="1" i="1" smtClean="0">
                              <a:latin typeface="Cambria Math" panose="02040503050406030204" pitchFamily="18" charset="0"/>
                              <a:ea typeface="Cambria Math" panose="02040503050406030204" pitchFamily="18" charset="0"/>
                            </a:rPr>
                            <m:t>𝒓𝒅𝒓</m:t>
                          </m:r>
                        </m:e>
                      </m:nary>
                      <m:sSub>
                        <m:sSubPr>
                          <m:ctrlPr>
                            <a:rPr lang="en-US" altLang="zh-CN" sz="1400" b="1" i="1" smtClean="0">
                              <a:latin typeface="Cambria Math" panose="02040503050406030204" pitchFamily="18" charset="0"/>
                              <a:ea typeface="Cambria Math" panose="02040503050406030204" pitchFamily="18" charset="0"/>
                            </a:rPr>
                          </m:ctrlPr>
                        </m:sSubPr>
                        <m:e>
                          <m:r>
                            <a:rPr lang="en-US" altLang="zh-CN" sz="1400" b="1" i="1" smtClean="0">
                              <a:latin typeface="Cambria Math" panose="02040503050406030204" pitchFamily="18" charset="0"/>
                              <a:ea typeface="Cambria Math" panose="02040503050406030204" pitchFamily="18" charset="0"/>
                            </a:rPr>
                            <m:t>𝒎</m:t>
                          </m:r>
                        </m:e>
                        <m:sub>
                          <m:r>
                            <a:rPr lang="en-US" altLang="zh-CN" sz="1400" b="1" i="1" smtClean="0">
                              <a:latin typeface="Cambria Math" panose="02040503050406030204" pitchFamily="18" charset="0"/>
                              <a:ea typeface="Cambria Math" panose="02040503050406030204" pitchFamily="18" charset="0"/>
                            </a:rPr>
                            <m:t>𝑻</m:t>
                          </m:r>
                        </m:sub>
                      </m:sSub>
                      <m:sSub>
                        <m:sSubPr>
                          <m:ctrlPr>
                            <a:rPr lang="en-US" altLang="zh-CN" sz="1400" b="1" i="1" smtClean="0">
                              <a:latin typeface="Cambria Math" panose="02040503050406030204" pitchFamily="18" charset="0"/>
                              <a:ea typeface="Cambria Math" panose="02040503050406030204" pitchFamily="18" charset="0"/>
                            </a:rPr>
                          </m:ctrlPr>
                        </m:sSubPr>
                        <m:e>
                          <m:r>
                            <a:rPr lang="en-US" altLang="zh-CN" sz="1400" b="1" i="1" smtClean="0">
                              <a:latin typeface="Cambria Math" panose="02040503050406030204" pitchFamily="18" charset="0"/>
                              <a:ea typeface="Cambria Math" panose="02040503050406030204" pitchFamily="18" charset="0"/>
                            </a:rPr>
                            <m:t>𝑰</m:t>
                          </m:r>
                        </m:e>
                        <m:sub>
                          <m:r>
                            <a:rPr lang="en-US" altLang="zh-CN" sz="1400" b="1" i="1" smtClean="0">
                              <a:latin typeface="Cambria Math" panose="02040503050406030204" pitchFamily="18" charset="0"/>
                              <a:ea typeface="Cambria Math" panose="02040503050406030204" pitchFamily="18" charset="0"/>
                            </a:rPr>
                            <m:t>𝟎</m:t>
                          </m:r>
                        </m:sub>
                      </m:sSub>
                      <m:d>
                        <m:dPr>
                          <m:ctrlPr>
                            <a:rPr lang="en-US" altLang="zh-CN" sz="1400" b="1" i="1" smtClean="0">
                              <a:latin typeface="Cambria Math" panose="02040503050406030204" pitchFamily="18" charset="0"/>
                              <a:ea typeface="Cambria Math" panose="02040503050406030204" pitchFamily="18" charset="0"/>
                            </a:rPr>
                          </m:ctrlPr>
                        </m:dPr>
                        <m:e>
                          <m:f>
                            <m:fPr>
                              <m:ctrlPr>
                                <a:rPr lang="en-US" altLang="zh-CN" sz="1400" b="1" i="1" smtClean="0">
                                  <a:latin typeface="Cambria Math" panose="02040503050406030204" pitchFamily="18" charset="0"/>
                                  <a:ea typeface="Cambria Math" panose="02040503050406030204" pitchFamily="18" charset="0"/>
                                </a:rPr>
                              </m:ctrlPr>
                            </m:fPr>
                            <m:num>
                              <m:sSub>
                                <m:sSubPr>
                                  <m:ctrlPr>
                                    <a:rPr lang="en-US" altLang="zh-CN" sz="1400" b="1" i="1" smtClean="0">
                                      <a:latin typeface="Cambria Math" panose="02040503050406030204" pitchFamily="18" charset="0"/>
                                      <a:ea typeface="Cambria Math" panose="02040503050406030204" pitchFamily="18" charset="0"/>
                                    </a:rPr>
                                  </m:ctrlPr>
                                </m:sSubPr>
                                <m:e>
                                  <m:r>
                                    <a:rPr lang="en-US" altLang="zh-CN" sz="1400" b="1" i="1" smtClean="0">
                                      <a:latin typeface="Cambria Math" panose="02040503050406030204" pitchFamily="18" charset="0"/>
                                      <a:ea typeface="Cambria Math" panose="02040503050406030204" pitchFamily="18" charset="0"/>
                                    </a:rPr>
                                    <m:t>𝒑</m:t>
                                  </m:r>
                                </m:e>
                                <m:sub>
                                  <m:r>
                                    <a:rPr lang="en-US" altLang="zh-CN" sz="1400" b="1" i="1" smtClean="0">
                                      <a:latin typeface="Cambria Math" panose="02040503050406030204" pitchFamily="18" charset="0"/>
                                      <a:ea typeface="Cambria Math" panose="02040503050406030204" pitchFamily="18" charset="0"/>
                                    </a:rPr>
                                    <m:t>𝑻</m:t>
                                  </m:r>
                                </m:sub>
                              </m:sSub>
                              <m:r>
                                <a:rPr lang="en-US" altLang="zh-CN" sz="1400" b="1" i="1" smtClean="0">
                                  <a:latin typeface="Cambria Math" panose="02040503050406030204" pitchFamily="18" charset="0"/>
                                  <a:ea typeface="Cambria Math" panose="02040503050406030204" pitchFamily="18" charset="0"/>
                                </a:rPr>
                                <m:t>𝒔𝒊𝒏𝒉</m:t>
                              </m:r>
                              <m:r>
                                <a:rPr lang="zh-CN" altLang="en-US" sz="1400" b="1" i="1" smtClean="0">
                                  <a:latin typeface="Cambria Math" panose="02040503050406030204" pitchFamily="18" charset="0"/>
                                  <a:ea typeface="Cambria Math" panose="02040503050406030204" pitchFamily="18" charset="0"/>
                                </a:rPr>
                                <m:t>𝝆</m:t>
                              </m:r>
                              <m:d>
                                <m:dPr>
                                  <m:ctrlPr>
                                    <a:rPr lang="en-US" altLang="zh-CN" sz="1400" b="1" i="1" smtClean="0">
                                      <a:latin typeface="Cambria Math" panose="02040503050406030204" pitchFamily="18" charset="0"/>
                                      <a:ea typeface="Cambria Math" panose="02040503050406030204" pitchFamily="18" charset="0"/>
                                    </a:rPr>
                                  </m:ctrlPr>
                                </m:dPr>
                                <m:e>
                                  <m:r>
                                    <a:rPr lang="en-US" altLang="zh-CN" sz="1400" b="1" i="1" smtClean="0">
                                      <a:latin typeface="Cambria Math" panose="02040503050406030204" pitchFamily="18" charset="0"/>
                                      <a:ea typeface="Cambria Math" panose="02040503050406030204" pitchFamily="18" charset="0"/>
                                    </a:rPr>
                                    <m:t>𝒓</m:t>
                                  </m:r>
                                </m:e>
                              </m:d>
                            </m:num>
                            <m:den>
                              <m:sSub>
                                <m:sSubPr>
                                  <m:ctrlPr>
                                    <a:rPr lang="en-US" altLang="zh-CN" sz="1400" b="1" i="1" smtClean="0">
                                      <a:latin typeface="Cambria Math" panose="02040503050406030204" pitchFamily="18" charset="0"/>
                                      <a:ea typeface="Cambria Math" panose="02040503050406030204" pitchFamily="18" charset="0"/>
                                    </a:rPr>
                                  </m:ctrlPr>
                                </m:sSubPr>
                                <m:e>
                                  <m:r>
                                    <a:rPr lang="en-US" altLang="zh-CN" sz="1400" b="1" i="1" smtClean="0">
                                      <a:latin typeface="Cambria Math" panose="02040503050406030204" pitchFamily="18" charset="0"/>
                                      <a:ea typeface="Cambria Math" panose="02040503050406030204" pitchFamily="18" charset="0"/>
                                    </a:rPr>
                                    <m:t>𝑻</m:t>
                                  </m:r>
                                </m:e>
                                <m:sub>
                                  <m:r>
                                    <a:rPr lang="en-US" altLang="zh-CN" sz="1400" b="1" i="1" smtClean="0">
                                      <a:latin typeface="Cambria Math" panose="02040503050406030204" pitchFamily="18" charset="0"/>
                                      <a:ea typeface="Cambria Math" panose="02040503050406030204" pitchFamily="18" charset="0"/>
                                    </a:rPr>
                                    <m:t>𝑲𝒊𝒏</m:t>
                                  </m:r>
                                </m:sub>
                              </m:sSub>
                            </m:den>
                          </m:f>
                        </m:e>
                      </m:d>
                      <m:sSub>
                        <m:sSubPr>
                          <m:ctrlPr>
                            <a:rPr lang="en-US" altLang="zh-CN" sz="1400" b="1" i="1">
                              <a:latin typeface="Cambria Math" panose="02040503050406030204" pitchFamily="18" charset="0"/>
                              <a:ea typeface="Cambria Math" panose="02040503050406030204" pitchFamily="18" charset="0"/>
                            </a:rPr>
                          </m:ctrlPr>
                        </m:sSubPr>
                        <m:e>
                          <m:r>
                            <a:rPr lang="en-US" altLang="zh-CN" sz="1400" b="1" i="1" smtClean="0">
                              <a:latin typeface="Cambria Math" panose="02040503050406030204" pitchFamily="18" charset="0"/>
                              <a:ea typeface="Cambria Math" panose="02040503050406030204" pitchFamily="18" charset="0"/>
                            </a:rPr>
                            <m:t>𝑲</m:t>
                          </m:r>
                        </m:e>
                        <m:sub>
                          <m:r>
                            <a:rPr lang="en-US" altLang="zh-CN" sz="1400" b="1" i="1" smtClean="0">
                              <a:latin typeface="Cambria Math" panose="02040503050406030204" pitchFamily="18" charset="0"/>
                              <a:ea typeface="Cambria Math" panose="02040503050406030204" pitchFamily="18" charset="0"/>
                            </a:rPr>
                            <m:t>𝟏</m:t>
                          </m:r>
                        </m:sub>
                      </m:sSub>
                      <m:d>
                        <m:dPr>
                          <m:ctrlPr>
                            <a:rPr lang="en-US" altLang="zh-CN" sz="1400" b="1" i="1">
                              <a:latin typeface="Cambria Math" panose="02040503050406030204" pitchFamily="18" charset="0"/>
                              <a:ea typeface="Cambria Math" panose="02040503050406030204" pitchFamily="18" charset="0"/>
                            </a:rPr>
                          </m:ctrlPr>
                        </m:dPr>
                        <m:e>
                          <m:f>
                            <m:fPr>
                              <m:ctrlPr>
                                <a:rPr lang="en-US" altLang="zh-CN" sz="1400" b="1" i="1">
                                  <a:latin typeface="Cambria Math" panose="02040503050406030204" pitchFamily="18" charset="0"/>
                                  <a:ea typeface="Cambria Math" panose="02040503050406030204" pitchFamily="18" charset="0"/>
                                </a:rPr>
                              </m:ctrlPr>
                            </m:fPr>
                            <m:num>
                              <m:sSub>
                                <m:sSubPr>
                                  <m:ctrlPr>
                                    <a:rPr lang="en-US" altLang="zh-CN" sz="1400" b="1" i="1">
                                      <a:latin typeface="Cambria Math" panose="02040503050406030204" pitchFamily="18" charset="0"/>
                                      <a:ea typeface="Cambria Math" panose="02040503050406030204" pitchFamily="18" charset="0"/>
                                    </a:rPr>
                                  </m:ctrlPr>
                                </m:sSubPr>
                                <m:e>
                                  <m:r>
                                    <a:rPr lang="en-US" altLang="zh-CN" sz="1400" b="1" i="1" smtClean="0">
                                      <a:latin typeface="Cambria Math" panose="02040503050406030204" pitchFamily="18" charset="0"/>
                                      <a:ea typeface="Cambria Math" panose="02040503050406030204" pitchFamily="18" charset="0"/>
                                    </a:rPr>
                                    <m:t>𝒎</m:t>
                                  </m:r>
                                </m:e>
                                <m:sub>
                                  <m:r>
                                    <a:rPr lang="en-US" altLang="zh-CN" sz="1400" b="1" i="1">
                                      <a:latin typeface="Cambria Math" panose="02040503050406030204" pitchFamily="18" charset="0"/>
                                      <a:ea typeface="Cambria Math" panose="02040503050406030204" pitchFamily="18" charset="0"/>
                                    </a:rPr>
                                    <m:t>𝑻</m:t>
                                  </m:r>
                                </m:sub>
                              </m:sSub>
                              <m:r>
                                <a:rPr lang="en-US" altLang="zh-CN" sz="1400" b="1" i="1" smtClean="0">
                                  <a:latin typeface="Cambria Math" panose="02040503050406030204" pitchFamily="18" charset="0"/>
                                  <a:ea typeface="Cambria Math" panose="02040503050406030204" pitchFamily="18" charset="0"/>
                                </a:rPr>
                                <m:t>𝒄𝒐𝒔</m:t>
                              </m:r>
                              <m:r>
                                <a:rPr lang="en-US" altLang="zh-CN" sz="1400" b="1" i="1">
                                  <a:latin typeface="Cambria Math" panose="02040503050406030204" pitchFamily="18" charset="0"/>
                                  <a:ea typeface="Cambria Math" panose="02040503050406030204" pitchFamily="18" charset="0"/>
                                </a:rPr>
                                <m:t>𝒉</m:t>
                              </m:r>
                              <m:r>
                                <a:rPr lang="zh-CN" altLang="en-US" sz="1400" b="1" i="1">
                                  <a:latin typeface="Cambria Math" panose="02040503050406030204" pitchFamily="18" charset="0"/>
                                  <a:ea typeface="Cambria Math" panose="02040503050406030204" pitchFamily="18" charset="0"/>
                                </a:rPr>
                                <m:t>𝝆</m:t>
                              </m:r>
                              <m:d>
                                <m:dPr>
                                  <m:ctrlPr>
                                    <a:rPr lang="en-US" altLang="zh-CN" sz="1400" b="1" i="1">
                                      <a:latin typeface="Cambria Math" panose="02040503050406030204" pitchFamily="18" charset="0"/>
                                      <a:ea typeface="Cambria Math" panose="02040503050406030204" pitchFamily="18" charset="0"/>
                                    </a:rPr>
                                  </m:ctrlPr>
                                </m:dPr>
                                <m:e>
                                  <m:r>
                                    <a:rPr lang="en-US" altLang="zh-CN" sz="1400" b="1" i="1">
                                      <a:latin typeface="Cambria Math" panose="02040503050406030204" pitchFamily="18" charset="0"/>
                                      <a:ea typeface="Cambria Math" panose="02040503050406030204" pitchFamily="18" charset="0"/>
                                    </a:rPr>
                                    <m:t>𝒓</m:t>
                                  </m:r>
                                </m:e>
                              </m:d>
                            </m:num>
                            <m:den>
                              <m:sSub>
                                <m:sSubPr>
                                  <m:ctrlPr>
                                    <a:rPr lang="en-US" altLang="zh-CN" sz="1400" b="1" i="1">
                                      <a:latin typeface="Cambria Math" panose="02040503050406030204" pitchFamily="18" charset="0"/>
                                      <a:ea typeface="Cambria Math" panose="02040503050406030204" pitchFamily="18" charset="0"/>
                                    </a:rPr>
                                  </m:ctrlPr>
                                </m:sSubPr>
                                <m:e>
                                  <m:r>
                                    <a:rPr lang="en-US" altLang="zh-CN" sz="1400" b="1" i="1">
                                      <a:latin typeface="Cambria Math" panose="02040503050406030204" pitchFamily="18" charset="0"/>
                                      <a:ea typeface="Cambria Math" panose="02040503050406030204" pitchFamily="18" charset="0"/>
                                    </a:rPr>
                                    <m:t>𝑻</m:t>
                                  </m:r>
                                </m:e>
                                <m:sub>
                                  <m:r>
                                    <a:rPr lang="en-US" altLang="zh-CN" sz="1400" b="1" i="1">
                                      <a:latin typeface="Cambria Math" panose="02040503050406030204" pitchFamily="18" charset="0"/>
                                      <a:ea typeface="Cambria Math" panose="02040503050406030204" pitchFamily="18" charset="0"/>
                                    </a:rPr>
                                    <m:t>𝑲𝒊𝒏</m:t>
                                  </m:r>
                                </m:sub>
                              </m:sSub>
                            </m:den>
                          </m:f>
                        </m:e>
                      </m:d>
                    </m:oMath>
                  </m:oMathPara>
                </a14:m>
                <a:endParaRPr lang="en-US" altLang="zh-CN" sz="1400"/>
              </a:p>
              <a:p>
                <a:pPr marL="0" indent="0">
                  <a:lnSpc>
                    <a:spcPct val="120000"/>
                  </a:lnSpc>
                  <a:spcBef>
                    <a:spcPts val="1000"/>
                  </a:spcBef>
                  <a:buNone/>
                </a:pPr>
                <a14:m>
                  <m:oMathPara xmlns:m="http://schemas.openxmlformats.org/officeDocument/2006/math">
                    <m:oMathParaPr>
                      <m:jc m:val="centerGroup"/>
                    </m:oMathParaPr>
                    <m:oMath xmlns:m="http://schemas.openxmlformats.org/officeDocument/2006/math">
                      <m:r>
                        <a:rPr lang="zh-CN" altLang="en-US" sz="1400" b="1" i="1" smtClean="0">
                          <a:latin typeface="Cambria Math" panose="02040503050406030204" pitchFamily="18" charset="0"/>
                          <a:ea typeface="Cambria Math" panose="02040503050406030204" pitchFamily="18" charset="0"/>
                        </a:rPr>
                        <m:t>𝝆</m:t>
                      </m:r>
                      <m:d>
                        <m:dPr>
                          <m:ctrlPr>
                            <a:rPr lang="en-US" altLang="zh-CN" sz="1400" b="1" i="1">
                              <a:latin typeface="Cambria Math" panose="02040503050406030204" pitchFamily="18" charset="0"/>
                              <a:ea typeface="Cambria Math" panose="02040503050406030204" pitchFamily="18" charset="0"/>
                            </a:rPr>
                          </m:ctrlPr>
                        </m:dPr>
                        <m:e>
                          <m:r>
                            <a:rPr lang="en-US" altLang="zh-CN" sz="1400" b="1" i="1">
                              <a:latin typeface="Cambria Math" panose="02040503050406030204" pitchFamily="18" charset="0"/>
                              <a:ea typeface="Cambria Math" panose="02040503050406030204" pitchFamily="18" charset="0"/>
                            </a:rPr>
                            <m:t>𝒓</m:t>
                          </m:r>
                        </m:e>
                      </m:d>
                      <m:r>
                        <a:rPr lang="en-US" altLang="zh-CN" sz="1400" b="1" i="0" smtClean="0">
                          <a:latin typeface="Cambria Math" panose="02040503050406030204" pitchFamily="18" charset="0"/>
                          <a:ea typeface="Cambria Math" panose="02040503050406030204" pitchFamily="18" charset="0"/>
                        </a:rPr>
                        <m:t>=</m:t>
                      </m:r>
                      <m:f>
                        <m:fPr>
                          <m:ctrlPr>
                            <a:rPr lang="en-US" altLang="zh-CN" sz="1400" b="1" i="1" smtClean="0">
                              <a:latin typeface="Cambria Math" panose="02040503050406030204" pitchFamily="18" charset="0"/>
                              <a:ea typeface="Cambria Math" panose="02040503050406030204" pitchFamily="18" charset="0"/>
                            </a:rPr>
                          </m:ctrlPr>
                        </m:fPr>
                        <m:num>
                          <m:r>
                            <a:rPr lang="en-US" altLang="zh-CN" sz="1400" b="1" i="1" smtClean="0">
                              <a:latin typeface="Cambria Math" panose="02040503050406030204" pitchFamily="18" charset="0"/>
                              <a:ea typeface="Cambria Math" panose="02040503050406030204" pitchFamily="18" charset="0"/>
                            </a:rPr>
                            <m:t>𝟏</m:t>
                          </m:r>
                        </m:num>
                        <m:den>
                          <m:r>
                            <a:rPr lang="en-US" altLang="zh-CN" sz="1400" b="1" i="1" smtClean="0">
                              <a:latin typeface="Cambria Math" panose="02040503050406030204" pitchFamily="18" charset="0"/>
                              <a:ea typeface="Cambria Math" panose="02040503050406030204" pitchFamily="18" charset="0"/>
                            </a:rPr>
                            <m:t>𝟐</m:t>
                          </m:r>
                        </m:den>
                      </m:f>
                      <m:r>
                        <a:rPr lang="en-US" altLang="zh-CN" sz="1400" b="1" i="1" smtClean="0">
                          <a:latin typeface="Cambria Math" panose="02040503050406030204" pitchFamily="18" charset="0"/>
                          <a:ea typeface="Cambria Math" panose="02040503050406030204" pitchFamily="18" charset="0"/>
                        </a:rPr>
                        <m:t>𝒍𝒏</m:t>
                      </m:r>
                      <m:f>
                        <m:fPr>
                          <m:ctrlPr>
                            <a:rPr lang="en-US" altLang="zh-CN" sz="1400" b="1" i="1" smtClean="0">
                              <a:latin typeface="Cambria Math" panose="02040503050406030204" pitchFamily="18" charset="0"/>
                              <a:ea typeface="Cambria Math" panose="02040503050406030204" pitchFamily="18" charset="0"/>
                            </a:rPr>
                          </m:ctrlPr>
                        </m:fPr>
                        <m:num>
                          <m:r>
                            <a:rPr lang="en-US" altLang="zh-CN" sz="1400" b="1" i="1" smtClean="0">
                              <a:latin typeface="Cambria Math" panose="02040503050406030204" pitchFamily="18" charset="0"/>
                              <a:ea typeface="Cambria Math" panose="02040503050406030204" pitchFamily="18" charset="0"/>
                            </a:rPr>
                            <m:t>𝟏</m:t>
                          </m:r>
                          <m:r>
                            <a:rPr lang="en-US" altLang="zh-CN" sz="1400" b="1" i="1" smtClean="0">
                              <a:latin typeface="Cambria Math" panose="02040503050406030204" pitchFamily="18" charset="0"/>
                              <a:ea typeface="Cambria Math" panose="02040503050406030204" pitchFamily="18" charset="0"/>
                            </a:rPr>
                            <m:t>+</m:t>
                          </m:r>
                          <m:sSub>
                            <m:sSubPr>
                              <m:ctrlPr>
                                <a:rPr lang="en-US" altLang="zh-CN" sz="1400" b="1" i="1" smtClean="0">
                                  <a:latin typeface="Cambria Math" panose="02040503050406030204" pitchFamily="18" charset="0"/>
                                  <a:ea typeface="Cambria Math" panose="02040503050406030204" pitchFamily="18" charset="0"/>
                                </a:rPr>
                              </m:ctrlPr>
                            </m:sSubPr>
                            <m:e>
                              <m:r>
                                <a:rPr lang="zh-CN" altLang="en-US" sz="1400" b="1" i="1" smtClean="0">
                                  <a:latin typeface="Cambria Math" panose="02040503050406030204" pitchFamily="18" charset="0"/>
                                  <a:ea typeface="Cambria Math" panose="02040503050406030204" pitchFamily="18" charset="0"/>
                                </a:rPr>
                                <m:t>𝜷</m:t>
                              </m:r>
                            </m:e>
                            <m:sub>
                              <m:r>
                                <a:rPr lang="en-US" altLang="zh-CN" sz="1400" b="1" i="1" smtClean="0">
                                  <a:latin typeface="Cambria Math" panose="02040503050406030204" pitchFamily="18" charset="0"/>
                                  <a:ea typeface="Cambria Math" panose="02040503050406030204" pitchFamily="18" charset="0"/>
                                </a:rPr>
                                <m:t>𝑻</m:t>
                              </m:r>
                            </m:sub>
                          </m:sSub>
                          <m:d>
                            <m:dPr>
                              <m:ctrlPr>
                                <a:rPr lang="en-US" altLang="zh-CN" sz="1400" b="1" i="1" smtClean="0">
                                  <a:latin typeface="Cambria Math" panose="02040503050406030204" pitchFamily="18" charset="0"/>
                                  <a:ea typeface="Cambria Math" panose="02040503050406030204" pitchFamily="18" charset="0"/>
                                </a:rPr>
                              </m:ctrlPr>
                            </m:dPr>
                            <m:e>
                              <m:r>
                                <a:rPr lang="en-US" altLang="zh-CN" sz="1400" b="1" i="1" smtClean="0">
                                  <a:latin typeface="Cambria Math" panose="02040503050406030204" pitchFamily="18" charset="0"/>
                                  <a:ea typeface="Cambria Math" panose="02040503050406030204" pitchFamily="18" charset="0"/>
                                </a:rPr>
                                <m:t>𝒓</m:t>
                              </m:r>
                            </m:e>
                          </m:d>
                        </m:num>
                        <m:den>
                          <m:r>
                            <a:rPr lang="en-US" altLang="zh-CN" sz="1400" i="1">
                              <a:latin typeface="Cambria Math" panose="02040503050406030204" pitchFamily="18" charset="0"/>
                              <a:ea typeface="Cambria Math" panose="02040503050406030204" pitchFamily="18" charset="0"/>
                            </a:rPr>
                            <m:t>𝟏</m:t>
                          </m:r>
                          <m:r>
                            <a:rPr lang="en-US" altLang="zh-CN" sz="1400" b="1" i="1" smtClean="0">
                              <a:latin typeface="Cambria Math" panose="02040503050406030204" pitchFamily="18" charset="0"/>
                              <a:ea typeface="Cambria Math" panose="02040503050406030204" pitchFamily="18" charset="0"/>
                            </a:rPr>
                            <m:t>−</m:t>
                          </m:r>
                          <m:sSub>
                            <m:sSubPr>
                              <m:ctrlPr>
                                <a:rPr lang="en-US" altLang="zh-CN" sz="1400" i="1">
                                  <a:latin typeface="Cambria Math" panose="02040503050406030204" pitchFamily="18" charset="0"/>
                                  <a:ea typeface="Cambria Math" panose="02040503050406030204" pitchFamily="18" charset="0"/>
                                </a:rPr>
                              </m:ctrlPr>
                            </m:sSubPr>
                            <m:e>
                              <m:r>
                                <a:rPr lang="zh-CN" altLang="en-US" sz="1400" i="1">
                                  <a:latin typeface="Cambria Math" panose="02040503050406030204" pitchFamily="18" charset="0"/>
                                  <a:ea typeface="Cambria Math" panose="02040503050406030204" pitchFamily="18" charset="0"/>
                                </a:rPr>
                                <m:t>𝜷</m:t>
                              </m:r>
                            </m:e>
                            <m:sub>
                              <m:r>
                                <a:rPr lang="en-US" altLang="zh-CN" sz="1400" i="1">
                                  <a:latin typeface="Cambria Math" panose="02040503050406030204" pitchFamily="18" charset="0"/>
                                  <a:ea typeface="Cambria Math" panose="02040503050406030204" pitchFamily="18" charset="0"/>
                                </a:rPr>
                                <m:t>𝑻</m:t>
                              </m:r>
                            </m:sub>
                          </m:sSub>
                          <m:d>
                            <m:dPr>
                              <m:ctrlPr>
                                <a:rPr lang="en-US" altLang="zh-CN" sz="1400" b="1" i="1" smtClean="0">
                                  <a:latin typeface="Cambria Math" panose="02040503050406030204" pitchFamily="18" charset="0"/>
                                  <a:ea typeface="Cambria Math" panose="02040503050406030204" pitchFamily="18" charset="0"/>
                                </a:rPr>
                              </m:ctrlPr>
                            </m:dPr>
                            <m:e>
                              <m:r>
                                <a:rPr lang="en-US" altLang="zh-CN" sz="1400" b="1" i="1" smtClean="0">
                                  <a:latin typeface="Cambria Math" panose="02040503050406030204" pitchFamily="18" charset="0"/>
                                  <a:ea typeface="Cambria Math" panose="02040503050406030204" pitchFamily="18" charset="0"/>
                                </a:rPr>
                                <m:t>𝒓</m:t>
                              </m:r>
                            </m:e>
                          </m:d>
                        </m:den>
                      </m:f>
                      <m:r>
                        <a:rPr lang="en-US" altLang="zh-CN" sz="1400" b="1" i="0" smtClean="0">
                          <a:latin typeface="Cambria Math" panose="02040503050406030204" pitchFamily="18" charset="0"/>
                          <a:ea typeface="Cambria Math" panose="02040503050406030204" pitchFamily="18" charset="0"/>
                        </a:rPr>
                        <m:t>,  </m:t>
                      </m:r>
                      <m:sSub>
                        <m:sSubPr>
                          <m:ctrlPr>
                            <a:rPr lang="en-US" altLang="zh-CN" sz="1400" i="1">
                              <a:latin typeface="Cambria Math" panose="02040503050406030204" pitchFamily="18" charset="0"/>
                              <a:ea typeface="Cambria Math" panose="02040503050406030204" pitchFamily="18" charset="0"/>
                            </a:rPr>
                          </m:ctrlPr>
                        </m:sSubPr>
                        <m:e>
                          <m:r>
                            <a:rPr lang="zh-CN" altLang="en-US" sz="1400" i="1">
                              <a:latin typeface="Cambria Math" panose="02040503050406030204" pitchFamily="18" charset="0"/>
                              <a:ea typeface="Cambria Math" panose="02040503050406030204" pitchFamily="18" charset="0"/>
                            </a:rPr>
                            <m:t>𝜷</m:t>
                          </m:r>
                        </m:e>
                        <m:sub>
                          <m:r>
                            <a:rPr lang="en-US" altLang="zh-CN" sz="1400" i="1">
                              <a:latin typeface="Cambria Math" panose="02040503050406030204" pitchFamily="18" charset="0"/>
                              <a:ea typeface="Cambria Math" panose="02040503050406030204" pitchFamily="18" charset="0"/>
                            </a:rPr>
                            <m:t>𝑻</m:t>
                          </m:r>
                        </m:sub>
                      </m:sSub>
                      <m:d>
                        <m:dPr>
                          <m:ctrlPr>
                            <a:rPr lang="en-US" altLang="zh-CN" sz="1400" i="1">
                              <a:latin typeface="Cambria Math" panose="02040503050406030204" pitchFamily="18" charset="0"/>
                              <a:ea typeface="Cambria Math" panose="02040503050406030204" pitchFamily="18" charset="0"/>
                            </a:rPr>
                          </m:ctrlPr>
                        </m:dPr>
                        <m:e>
                          <m:r>
                            <a:rPr lang="en-US" altLang="zh-CN" sz="1400" i="1">
                              <a:latin typeface="Cambria Math" panose="02040503050406030204" pitchFamily="18" charset="0"/>
                              <a:ea typeface="Cambria Math" panose="02040503050406030204" pitchFamily="18" charset="0"/>
                            </a:rPr>
                            <m:t>𝒓</m:t>
                          </m:r>
                        </m:e>
                      </m:d>
                      <m:r>
                        <a:rPr lang="en-US" altLang="zh-CN" sz="1400" b="1" i="1" smtClean="0">
                          <a:latin typeface="Cambria Math" panose="02040503050406030204" pitchFamily="18" charset="0"/>
                          <a:ea typeface="Cambria Math" panose="02040503050406030204" pitchFamily="18" charset="0"/>
                        </a:rPr>
                        <m:t>=</m:t>
                      </m:r>
                      <m:sSub>
                        <m:sSubPr>
                          <m:ctrlPr>
                            <a:rPr lang="en-US" altLang="zh-CN" sz="1400" i="1">
                              <a:latin typeface="Cambria Math" panose="02040503050406030204" pitchFamily="18" charset="0"/>
                              <a:ea typeface="Cambria Math" panose="02040503050406030204" pitchFamily="18" charset="0"/>
                            </a:rPr>
                          </m:ctrlPr>
                        </m:sSubPr>
                        <m:e>
                          <m:r>
                            <a:rPr lang="zh-CN" altLang="en-US" sz="1400" i="1">
                              <a:latin typeface="Cambria Math" panose="02040503050406030204" pitchFamily="18" charset="0"/>
                              <a:ea typeface="Cambria Math" panose="02040503050406030204" pitchFamily="18" charset="0"/>
                            </a:rPr>
                            <m:t>𝜷</m:t>
                          </m:r>
                        </m:e>
                        <m:sub>
                          <m:r>
                            <a:rPr lang="en-US" altLang="zh-CN" sz="1400" i="1">
                              <a:latin typeface="Cambria Math" panose="02040503050406030204" pitchFamily="18" charset="0"/>
                              <a:ea typeface="Cambria Math" panose="02040503050406030204" pitchFamily="18" charset="0"/>
                            </a:rPr>
                            <m:t>𝑻</m:t>
                          </m:r>
                          <m:r>
                            <a:rPr lang="en-US" altLang="zh-CN" sz="1400" b="1" i="1" smtClean="0">
                              <a:latin typeface="Cambria Math" panose="02040503050406030204" pitchFamily="18" charset="0"/>
                              <a:ea typeface="Cambria Math" panose="02040503050406030204" pitchFamily="18" charset="0"/>
                            </a:rPr>
                            <m:t>,</m:t>
                          </m:r>
                          <m:r>
                            <a:rPr lang="en-US" altLang="zh-CN" sz="1400" b="1" i="1" smtClean="0">
                              <a:latin typeface="Cambria Math" panose="02040503050406030204" pitchFamily="18" charset="0"/>
                              <a:ea typeface="Cambria Math" panose="02040503050406030204" pitchFamily="18" charset="0"/>
                            </a:rPr>
                            <m:t>𝑴𝒂𝒙</m:t>
                          </m:r>
                        </m:sub>
                      </m:sSub>
                      <m:sSup>
                        <m:sSupPr>
                          <m:ctrlPr>
                            <a:rPr lang="en-US" altLang="zh-CN" sz="1400" b="1" i="1" smtClean="0">
                              <a:latin typeface="Cambria Math" panose="02040503050406030204" pitchFamily="18" charset="0"/>
                              <a:ea typeface="Cambria Math" panose="02040503050406030204" pitchFamily="18" charset="0"/>
                            </a:rPr>
                          </m:ctrlPr>
                        </m:sSupPr>
                        <m:e>
                          <m:d>
                            <m:dPr>
                              <m:ctrlPr>
                                <a:rPr lang="en-US" altLang="zh-CN" sz="1400" i="1">
                                  <a:latin typeface="Cambria Math" panose="02040503050406030204" pitchFamily="18" charset="0"/>
                                  <a:ea typeface="Cambria Math" panose="02040503050406030204" pitchFamily="18" charset="0"/>
                                </a:rPr>
                              </m:ctrlPr>
                            </m:dPr>
                            <m:e>
                              <m:f>
                                <m:fPr>
                                  <m:ctrlPr>
                                    <a:rPr lang="en-US" altLang="zh-CN" sz="1400" i="1">
                                      <a:latin typeface="Cambria Math" panose="02040503050406030204" pitchFamily="18" charset="0"/>
                                      <a:ea typeface="Cambria Math" panose="02040503050406030204" pitchFamily="18" charset="0"/>
                                    </a:rPr>
                                  </m:ctrlPr>
                                </m:fPr>
                                <m:num>
                                  <m:r>
                                    <a:rPr lang="en-US" altLang="zh-CN" sz="1400" b="1" i="1" smtClean="0">
                                      <a:latin typeface="Cambria Math" panose="02040503050406030204" pitchFamily="18" charset="0"/>
                                      <a:ea typeface="Cambria Math" panose="02040503050406030204" pitchFamily="18" charset="0"/>
                                    </a:rPr>
                                    <m:t>𝒓</m:t>
                                  </m:r>
                                </m:num>
                                <m:den>
                                  <m:r>
                                    <a:rPr lang="en-US" altLang="zh-CN" sz="1400" b="1" i="1" smtClean="0">
                                      <a:latin typeface="Cambria Math" panose="02040503050406030204" pitchFamily="18" charset="0"/>
                                      <a:ea typeface="Cambria Math" panose="02040503050406030204" pitchFamily="18" charset="0"/>
                                    </a:rPr>
                                    <m:t>𝑹</m:t>
                                  </m:r>
                                </m:den>
                              </m:f>
                            </m:e>
                          </m:d>
                        </m:e>
                        <m:sup>
                          <m:r>
                            <a:rPr lang="en-US" altLang="zh-CN" sz="1400" b="1" i="1" smtClean="0">
                              <a:latin typeface="Cambria Math" panose="02040503050406030204" pitchFamily="18" charset="0"/>
                              <a:ea typeface="Cambria Math" panose="02040503050406030204" pitchFamily="18" charset="0"/>
                            </a:rPr>
                            <m:t>𝒏</m:t>
                          </m:r>
                        </m:sup>
                      </m:sSup>
                    </m:oMath>
                  </m:oMathPara>
                </a14:m>
                <a:endParaRPr lang="en-US" altLang="zh-CN" sz="1400"/>
              </a:p>
              <a:p>
                <a:pPr marL="432000" indent="-216000">
                  <a:buFont typeface="Wingdings" panose="05000000000000000000" pitchFamily="2" charset="2"/>
                  <a:buChar char="Ø"/>
                </a:pPr>
                <a:r>
                  <a:rPr lang="en-US" altLang="zh-CN" sz="1800"/>
                  <a:t>Kinetic freeze-out temperature: </a:t>
                </a:r>
                <a14:m>
                  <m:oMath xmlns:m="http://schemas.openxmlformats.org/officeDocument/2006/math">
                    <m:sSub>
                      <m:sSubPr>
                        <m:ctrlPr>
                          <a:rPr lang="en-US" altLang="zh-CN" sz="1800" b="1" i="1" smtClean="0">
                            <a:latin typeface="Cambria Math" panose="02040503050406030204" pitchFamily="18" charset="0"/>
                            <a:ea typeface="Cambria Math" panose="02040503050406030204" pitchFamily="18" charset="0"/>
                          </a:rPr>
                        </m:ctrlPr>
                      </m:sSubPr>
                      <m:e>
                        <m:r>
                          <a:rPr lang="en-US" altLang="zh-CN" sz="1800" b="1" i="1">
                            <a:latin typeface="Cambria Math" panose="02040503050406030204" pitchFamily="18" charset="0"/>
                            <a:ea typeface="Cambria Math" panose="02040503050406030204" pitchFamily="18" charset="0"/>
                          </a:rPr>
                          <m:t>𝑻</m:t>
                        </m:r>
                      </m:e>
                      <m:sub>
                        <m:r>
                          <a:rPr lang="en-US" altLang="zh-CN" sz="1800" b="1" i="1">
                            <a:latin typeface="Cambria Math" panose="02040503050406030204" pitchFamily="18" charset="0"/>
                            <a:ea typeface="Cambria Math" panose="02040503050406030204" pitchFamily="18" charset="0"/>
                          </a:rPr>
                          <m:t>𝑲𝒊𝒏</m:t>
                        </m:r>
                      </m:sub>
                    </m:sSub>
                  </m:oMath>
                </a14:m>
                <a:endParaRPr lang="en-US" altLang="zh-CN" sz="1800"/>
              </a:p>
              <a:p>
                <a:pPr marL="432000" indent="-216000">
                  <a:buFont typeface="Wingdings" panose="05000000000000000000" pitchFamily="2" charset="2"/>
                  <a:buChar char="Ø"/>
                </a:pPr>
                <a:r>
                  <a:rPr lang="en-US" altLang="zh-CN" sz="1800"/>
                  <a:t>Collective velocity: </a:t>
                </a:r>
                <a14:m>
                  <m:oMath xmlns:m="http://schemas.openxmlformats.org/officeDocument/2006/math">
                    <m:d>
                      <m:dPr>
                        <m:begChr m:val="⟨"/>
                        <m:endChr m:val="⟩"/>
                        <m:ctrlPr>
                          <a:rPr lang="en-US" altLang="zh-CN" sz="1800" i="1" smtClean="0">
                            <a:latin typeface="Cambria Math" panose="02040503050406030204" pitchFamily="18" charset="0"/>
                            <a:ea typeface="Cambria Math" panose="02040503050406030204" pitchFamily="18" charset="0"/>
                          </a:rPr>
                        </m:ctrlPr>
                      </m:dPr>
                      <m:e>
                        <m:sSub>
                          <m:sSubPr>
                            <m:ctrlPr>
                              <a:rPr lang="en-US" altLang="zh-CN" sz="1800" i="1">
                                <a:latin typeface="Cambria Math" panose="02040503050406030204" pitchFamily="18" charset="0"/>
                                <a:ea typeface="Cambria Math" panose="02040503050406030204" pitchFamily="18" charset="0"/>
                              </a:rPr>
                            </m:ctrlPr>
                          </m:sSubPr>
                          <m:e>
                            <m:r>
                              <a:rPr lang="zh-CN" altLang="en-US" sz="1800" i="1">
                                <a:latin typeface="Cambria Math" panose="02040503050406030204" pitchFamily="18" charset="0"/>
                                <a:ea typeface="Cambria Math" panose="02040503050406030204" pitchFamily="18" charset="0"/>
                              </a:rPr>
                              <m:t>𝜷</m:t>
                            </m:r>
                          </m:e>
                          <m:sub>
                            <m:r>
                              <a:rPr lang="en-US" altLang="zh-CN" sz="1800" i="1">
                                <a:latin typeface="Cambria Math" panose="02040503050406030204" pitchFamily="18" charset="0"/>
                                <a:ea typeface="Cambria Math" panose="02040503050406030204" pitchFamily="18" charset="0"/>
                              </a:rPr>
                              <m:t>𝑻</m:t>
                            </m:r>
                          </m:sub>
                        </m:sSub>
                      </m:e>
                    </m:d>
                    <m:r>
                      <a:rPr lang="en-US" altLang="zh-CN" sz="1800" b="1" i="1" smtClean="0">
                        <a:latin typeface="Cambria Math" panose="02040503050406030204" pitchFamily="18" charset="0"/>
                        <a:ea typeface="Cambria Math" panose="02040503050406030204" pitchFamily="18" charset="0"/>
                      </a:rPr>
                      <m:t>=</m:t>
                    </m:r>
                    <m:f>
                      <m:fPr>
                        <m:ctrlPr>
                          <a:rPr lang="en-US" altLang="zh-CN" sz="1800" b="1" i="1" smtClean="0">
                            <a:latin typeface="Cambria Math" panose="02040503050406030204" pitchFamily="18" charset="0"/>
                            <a:ea typeface="Cambria Math" panose="02040503050406030204" pitchFamily="18" charset="0"/>
                          </a:rPr>
                        </m:ctrlPr>
                      </m:fPr>
                      <m:num>
                        <m:r>
                          <a:rPr lang="en-US" altLang="zh-CN" sz="1800" b="1" i="1" smtClean="0">
                            <a:latin typeface="Cambria Math" panose="02040503050406030204" pitchFamily="18" charset="0"/>
                            <a:ea typeface="Cambria Math" panose="02040503050406030204" pitchFamily="18" charset="0"/>
                          </a:rPr>
                          <m:t>𝟐</m:t>
                        </m:r>
                      </m:num>
                      <m:den>
                        <m:r>
                          <a:rPr lang="en-US" altLang="zh-CN" sz="1800" b="1" i="1" smtClean="0">
                            <a:latin typeface="Cambria Math" panose="02040503050406030204" pitchFamily="18" charset="0"/>
                            <a:ea typeface="Cambria Math" panose="02040503050406030204" pitchFamily="18" charset="0"/>
                          </a:rPr>
                          <m:t>𝒏</m:t>
                        </m:r>
                        <m:r>
                          <a:rPr lang="en-US" altLang="zh-CN" sz="1800" b="1" i="1" smtClean="0">
                            <a:latin typeface="Cambria Math" panose="02040503050406030204" pitchFamily="18" charset="0"/>
                            <a:ea typeface="Cambria Math" panose="02040503050406030204" pitchFamily="18" charset="0"/>
                          </a:rPr>
                          <m:t>+</m:t>
                        </m:r>
                        <m:r>
                          <a:rPr lang="en-US" altLang="zh-CN" sz="1800" b="1" i="1" smtClean="0">
                            <a:latin typeface="Cambria Math" panose="02040503050406030204" pitchFamily="18" charset="0"/>
                            <a:ea typeface="Cambria Math" panose="02040503050406030204" pitchFamily="18" charset="0"/>
                          </a:rPr>
                          <m:t>𝟐</m:t>
                        </m:r>
                      </m:den>
                    </m:f>
                    <m:sSub>
                      <m:sSubPr>
                        <m:ctrlPr>
                          <a:rPr lang="en-US" altLang="zh-CN" sz="1800" i="1">
                            <a:latin typeface="Cambria Math" panose="02040503050406030204" pitchFamily="18" charset="0"/>
                            <a:ea typeface="Cambria Math" panose="02040503050406030204" pitchFamily="18" charset="0"/>
                          </a:rPr>
                        </m:ctrlPr>
                      </m:sSubPr>
                      <m:e>
                        <m:r>
                          <a:rPr lang="zh-CN" altLang="en-US" sz="1800" i="1">
                            <a:latin typeface="Cambria Math" panose="02040503050406030204" pitchFamily="18" charset="0"/>
                            <a:ea typeface="Cambria Math" panose="02040503050406030204" pitchFamily="18" charset="0"/>
                          </a:rPr>
                          <m:t>𝜷</m:t>
                        </m:r>
                      </m:e>
                      <m:sub>
                        <m:r>
                          <a:rPr lang="en-US" altLang="zh-CN" sz="1800" i="1">
                            <a:latin typeface="Cambria Math" panose="02040503050406030204" pitchFamily="18" charset="0"/>
                            <a:ea typeface="Cambria Math" panose="02040503050406030204" pitchFamily="18" charset="0"/>
                          </a:rPr>
                          <m:t>𝑻</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𝑴𝒂𝒙</m:t>
                        </m:r>
                      </m:sub>
                    </m:sSub>
                  </m:oMath>
                </a14:m>
                <a:endParaRPr lang="en-US" altLang="zh-CN" sz="1800"/>
              </a:p>
              <a:p>
                <a:pPr marL="432000" indent="-216000">
                  <a:buFont typeface="Wingdings" panose="05000000000000000000" pitchFamily="2" charset="2"/>
                  <a:buChar char="Ø"/>
                </a:pPr>
                <a:endParaRPr lang="en-US" altLang="zh-CN" sz="1800"/>
              </a:p>
              <a:p>
                <a:pPr marL="216000" indent="-216000">
                  <a:spcBef>
                    <a:spcPts val="0"/>
                  </a:spcBef>
                </a:pPr>
                <a:r>
                  <a:rPr lang="en-US" altLang="zh-CN"/>
                  <a:t>Apply Blast-wave fits to proton and </a:t>
                </a:r>
                <a14:m>
                  <m:oMath xmlns:m="http://schemas.openxmlformats.org/officeDocument/2006/math">
                    <m:r>
                      <a:rPr lang="zh-CN" altLang="en-US" sz="2000" i="1" smtClean="0">
                        <a:latin typeface="Cambria Math" panose="02040503050406030204" pitchFamily="18" charset="0"/>
                        <a:ea typeface="Cambria Math" panose="02040503050406030204" pitchFamily="18" charset="0"/>
                      </a:rPr>
                      <m:t>𝚲</m:t>
                    </m:r>
                  </m:oMath>
                </a14:m>
                <a:r>
                  <a:rPr lang="en-US" altLang="zh-CN"/>
                  <a:t> spectra separately</a:t>
                </a:r>
              </a:p>
              <a:p>
                <a:pPr marL="216000" indent="-216000">
                  <a:spcBef>
                    <a:spcPts val="0"/>
                  </a:spcBef>
                </a:pPr>
                <a:endParaRPr lang="en-US" altLang="zh-CN" i="1">
                  <a:latin typeface="Cambria Math" panose="02040503050406030204" pitchFamily="18" charset="0"/>
                  <a:ea typeface="Cambria Math" panose="02040503050406030204" pitchFamily="18" charset="0"/>
                </a:endParaRPr>
              </a:p>
              <a:p>
                <a:pPr marL="216000" indent="-216000">
                  <a:spcBef>
                    <a:spcPts val="0"/>
                  </a:spcBef>
                </a:pPr>
                <a14:m>
                  <m:oMath xmlns:m="http://schemas.openxmlformats.org/officeDocument/2006/math">
                    <m:d>
                      <m:dPr>
                        <m:begChr m:val="⟨"/>
                        <m:endChr m:val="⟩"/>
                        <m:ctrlPr>
                          <a:rPr lang="en-US"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𝜷</m:t>
                            </m:r>
                          </m:e>
                          <m:sub>
                            <m:r>
                              <a:rPr lang="en-US" altLang="zh-CN" i="1">
                                <a:latin typeface="Cambria Math" panose="02040503050406030204" pitchFamily="18" charset="0"/>
                                <a:ea typeface="Cambria Math" panose="02040503050406030204" pitchFamily="18" charset="0"/>
                              </a:rPr>
                              <m:t>𝑻</m:t>
                            </m:r>
                          </m:sub>
                        </m:sSub>
                      </m:e>
                    </m:d>
                  </m:oMath>
                </a14:m>
                <a:r>
                  <a:rPr lang="en-US" altLang="zh-CN"/>
                  <a:t> decreases while</a:t>
                </a:r>
                <a:r>
                  <a:rPr lang="en-US" altLang="zh-CN">
                    <a:sym typeface="Wingdings" panose="05000000000000000000" pitchFamily="2" charset="2"/>
                  </a:rPr>
                  <a:t>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𝑻</m:t>
                        </m:r>
                      </m:e>
                      <m:sub>
                        <m:r>
                          <a:rPr lang="en-US" altLang="zh-CN" i="1">
                            <a:latin typeface="Cambria Math" panose="02040503050406030204" pitchFamily="18" charset="0"/>
                            <a:ea typeface="Cambria Math" panose="02040503050406030204" pitchFamily="18" charset="0"/>
                          </a:rPr>
                          <m:t>𝑲𝒊𝒏</m:t>
                        </m:r>
                      </m:sub>
                    </m:sSub>
                  </m:oMath>
                </a14:m>
                <a:r>
                  <a:rPr lang="en-US" altLang="zh-CN"/>
                  <a:t> slightly increases from central to peripheral collisions at </a:t>
                </a:r>
                <a14:m>
                  <m:oMath xmlns:m="http://schemas.openxmlformats.org/officeDocument/2006/math">
                    <m:rad>
                      <m:radPr>
                        <m:degHide m:val="on"/>
                        <m:ctrlPr>
                          <a:rPr lang="en-US" altLang="zh-CN" sz="2000" i="1" smtClean="0">
                            <a:latin typeface="Cambria Math" panose="02040503050406030204" pitchFamily="18" charset="0"/>
                          </a:rPr>
                        </m:ctrlPr>
                      </m:radPr>
                      <m:deg/>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𝒔</m:t>
                            </m:r>
                          </m:e>
                          <m:sub>
                            <m:r>
                              <a:rPr lang="en-US" altLang="zh-CN" sz="2000">
                                <a:latin typeface="Cambria Math" panose="02040503050406030204" pitchFamily="18" charset="0"/>
                              </a:rPr>
                              <m:t>𝐍𝐍</m:t>
                            </m:r>
                          </m:sub>
                        </m:sSub>
                      </m:e>
                    </m:rad>
                  </m:oMath>
                </a14:m>
                <a:r>
                  <a:rPr lang="en-US" altLang="zh-CN"/>
                  <a:t> = 3 GeV</a:t>
                </a:r>
              </a:p>
              <a:p>
                <a:pPr marL="432000" indent="-216000">
                  <a:buFont typeface="Wingdings" panose="05000000000000000000" pitchFamily="2" charset="2"/>
                  <a:buChar char="Ø"/>
                </a:pPr>
                <a:r>
                  <a:rPr lang="en-US" altLang="zh-CN" sz="1800"/>
                  <a:t>Smaller fireball and weaker pressure in peripheral collisions</a:t>
                </a:r>
                <a:endParaRPr lang="en-US" altLang="zh-CN" sz="1000"/>
              </a:p>
            </p:txBody>
          </p:sp>
        </mc:Choice>
        <mc:Fallback xmlns="">
          <p:sp>
            <p:nvSpPr>
              <p:cNvPr id="21" name="内容占位符 2">
                <a:extLst>
                  <a:ext uri="{FF2B5EF4-FFF2-40B4-BE49-F238E27FC236}">
                    <a16:creationId xmlns:a16="http://schemas.microsoft.com/office/drawing/2014/main" id="{7FCAA53B-94FF-63C0-8CC2-EE15514C4569}"/>
                  </a:ext>
                </a:extLst>
              </p:cNvPr>
              <p:cNvSpPr>
                <a:spLocks noGrp="1" noRot="1" noChangeAspect="1" noMove="1" noResize="1" noEditPoints="1" noAdjustHandles="1" noChangeArrowheads="1" noChangeShapeType="1" noTextEdit="1"/>
              </p:cNvSpPr>
              <p:nvPr>
                <p:ph idx="1"/>
              </p:nvPr>
            </p:nvSpPr>
            <p:spPr>
              <a:xfrm>
                <a:off x="6096000" y="951428"/>
                <a:ext cx="6093228" cy="5449372"/>
              </a:xfrm>
              <a:blipFill>
                <a:blip r:embed="rId3"/>
                <a:stretch>
                  <a:fillRect l="-900" t="-559"/>
                </a:stretch>
              </a:blipFill>
            </p:spPr>
            <p:txBody>
              <a:bodyPr/>
              <a:lstStyle/>
              <a:p>
                <a:r>
                  <a:rPr lang="zh-CN" altLang="en-US">
                    <a:noFill/>
                  </a:rPr>
                  <a:t> </a:t>
                </a:r>
              </a:p>
            </p:txBody>
          </p:sp>
        </mc:Fallback>
      </mc:AlternateContent>
      <p:sp>
        <p:nvSpPr>
          <p:cNvPr id="33" name="文本框 32">
            <a:extLst>
              <a:ext uri="{FF2B5EF4-FFF2-40B4-BE49-F238E27FC236}">
                <a16:creationId xmlns:a16="http://schemas.microsoft.com/office/drawing/2014/main" id="{CABA973A-8F61-E9B9-8EC4-A583E19FD5DD}"/>
              </a:ext>
            </a:extLst>
          </p:cNvPr>
          <p:cNvSpPr txBox="1"/>
          <p:nvPr/>
        </p:nvSpPr>
        <p:spPr>
          <a:xfrm>
            <a:off x="757769" y="1117763"/>
            <a:ext cx="5285065" cy="246221"/>
          </a:xfrm>
          <a:prstGeom prst="rect">
            <a:avLst/>
          </a:prstGeom>
          <a:noFill/>
        </p:spPr>
        <p:txBody>
          <a:bodyPr wrap="square" rtlCol="0">
            <a:spAutoFit/>
          </a:bodyPr>
          <a:lstStyle/>
          <a:p>
            <a:r>
              <a:rPr lang="en-US" altLang="zh-CN" sz="1000" b="1">
                <a:effectLst/>
                <a:latin typeface="Times New Roman" panose="02020603050405020304" pitchFamily="18" charset="0"/>
                <a:ea typeface="宋体" panose="02010600030101010101" pitchFamily="2" charset="-122"/>
              </a:rPr>
              <a:t>STAR Collaboration. </a:t>
            </a:r>
            <a:r>
              <a:rPr lang="en-US" altLang="zh-CN" sz="1000" b="1">
                <a:latin typeface="Times New Roman" panose="02020603050405020304" pitchFamily="18" charset="0"/>
                <a:cs typeface="Times New Roman" panose="02020603050405020304" pitchFamily="18" charset="0"/>
              </a:rPr>
              <a:t>Phys. Rev. C 110, 054911 (2024); JHEP 2024, 139 (2024)</a:t>
            </a:r>
          </a:p>
        </p:txBody>
      </p:sp>
      <p:pic>
        <p:nvPicPr>
          <p:cNvPr id="10" name="图片 9">
            <a:extLst>
              <a:ext uri="{FF2B5EF4-FFF2-40B4-BE49-F238E27FC236}">
                <a16:creationId xmlns:a16="http://schemas.microsoft.com/office/drawing/2014/main" id="{5AF7953E-3C80-E67B-D9A6-F0AFC59D6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366541"/>
            <a:ext cx="6042836" cy="4680000"/>
          </a:xfrm>
          <a:prstGeom prst="rect">
            <a:avLst/>
          </a:prstGeom>
        </p:spPr>
      </p:pic>
    </p:spTree>
    <p:extLst>
      <p:ext uri="{BB962C8B-B14F-4D97-AF65-F5344CB8AC3E}">
        <p14:creationId xmlns:p14="http://schemas.microsoft.com/office/powerpoint/2010/main" val="80390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48BC9-E3AD-CB40-1D1F-E3CDB49B65F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B743EBB-5224-D252-E67C-5DF801FE9DBA}"/>
              </a:ext>
            </a:extLst>
          </p:cNvPr>
          <p:cNvSpPr>
            <a:spLocks noGrp="1"/>
          </p:cNvSpPr>
          <p:nvPr>
            <p:ph type="title"/>
          </p:nvPr>
        </p:nvSpPr>
        <p:spPr/>
        <p:txBody>
          <a:bodyPr/>
          <a:lstStyle/>
          <a:p>
            <a:r>
              <a:rPr lang="en-US" altLang="zh-CN"/>
              <a:t>Kinetic Freeze-out</a:t>
            </a:r>
            <a:endParaRPr lang="zh-CN" altLang="en-US"/>
          </a:p>
        </p:txBody>
      </p:sp>
      <p:sp>
        <p:nvSpPr>
          <p:cNvPr id="4" name="日期占位符 3">
            <a:extLst>
              <a:ext uri="{FF2B5EF4-FFF2-40B4-BE49-F238E27FC236}">
                <a16:creationId xmlns:a16="http://schemas.microsoft.com/office/drawing/2014/main" id="{C3F27E16-8BA6-1E99-B20A-9A4E991F3F1C}"/>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3965471D-FB23-898B-890C-4418F4E733FC}"/>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2ECA5314-90EC-8631-4423-B8E54C902E48}"/>
              </a:ext>
            </a:extLst>
          </p:cNvPr>
          <p:cNvSpPr>
            <a:spLocks noGrp="1"/>
          </p:cNvSpPr>
          <p:nvPr>
            <p:ph type="sldNum" sz="quarter" idx="12"/>
          </p:nvPr>
        </p:nvSpPr>
        <p:spPr/>
        <p:txBody>
          <a:bodyPr/>
          <a:lstStyle/>
          <a:p>
            <a:fld id="{9205C459-37CB-4D03-B868-D4B8A0FDEA6B}" type="slidenum">
              <a:rPr lang="zh-CN" altLang="en-US" smtClean="0"/>
              <a:t>14</a:t>
            </a:fld>
            <a:endParaRPr lang="zh-CN" altLang="en-US"/>
          </a:p>
        </p:txBody>
      </p:sp>
      <p:sp>
        <p:nvSpPr>
          <p:cNvPr id="7" name="文本框 6">
            <a:extLst>
              <a:ext uri="{FF2B5EF4-FFF2-40B4-BE49-F238E27FC236}">
                <a16:creationId xmlns:a16="http://schemas.microsoft.com/office/drawing/2014/main" id="{C7BF4C78-4665-4A48-0516-D9D63F5D5A00}"/>
              </a:ext>
            </a:extLst>
          </p:cNvPr>
          <p:cNvSpPr txBox="1"/>
          <p:nvPr/>
        </p:nvSpPr>
        <p:spPr>
          <a:xfrm>
            <a:off x="757769" y="1117763"/>
            <a:ext cx="5285065" cy="246221"/>
          </a:xfrm>
          <a:prstGeom prst="rect">
            <a:avLst/>
          </a:prstGeom>
          <a:noFill/>
        </p:spPr>
        <p:txBody>
          <a:bodyPr wrap="square" rtlCol="0">
            <a:spAutoFit/>
          </a:bodyPr>
          <a:lstStyle/>
          <a:p>
            <a:r>
              <a:rPr lang="en-US" altLang="zh-CN" sz="1000" b="1">
                <a:effectLst/>
                <a:latin typeface="Times New Roman" panose="02020603050405020304" pitchFamily="18" charset="0"/>
                <a:ea typeface="宋体" panose="02010600030101010101" pitchFamily="2" charset="-122"/>
              </a:rPr>
              <a:t>STAR Collaboration. </a:t>
            </a:r>
            <a:r>
              <a:rPr lang="en-US" altLang="zh-CN" sz="1000" b="1">
                <a:latin typeface="Times New Roman" panose="02020603050405020304" pitchFamily="18" charset="0"/>
                <a:cs typeface="Times New Roman" panose="02020603050405020304" pitchFamily="18" charset="0"/>
              </a:rPr>
              <a:t>Phys. Rev. C 110, 054911 (2024); JHEP 2024, 139 (2024)</a:t>
            </a:r>
          </a:p>
        </p:txBody>
      </p:sp>
      <p:pic>
        <p:nvPicPr>
          <p:cNvPr id="12" name="图片 11">
            <a:extLst>
              <a:ext uri="{FF2B5EF4-FFF2-40B4-BE49-F238E27FC236}">
                <a16:creationId xmlns:a16="http://schemas.microsoft.com/office/drawing/2014/main" id="{B6CEE6C5-3F70-9080-C0E8-7A2D3533F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63984"/>
            <a:ext cx="6042836" cy="4680000"/>
          </a:xfrm>
          <a:prstGeom prst="rect">
            <a:avLst/>
          </a:prstGeom>
        </p:spPr>
      </p:pic>
      <mc:AlternateContent xmlns:mc="http://schemas.openxmlformats.org/markup-compatibility/2006" xmlns:a14="http://schemas.microsoft.com/office/drawing/2010/main">
        <mc:Choice Requires="a14">
          <p:sp>
            <p:nvSpPr>
              <p:cNvPr id="8" name="内容占位符 2">
                <a:extLst>
                  <a:ext uri="{FF2B5EF4-FFF2-40B4-BE49-F238E27FC236}">
                    <a16:creationId xmlns:a16="http://schemas.microsoft.com/office/drawing/2014/main" id="{BD031B5D-1507-E0E8-590D-5EB2F767A0B0}"/>
                  </a:ext>
                </a:extLst>
              </p:cNvPr>
              <p:cNvSpPr txBox="1">
                <a:spLocks/>
              </p:cNvSpPr>
              <p:nvPr/>
            </p:nvSpPr>
            <p:spPr>
              <a:xfrm>
                <a:off x="6277764" y="951428"/>
                <a:ext cx="5911464" cy="54493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Clear energy dependence</a:t>
                </a:r>
              </a:p>
              <a:p>
                <a:pPr marL="432000" indent="-216000">
                  <a:buFont typeface="Wingdings" panose="05000000000000000000" pitchFamily="2" charset="2"/>
                  <a:buChar char="Ø"/>
                </a:pPr>
                <a14:m>
                  <m:oMath xmlns:m="http://schemas.openxmlformats.org/officeDocument/2006/math">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𝑻</m:t>
                        </m:r>
                      </m:e>
                      <m:sub>
                        <m:r>
                          <a:rPr lang="en-US" altLang="zh-CN" sz="1800" i="1">
                            <a:latin typeface="Cambria Math" panose="02040503050406030204" pitchFamily="18" charset="0"/>
                            <a:ea typeface="Cambria Math" panose="02040503050406030204" pitchFamily="18" charset="0"/>
                          </a:rPr>
                          <m:t>𝑲𝒊𝒏</m:t>
                        </m:r>
                      </m:sub>
                    </m:sSub>
                  </m:oMath>
                </a14:m>
                <a:r>
                  <a:rPr lang="en-US" altLang="zh-CN" sz="1800"/>
                  <a:t> increases while </a:t>
                </a:r>
                <a14:m>
                  <m:oMath xmlns:m="http://schemas.openxmlformats.org/officeDocument/2006/math">
                    <m:d>
                      <m:dPr>
                        <m:begChr m:val="⟨"/>
                        <m:endChr m:val="⟩"/>
                        <m:ctrlPr>
                          <a:rPr lang="en-US" altLang="zh-CN" sz="1800" i="1">
                            <a:latin typeface="Cambria Math" panose="02040503050406030204" pitchFamily="18" charset="0"/>
                            <a:ea typeface="Cambria Math" panose="02040503050406030204" pitchFamily="18" charset="0"/>
                          </a:rPr>
                        </m:ctrlPr>
                      </m:dPr>
                      <m:e>
                        <m:sSub>
                          <m:sSubPr>
                            <m:ctrlPr>
                              <a:rPr lang="en-US" altLang="zh-CN" sz="1800" i="1">
                                <a:latin typeface="Cambria Math" panose="02040503050406030204" pitchFamily="18" charset="0"/>
                                <a:ea typeface="Cambria Math" panose="02040503050406030204" pitchFamily="18" charset="0"/>
                              </a:rPr>
                            </m:ctrlPr>
                          </m:sSubPr>
                          <m:e>
                            <m:r>
                              <a:rPr lang="zh-CN" altLang="en-US" sz="1800" i="1">
                                <a:latin typeface="Cambria Math" panose="02040503050406030204" pitchFamily="18" charset="0"/>
                                <a:ea typeface="Cambria Math" panose="02040503050406030204" pitchFamily="18" charset="0"/>
                              </a:rPr>
                              <m:t>𝜷</m:t>
                            </m:r>
                          </m:e>
                          <m:sub>
                            <m:r>
                              <a:rPr lang="en-US" altLang="zh-CN" sz="1800" i="1">
                                <a:latin typeface="Cambria Math" panose="02040503050406030204" pitchFamily="18" charset="0"/>
                                <a:ea typeface="Cambria Math" panose="02040503050406030204" pitchFamily="18" charset="0"/>
                              </a:rPr>
                              <m:t>𝑻</m:t>
                            </m:r>
                          </m:sub>
                        </m:sSub>
                      </m:e>
                    </m:d>
                  </m:oMath>
                </a14:m>
                <a:r>
                  <a:rPr lang="en-US" altLang="zh-CN" sz="1800"/>
                  <a:t> remains almost constant from </a:t>
                </a:r>
                <a14:m>
                  <m:oMath xmlns:m="http://schemas.openxmlformats.org/officeDocument/2006/math">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𝒔</m:t>
                            </m:r>
                          </m:e>
                          <m:sub>
                            <m:r>
                              <a:rPr lang="en-US" altLang="zh-CN" sz="1800">
                                <a:latin typeface="Cambria Math" panose="02040503050406030204" pitchFamily="18" charset="0"/>
                              </a:rPr>
                              <m:t>𝐍𝐍</m:t>
                            </m:r>
                          </m:sub>
                        </m:sSub>
                      </m:e>
                    </m:rad>
                  </m:oMath>
                </a14:m>
                <a:r>
                  <a:rPr lang="en-US" altLang="zh-CN" sz="1800"/>
                  <a:t> = 3 – 6.2 GeV for </a:t>
                </a:r>
                <a14:m>
                  <m:oMath xmlns:m="http://schemas.openxmlformats.org/officeDocument/2006/math">
                    <m:r>
                      <a:rPr lang="zh-CN" altLang="en-US" sz="1800" i="1">
                        <a:latin typeface="Cambria Math" panose="02040503050406030204" pitchFamily="18" charset="0"/>
                        <a:ea typeface="Cambria Math" panose="02040503050406030204" pitchFamily="18" charset="0"/>
                      </a:rPr>
                      <m:t>𝚲</m:t>
                    </m:r>
                  </m:oMath>
                </a14:m>
                <a:endParaRPr lang="en-US" altLang="zh-CN" sz="1800"/>
              </a:p>
              <a:p>
                <a:pPr marL="432000" indent="-216000">
                  <a:buFont typeface="Wingdings" panose="05000000000000000000" pitchFamily="2" charset="2"/>
                  <a:buChar char="Ø"/>
                </a:pPr>
                <a:endParaRPr lang="en-US" altLang="zh-CN" sz="1800">
                  <a:ea typeface="Cambria Math" panose="02040503050406030204" pitchFamily="18" charset="0"/>
                </a:endParaRPr>
              </a:p>
              <a:p>
                <a:pPr marL="216000" indent="-216000"/>
                <a:r>
                  <a:rPr lang="en-US" altLang="zh-CN">
                    <a:ea typeface="Cambria Math" panose="02040503050406030204" pitchFamily="18" charset="0"/>
                  </a:rPr>
                  <a:t>Different freeze-out parameters between proton and </a:t>
                </a:r>
                <a14:m>
                  <m:oMath xmlns:m="http://schemas.openxmlformats.org/officeDocument/2006/math">
                    <m:r>
                      <a:rPr lang="zh-CN" altLang="en-US" i="1">
                        <a:latin typeface="Cambria Math" panose="02040503050406030204" pitchFamily="18" charset="0"/>
                        <a:ea typeface="Cambria Math" panose="02040503050406030204" pitchFamily="18" charset="0"/>
                      </a:rPr>
                      <m:t>𝚲</m:t>
                    </m:r>
                  </m:oMath>
                </a14:m>
                <a:r>
                  <a:rPr lang="en-US" altLang="zh-CN"/>
                  <a:t> from </a:t>
                </a:r>
                <a14:m>
                  <m:oMath xmlns:m="http://schemas.openxmlformats.org/officeDocument/2006/math">
                    <m:rad>
                      <m:radPr>
                        <m:degHide m:val="on"/>
                        <m:ctrlPr>
                          <a:rPr lang="en-US" altLang="zh-CN" i="1">
                            <a:latin typeface="Cambria Math" panose="02040503050406030204" pitchFamily="18" charset="0"/>
                          </a:rPr>
                        </m:ctrlPr>
                      </m:radPr>
                      <m:deg/>
                      <m:e>
                        <m:sSub>
                          <m:sSubPr>
                            <m:ctrlPr>
                              <a:rPr lang="en-US" altLang="zh-CN" i="1">
                                <a:latin typeface="Cambria Math" panose="02040503050406030204" pitchFamily="18" charset="0"/>
                              </a:rPr>
                            </m:ctrlPr>
                          </m:sSubPr>
                          <m:e>
                            <m:r>
                              <a:rPr lang="en-US" altLang="zh-CN" i="1">
                                <a:latin typeface="Cambria Math" panose="02040503050406030204" pitchFamily="18" charset="0"/>
                              </a:rPr>
                              <m:t>𝒔</m:t>
                            </m:r>
                          </m:e>
                          <m:sub>
                            <m:r>
                              <a:rPr lang="en-US" altLang="zh-CN">
                                <a:latin typeface="Cambria Math" panose="02040503050406030204" pitchFamily="18" charset="0"/>
                              </a:rPr>
                              <m:t>𝐍𝐍</m:t>
                            </m:r>
                          </m:sub>
                        </m:sSub>
                      </m:e>
                    </m:rad>
                  </m:oMath>
                </a14:m>
                <a:r>
                  <a:rPr lang="en-US" altLang="zh-CN"/>
                  <a:t> = 3 – 3.9 GeV</a:t>
                </a:r>
              </a:p>
              <a:p>
                <a:pPr marL="432000" indent="-216000">
                  <a:buFont typeface="Wingdings" panose="05000000000000000000" pitchFamily="2" charset="2"/>
                  <a:buChar char="Ø"/>
                </a:pPr>
                <a:r>
                  <a:rPr lang="en-US" altLang="zh-CN"/>
                  <a:t>May be due to different production mechanisms</a:t>
                </a:r>
              </a:p>
              <a:p>
                <a:pPr marL="432000" indent="-216000">
                  <a:buFont typeface="Wingdings" panose="05000000000000000000" pitchFamily="2" charset="2"/>
                  <a:buChar char="Ø"/>
                </a:pPr>
                <a:endParaRPr lang="en-US" altLang="zh-CN"/>
              </a:p>
              <a:p>
                <a:pPr marL="432000" indent="-216000">
                  <a:buFont typeface="Wingdings" panose="05000000000000000000" pitchFamily="2" charset="2"/>
                  <a:buChar char="Ø"/>
                </a:pPr>
                <a:endParaRPr lang="en-US" altLang="zh-CN"/>
              </a:p>
              <a:p>
                <a:pPr marL="216000" indent="0">
                  <a:buNone/>
                </a:pPr>
                <a:endParaRPr lang="en-US" altLang="zh-CN" sz="1800"/>
              </a:p>
            </p:txBody>
          </p:sp>
        </mc:Choice>
        <mc:Fallback xmlns="">
          <p:sp>
            <p:nvSpPr>
              <p:cNvPr id="8" name="内容占位符 2">
                <a:extLst>
                  <a:ext uri="{FF2B5EF4-FFF2-40B4-BE49-F238E27FC236}">
                    <a16:creationId xmlns:a16="http://schemas.microsoft.com/office/drawing/2014/main" id="{BD031B5D-1507-E0E8-590D-5EB2F767A0B0}"/>
                  </a:ext>
                </a:extLst>
              </p:cNvPr>
              <p:cNvSpPr txBox="1">
                <a:spLocks noRot="1" noChangeAspect="1" noMove="1" noResize="1" noEditPoints="1" noAdjustHandles="1" noChangeArrowheads="1" noChangeShapeType="1" noTextEdit="1"/>
              </p:cNvSpPr>
              <p:nvPr/>
            </p:nvSpPr>
            <p:spPr>
              <a:xfrm>
                <a:off x="6277764" y="951428"/>
                <a:ext cx="5911464" cy="5449372"/>
              </a:xfrm>
              <a:prstGeom prst="rect">
                <a:avLst/>
              </a:prstGeom>
              <a:blipFill>
                <a:blip r:embed="rId4"/>
                <a:stretch>
                  <a:fillRect l="-928" t="-55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2721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1B663-2387-14F2-E8EC-9B31933DBBE6}"/>
            </a:ext>
          </a:extLst>
        </p:cNvPr>
        <p:cNvGrpSpPr/>
        <p:nvPr/>
      </p:nvGrpSpPr>
      <p:grpSpPr>
        <a:xfrm>
          <a:off x="0" y="0"/>
          <a:ext cx="0" cy="0"/>
          <a:chOff x="0" y="0"/>
          <a:chExt cx="0" cy="0"/>
        </a:xfrm>
      </p:grpSpPr>
      <p:pic>
        <p:nvPicPr>
          <p:cNvPr id="10" name="图片 9">
            <a:extLst>
              <a:ext uri="{FF2B5EF4-FFF2-40B4-BE49-F238E27FC236}">
                <a16:creationId xmlns:a16="http://schemas.microsoft.com/office/drawing/2014/main" id="{374980AF-E876-F7CC-4E06-51C9D2252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63984"/>
            <a:ext cx="6042836" cy="4680000"/>
          </a:xfrm>
          <a:prstGeom prst="rect">
            <a:avLst/>
          </a:prstGeom>
        </p:spPr>
      </p:pic>
      <p:sp>
        <p:nvSpPr>
          <p:cNvPr id="2" name="标题 1">
            <a:extLst>
              <a:ext uri="{FF2B5EF4-FFF2-40B4-BE49-F238E27FC236}">
                <a16:creationId xmlns:a16="http://schemas.microsoft.com/office/drawing/2014/main" id="{4E7FCD91-AD12-DC7A-89C6-56E558D31426}"/>
              </a:ext>
            </a:extLst>
          </p:cNvPr>
          <p:cNvSpPr>
            <a:spLocks noGrp="1"/>
          </p:cNvSpPr>
          <p:nvPr>
            <p:ph type="title"/>
          </p:nvPr>
        </p:nvSpPr>
        <p:spPr/>
        <p:txBody>
          <a:bodyPr/>
          <a:lstStyle/>
          <a:p>
            <a:r>
              <a:rPr lang="en-US" altLang="zh-CN"/>
              <a:t>Kinetic Freeze-out</a:t>
            </a:r>
            <a:endParaRPr lang="zh-CN" altLang="en-US"/>
          </a:p>
        </p:txBody>
      </p:sp>
      <p:sp>
        <p:nvSpPr>
          <p:cNvPr id="4" name="日期占位符 3">
            <a:extLst>
              <a:ext uri="{FF2B5EF4-FFF2-40B4-BE49-F238E27FC236}">
                <a16:creationId xmlns:a16="http://schemas.microsoft.com/office/drawing/2014/main" id="{679F1529-B7D6-BFA6-54D5-1AFB0A2DE13D}"/>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FC116CC5-DC14-FBBF-C4D4-18D05EB351F7}"/>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D6AAE4E9-FA59-4C6D-BB05-2DD5F200D379}"/>
              </a:ext>
            </a:extLst>
          </p:cNvPr>
          <p:cNvSpPr>
            <a:spLocks noGrp="1"/>
          </p:cNvSpPr>
          <p:nvPr>
            <p:ph type="sldNum" sz="quarter" idx="12"/>
          </p:nvPr>
        </p:nvSpPr>
        <p:spPr/>
        <p:txBody>
          <a:bodyPr/>
          <a:lstStyle/>
          <a:p>
            <a:fld id="{9205C459-37CB-4D03-B868-D4B8A0FDEA6B}" type="slidenum">
              <a:rPr lang="zh-CN" altLang="en-US" smtClean="0"/>
              <a:t>15</a:t>
            </a:fld>
            <a:endParaRPr lang="zh-CN" altLang="en-US"/>
          </a:p>
        </p:txBody>
      </p:sp>
      <p:sp>
        <p:nvSpPr>
          <p:cNvPr id="11" name="(UrQMD) S. A. Bass, et al. Prog. Part. Nucl. Phys. 41 (1998)">
            <a:extLst>
              <a:ext uri="{FF2B5EF4-FFF2-40B4-BE49-F238E27FC236}">
                <a16:creationId xmlns:a16="http://schemas.microsoft.com/office/drawing/2014/main" id="{BED1C5C3-8A10-7C7A-7BD2-6FD8D73B4352}"/>
              </a:ext>
            </a:extLst>
          </p:cNvPr>
          <p:cNvSpPr txBox="1"/>
          <p:nvPr/>
        </p:nvSpPr>
        <p:spPr>
          <a:xfrm>
            <a:off x="6553092" y="6028525"/>
            <a:ext cx="4805483"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b="0" spc="-48">
                <a:solidFill>
                  <a:schemeClr val="accent5">
                    <a:lumOff val="-29866"/>
                  </a:schemeClr>
                </a:solidFill>
              </a:defRPr>
            </a:lvl1pPr>
          </a:lstStyle>
          <a:p>
            <a:r>
              <a:rPr lang="en-US" sz="1600" b="1">
                <a:solidFill>
                  <a:schemeClr val="tx1"/>
                </a:solidFill>
                <a:latin typeface="Times New Roman" panose="02020603050405020304" pitchFamily="18" charset="0"/>
                <a:cs typeface="Times New Roman" panose="02020603050405020304" pitchFamily="18" charset="0"/>
              </a:rPr>
              <a:t>UrQMD: S.A. Bass, et.al. </a:t>
            </a:r>
            <a:r>
              <a:rPr sz="1600" b="1">
                <a:solidFill>
                  <a:schemeClr val="tx1"/>
                </a:solidFill>
                <a:latin typeface="Times New Roman" panose="02020603050405020304" pitchFamily="18" charset="0"/>
                <a:cs typeface="Times New Roman" panose="02020603050405020304" pitchFamily="18" charset="0"/>
              </a:rPr>
              <a:t>Prog. Part. Nucl. Phys. 41 (1998)</a:t>
            </a:r>
          </a:p>
        </p:txBody>
      </p:sp>
      <p:sp>
        <p:nvSpPr>
          <p:cNvPr id="8" name="文本框 7">
            <a:extLst>
              <a:ext uri="{FF2B5EF4-FFF2-40B4-BE49-F238E27FC236}">
                <a16:creationId xmlns:a16="http://schemas.microsoft.com/office/drawing/2014/main" id="{9DEF7903-D927-BCEB-0BB8-D3D8E794CFCE}"/>
              </a:ext>
            </a:extLst>
          </p:cNvPr>
          <p:cNvSpPr txBox="1"/>
          <p:nvPr/>
        </p:nvSpPr>
        <p:spPr>
          <a:xfrm>
            <a:off x="757769" y="1117763"/>
            <a:ext cx="5285065" cy="246221"/>
          </a:xfrm>
          <a:prstGeom prst="rect">
            <a:avLst/>
          </a:prstGeom>
          <a:noFill/>
        </p:spPr>
        <p:txBody>
          <a:bodyPr wrap="square" rtlCol="0">
            <a:spAutoFit/>
          </a:bodyPr>
          <a:lstStyle/>
          <a:p>
            <a:r>
              <a:rPr lang="en-US" altLang="zh-CN" sz="1000" b="1">
                <a:effectLst/>
                <a:latin typeface="Times New Roman" panose="02020603050405020304" pitchFamily="18" charset="0"/>
                <a:ea typeface="宋体" panose="02010600030101010101" pitchFamily="2" charset="-122"/>
              </a:rPr>
              <a:t>STAR Collaboration. </a:t>
            </a:r>
            <a:r>
              <a:rPr lang="en-US" altLang="zh-CN" sz="1000" b="1">
                <a:latin typeface="Times New Roman" panose="02020603050405020304" pitchFamily="18" charset="0"/>
                <a:cs typeface="Times New Roman" panose="02020603050405020304" pitchFamily="18" charset="0"/>
              </a:rPr>
              <a:t>Phys. Rev. C 110, 054911 (2024); JHEP 2024, 139 (2024)</a:t>
            </a:r>
          </a:p>
        </p:txBody>
      </p:sp>
      <mc:AlternateContent xmlns:mc="http://schemas.openxmlformats.org/markup-compatibility/2006" xmlns:a14="http://schemas.microsoft.com/office/drawing/2010/main">
        <mc:Choice Requires="a14">
          <p:sp>
            <p:nvSpPr>
              <p:cNvPr id="7" name="内容占位符 2">
                <a:extLst>
                  <a:ext uri="{FF2B5EF4-FFF2-40B4-BE49-F238E27FC236}">
                    <a16:creationId xmlns:a16="http://schemas.microsoft.com/office/drawing/2014/main" id="{C0A86C30-9555-8F1D-2426-72171B33B82A}"/>
                  </a:ext>
                </a:extLst>
              </p:cNvPr>
              <p:cNvSpPr txBox="1">
                <a:spLocks/>
              </p:cNvSpPr>
              <p:nvPr/>
            </p:nvSpPr>
            <p:spPr>
              <a:xfrm>
                <a:off x="6277764" y="951428"/>
                <a:ext cx="5911464" cy="54493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Clear energy dependence</a:t>
                </a:r>
              </a:p>
              <a:p>
                <a:pPr marL="432000" indent="-216000">
                  <a:buFont typeface="Wingdings" panose="05000000000000000000" pitchFamily="2" charset="2"/>
                  <a:buChar char="Ø"/>
                </a:pPr>
                <a14:m>
                  <m:oMath xmlns:m="http://schemas.openxmlformats.org/officeDocument/2006/math">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𝑻</m:t>
                        </m:r>
                      </m:e>
                      <m:sub>
                        <m:r>
                          <a:rPr lang="en-US" altLang="zh-CN" sz="1800" i="1">
                            <a:latin typeface="Cambria Math" panose="02040503050406030204" pitchFamily="18" charset="0"/>
                            <a:ea typeface="Cambria Math" panose="02040503050406030204" pitchFamily="18" charset="0"/>
                          </a:rPr>
                          <m:t>𝑲𝒊𝒏</m:t>
                        </m:r>
                      </m:sub>
                    </m:sSub>
                  </m:oMath>
                </a14:m>
                <a:r>
                  <a:rPr lang="en-US" altLang="zh-CN" sz="1800"/>
                  <a:t> increases while </a:t>
                </a:r>
                <a14:m>
                  <m:oMath xmlns:m="http://schemas.openxmlformats.org/officeDocument/2006/math">
                    <m:d>
                      <m:dPr>
                        <m:begChr m:val="⟨"/>
                        <m:endChr m:val="⟩"/>
                        <m:ctrlPr>
                          <a:rPr lang="en-US" altLang="zh-CN" sz="1800" i="1">
                            <a:latin typeface="Cambria Math" panose="02040503050406030204" pitchFamily="18" charset="0"/>
                            <a:ea typeface="Cambria Math" panose="02040503050406030204" pitchFamily="18" charset="0"/>
                          </a:rPr>
                        </m:ctrlPr>
                      </m:dPr>
                      <m:e>
                        <m:sSub>
                          <m:sSubPr>
                            <m:ctrlPr>
                              <a:rPr lang="en-US" altLang="zh-CN" sz="1800" i="1">
                                <a:latin typeface="Cambria Math" panose="02040503050406030204" pitchFamily="18" charset="0"/>
                                <a:ea typeface="Cambria Math" panose="02040503050406030204" pitchFamily="18" charset="0"/>
                              </a:rPr>
                            </m:ctrlPr>
                          </m:sSubPr>
                          <m:e>
                            <m:r>
                              <a:rPr lang="zh-CN" altLang="en-US" sz="1800" i="1">
                                <a:latin typeface="Cambria Math" panose="02040503050406030204" pitchFamily="18" charset="0"/>
                                <a:ea typeface="Cambria Math" panose="02040503050406030204" pitchFamily="18" charset="0"/>
                              </a:rPr>
                              <m:t>𝜷</m:t>
                            </m:r>
                          </m:e>
                          <m:sub>
                            <m:r>
                              <a:rPr lang="en-US" altLang="zh-CN" sz="1800" i="1">
                                <a:latin typeface="Cambria Math" panose="02040503050406030204" pitchFamily="18" charset="0"/>
                                <a:ea typeface="Cambria Math" panose="02040503050406030204" pitchFamily="18" charset="0"/>
                              </a:rPr>
                              <m:t>𝑻</m:t>
                            </m:r>
                          </m:sub>
                        </m:sSub>
                      </m:e>
                    </m:d>
                  </m:oMath>
                </a14:m>
                <a:r>
                  <a:rPr lang="en-US" altLang="zh-CN" sz="1800"/>
                  <a:t> remains almost constant from </a:t>
                </a:r>
                <a14:m>
                  <m:oMath xmlns:m="http://schemas.openxmlformats.org/officeDocument/2006/math">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𝒔</m:t>
                            </m:r>
                          </m:e>
                          <m:sub>
                            <m:r>
                              <a:rPr lang="en-US" altLang="zh-CN" sz="1800">
                                <a:latin typeface="Cambria Math" panose="02040503050406030204" pitchFamily="18" charset="0"/>
                              </a:rPr>
                              <m:t>𝐍𝐍</m:t>
                            </m:r>
                          </m:sub>
                        </m:sSub>
                      </m:e>
                    </m:rad>
                  </m:oMath>
                </a14:m>
                <a:r>
                  <a:rPr lang="en-US" altLang="zh-CN" sz="1800"/>
                  <a:t> = 3 – 6.2 GeV for </a:t>
                </a:r>
                <a14:m>
                  <m:oMath xmlns:m="http://schemas.openxmlformats.org/officeDocument/2006/math">
                    <m:r>
                      <a:rPr lang="zh-CN" altLang="en-US" sz="1800" i="1">
                        <a:latin typeface="Cambria Math" panose="02040503050406030204" pitchFamily="18" charset="0"/>
                        <a:ea typeface="Cambria Math" panose="02040503050406030204" pitchFamily="18" charset="0"/>
                      </a:rPr>
                      <m:t>𝚲</m:t>
                    </m:r>
                  </m:oMath>
                </a14:m>
                <a:endParaRPr lang="en-US" altLang="zh-CN" sz="1800"/>
              </a:p>
              <a:p>
                <a:pPr marL="432000" indent="-216000">
                  <a:buFont typeface="Wingdings" panose="05000000000000000000" pitchFamily="2" charset="2"/>
                  <a:buChar char="Ø"/>
                </a:pPr>
                <a:endParaRPr lang="en-US" altLang="zh-CN" sz="1800">
                  <a:ea typeface="Cambria Math" panose="02040503050406030204" pitchFamily="18" charset="0"/>
                </a:endParaRPr>
              </a:p>
              <a:p>
                <a:pPr marL="216000" indent="-216000"/>
                <a:r>
                  <a:rPr lang="en-US" altLang="zh-CN">
                    <a:ea typeface="Cambria Math" panose="02040503050406030204" pitchFamily="18" charset="0"/>
                  </a:rPr>
                  <a:t>Different freeze-out parameters between proton and </a:t>
                </a:r>
                <a14:m>
                  <m:oMath xmlns:m="http://schemas.openxmlformats.org/officeDocument/2006/math">
                    <m:r>
                      <a:rPr lang="zh-CN" altLang="en-US" i="1">
                        <a:latin typeface="Cambria Math" panose="02040503050406030204" pitchFamily="18" charset="0"/>
                        <a:ea typeface="Cambria Math" panose="02040503050406030204" pitchFamily="18" charset="0"/>
                      </a:rPr>
                      <m:t>𝚲</m:t>
                    </m:r>
                  </m:oMath>
                </a14:m>
                <a:r>
                  <a:rPr lang="en-US" altLang="zh-CN"/>
                  <a:t> from </a:t>
                </a:r>
                <a14:m>
                  <m:oMath xmlns:m="http://schemas.openxmlformats.org/officeDocument/2006/math">
                    <m:rad>
                      <m:radPr>
                        <m:degHide m:val="on"/>
                        <m:ctrlPr>
                          <a:rPr lang="en-US" altLang="zh-CN" i="1">
                            <a:latin typeface="Cambria Math" panose="02040503050406030204" pitchFamily="18" charset="0"/>
                          </a:rPr>
                        </m:ctrlPr>
                      </m:radPr>
                      <m:deg/>
                      <m:e>
                        <m:sSub>
                          <m:sSubPr>
                            <m:ctrlPr>
                              <a:rPr lang="en-US" altLang="zh-CN" i="1">
                                <a:latin typeface="Cambria Math" panose="02040503050406030204" pitchFamily="18" charset="0"/>
                              </a:rPr>
                            </m:ctrlPr>
                          </m:sSubPr>
                          <m:e>
                            <m:r>
                              <a:rPr lang="en-US" altLang="zh-CN" i="1">
                                <a:latin typeface="Cambria Math" panose="02040503050406030204" pitchFamily="18" charset="0"/>
                              </a:rPr>
                              <m:t>𝒔</m:t>
                            </m:r>
                          </m:e>
                          <m:sub>
                            <m:r>
                              <a:rPr lang="en-US" altLang="zh-CN">
                                <a:latin typeface="Cambria Math" panose="02040503050406030204" pitchFamily="18" charset="0"/>
                              </a:rPr>
                              <m:t>𝐍𝐍</m:t>
                            </m:r>
                          </m:sub>
                        </m:sSub>
                      </m:e>
                    </m:rad>
                  </m:oMath>
                </a14:m>
                <a:r>
                  <a:rPr lang="en-US" altLang="zh-CN"/>
                  <a:t> = 3 – 3.9 GeV</a:t>
                </a:r>
              </a:p>
              <a:p>
                <a:pPr marL="432000" indent="-216000">
                  <a:buFont typeface="Wingdings" panose="05000000000000000000" pitchFamily="2" charset="2"/>
                  <a:buChar char="Ø"/>
                </a:pPr>
                <a:r>
                  <a:rPr lang="en-US" altLang="zh-CN"/>
                  <a:t>May be due to different production mechanisms</a:t>
                </a:r>
              </a:p>
              <a:p>
                <a:pPr marL="432000" indent="-216000">
                  <a:buFont typeface="Wingdings" panose="05000000000000000000" pitchFamily="2" charset="2"/>
                  <a:buChar char="Ø"/>
                </a:pPr>
                <a:endParaRPr lang="en-US" altLang="zh-CN"/>
              </a:p>
              <a:p>
                <a:pPr marL="216000" indent="-216000"/>
                <a:r>
                  <a:rPr lang="en-US" altLang="zh-CN" sz="2000"/>
                  <a:t>Hadronic transport model UrQMD qualitatively reproduces the trend at STAR FXT energies</a:t>
                </a:r>
                <a:endParaRPr lang="en-US" altLang="zh-CN"/>
              </a:p>
              <a:p>
                <a:pPr marL="432000" indent="-216000">
                  <a:buFont typeface="Wingdings" panose="05000000000000000000" pitchFamily="2" charset="2"/>
                  <a:buChar char="Ø"/>
                </a:pPr>
                <a:endParaRPr lang="en-US" altLang="zh-CN"/>
              </a:p>
              <a:p>
                <a:pPr marL="216000" indent="0">
                  <a:buNone/>
                </a:pPr>
                <a:endParaRPr lang="en-US" altLang="zh-CN" sz="1800"/>
              </a:p>
            </p:txBody>
          </p:sp>
        </mc:Choice>
        <mc:Fallback xmlns="">
          <p:sp>
            <p:nvSpPr>
              <p:cNvPr id="7" name="内容占位符 2">
                <a:extLst>
                  <a:ext uri="{FF2B5EF4-FFF2-40B4-BE49-F238E27FC236}">
                    <a16:creationId xmlns:a16="http://schemas.microsoft.com/office/drawing/2014/main" id="{C0A86C30-9555-8F1D-2426-72171B33B82A}"/>
                  </a:ext>
                </a:extLst>
              </p:cNvPr>
              <p:cNvSpPr txBox="1">
                <a:spLocks noRot="1" noChangeAspect="1" noMove="1" noResize="1" noEditPoints="1" noAdjustHandles="1" noChangeArrowheads="1" noChangeShapeType="1" noTextEdit="1"/>
              </p:cNvSpPr>
              <p:nvPr/>
            </p:nvSpPr>
            <p:spPr>
              <a:xfrm>
                <a:off x="6277764" y="951428"/>
                <a:ext cx="5911464" cy="5449372"/>
              </a:xfrm>
              <a:prstGeom prst="rect">
                <a:avLst/>
              </a:prstGeom>
              <a:blipFill>
                <a:blip r:embed="rId4"/>
                <a:stretch>
                  <a:fillRect l="-928" t="-55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5765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F7990C-5C1A-F5EB-B110-FB6040344996}"/>
              </a:ext>
            </a:extLst>
          </p:cNvPr>
          <p:cNvSpPr>
            <a:spLocks noGrp="1"/>
          </p:cNvSpPr>
          <p:nvPr>
            <p:ph type="title"/>
          </p:nvPr>
        </p:nvSpPr>
        <p:spPr/>
        <p:txBody>
          <a:bodyPr/>
          <a:lstStyle/>
          <a:p>
            <a:r>
              <a:rPr lang="en-US" altLang="zh-CN" sz="3200"/>
              <a:t>Summary and Outlook</a:t>
            </a:r>
            <a:endParaRPr lang="zh-CN" altLang="en-US" sz="320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4DF161A-63A7-88DF-148F-AD40C2606F0A}"/>
                  </a:ext>
                </a:extLst>
              </p:cNvPr>
              <p:cNvSpPr>
                <a:spLocks noGrp="1"/>
              </p:cNvSpPr>
              <p:nvPr>
                <p:ph idx="1"/>
              </p:nvPr>
            </p:nvSpPr>
            <p:spPr>
              <a:xfrm>
                <a:off x="0" y="951840"/>
                <a:ext cx="12191999" cy="5449372"/>
              </a:xfrm>
            </p:spPr>
            <p:txBody>
              <a:bodyPr/>
              <a:lstStyle/>
              <a:p>
                <a:pPr marL="216000" indent="-216000"/>
                <a:r>
                  <a:rPr lang="en-US" altLang="zh-CN"/>
                  <a:t>Summary</a:t>
                </a:r>
              </a:p>
              <a:p>
                <a:pPr marL="432000" indent="-216000">
                  <a:buFont typeface="Wingdings" panose="05000000000000000000" pitchFamily="2" charset="2"/>
                  <a:buChar char="Ø"/>
                </a:pPr>
                <a:r>
                  <a:rPr lang="en-US" altLang="zh-CN" sz="2000"/>
                  <a:t>Strange hadron measurements (</a:t>
                </a:r>
                <a14:m>
                  <m:oMath xmlns:m="http://schemas.openxmlformats.org/officeDocument/2006/math">
                    <m:sSup>
                      <m:sSupPr>
                        <m:ctrlPr>
                          <a:rPr lang="en-US" altLang="zh-CN" sz="2000" i="1" smtClean="0">
                            <a:latin typeface="Cambria Math" panose="02040503050406030204" pitchFamily="18" charset="0"/>
                          </a:rPr>
                        </m:ctrlPr>
                      </m:sSupPr>
                      <m:e>
                        <m:r>
                          <a:rPr lang="en-US" altLang="zh-CN" sz="2000" b="1" i="0" smtClean="0">
                            <a:latin typeface="Cambria Math" panose="02040503050406030204" pitchFamily="18" charset="0"/>
                          </a:rPr>
                          <m:t>𝐊</m:t>
                        </m:r>
                      </m:e>
                      <m:sup>
                        <m:r>
                          <a:rPr lang="en-US" altLang="zh-CN" sz="2000" b="1" i="1" smtClean="0">
                            <a:latin typeface="Cambria Math" panose="02040503050406030204" pitchFamily="18" charset="0"/>
                          </a:rPr>
                          <m:t>+</m:t>
                        </m:r>
                      </m:sup>
                    </m:sSup>
                  </m:oMath>
                </a14:m>
                <a:r>
                  <a:rPr lang="en-US" altLang="zh-CN" sz="2000"/>
                  <a:t>, </a:t>
                </a:r>
                <a14:m>
                  <m:oMath xmlns:m="http://schemas.openxmlformats.org/officeDocument/2006/math">
                    <m:sSup>
                      <m:sSupPr>
                        <m:ctrlPr>
                          <a:rPr lang="en-US" altLang="zh-CN" sz="2000" i="1">
                            <a:latin typeface="Cambria Math" panose="02040503050406030204" pitchFamily="18" charset="0"/>
                          </a:rPr>
                        </m:ctrlPr>
                      </m:sSupPr>
                      <m:e>
                        <m:r>
                          <a:rPr lang="en-US" altLang="zh-CN" sz="2000">
                            <a:latin typeface="Cambria Math" panose="02040503050406030204" pitchFamily="18" charset="0"/>
                          </a:rPr>
                          <m:t>𝐊</m:t>
                        </m:r>
                      </m:e>
                      <m:sup>
                        <m:r>
                          <a:rPr lang="en-US" altLang="zh-CN" sz="2000" b="1" i="1" smtClean="0">
                            <a:latin typeface="Cambria Math" panose="02040503050406030204" pitchFamily="18" charset="0"/>
                          </a:rPr>
                          <m:t>−</m:t>
                        </m:r>
                      </m:sup>
                    </m:sSup>
                  </m:oMath>
                </a14:m>
                <a:r>
                  <a:rPr lang="en-US" altLang="zh-CN" sz="2000"/>
                  <a:t>, </a:t>
                </a:r>
                <a14:m>
                  <m:oMath xmlns:m="http://schemas.openxmlformats.org/officeDocument/2006/math">
                    <m:sSubSup>
                      <m:sSubSupPr>
                        <m:ctrlPr>
                          <a:rPr lang="en-US" altLang="zh-CN" sz="2000" i="1">
                            <a:latin typeface="Cambria Math" panose="02040503050406030204" pitchFamily="18" charset="0"/>
                          </a:rPr>
                        </m:ctrlPr>
                      </m:sSubSupPr>
                      <m:e>
                        <m:r>
                          <a:rPr lang="en-US" altLang="zh-CN" sz="2000">
                            <a:latin typeface="Cambria Math" panose="02040503050406030204" pitchFamily="18" charset="0"/>
                          </a:rPr>
                          <m:t>𝐊</m:t>
                        </m:r>
                      </m:e>
                      <m:sub>
                        <m:r>
                          <a:rPr lang="en-US" altLang="zh-CN" sz="2000">
                            <a:latin typeface="Cambria Math" panose="02040503050406030204" pitchFamily="18" charset="0"/>
                          </a:rPr>
                          <m:t>𝐬</m:t>
                        </m:r>
                      </m:sub>
                      <m:sup>
                        <m:r>
                          <a:rPr lang="en-US" altLang="zh-CN" sz="2000">
                            <a:latin typeface="Cambria Math" panose="02040503050406030204" pitchFamily="18" charset="0"/>
                          </a:rPr>
                          <m:t>𝟎</m:t>
                        </m:r>
                      </m:sup>
                    </m:sSubSup>
                  </m:oMath>
                </a14:m>
                <a:r>
                  <a:rPr lang="en-US" altLang="zh-CN" sz="2000"/>
                  <a:t>, </a:t>
                </a:r>
                <a14:m>
                  <m:oMath xmlns:m="http://schemas.openxmlformats.org/officeDocument/2006/math">
                    <m:r>
                      <a:rPr lang="zh-CN" altLang="en-US" sz="2000" i="1">
                        <a:latin typeface="Cambria Math" panose="02040503050406030204" pitchFamily="18" charset="0"/>
                      </a:rPr>
                      <m:t>𝝓</m:t>
                    </m:r>
                  </m:oMath>
                </a14:m>
                <a:r>
                  <a:rPr lang="en-US" altLang="zh-CN" sz="2000" dirty="0"/>
                  <a:t>, </a:t>
                </a:r>
                <a14:m>
                  <m:oMath xmlns:m="http://schemas.openxmlformats.org/officeDocument/2006/math">
                    <m:r>
                      <a:rPr lang="zh-CN" altLang="en-US" sz="2000" i="1">
                        <a:latin typeface="Cambria Math" panose="02040503050406030204" pitchFamily="18" charset="0"/>
                      </a:rPr>
                      <m:t>𝚲</m:t>
                    </m:r>
                  </m:oMath>
                </a14:m>
                <a:r>
                  <a:rPr lang="en-US" altLang="zh-CN" sz="2000" dirty="0"/>
                  <a:t> and </a:t>
                </a:r>
                <a14:m>
                  <m:oMath xmlns:m="http://schemas.openxmlformats.org/officeDocument/2006/math">
                    <m:sSup>
                      <m:sSupPr>
                        <m:ctrlPr>
                          <a:rPr lang="en-US" altLang="zh-CN" sz="2000" i="1">
                            <a:latin typeface="Cambria Math" panose="02040503050406030204" pitchFamily="18" charset="0"/>
                          </a:rPr>
                        </m:ctrlPr>
                      </m:sSupPr>
                      <m:e>
                        <m:r>
                          <a:rPr lang="zh-CN" altLang="en-US" sz="2000" i="1">
                            <a:latin typeface="Cambria Math" panose="02040503050406030204" pitchFamily="18" charset="0"/>
                          </a:rPr>
                          <m:t>𝚵</m:t>
                        </m:r>
                      </m:e>
                      <m:sup>
                        <m:r>
                          <a:rPr lang="en-US" altLang="zh-CN" sz="2000" i="1">
                            <a:latin typeface="Cambria Math" panose="02040503050406030204" pitchFamily="18" charset="0"/>
                          </a:rPr>
                          <m:t>−</m:t>
                        </m:r>
                      </m:sup>
                    </m:sSup>
                  </m:oMath>
                </a14:m>
                <a:r>
                  <a:rPr lang="en-US" altLang="zh-CN" sz="2000"/>
                  <a:t>) in Au+Au collisions from </a:t>
                </a:r>
                <a14:m>
                  <m:oMath xmlns:m="http://schemas.openxmlformats.org/officeDocument/2006/math">
                    <m:rad>
                      <m:radPr>
                        <m:degHide m:val="on"/>
                        <m:ctrlPr>
                          <a:rPr lang="en-US" altLang="zh-CN" sz="2000" i="1">
                            <a:latin typeface="Cambria Math" panose="02040503050406030204" pitchFamily="18" charset="0"/>
                          </a:rPr>
                        </m:ctrlPr>
                      </m:radPr>
                      <m:deg/>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𝒔</m:t>
                            </m:r>
                          </m:e>
                          <m:sub>
                            <m:r>
                              <a:rPr lang="en-US" altLang="zh-CN" sz="2000">
                                <a:latin typeface="Cambria Math" panose="02040503050406030204" pitchFamily="18" charset="0"/>
                              </a:rPr>
                              <m:t>𝐍𝐍</m:t>
                            </m:r>
                          </m:sub>
                        </m:sSub>
                      </m:e>
                    </m:rad>
                  </m:oMath>
                </a14:m>
                <a:r>
                  <a:rPr lang="en-US" altLang="zh-CN" sz="2000"/>
                  <a:t> = 3.2 – 6.2 GeV</a:t>
                </a:r>
                <a:endParaRPr lang="zh-CN" altLang="en-US" sz="2000"/>
              </a:p>
              <a:p>
                <a:pPr marL="720000" indent="-288000">
                  <a:buFont typeface="Wingdings" panose="05000000000000000000" pitchFamily="2" charset="2"/>
                  <a:buChar char="p"/>
                </a:pPr>
                <a:r>
                  <a:rPr lang="en-US" altLang="zh-CN" sz="2000"/>
                  <a:t>CE is mandatory to describe strange hadron yields below </a:t>
                </a:r>
                <a14:m>
                  <m:oMath xmlns:m="http://schemas.openxmlformats.org/officeDocument/2006/math">
                    <m:rad>
                      <m:radPr>
                        <m:degHide m:val="on"/>
                        <m:ctrlPr>
                          <a:rPr lang="en-US" altLang="zh-CN" sz="2000" i="1" smtClean="0">
                            <a:latin typeface="Cambria Math" panose="02040503050406030204" pitchFamily="18" charset="0"/>
                          </a:rPr>
                        </m:ctrlPr>
                      </m:radPr>
                      <m:deg/>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𝒔</m:t>
                            </m:r>
                          </m:e>
                          <m:sub>
                            <m:r>
                              <a:rPr lang="en-US" altLang="zh-CN" sz="2000">
                                <a:latin typeface="Cambria Math" panose="02040503050406030204" pitchFamily="18" charset="0"/>
                              </a:rPr>
                              <m:t>𝐍𝐍</m:t>
                            </m:r>
                          </m:sub>
                        </m:sSub>
                      </m:e>
                    </m:rad>
                  </m:oMath>
                </a14:m>
                <a:r>
                  <a:rPr lang="en-US" altLang="zh-CN" sz="2000"/>
                  <a:t> ~ 5 GeV </a:t>
                </a:r>
                <a14:m>
                  <m:oMath xmlns:m="http://schemas.openxmlformats.org/officeDocument/2006/math">
                    <m:r>
                      <a:rPr lang="en-US" altLang="zh-CN" sz="2000" i="1" smtClean="0">
                        <a:latin typeface="Cambria Math" panose="02040503050406030204" pitchFamily="18" charset="0"/>
                        <a:ea typeface="Cambria Math" panose="02040503050406030204" pitchFamily="18" charset="0"/>
                      </a:rPr>
                      <m:t>→</m:t>
                    </m:r>
                  </m:oMath>
                </a14:m>
                <a:r>
                  <a:rPr lang="en-US" altLang="zh-CN" sz="2000"/>
                  <a:t> implying local strangeness conservation is important in high baryon density region</a:t>
                </a:r>
              </a:p>
              <a:p>
                <a:pPr marL="720000" indent="-288000">
                  <a:buFont typeface="Wingdings" panose="05000000000000000000" pitchFamily="2" charset="2"/>
                  <a:buChar char="p"/>
                </a:pPr>
                <a:r>
                  <a:rPr lang="en-US" altLang="zh-CN" sz="2000"/>
                  <a:t>Significantly larger </a:t>
                </a:r>
                <a14:m>
                  <m:oMath xmlns:m="http://schemas.openxmlformats.org/officeDocument/2006/math">
                    <m:r>
                      <a:rPr lang="zh-CN" altLang="en-US" sz="2000" i="1">
                        <a:latin typeface="Cambria Math" panose="02040503050406030204" pitchFamily="18" charset="0"/>
                      </a:rPr>
                      <m:t>𝜶</m:t>
                    </m:r>
                  </m:oMath>
                </a14:m>
                <a:r>
                  <a:rPr lang="en-US" altLang="zh-CN" sz="2000"/>
                  <a:t> for </a:t>
                </a:r>
                <a14:m>
                  <m:oMath xmlns:m="http://schemas.openxmlformats.org/officeDocument/2006/math">
                    <m:sSup>
                      <m:sSupPr>
                        <m:ctrlPr>
                          <a:rPr lang="en-US" altLang="zh-CN" sz="2000" i="1">
                            <a:latin typeface="Cambria Math" panose="02040503050406030204" pitchFamily="18" charset="0"/>
                          </a:rPr>
                        </m:ctrlPr>
                      </m:sSupPr>
                      <m:e>
                        <m:r>
                          <a:rPr lang="zh-CN" altLang="en-US" sz="2000" i="1">
                            <a:latin typeface="Cambria Math" panose="02040503050406030204" pitchFamily="18" charset="0"/>
                          </a:rPr>
                          <m:t>𝚵</m:t>
                        </m:r>
                      </m:e>
                      <m:sup>
                        <m:r>
                          <a:rPr lang="en-US" altLang="zh-CN" sz="2000" i="1">
                            <a:latin typeface="Cambria Math" panose="02040503050406030204" pitchFamily="18" charset="0"/>
                          </a:rPr>
                          <m:t>−</m:t>
                        </m:r>
                      </m:sup>
                    </m:sSup>
                  </m:oMath>
                </a14:m>
                <a:r>
                  <a:rPr lang="en-US" altLang="zh-CN" sz="2000"/>
                  <a:t> compared to </a:t>
                </a:r>
                <a14:m>
                  <m:oMath xmlns:m="http://schemas.openxmlformats.org/officeDocument/2006/math">
                    <m:r>
                      <a:rPr lang="zh-CN" altLang="en-US" sz="2000" i="1">
                        <a:latin typeface="Cambria Math" panose="02040503050406030204" pitchFamily="18" charset="0"/>
                      </a:rPr>
                      <m:t>𝚲</m:t>
                    </m:r>
                  </m:oMath>
                </a14:m>
                <a:r>
                  <a:rPr lang="en-US" altLang="zh-CN" sz="2000"/>
                  <a:t>, </a:t>
                </a:r>
                <a14:m>
                  <m:oMath xmlns:m="http://schemas.openxmlformats.org/officeDocument/2006/math">
                    <m:sSubSup>
                      <m:sSubSupPr>
                        <m:ctrlPr>
                          <a:rPr lang="en-US" altLang="zh-CN" sz="2000" i="1">
                            <a:latin typeface="Cambria Math" panose="02040503050406030204" pitchFamily="18" charset="0"/>
                          </a:rPr>
                        </m:ctrlPr>
                      </m:sSubSupPr>
                      <m:e>
                        <m:r>
                          <a:rPr lang="en-US" altLang="zh-CN" sz="2000">
                            <a:latin typeface="Cambria Math" panose="02040503050406030204" pitchFamily="18" charset="0"/>
                          </a:rPr>
                          <m:t>𝐊</m:t>
                        </m:r>
                      </m:e>
                      <m:sub>
                        <m:r>
                          <a:rPr lang="en-US" altLang="zh-CN" sz="2000">
                            <a:latin typeface="Cambria Math" panose="02040503050406030204" pitchFamily="18" charset="0"/>
                          </a:rPr>
                          <m:t>𝐒</m:t>
                        </m:r>
                      </m:sub>
                      <m:sup>
                        <m:r>
                          <a:rPr lang="en-US" altLang="zh-CN" sz="2000">
                            <a:latin typeface="Cambria Math" panose="02040503050406030204" pitchFamily="18" charset="0"/>
                          </a:rPr>
                          <m:t>𝟎</m:t>
                        </m:r>
                      </m:sup>
                    </m:sSubSup>
                  </m:oMath>
                </a14:m>
                <a:r>
                  <a:rPr lang="en-US" altLang="zh-CN" sz="2000"/>
                  <a:t> and </a:t>
                </a:r>
                <a14:m>
                  <m:oMath xmlns:m="http://schemas.openxmlformats.org/officeDocument/2006/math">
                    <m:r>
                      <a:rPr lang="zh-CN" altLang="en-US" sz="2000" i="1">
                        <a:latin typeface="Cambria Math" panose="02040503050406030204" pitchFamily="18" charset="0"/>
                      </a:rPr>
                      <m:t>𝝓</m:t>
                    </m:r>
                  </m:oMath>
                </a14:m>
                <a:r>
                  <a:rPr lang="en-US" altLang="zh-CN" sz="2000"/>
                  <a:t> below </a:t>
                </a:r>
                <a14:m>
                  <m:oMath xmlns:m="http://schemas.openxmlformats.org/officeDocument/2006/math">
                    <m:rad>
                      <m:radPr>
                        <m:degHide m:val="on"/>
                        <m:ctrlPr>
                          <a:rPr lang="en-US" altLang="zh-CN" sz="2000" i="1">
                            <a:latin typeface="Cambria Math" panose="02040503050406030204" pitchFamily="18" charset="0"/>
                          </a:rPr>
                        </m:ctrlPr>
                      </m:radPr>
                      <m:deg/>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𝒔</m:t>
                            </m:r>
                          </m:e>
                          <m:sub>
                            <m:r>
                              <a:rPr lang="en-US" altLang="zh-CN" sz="2000">
                                <a:latin typeface="Cambria Math" panose="02040503050406030204" pitchFamily="18" charset="0"/>
                              </a:rPr>
                              <m:t>𝐍𝐍</m:t>
                            </m:r>
                          </m:sub>
                        </m:sSub>
                      </m:e>
                    </m:rad>
                  </m:oMath>
                </a14:m>
                <a:r>
                  <a:rPr lang="en-US" altLang="zh-CN" sz="2000"/>
                  <a:t> ~ 7 GeV </a:t>
                </a:r>
                <a14:m>
                  <m:oMath xmlns:m="http://schemas.openxmlformats.org/officeDocument/2006/math">
                    <m:r>
                      <a:rPr lang="en-US" altLang="zh-CN" sz="2000" i="1">
                        <a:latin typeface="Cambria Math" panose="02040503050406030204" pitchFamily="18" charset="0"/>
                        <a:ea typeface="Cambria Math" panose="02040503050406030204" pitchFamily="18" charset="0"/>
                      </a:rPr>
                      <m:t>→</m:t>
                    </m:r>
                  </m:oMath>
                </a14:m>
                <a:r>
                  <a:rPr lang="en-US" altLang="zh-CN" sz="2000"/>
                  <a:t> likely due to production from multi-step hadronic interaction</a:t>
                </a:r>
              </a:p>
              <a:p>
                <a:pPr marL="720000" indent="-288000">
                  <a:buFont typeface="Wingdings" panose="05000000000000000000" pitchFamily="2" charset="2"/>
                  <a:buChar char="p"/>
                </a:pPr>
                <a:r>
                  <a:rPr lang="en-US" altLang="zh-CN" sz="2000"/>
                  <a:t>Different freeze-out parameters for proton and </a:t>
                </a:r>
                <a:r>
                  <a:rPr lang="zh-CN" altLang="en-US" sz="2000"/>
                  <a:t>𝚲 </a:t>
                </a:r>
                <a:r>
                  <a:rPr lang="en-US" altLang="zh-CN" sz="2000"/>
                  <a:t>from </a:t>
                </a:r>
                <a14:m>
                  <m:oMath xmlns:m="http://schemas.openxmlformats.org/officeDocument/2006/math">
                    <m:rad>
                      <m:radPr>
                        <m:degHide m:val="on"/>
                        <m:ctrlPr>
                          <a:rPr lang="en-US" altLang="zh-CN" sz="2000" i="1" smtClean="0">
                            <a:latin typeface="Cambria Math" panose="02040503050406030204" pitchFamily="18" charset="0"/>
                          </a:rPr>
                        </m:ctrlPr>
                      </m:radPr>
                      <m:deg/>
                      <m:e>
                        <m:sSub>
                          <m:sSubPr>
                            <m:ctrlPr>
                              <a:rPr lang="en-US" altLang="zh-CN" sz="2000" i="1">
                                <a:latin typeface="Cambria Math" panose="02040503050406030204" pitchFamily="18" charset="0"/>
                              </a:rPr>
                            </m:ctrlPr>
                          </m:sSubPr>
                          <m:e>
                            <m:r>
                              <a:rPr lang="en-US" altLang="zh-CN" sz="2000">
                                <a:latin typeface="Cambria Math" panose="02040503050406030204" pitchFamily="18" charset="0"/>
                              </a:rPr>
                              <m:t>𝒔</m:t>
                            </m:r>
                          </m:e>
                          <m:sub>
                            <m:r>
                              <a:rPr lang="en-US" altLang="zh-CN" sz="2000">
                                <a:latin typeface="Cambria Math" panose="02040503050406030204" pitchFamily="18" charset="0"/>
                              </a:rPr>
                              <m:t>𝐍𝐍</m:t>
                            </m:r>
                          </m:sub>
                        </m:sSub>
                      </m:e>
                    </m:rad>
                  </m:oMath>
                </a14:m>
                <a:r>
                  <a:rPr lang="en-US" altLang="zh-CN" sz="2000"/>
                  <a:t> = 3 – 3.9 GeV </a:t>
                </a:r>
                <a14:m>
                  <m:oMath xmlns:m="http://schemas.openxmlformats.org/officeDocument/2006/math">
                    <m:r>
                      <a:rPr lang="en-US" altLang="zh-CN" sz="2000" i="1">
                        <a:latin typeface="Cambria Math" panose="02040503050406030204" pitchFamily="18" charset="0"/>
                        <a:ea typeface="Cambria Math" panose="02040503050406030204" pitchFamily="18" charset="0"/>
                      </a:rPr>
                      <m:t>→</m:t>
                    </m:r>
                  </m:oMath>
                </a14:m>
                <a:r>
                  <a:rPr lang="en-US" altLang="zh-CN" sz="2000">
                    <a:sym typeface="Wingdings" panose="05000000000000000000" pitchFamily="2" charset="2"/>
                  </a:rPr>
                  <a:t> </a:t>
                </a:r>
                <a:r>
                  <a:rPr lang="en-US" altLang="zh-CN" sz="2000"/>
                  <a:t>likely due to different production mechanisms</a:t>
                </a:r>
              </a:p>
              <a:p>
                <a:pPr marL="720000" indent="-288000">
                  <a:buFont typeface="Wingdings" panose="05000000000000000000" pitchFamily="2" charset="2"/>
                  <a:buChar char="p"/>
                </a:pPr>
                <a:endParaRPr lang="en-US" altLang="zh-CN" sz="2000"/>
              </a:p>
            </p:txBody>
          </p:sp>
        </mc:Choice>
        <mc:Fallback xmlns="">
          <p:sp>
            <p:nvSpPr>
              <p:cNvPr id="3" name="内容占位符 2">
                <a:extLst>
                  <a:ext uri="{FF2B5EF4-FFF2-40B4-BE49-F238E27FC236}">
                    <a16:creationId xmlns:a16="http://schemas.microsoft.com/office/drawing/2014/main" id="{C4DF161A-63A7-88DF-148F-AD40C2606F0A}"/>
                  </a:ext>
                </a:extLst>
              </p:cNvPr>
              <p:cNvSpPr>
                <a:spLocks noGrp="1" noRot="1" noChangeAspect="1" noMove="1" noResize="1" noEditPoints="1" noAdjustHandles="1" noChangeArrowheads="1" noChangeShapeType="1" noTextEdit="1"/>
              </p:cNvSpPr>
              <p:nvPr>
                <p:ph idx="1"/>
              </p:nvPr>
            </p:nvSpPr>
            <p:spPr>
              <a:xfrm>
                <a:off x="0" y="951840"/>
                <a:ext cx="12191999" cy="5449372"/>
              </a:xfrm>
              <a:blipFill>
                <a:blip r:embed="rId3"/>
                <a:stretch>
                  <a:fillRect l="-650" t="-8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BC3D9B2-46A8-6798-1CEE-3222806D3060}"/>
                  </a:ext>
                </a:extLst>
              </p:cNvPr>
              <p:cNvSpPr txBox="1"/>
              <p:nvPr/>
            </p:nvSpPr>
            <p:spPr>
              <a:xfrm>
                <a:off x="-2" y="4519963"/>
                <a:ext cx="12191998" cy="859915"/>
              </a:xfrm>
              <a:prstGeom prst="rect">
                <a:avLst/>
              </a:prstGeom>
              <a:noFill/>
            </p:spPr>
            <p:txBody>
              <a:bodyPr wrap="square" rtlCol="0">
                <a:spAutoFit/>
              </a:bodyPr>
              <a:lstStyle/>
              <a:p>
                <a:pPr marL="216000" indent="-216000">
                  <a:buFont typeface="Arial" panose="020B0604020202020204" pitchFamily="34" charset="0"/>
                  <a:buChar char="•"/>
                </a:pPr>
                <a:r>
                  <a:rPr lang="en-US" altLang="zh-CN" sz="2400" b="1">
                    <a:latin typeface="Times New Roman" panose="02020603050405020304" pitchFamily="18" charset="0"/>
                    <a:cs typeface="Times New Roman" panose="02020603050405020304" pitchFamily="18" charset="0"/>
                  </a:rPr>
                  <a:t>Outlook</a:t>
                </a:r>
              </a:p>
              <a:p>
                <a:pPr marL="432000" indent="-216000">
                  <a:spcBef>
                    <a:spcPts val="500"/>
                  </a:spcBef>
                  <a:buFont typeface="Wingdings" panose="05000000000000000000" pitchFamily="2" charset="2"/>
                  <a:buChar char="Ø"/>
                </a:pPr>
                <a:r>
                  <a:rPr lang="en-US" altLang="zh-CN" sz="2000" b="1">
                    <a:latin typeface="Times New Roman" panose="02020603050405020304" pitchFamily="18" charset="0"/>
                    <a:cs typeface="Times New Roman" panose="02020603050405020304" pitchFamily="18" charset="0"/>
                  </a:rPr>
                  <a:t>Measurements of </a:t>
                </a:r>
                <a14:m>
                  <m:oMath xmlns:m="http://schemas.openxmlformats.org/officeDocument/2006/math">
                    <m:acc>
                      <m:accPr>
                        <m:chr m:val="̅"/>
                        <m:ctrlPr>
                          <a:rPr lang="en-US" altLang="zh-CN" sz="2000" b="1" i="1" smtClean="0">
                            <a:latin typeface="Cambria Math" panose="02040503050406030204" pitchFamily="18" charset="0"/>
                            <a:cs typeface="Times New Roman" panose="02020603050405020304" pitchFamily="18" charset="0"/>
                          </a:rPr>
                        </m:ctrlPr>
                      </m:accPr>
                      <m:e>
                        <m:r>
                          <a:rPr lang="zh-CN" altLang="en-US" sz="2000" i="1">
                            <a:latin typeface="Cambria Math" panose="02040503050406030204" pitchFamily="18" charset="0"/>
                          </a:rPr>
                          <m:t>𝚲</m:t>
                        </m:r>
                      </m:e>
                    </m:acc>
                  </m:oMath>
                </a14:m>
                <a:r>
                  <a:rPr lang="en-US" altLang="zh-CN" sz="2000" b="1">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2000" b="1" i="1" smtClean="0">
                            <a:latin typeface="Cambria Math" panose="02040503050406030204" pitchFamily="18" charset="0"/>
                            <a:cs typeface="Times New Roman" panose="02020603050405020304" pitchFamily="18" charset="0"/>
                          </a:rPr>
                        </m:ctrlPr>
                      </m:sSupPr>
                      <m:e>
                        <m:acc>
                          <m:accPr>
                            <m:chr m:val="̅"/>
                            <m:ctrlPr>
                              <a:rPr lang="en-US" altLang="zh-CN" sz="2000" b="1" i="1">
                                <a:latin typeface="Cambria Math" panose="02040503050406030204" pitchFamily="18" charset="0"/>
                              </a:rPr>
                            </m:ctrlPr>
                          </m:accPr>
                          <m:e>
                            <m:r>
                              <a:rPr lang="el-GR" altLang="zh-CN" sz="2000" b="1" i="0" smtClean="0">
                                <a:latin typeface="Cambria Math" panose="02040503050406030204" pitchFamily="18" charset="0"/>
                                <a:ea typeface="Cambria Math" panose="02040503050406030204" pitchFamily="18" charset="0"/>
                              </a:rPr>
                              <m:t>𝚵</m:t>
                            </m:r>
                          </m:e>
                        </m:acc>
                      </m:e>
                      <m:sup>
                        <m:r>
                          <a:rPr lang="en-US" altLang="zh-CN" sz="2000" b="1" i="0" smtClean="0">
                            <a:latin typeface="Cambria Math" panose="02040503050406030204" pitchFamily="18" charset="0"/>
                            <a:cs typeface="Times New Roman" panose="02020603050405020304" pitchFamily="18" charset="0"/>
                          </a:rPr>
                          <m:t>+</m:t>
                        </m:r>
                      </m:sup>
                    </m:sSup>
                  </m:oMath>
                </a14:m>
                <a:r>
                  <a:rPr lang="en-US" altLang="zh-CN" sz="2000" b="1">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2000" b="1" i="1" smtClean="0">
                            <a:latin typeface="Cambria Math" panose="02040503050406030204" pitchFamily="18" charset="0"/>
                          </a:rPr>
                        </m:ctrlPr>
                      </m:sSupPr>
                      <m:e>
                        <m:r>
                          <a:rPr lang="zh-CN" altLang="en-US" sz="2000" b="1" i="1" smtClean="0">
                            <a:latin typeface="Cambria Math" panose="02040503050406030204" pitchFamily="18" charset="0"/>
                          </a:rPr>
                          <m:t>𝛀</m:t>
                        </m:r>
                      </m:e>
                      <m:sup>
                        <m:r>
                          <a:rPr lang="en-US" altLang="zh-CN" sz="2000" b="1" i="1" smtClean="0">
                            <a:latin typeface="Cambria Math" panose="02040503050406030204" pitchFamily="18" charset="0"/>
                          </a:rPr>
                          <m:t>−</m:t>
                        </m:r>
                      </m:sup>
                    </m:sSup>
                  </m:oMath>
                </a14:m>
                <a:r>
                  <a:rPr lang="en-US" altLang="zh-CN" sz="2000" b="1">
                    <a:latin typeface="Times New Roman" panose="02020603050405020304" pitchFamily="18" charset="0"/>
                    <a:cs typeface="Times New Roman" panose="02020603050405020304" pitchFamily="18" charset="0"/>
                  </a:rPr>
                  <a:t> and </a:t>
                </a:r>
                <a14:m>
                  <m:oMath xmlns:m="http://schemas.openxmlformats.org/officeDocument/2006/math">
                    <m:sSup>
                      <m:sSupPr>
                        <m:ctrlPr>
                          <a:rPr lang="en-US" altLang="zh-CN" sz="2000" b="1" i="1">
                            <a:latin typeface="Cambria Math" panose="02040503050406030204" pitchFamily="18" charset="0"/>
                          </a:rPr>
                        </m:ctrlPr>
                      </m:sSupPr>
                      <m:e>
                        <m:acc>
                          <m:accPr>
                            <m:chr m:val="̅"/>
                            <m:ctrlPr>
                              <a:rPr lang="en-US" altLang="zh-CN" sz="2000" b="1" i="1" smtClean="0">
                                <a:latin typeface="Cambria Math" panose="02040503050406030204" pitchFamily="18" charset="0"/>
                              </a:rPr>
                            </m:ctrlPr>
                          </m:accPr>
                          <m:e>
                            <m:r>
                              <a:rPr lang="zh-CN" altLang="en-US" sz="2000" b="1" i="1">
                                <a:latin typeface="Cambria Math" panose="02040503050406030204" pitchFamily="18" charset="0"/>
                              </a:rPr>
                              <m:t>𝛀</m:t>
                            </m:r>
                          </m:e>
                        </m:acc>
                      </m:e>
                      <m:sup>
                        <m:r>
                          <a:rPr lang="en-US" altLang="zh-CN" sz="2000" b="1" i="1" smtClean="0">
                            <a:latin typeface="Cambria Math" panose="02040503050406030204" pitchFamily="18" charset="0"/>
                          </a:rPr>
                          <m:t>+</m:t>
                        </m:r>
                      </m:sup>
                    </m:sSup>
                  </m:oMath>
                </a14:m>
                <a:r>
                  <a:rPr lang="en-US" altLang="zh-CN" sz="2000" b="1">
                    <a:latin typeface="Times New Roman" panose="02020603050405020304" pitchFamily="18" charset="0"/>
                    <a:cs typeface="Times New Roman" panose="02020603050405020304" pitchFamily="18" charset="0"/>
                  </a:rPr>
                  <a:t> production at near/sub-threshold energy from BES-II</a:t>
                </a:r>
              </a:p>
            </p:txBody>
          </p:sp>
        </mc:Choice>
        <mc:Fallback xmlns="">
          <p:sp>
            <p:nvSpPr>
              <p:cNvPr id="8" name="文本框 7">
                <a:extLst>
                  <a:ext uri="{FF2B5EF4-FFF2-40B4-BE49-F238E27FC236}">
                    <a16:creationId xmlns:a16="http://schemas.microsoft.com/office/drawing/2014/main" id="{CBC3D9B2-46A8-6798-1CEE-3222806D3060}"/>
                  </a:ext>
                </a:extLst>
              </p:cNvPr>
              <p:cNvSpPr txBox="1">
                <a:spLocks noRot="1" noChangeAspect="1" noMove="1" noResize="1" noEditPoints="1" noAdjustHandles="1" noChangeArrowheads="1" noChangeShapeType="1" noTextEdit="1"/>
              </p:cNvSpPr>
              <p:nvPr/>
            </p:nvSpPr>
            <p:spPr>
              <a:xfrm>
                <a:off x="-2" y="4519963"/>
                <a:ext cx="12191998" cy="859915"/>
              </a:xfrm>
              <a:prstGeom prst="rect">
                <a:avLst/>
              </a:prstGeom>
              <a:blipFill>
                <a:blip r:embed="rId4"/>
                <a:stretch>
                  <a:fillRect l="-650" t="-5634" b="-8451"/>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D7806C02-2EB7-2EBE-AB57-61CEBDDC849C}"/>
              </a:ext>
            </a:extLst>
          </p:cNvPr>
          <p:cNvSpPr txBox="1"/>
          <p:nvPr/>
        </p:nvSpPr>
        <p:spPr>
          <a:xfrm>
            <a:off x="5808890" y="5631771"/>
            <a:ext cx="6383110" cy="769441"/>
          </a:xfrm>
          <a:prstGeom prst="rect">
            <a:avLst/>
          </a:prstGeom>
          <a:noFill/>
        </p:spPr>
        <p:txBody>
          <a:bodyPr wrap="square" rtlCol="0">
            <a:spAutoFit/>
          </a:bodyPr>
          <a:lstStyle/>
          <a:p>
            <a:pPr algn="ctr"/>
            <a:r>
              <a:rPr lang="en-US" altLang="zh-CN" sz="4400" b="1" i="1">
                <a:ln w="12700">
                  <a:solidFill>
                    <a:schemeClr val="tx1">
                      <a:lumMod val="95000"/>
                      <a:lumOff val="5000"/>
                    </a:schemeClr>
                  </a:solidFill>
                </a:ln>
                <a:solidFill>
                  <a:srgbClr val="F4B183"/>
                </a:solidFill>
                <a:effectLst>
                  <a:outerShdw blurRad="38100" dist="38100" dir="2700000" algn="tl">
                    <a:srgbClr val="000000">
                      <a:alpha val="43137"/>
                    </a:srgbClr>
                  </a:outerShdw>
                </a:effectLst>
                <a:latin typeface="Times New Roman" panose="02020603050405020304" pitchFamily="18" charset="0"/>
                <a:ea typeface="方正粗黑宋简体" panose="02000000000000000000" pitchFamily="2" charset="-122"/>
                <a:cs typeface="Times New Roman" panose="02020603050405020304" pitchFamily="18" charset="0"/>
              </a:rPr>
              <a:t>Thanks for your attention</a:t>
            </a:r>
            <a:r>
              <a:rPr lang="en-US" altLang="zh-CN" sz="4400" b="1" i="1">
                <a:ln w="12700">
                  <a:solidFill>
                    <a:schemeClr val="tx1">
                      <a:lumMod val="95000"/>
                      <a:lumOff val="5000"/>
                    </a:schemeClr>
                  </a:solidFill>
                </a:ln>
                <a:solidFill>
                  <a:srgbClr val="F4B18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4400" b="1" i="1">
              <a:ln w="12700">
                <a:solidFill>
                  <a:schemeClr val="tx1">
                    <a:lumMod val="95000"/>
                    <a:lumOff val="5000"/>
                  </a:schemeClr>
                </a:solidFill>
              </a:ln>
              <a:solidFill>
                <a:srgbClr val="F4B18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日期占位符 8">
            <a:extLst>
              <a:ext uri="{FF2B5EF4-FFF2-40B4-BE49-F238E27FC236}">
                <a16:creationId xmlns:a16="http://schemas.microsoft.com/office/drawing/2014/main" id="{570F1BB1-9AC3-85E9-3C08-5193D7DF4D04}"/>
              </a:ext>
            </a:extLst>
          </p:cNvPr>
          <p:cNvSpPr>
            <a:spLocks noGrp="1"/>
          </p:cNvSpPr>
          <p:nvPr>
            <p:ph type="dt" sz="half" idx="10"/>
          </p:nvPr>
        </p:nvSpPr>
        <p:spPr/>
        <p:txBody>
          <a:bodyPr/>
          <a:lstStyle/>
          <a:p>
            <a:r>
              <a:rPr lang="en-US" altLang="zh-CN"/>
              <a:t>QPT-2025, Oct. 24-28</a:t>
            </a:r>
            <a:endParaRPr lang="zh-CN" altLang="en-US"/>
          </a:p>
        </p:txBody>
      </p:sp>
      <p:sp>
        <p:nvSpPr>
          <p:cNvPr id="10" name="页脚占位符 9">
            <a:extLst>
              <a:ext uri="{FF2B5EF4-FFF2-40B4-BE49-F238E27FC236}">
                <a16:creationId xmlns:a16="http://schemas.microsoft.com/office/drawing/2014/main" id="{7624F33F-3817-D25B-10E9-7A6C7F92B2B1}"/>
              </a:ext>
            </a:extLst>
          </p:cNvPr>
          <p:cNvSpPr>
            <a:spLocks noGrp="1"/>
          </p:cNvSpPr>
          <p:nvPr>
            <p:ph type="ftr" sz="quarter" idx="11"/>
          </p:nvPr>
        </p:nvSpPr>
        <p:spPr/>
        <p:txBody>
          <a:bodyPr/>
          <a:lstStyle/>
          <a:p>
            <a:r>
              <a:rPr lang="en-US" altLang="zh-CN"/>
              <a:t>Hongcan Li</a:t>
            </a:r>
            <a:endParaRPr lang="zh-CN" altLang="en-US"/>
          </a:p>
        </p:txBody>
      </p:sp>
      <p:sp>
        <p:nvSpPr>
          <p:cNvPr id="11" name="灯片编号占位符 10">
            <a:extLst>
              <a:ext uri="{FF2B5EF4-FFF2-40B4-BE49-F238E27FC236}">
                <a16:creationId xmlns:a16="http://schemas.microsoft.com/office/drawing/2014/main" id="{96B7DFD8-DB8D-BCDD-C664-037908ED8133}"/>
              </a:ext>
            </a:extLst>
          </p:cNvPr>
          <p:cNvSpPr>
            <a:spLocks noGrp="1"/>
          </p:cNvSpPr>
          <p:nvPr>
            <p:ph type="sldNum" sz="quarter" idx="12"/>
          </p:nvPr>
        </p:nvSpPr>
        <p:spPr/>
        <p:txBody>
          <a:bodyPr/>
          <a:lstStyle/>
          <a:p>
            <a:fld id="{9205C459-37CB-4D03-B868-D4B8A0FDEA6B}" type="slidenum">
              <a:rPr lang="zh-CN" altLang="en-US" smtClean="0"/>
              <a:t>16</a:t>
            </a:fld>
            <a:endParaRPr lang="zh-CN" altLang="en-US"/>
          </a:p>
        </p:txBody>
      </p:sp>
    </p:spTree>
    <p:extLst>
      <p:ext uri="{BB962C8B-B14F-4D97-AF65-F5344CB8AC3E}">
        <p14:creationId xmlns:p14="http://schemas.microsoft.com/office/powerpoint/2010/main" val="2953920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E824F-1D39-4E12-9E1D-7C7D97C7299A}"/>
              </a:ext>
            </a:extLst>
          </p:cNvPr>
          <p:cNvSpPr>
            <a:spLocks noGrp="1"/>
          </p:cNvSpPr>
          <p:nvPr>
            <p:ph type="title"/>
          </p:nvPr>
        </p:nvSpPr>
        <p:spPr/>
        <p:txBody>
          <a:bodyPr/>
          <a:lstStyle/>
          <a:p>
            <a:r>
              <a:rPr lang="en-US" altLang="zh-CN"/>
              <a:t>Back up</a:t>
            </a:r>
            <a:endParaRPr lang="zh-CN" altLang="en-US"/>
          </a:p>
        </p:txBody>
      </p:sp>
      <p:sp>
        <p:nvSpPr>
          <p:cNvPr id="3" name="文本占位符 2">
            <a:extLst>
              <a:ext uri="{FF2B5EF4-FFF2-40B4-BE49-F238E27FC236}">
                <a16:creationId xmlns:a16="http://schemas.microsoft.com/office/drawing/2014/main" id="{664B3755-008A-9012-DEA8-6381C246C24B}"/>
              </a:ext>
            </a:extLst>
          </p:cNvPr>
          <p:cNvSpPr>
            <a:spLocks noGrp="1"/>
          </p:cNvSpPr>
          <p:nvPr>
            <p:ph type="body" idx="1"/>
          </p:nvPr>
        </p:nvSpPr>
        <p:spPr/>
        <p:txBody>
          <a:bodyPr/>
          <a:lstStyle/>
          <a:p>
            <a:endParaRPr lang="zh-CN" altLang="en-US"/>
          </a:p>
        </p:txBody>
      </p:sp>
      <p:sp>
        <p:nvSpPr>
          <p:cNvPr id="4" name="日期占位符 3">
            <a:extLst>
              <a:ext uri="{FF2B5EF4-FFF2-40B4-BE49-F238E27FC236}">
                <a16:creationId xmlns:a16="http://schemas.microsoft.com/office/drawing/2014/main" id="{4732F523-A82D-CDD9-60E7-338A3721B844}"/>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DC929912-A0A3-E9CF-94E7-A1E2AD76C874}"/>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3275EFD3-B9A2-A146-503C-EE7E12886A06}"/>
              </a:ext>
            </a:extLst>
          </p:cNvPr>
          <p:cNvSpPr>
            <a:spLocks noGrp="1"/>
          </p:cNvSpPr>
          <p:nvPr>
            <p:ph type="sldNum" sz="quarter" idx="12"/>
          </p:nvPr>
        </p:nvSpPr>
        <p:spPr/>
        <p:txBody>
          <a:bodyPr/>
          <a:lstStyle/>
          <a:p>
            <a:fld id="{9205C459-37CB-4D03-B868-D4B8A0FDEA6B}" type="slidenum">
              <a:rPr lang="zh-CN" altLang="en-US" smtClean="0"/>
              <a:t>17</a:t>
            </a:fld>
            <a:endParaRPr lang="zh-CN" altLang="en-US"/>
          </a:p>
        </p:txBody>
      </p:sp>
    </p:spTree>
    <p:extLst>
      <p:ext uri="{BB962C8B-B14F-4D97-AF65-F5344CB8AC3E}">
        <p14:creationId xmlns:p14="http://schemas.microsoft.com/office/powerpoint/2010/main" val="3857070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03D079-14A0-32D6-3068-B7A19427373F}"/>
              </a:ext>
            </a:extLst>
          </p:cNvPr>
          <p:cNvSpPr>
            <a:spLocks noGrp="1"/>
          </p:cNvSpPr>
          <p:nvPr>
            <p:ph type="title"/>
          </p:nvPr>
        </p:nvSpPr>
        <p:spPr/>
        <p:txBody>
          <a:bodyPr/>
          <a:lstStyle/>
          <a:p>
            <a:r>
              <a:rPr lang="en-US" altLang="zh-CN"/>
              <a:t>NN Collision Threshold Energies</a:t>
            </a:r>
            <a:endParaRPr lang="zh-CN" altLang="en-US"/>
          </a:p>
        </p:txBody>
      </p:sp>
      <p:sp>
        <p:nvSpPr>
          <p:cNvPr id="4" name="日期占位符 3">
            <a:extLst>
              <a:ext uri="{FF2B5EF4-FFF2-40B4-BE49-F238E27FC236}">
                <a16:creationId xmlns:a16="http://schemas.microsoft.com/office/drawing/2014/main" id="{E53FE540-2CC2-6391-E623-9FD0F47D3D47}"/>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FE1BF6AD-952F-0385-843C-94E12A2C2B35}"/>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1E0C2259-1C50-F81D-C3E1-2E35FBB51CD8}"/>
              </a:ext>
            </a:extLst>
          </p:cNvPr>
          <p:cNvSpPr>
            <a:spLocks noGrp="1"/>
          </p:cNvSpPr>
          <p:nvPr>
            <p:ph type="sldNum" sz="quarter" idx="12"/>
          </p:nvPr>
        </p:nvSpPr>
        <p:spPr/>
        <p:txBody>
          <a:bodyPr/>
          <a:lstStyle/>
          <a:p>
            <a:fld id="{9205C459-37CB-4D03-B868-D4B8A0FDEA6B}" type="slidenum">
              <a:rPr lang="zh-CN" altLang="en-US" smtClean="0"/>
              <a:t>18</a:t>
            </a:fld>
            <a:endParaRPr lang="zh-CN" altLang="en-US"/>
          </a:p>
        </p:txBody>
      </p:sp>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1B125367-4D18-2D01-5281-4B96C5F7CE58}"/>
                  </a:ext>
                </a:extLst>
              </p:cNvPr>
              <p:cNvGraphicFramePr>
                <a:graphicFrameLocks noGrp="1"/>
              </p:cNvGraphicFramePr>
              <p:nvPr>
                <p:extLst>
                  <p:ext uri="{D42A27DB-BD31-4B8C-83A1-F6EECF244321}">
                    <p14:modId xmlns:p14="http://schemas.microsoft.com/office/powerpoint/2010/main" val="734227113"/>
                  </p:ext>
                </p:extLst>
              </p:nvPr>
            </p:nvGraphicFramePr>
            <p:xfrm>
              <a:off x="335999" y="2133000"/>
              <a:ext cx="5760000" cy="2592000"/>
            </p:xfrm>
            <a:graphic>
              <a:graphicData uri="http://schemas.openxmlformats.org/drawingml/2006/table">
                <a:tbl>
                  <a:tblPr firstRow="1" bandRow="1">
                    <a:tableStyleId>{5C22544A-7EE6-4342-B048-85BDC9FD1C3A}</a:tableStyleId>
                  </a:tblPr>
                  <a:tblGrid>
                    <a:gridCol w="2880000">
                      <a:extLst>
                        <a:ext uri="{9D8B030D-6E8A-4147-A177-3AD203B41FA5}">
                          <a16:colId xmlns:a16="http://schemas.microsoft.com/office/drawing/2014/main" val="4200246248"/>
                        </a:ext>
                      </a:extLst>
                    </a:gridCol>
                    <a:gridCol w="2880000">
                      <a:extLst>
                        <a:ext uri="{9D8B030D-6E8A-4147-A177-3AD203B41FA5}">
                          <a16:colId xmlns:a16="http://schemas.microsoft.com/office/drawing/2014/main" val="2874005528"/>
                        </a:ext>
                      </a:extLst>
                    </a:gridCol>
                  </a:tblGrid>
                  <a:tr h="432000">
                    <a:tc gridSpan="2">
                      <a:txBody>
                        <a:bodyPr/>
                        <a:lstStyle/>
                        <a:p>
                          <a:pPr algn="ctr"/>
                          <a:r>
                            <a:rPr lang="en-US" altLang="zh-CN" sz="1600" b="1">
                              <a:solidFill>
                                <a:schemeClr val="tx1"/>
                              </a:solidFill>
                              <a:latin typeface="Cambria Math" panose="02040503050406030204" pitchFamily="18" charset="0"/>
                              <a:ea typeface="Cambria Math" panose="02040503050406030204" pitchFamily="18" charset="0"/>
                            </a:rPr>
                            <a:t>NN Collision Threshold Energy</a:t>
                          </a:r>
                          <a:endParaRPr lang="zh-CN" altLang="en-US" sz="1600" b="1">
                            <a:solidFill>
                              <a:schemeClr val="tx1"/>
                            </a:solidFill>
                            <a:latin typeface="Cambria Math"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zh-CN" altLang="en-US" sz="1600" b="1">
                            <a:solidFill>
                              <a:schemeClr val="tx1"/>
                            </a:solidFill>
                            <a:latin typeface="Cambria Math" panose="020405030504060302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2750333"/>
                      </a:ext>
                    </a:extLst>
                  </a:tr>
                  <a:tr h="432000">
                    <a:tc>
                      <a:txBody>
                        <a:bodyPr/>
                        <a:lstStyle/>
                        <a:p>
                          <a:pPr algn="ct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m:t>
                              </m:r>
                              <m:r>
                                <a:rPr lang="zh-CN" altLang="en-US" sz="1600" b="1" i="0" smtClean="0">
                                  <a:solidFill>
                                    <a:schemeClr val="tx1"/>
                                  </a:solidFill>
                                  <a:latin typeface="Cambria Math" panose="02040503050406030204" pitchFamily="18" charset="0"/>
                                </a:rPr>
                                <m:t>𝚲</m:t>
                              </m:r>
                              <m:r>
                                <a:rPr lang="en-US" altLang="zh-CN" sz="1600" b="1" i="0" smtClean="0">
                                  <a:solidFill>
                                    <a:schemeClr val="tx1"/>
                                  </a:solidFill>
                                  <a:latin typeface="Cambria Math" panose="02040503050406030204" pitchFamily="18" charset="0"/>
                                </a:rPr>
                                <m:t>𝐊</m:t>
                              </m:r>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2.548 GeV</a:t>
                          </a:r>
                          <a:endParaRPr lang="zh-CN" altLang="en-US" sz="1600" b="1" i="0">
                            <a:solidFill>
                              <a:schemeClr val="tx1"/>
                            </a:solidFill>
                            <a:latin typeface="Cambria Math" panose="020405030504060302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𝐍𝐍𝐊</m:t>
                              </m:r>
                              <m:acc>
                                <m:accPr>
                                  <m:chr m:val="̅"/>
                                  <m:ctrlPr>
                                    <a:rPr lang="en-US" altLang="zh-CN" sz="1600" b="1" i="1" smtClean="0">
                                      <a:solidFill>
                                        <a:schemeClr val="tx1"/>
                                      </a:solidFill>
                                      <a:latin typeface="Cambria Math" panose="02040503050406030204" pitchFamily="18" charset="0"/>
                                    </a:rPr>
                                  </m:ctrlPr>
                                </m:accPr>
                                <m:e>
                                  <m:r>
                                    <a:rPr lang="en-US" altLang="zh-CN" sz="1600" b="1" i="0" smtClean="0">
                                      <a:solidFill>
                                        <a:schemeClr val="tx1"/>
                                      </a:solidFill>
                                      <a:latin typeface="Cambria Math" panose="02040503050406030204" pitchFamily="18" charset="0"/>
                                    </a:rPr>
                                    <m:t>𝐊</m:t>
                                  </m:r>
                                </m:e>
                              </m:acc>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2.864 GeV</a:t>
                          </a:r>
                          <a:endParaRPr lang="zh-CN" altLang="en-US" sz="1600" b="1" i="0">
                            <a:solidFill>
                              <a:schemeClr val="tx1"/>
                            </a:solidFill>
                            <a:latin typeface="Cambria Math"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4080793"/>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𝐍𝐍</m:t>
                              </m:r>
                              <m:r>
                                <a:rPr lang="zh-CN" altLang="en-US" sz="1600" b="1" i="1" smtClean="0">
                                  <a:solidFill>
                                    <a:schemeClr val="tx1"/>
                                  </a:solidFill>
                                  <a:latin typeface="Cambria Math" panose="02040503050406030204" pitchFamily="18" charset="0"/>
                                </a:rPr>
                                <m:t>𝛟</m:t>
                              </m:r>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2.896 GeV</a:t>
                          </a:r>
                          <a:endParaRPr lang="zh-CN" altLang="en-US" sz="1600" b="1" i="0">
                            <a:solidFill>
                              <a:schemeClr val="tx1"/>
                            </a:solidFill>
                            <a:latin typeface="Cambria Math" panose="020405030504060302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m:t>
                              </m:r>
                              <m:r>
                                <a:rPr lang="zh-CN" altLang="en-US" sz="1600" b="1" i="1" smtClean="0">
                                  <a:solidFill>
                                    <a:schemeClr val="tx1"/>
                                  </a:solidFill>
                                  <a:latin typeface="Cambria Math" panose="02040503050406030204" pitchFamily="18" charset="0"/>
                                </a:rPr>
                                <m:t>𝚵</m:t>
                              </m:r>
                              <m:r>
                                <a:rPr lang="en-US" altLang="zh-CN" sz="1600" b="1" i="0" smtClean="0">
                                  <a:solidFill>
                                    <a:schemeClr val="tx1"/>
                                  </a:solidFill>
                                  <a:latin typeface="Cambria Math" panose="02040503050406030204" pitchFamily="18" charset="0"/>
                                </a:rPr>
                                <m:t>𝐊𝐊</m:t>
                              </m:r>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3.247 GeV</a:t>
                          </a:r>
                          <a:endParaRPr lang="zh-CN" altLang="en-US" sz="1600" b="1" i="0">
                            <a:solidFill>
                              <a:schemeClr val="tx1"/>
                            </a:solidFill>
                            <a:latin typeface="Cambria Math"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8927870"/>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𝐍𝐍𝐍</m:t>
                              </m:r>
                              <m:acc>
                                <m:accPr>
                                  <m:chr m:val="̅"/>
                                  <m:ctrlPr>
                                    <a:rPr lang="en-US" altLang="zh-CN" sz="1600" b="1" i="1" smtClean="0">
                                      <a:solidFill>
                                        <a:schemeClr val="tx1"/>
                                      </a:solidFill>
                                      <a:latin typeface="Cambria Math" panose="02040503050406030204" pitchFamily="18" charset="0"/>
                                    </a:rPr>
                                  </m:ctrlPr>
                                </m:accPr>
                                <m:e>
                                  <m:r>
                                    <a:rPr lang="en-US" altLang="zh-CN" sz="1600" b="1" i="0" smtClean="0">
                                      <a:solidFill>
                                        <a:schemeClr val="tx1"/>
                                      </a:solidFill>
                                      <a:latin typeface="Cambria Math" panose="02040503050406030204" pitchFamily="18" charset="0"/>
                                    </a:rPr>
                                    <m:t>𝐍</m:t>
                                  </m:r>
                                </m:e>
                              </m:acc>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3.753 GeV</a:t>
                          </a:r>
                          <a:endParaRPr lang="zh-CN" altLang="en-US" sz="1600" b="1" i="0">
                            <a:solidFill>
                              <a:schemeClr val="tx1"/>
                            </a:solidFill>
                            <a:latin typeface="Cambria Math" panose="020405030504060302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m:t>
                              </m:r>
                              <m:r>
                                <a:rPr lang="zh-CN" altLang="en-US" sz="1600" b="1" i="1" smtClean="0">
                                  <a:solidFill>
                                    <a:schemeClr val="tx1"/>
                                  </a:solidFill>
                                  <a:latin typeface="Cambria Math" panose="02040503050406030204" pitchFamily="18" charset="0"/>
                                </a:rPr>
                                <m:t>𝛀</m:t>
                              </m:r>
                              <m:r>
                                <a:rPr lang="en-US" altLang="zh-CN" sz="1600" b="1" i="0" smtClean="0">
                                  <a:solidFill>
                                    <a:schemeClr val="tx1"/>
                                  </a:solidFill>
                                  <a:latin typeface="Cambria Math" panose="02040503050406030204" pitchFamily="18" charset="0"/>
                                </a:rPr>
                                <m:t>𝐊𝐊𝐊</m:t>
                              </m:r>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4.096 GeV</a:t>
                          </a:r>
                          <a:endParaRPr lang="zh-CN" altLang="en-US" sz="1600" b="1" i="0">
                            <a:solidFill>
                              <a:schemeClr val="tx1"/>
                            </a:solidFill>
                            <a:latin typeface="Cambria Math"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338125"/>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𝐍𝐍</m:t>
                              </m:r>
                              <m:r>
                                <a:rPr lang="zh-CN" altLang="en-US" sz="1600" b="1" i="1" smtClean="0">
                                  <a:solidFill>
                                    <a:schemeClr val="tx1"/>
                                  </a:solidFill>
                                  <a:latin typeface="Cambria Math" panose="02040503050406030204" pitchFamily="18" charset="0"/>
                                </a:rPr>
                                <m:t>𝚲</m:t>
                              </m:r>
                              <m:acc>
                                <m:accPr>
                                  <m:chr m:val="̅"/>
                                  <m:ctrlPr>
                                    <a:rPr lang="en-US" altLang="zh-CN" sz="1600" b="1" i="1" smtClean="0">
                                      <a:solidFill>
                                        <a:schemeClr val="tx1"/>
                                      </a:solidFill>
                                      <a:latin typeface="Cambria Math" panose="02040503050406030204" pitchFamily="18" charset="0"/>
                                    </a:rPr>
                                  </m:ctrlPr>
                                </m:accPr>
                                <m:e>
                                  <m:r>
                                    <a:rPr lang="zh-CN" altLang="en-US" sz="1600" b="1" i="1" smtClean="0">
                                      <a:solidFill>
                                        <a:schemeClr val="tx1"/>
                                      </a:solidFill>
                                      <a:latin typeface="Cambria Math" panose="02040503050406030204" pitchFamily="18" charset="0"/>
                                    </a:rPr>
                                    <m:t>𝚲</m:t>
                                  </m:r>
                                </m:e>
                              </m:acc>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4.107 GeV</a:t>
                          </a:r>
                          <a:endParaRPr lang="zh-CN" altLang="en-US" sz="1600" b="1" i="0">
                            <a:solidFill>
                              <a:schemeClr val="tx1"/>
                            </a:solidFill>
                            <a:latin typeface="Cambria Math" panose="020405030504060302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𝐍𝐍</m:t>
                              </m:r>
                              <m:r>
                                <a:rPr lang="zh-CN" altLang="en-US" sz="1600" b="1" i="1" smtClean="0">
                                  <a:solidFill>
                                    <a:schemeClr val="tx1"/>
                                  </a:solidFill>
                                  <a:latin typeface="Cambria Math" panose="02040503050406030204" pitchFamily="18" charset="0"/>
                                </a:rPr>
                                <m:t>𝚵</m:t>
                              </m:r>
                              <m:acc>
                                <m:accPr>
                                  <m:chr m:val="̅"/>
                                  <m:ctrlPr>
                                    <a:rPr lang="en-US" altLang="zh-CN" sz="1600" b="1" i="1" smtClean="0">
                                      <a:solidFill>
                                        <a:schemeClr val="tx1"/>
                                      </a:solidFill>
                                      <a:latin typeface="Cambria Math" panose="02040503050406030204" pitchFamily="18" charset="0"/>
                                    </a:rPr>
                                  </m:ctrlPr>
                                </m:accPr>
                                <m:e>
                                  <m:r>
                                    <a:rPr lang="zh-CN" altLang="en-US" sz="1600" b="1" i="1" smtClean="0">
                                      <a:solidFill>
                                        <a:schemeClr val="tx1"/>
                                      </a:solidFill>
                                      <a:latin typeface="Cambria Math" panose="02040503050406030204" pitchFamily="18" charset="0"/>
                                    </a:rPr>
                                    <m:t>𝚵</m:t>
                                  </m:r>
                                </m:e>
                              </m:acc>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4.520 GeV</a:t>
                          </a:r>
                          <a:endParaRPr lang="zh-CN" altLang="en-US" sz="1600" b="1" i="0">
                            <a:solidFill>
                              <a:schemeClr val="tx1"/>
                            </a:solidFill>
                            <a:latin typeface="Cambria Math"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7964521"/>
                      </a:ext>
                    </a:extLst>
                  </a:tr>
                  <a:tr h="43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600" b="1" i="0" smtClean="0">
                                  <a:solidFill>
                                    <a:schemeClr val="tx1"/>
                                  </a:solidFill>
                                  <a:latin typeface="Cambria Math" panose="02040503050406030204" pitchFamily="18" charset="0"/>
                                </a:rPr>
                                <m:t>𝐍𝐍</m:t>
                              </m:r>
                              <m:r>
                                <a:rPr lang="en-US" altLang="zh-CN" sz="1600" b="1" i="0"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𝐍𝐍</m:t>
                              </m:r>
                              <m:r>
                                <a:rPr lang="zh-CN" altLang="en-US" sz="1600" b="1" i="1" smtClean="0">
                                  <a:solidFill>
                                    <a:schemeClr val="tx1"/>
                                  </a:solidFill>
                                  <a:latin typeface="Cambria Math" panose="02040503050406030204" pitchFamily="18" charset="0"/>
                                </a:rPr>
                                <m:t>𝛀</m:t>
                              </m:r>
                              <m:acc>
                                <m:accPr>
                                  <m:chr m:val="̅"/>
                                  <m:ctrlPr>
                                    <a:rPr lang="en-US" altLang="zh-CN" sz="1600" b="1" i="1" smtClean="0">
                                      <a:solidFill>
                                        <a:schemeClr val="tx1"/>
                                      </a:solidFill>
                                      <a:latin typeface="Cambria Math" panose="02040503050406030204" pitchFamily="18" charset="0"/>
                                    </a:rPr>
                                  </m:ctrlPr>
                                </m:accPr>
                                <m:e>
                                  <m:r>
                                    <a:rPr lang="zh-CN" altLang="en-US" sz="1600" b="1" i="1" smtClean="0">
                                      <a:solidFill>
                                        <a:schemeClr val="tx1"/>
                                      </a:solidFill>
                                      <a:latin typeface="Cambria Math" panose="02040503050406030204" pitchFamily="18" charset="0"/>
                                    </a:rPr>
                                    <m:t>𝛀</m:t>
                                  </m:r>
                                </m:e>
                              </m:acc>
                            </m:oMath>
                          </a14:m>
                          <a:r>
                            <a:rPr lang="zh-CN" altLang="en-US" sz="1600" b="1" i="0">
                              <a:solidFill>
                                <a:schemeClr val="tx1"/>
                              </a:solidFill>
                              <a:latin typeface="Cambria Math" panose="02040503050406030204" pitchFamily="18" charset="0"/>
                            </a:rPr>
                            <a:t> </a:t>
                          </a:r>
                          <a:r>
                            <a:rPr lang="en-US" altLang="zh-CN" sz="1600" b="1" i="0">
                              <a:solidFill>
                                <a:schemeClr val="tx1"/>
                              </a:solidFill>
                              <a:latin typeface="Cambria Math" panose="02040503050406030204" pitchFamily="18" charset="0"/>
                            </a:rPr>
                            <a:t>~ 5.221 GeV</a:t>
                          </a:r>
                          <a:endParaRPr lang="zh-CN" altLang="en-US" sz="1600" b="1" i="0">
                            <a:solidFill>
                              <a:schemeClr val="tx1"/>
                            </a:solidFill>
                            <a:latin typeface="Cambria Math" panose="020405030504060302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b="1" i="0">
                            <a:solidFill>
                              <a:schemeClr val="tx1"/>
                            </a:solidFill>
                            <a:latin typeface="Cambria Math"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514471"/>
                      </a:ext>
                    </a:extLst>
                  </a:tr>
                </a:tbl>
              </a:graphicData>
            </a:graphic>
          </p:graphicFrame>
        </mc:Choice>
        <mc:Fallback xmlns="">
          <p:graphicFrame>
            <p:nvGraphicFramePr>
              <p:cNvPr id="7" name="表格 6">
                <a:extLst>
                  <a:ext uri="{FF2B5EF4-FFF2-40B4-BE49-F238E27FC236}">
                    <a16:creationId xmlns:a16="http://schemas.microsoft.com/office/drawing/2014/main" id="{1B125367-4D18-2D01-5281-4B96C5F7CE58}"/>
                  </a:ext>
                </a:extLst>
              </p:cNvPr>
              <p:cNvGraphicFramePr>
                <a:graphicFrameLocks noGrp="1"/>
              </p:cNvGraphicFramePr>
              <p:nvPr>
                <p:extLst>
                  <p:ext uri="{D42A27DB-BD31-4B8C-83A1-F6EECF244321}">
                    <p14:modId xmlns:p14="http://schemas.microsoft.com/office/powerpoint/2010/main" val="734227113"/>
                  </p:ext>
                </p:extLst>
              </p:nvPr>
            </p:nvGraphicFramePr>
            <p:xfrm>
              <a:off x="335999" y="2133000"/>
              <a:ext cx="5760000" cy="2592000"/>
            </p:xfrm>
            <a:graphic>
              <a:graphicData uri="http://schemas.openxmlformats.org/drawingml/2006/table">
                <a:tbl>
                  <a:tblPr firstRow="1" bandRow="1">
                    <a:tableStyleId>{5C22544A-7EE6-4342-B048-85BDC9FD1C3A}</a:tableStyleId>
                  </a:tblPr>
                  <a:tblGrid>
                    <a:gridCol w="2880000">
                      <a:extLst>
                        <a:ext uri="{9D8B030D-6E8A-4147-A177-3AD203B41FA5}">
                          <a16:colId xmlns:a16="http://schemas.microsoft.com/office/drawing/2014/main" val="4200246248"/>
                        </a:ext>
                      </a:extLst>
                    </a:gridCol>
                    <a:gridCol w="2880000">
                      <a:extLst>
                        <a:ext uri="{9D8B030D-6E8A-4147-A177-3AD203B41FA5}">
                          <a16:colId xmlns:a16="http://schemas.microsoft.com/office/drawing/2014/main" val="2874005528"/>
                        </a:ext>
                      </a:extLst>
                    </a:gridCol>
                  </a:tblGrid>
                  <a:tr h="432000">
                    <a:tc gridSpan="2">
                      <a:txBody>
                        <a:bodyPr/>
                        <a:lstStyle/>
                        <a:p>
                          <a:pPr algn="ctr"/>
                          <a:r>
                            <a:rPr lang="en-US" altLang="zh-CN" sz="1600" b="1">
                              <a:solidFill>
                                <a:schemeClr val="tx1"/>
                              </a:solidFill>
                              <a:latin typeface="Cambria Math" panose="02040503050406030204" pitchFamily="18" charset="0"/>
                              <a:ea typeface="Cambria Math" panose="02040503050406030204" pitchFamily="18" charset="0"/>
                            </a:rPr>
                            <a:t>NN Collision Threshold Energy</a:t>
                          </a:r>
                          <a:endParaRPr lang="zh-CN" altLang="en-US" sz="1600" b="1">
                            <a:solidFill>
                              <a:schemeClr val="tx1"/>
                            </a:solidFill>
                            <a:latin typeface="Cambria Math"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zh-CN" altLang="en-US" sz="1600" b="1">
                            <a:solidFill>
                              <a:schemeClr val="tx1"/>
                            </a:solidFill>
                            <a:latin typeface="Cambria Math" panose="020405030504060302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2750333"/>
                      </a:ext>
                    </a:extLst>
                  </a:tr>
                  <a:tr h="432000">
                    <a:tc>
                      <a:txBody>
                        <a:bodyPr/>
                        <a:lstStyle/>
                        <a:p>
                          <a:endParaRPr lang="zh-CN"/>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t="-104225" r="-100634" b="-407042"/>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100212" t="-104225" r="-847" b="-407042"/>
                          </a:stretch>
                        </a:blipFill>
                      </a:tcPr>
                    </a:tc>
                    <a:extLst>
                      <a:ext uri="{0D108BD9-81ED-4DB2-BD59-A6C34878D82A}">
                        <a16:rowId xmlns:a16="http://schemas.microsoft.com/office/drawing/2014/main" val="3894080793"/>
                      </a:ext>
                    </a:extLst>
                  </a:tr>
                  <a:tr h="432000">
                    <a:tc>
                      <a:txBody>
                        <a:bodyPr/>
                        <a:lstStyle/>
                        <a:p>
                          <a:endParaRPr lang="zh-CN"/>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t="-201389" r="-100634" b="-301389"/>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100212" t="-201389" r="-847" b="-301389"/>
                          </a:stretch>
                        </a:blipFill>
                      </a:tcPr>
                    </a:tc>
                    <a:extLst>
                      <a:ext uri="{0D108BD9-81ED-4DB2-BD59-A6C34878D82A}">
                        <a16:rowId xmlns:a16="http://schemas.microsoft.com/office/drawing/2014/main" val="1538927870"/>
                      </a:ext>
                    </a:extLst>
                  </a:tr>
                  <a:tr h="432000">
                    <a:tc>
                      <a:txBody>
                        <a:bodyPr/>
                        <a:lstStyle/>
                        <a:p>
                          <a:endParaRPr lang="zh-CN"/>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t="-305634" r="-100634" b="-205634"/>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100212" t="-305634" r="-847" b="-205634"/>
                          </a:stretch>
                        </a:blipFill>
                      </a:tcPr>
                    </a:tc>
                    <a:extLst>
                      <a:ext uri="{0D108BD9-81ED-4DB2-BD59-A6C34878D82A}">
                        <a16:rowId xmlns:a16="http://schemas.microsoft.com/office/drawing/2014/main" val="2094338125"/>
                      </a:ext>
                    </a:extLst>
                  </a:tr>
                  <a:tr h="432000">
                    <a:tc>
                      <a:txBody>
                        <a:bodyPr/>
                        <a:lstStyle/>
                        <a:p>
                          <a:endParaRPr lang="zh-CN"/>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t="-405634" r="-100634" b="-105634"/>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100212" t="-405634" r="-847" b="-105634"/>
                          </a:stretch>
                        </a:blipFill>
                      </a:tcPr>
                    </a:tc>
                    <a:extLst>
                      <a:ext uri="{0D108BD9-81ED-4DB2-BD59-A6C34878D82A}">
                        <a16:rowId xmlns:a16="http://schemas.microsoft.com/office/drawing/2014/main" val="1447964521"/>
                      </a:ext>
                    </a:extLst>
                  </a:tr>
                  <a:tr h="432000">
                    <a:tc>
                      <a:txBody>
                        <a:bodyPr/>
                        <a:lstStyle/>
                        <a:p>
                          <a:endParaRPr lang="zh-CN"/>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505634" r="-100634" b="-5634"/>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b="1" i="0">
                            <a:solidFill>
                              <a:schemeClr val="tx1"/>
                            </a:solidFill>
                            <a:latin typeface="Cambria Math"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514471"/>
                      </a:ext>
                    </a:extLst>
                  </a:tr>
                </a:tbl>
              </a:graphicData>
            </a:graphic>
          </p:graphicFrame>
        </mc:Fallback>
      </mc:AlternateContent>
      <p:pic>
        <p:nvPicPr>
          <p:cNvPr id="8" name="图片 7">
            <a:extLst>
              <a:ext uri="{FF2B5EF4-FFF2-40B4-BE49-F238E27FC236}">
                <a16:creationId xmlns:a16="http://schemas.microsoft.com/office/drawing/2014/main" id="{55172587-5447-1C26-6DAE-936588E0C819}"/>
              </a:ext>
            </a:extLst>
          </p:cNvPr>
          <p:cNvPicPr>
            <a:picLocks noChangeAspect="1"/>
          </p:cNvPicPr>
          <p:nvPr/>
        </p:nvPicPr>
        <p:blipFill>
          <a:blip r:embed="rId3">
            <a:extLst>
              <a:ext uri="{28A0092B-C50C-407E-A947-70E740481C1C}">
                <a14:useLocalDpi xmlns:a14="http://schemas.microsoft.com/office/drawing/2010/main" val="0"/>
              </a:ext>
            </a:extLst>
          </a:blip>
          <a:srcRect l="13226" t="19551" r="10002" b="47806"/>
          <a:stretch/>
        </p:blipFill>
        <p:spPr>
          <a:xfrm>
            <a:off x="6521143" y="2634590"/>
            <a:ext cx="5528345" cy="1588820"/>
          </a:xfrm>
          <a:prstGeom prst="rect">
            <a:avLst/>
          </a:prstGeom>
        </p:spPr>
      </p:pic>
    </p:spTree>
    <p:extLst>
      <p:ext uri="{BB962C8B-B14F-4D97-AF65-F5344CB8AC3E}">
        <p14:creationId xmlns:p14="http://schemas.microsoft.com/office/powerpoint/2010/main" val="410459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6422E-9A52-A570-723B-BC84D7B108DD}"/>
              </a:ext>
            </a:extLst>
          </p:cNvPr>
          <p:cNvSpPr>
            <a:spLocks noGrp="1"/>
          </p:cNvSpPr>
          <p:nvPr>
            <p:ph type="title"/>
          </p:nvPr>
        </p:nvSpPr>
        <p:spPr/>
        <p:txBody>
          <a:bodyPr/>
          <a:lstStyle/>
          <a:p>
            <a:r>
              <a:rPr lang="en-US" altLang="zh-CN" sz="3200"/>
              <a:t>Outline</a:t>
            </a:r>
            <a:endParaRPr lang="zh-CN" altLang="en-US" sz="3200"/>
          </a:p>
        </p:txBody>
      </p:sp>
      <p:sp>
        <p:nvSpPr>
          <p:cNvPr id="3" name="内容占位符 2">
            <a:extLst>
              <a:ext uri="{FF2B5EF4-FFF2-40B4-BE49-F238E27FC236}">
                <a16:creationId xmlns:a16="http://schemas.microsoft.com/office/drawing/2014/main" id="{38CD67AF-31FB-1D60-D5C9-04E9BA090162}"/>
              </a:ext>
            </a:extLst>
          </p:cNvPr>
          <p:cNvSpPr>
            <a:spLocks noGrp="1"/>
          </p:cNvSpPr>
          <p:nvPr>
            <p:ph idx="1"/>
          </p:nvPr>
        </p:nvSpPr>
        <p:spPr/>
        <p:txBody>
          <a:bodyPr/>
          <a:lstStyle/>
          <a:p>
            <a:pPr>
              <a:lnSpc>
                <a:spcPct val="150000"/>
              </a:lnSpc>
              <a:spcBef>
                <a:spcPts val="1000"/>
              </a:spcBef>
            </a:pPr>
            <a:r>
              <a:rPr lang="en-US" altLang="zh-CN"/>
              <a:t>Motivation</a:t>
            </a:r>
          </a:p>
          <a:p>
            <a:pPr>
              <a:lnSpc>
                <a:spcPct val="150000"/>
              </a:lnSpc>
              <a:spcBef>
                <a:spcPts val="1000"/>
              </a:spcBef>
            </a:pPr>
            <a:r>
              <a:rPr lang="en-US" altLang="zh-CN"/>
              <a:t>Experimental Setup</a:t>
            </a:r>
          </a:p>
          <a:p>
            <a:pPr>
              <a:lnSpc>
                <a:spcPct val="150000"/>
              </a:lnSpc>
              <a:spcBef>
                <a:spcPts val="1000"/>
              </a:spcBef>
            </a:pPr>
            <a:r>
              <a:rPr lang="en-US" altLang="zh-CN"/>
              <a:t>Measurement of Strange Hadron Production</a:t>
            </a:r>
          </a:p>
          <a:p>
            <a:pPr marL="432000" indent="-216000">
              <a:spcBef>
                <a:spcPts val="1000"/>
              </a:spcBef>
              <a:buFont typeface="Wingdings" panose="05000000000000000000" pitchFamily="2" charset="2"/>
              <a:buChar char="Ø"/>
            </a:pPr>
            <a:r>
              <a:rPr lang="en-US" altLang="zh-CN"/>
              <a:t>Yield and yield ratio</a:t>
            </a:r>
          </a:p>
          <a:p>
            <a:pPr marL="432000" indent="-216000">
              <a:spcBef>
                <a:spcPts val="1000"/>
              </a:spcBef>
              <a:buFont typeface="Wingdings" panose="05000000000000000000" pitchFamily="2" charset="2"/>
              <a:buChar char="Ø"/>
            </a:pPr>
            <a:r>
              <a:rPr lang="en-US" altLang="zh-CN"/>
              <a:t>Kinetic freeze-out</a:t>
            </a:r>
          </a:p>
          <a:p>
            <a:pPr>
              <a:lnSpc>
                <a:spcPct val="150000"/>
              </a:lnSpc>
              <a:spcBef>
                <a:spcPts val="1000"/>
              </a:spcBef>
            </a:pPr>
            <a:r>
              <a:rPr lang="en-US" altLang="zh-CN"/>
              <a:t>Summary and Outlook</a:t>
            </a:r>
            <a:endParaRPr lang="zh-CN" altLang="en-US"/>
          </a:p>
        </p:txBody>
      </p:sp>
      <p:sp>
        <p:nvSpPr>
          <p:cNvPr id="7" name="日期占位符 6">
            <a:extLst>
              <a:ext uri="{FF2B5EF4-FFF2-40B4-BE49-F238E27FC236}">
                <a16:creationId xmlns:a16="http://schemas.microsoft.com/office/drawing/2014/main" id="{4D5AAFD7-3A84-D7D0-CDD2-67EAD18A8129}"/>
              </a:ext>
            </a:extLst>
          </p:cNvPr>
          <p:cNvSpPr>
            <a:spLocks noGrp="1"/>
          </p:cNvSpPr>
          <p:nvPr>
            <p:ph type="dt" sz="half" idx="10"/>
          </p:nvPr>
        </p:nvSpPr>
        <p:spPr/>
        <p:txBody>
          <a:bodyPr/>
          <a:lstStyle/>
          <a:p>
            <a:r>
              <a:rPr lang="en-US" altLang="zh-CN"/>
              <a:t>QPT-2025, Oct. 24-28</a:t>
            </a:r>
            <a:endParaRPr lang="zh-CN" altLang="en-US"/>
          </a:p>
        </p:txBody>
      </p:sp>
      <p:sp>
        <p:nvSpPr>
          <p:cNvPr id="8" name="页脚占位符 7">
            <a:extLst>
              <a:ext uri="{FF2B5EF4-FFF2-40B4-BE49-F238E27FC236}">
                <a16:creationId xmlns:a16="http://schemas.microsoft.com/office/drawing/2014/main" id="{FC285E11-B2E7-B659-0359-90B2A319C4DF}"/>
              </a:ext>
            </a:extLst>
          </p:cNvPr>
          <p:cNvSpPr>
            <a:spLocks noGrp="1"/>
          </p:cNvSpPr>
          <p:nvPr>
            <p:ph type="ftr" sz="quarter" idx="11"/>
          </p:nvPr>
        </p:nvSpPr>
        <p:spPr/>
        <p:txBody>
          <a:bodyPr/>
          <a:lstStyle/>
          <a:p>
            <a:r>
              <a:rPr lang="en-US" altLang="zh-CN"/>
              <a:t>Hongcan Li</a:t>
            </a:r>
            <a:endParaRPr lang="zh-CN" altLang="en-US"/>
          </a:p>
        </p:txBody>
      </p:sp>
      <p:sp>
        <p:nvSpPr>
          <p:cNvPr id="9" name="灯片编号占位符 8">
            <a:extLst>
              <a:ext uri="{FF2B5EF4-FFF2-40B4-BE49-F238E27FC236}">
                <a16:creationId xmlns:a16="http://schemas.microsoft.com/office/drawing/2014/main" id="{061AA0ED-6148-3751-EA83-249F33F4F46D}"/>
              </a:ext>
            </a:extLst>
          </p:cNvPr>
          <p:cNvSpPr>
            <a:spLocks noGrp="1"/>
          </p:cNvSpPr>
          <p:nvPr>
            <p:ph type="sldNum" sz="quarter" idx="12"/>
          </p:nvPr>
        </p:nvSpPr>
        <p:spPr/>
        <p:txBody>
          <a:bodyPr/>
          <a:lstStyle/>
          <a:p>
            <a:fld id="{9205C459-37CB-4D03-B868-D4B8A0FDEA6B}" type="slidenum">
              <a:rPr lang="zh-CN" altLang="en-US" smtClean="0"/>
              <a:t>2</a:t>
            </a:fld>
            <a:endParaRPr lang="zh-CN" altLang="en-US"/>
          </a:p>
        </p:txBody>
      </p:sp>
    </p:spTree>
    <p:extLst>
      <p:ext uri="{BB962C8B-B14F-4D97-AF65-F5344CB8AC3E}">
        <p14:creationId xmlns:p14="http://schemas.microsoft.com/office/powerpoint/2010/main" val="3215646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181182-C298-314C-E822-BC53D364C075}"/>
              </a:ext>
            </a:extLst>
          </p:cNvPr>
          <p:cNvSpPr>
            <a:spLocks noGrp="1"/>
          </p:cNvSpPr>
          <p:nvPr>
            <p:ph type="title"/>
          </p:nvPr>
        </p:nvSpPr>
        <p:spPr/>
        <p:txBody>
          <a:bodyPr/>
          <a:lstStyle/>
          <a:p>
            <a:r>
              <a:rPr lang="en-US" altLang="zh-CN"/>
              <a:t>Exploring the QCD Phase Diagram</a:t>
            </a:r>
            <a:endParaRPr lang="zh-CN" altLang="en-US"/>
          </a:p>
        </p:txBody>
      </p:sp>
      <mc:AlternateContent xmlns:mc="http://schemas.openxmlformats.org/markup-compatibility/2006" xmlns:a14="http://schemas.microsoft.com/office/drawing/2010/main">
        <mc:Choice Requires="a14">
          <p:sp>
            <p:nvSpPr>
              <p:cNvPr id="19" name="内容占位符 11">
                <a:extLst>
                  <a:ext uri="{FF2B5EF4-FFF2-40B4-BE49-F238E27FC236}">
                    <a16:creationId xmlns:a16="http://schemas.microsoft.com/office/drawing/2014/main" id="{6940FFA3-A738-B3AC-7A89-9DBB9E61D772}"/>
                  </a:ext>
                </a:extLst>
              </p:cNvPr>
              <p:cNvSpPr txBox="1">
                <a:spLocks/>
              </p:cNvSpPr>
              <p:nvPr/>
            </p:nvSpPr>
            <p:spPr>
              <a:xfrm>
                <a:off x="7244140" y="951428"/>
                <a:ext cx="4945090" cy="54493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r>
                  <a:rPr lang="en-US" altLang="zh-CN" sz="2200" dirty="0"/>
                  <a:t>Study </a:t>
                </a:r>
                <a:r>
                  <a:rPr lang="en-US" altLang="zh-CN" sz="2200"/>
                  <a:t>the nature </a:t>
                </a:r>
                <a:r>
                  <a:rPr lang="en-US" altLang="zh-CN" sz="2200" dirty="0"/>
                  <a:t>of QGP and QCD </a:t>
                </a:r>
                <a:r>
                  <a:rPr lang="en-US" altLang="zh-CN" sz="2200"/>
                  <a:t>phase boundary using </a:t>
                </a:r>
                <a:r>
                  <a:rPr lang="en-US" altLang="zh-CN" sz="2200" dirty="0"/>
                  <a:t>high energy </a:t>
                </a:r>
                <a:r>
                  <a:rPr lang="en-US" altLang="zh-CN" sz="2200"/>
                  <a:t>heavy-ion collisions</a:t>
                </a:r>
                <a:endParaRPr lang="en-US" altLang="zh-CN" sz="2200" dirty="0"/>
              </a:p>
              <a:p>
                <a:pPr marL="432000" indent="-216000">
                  <a:buFont typeface="Wingdings" panose="05000000000000000000" pitchFamily="2" charset="2"/>
                  <a:buChar char="Ø"/>
                </a:pPr>
                <a:r>
                  <a:rPr lang="en-US" altLang="zh-CN">
                    <a:ea typeface="黑体" panose="02010609060101010101" pitchFamily="49" charset="-122"/>
                    <a:cs typeface="Times New Roman" panose="02020603050405020304" pitchFamily="18" charset="0"/>
                  </a:rPr>
                  <a:t>At small </a:t>
                </a:r>
                <a14:m>
                  <m:oMath xmlns:m="http://schemas.openxmlformats.org/officeDocument/2006/math">
                    <m:sSub>
                      <m:sSubPr>
                        <m:ctrlPr>
                          <a:rPr lang="en-US" altLang="zh-CN" i="1">
                            <a:latin typeface="Cambria Math" panose="02040503050406030204" pitchFamily="18" charset="0"/>
                            <a:ea typeface="黑体" panose="02010609060101010101" pitchFamily="49" charset="-122"/>
                            <a:cs typeface="Times New Roman" panose="02020603050405020304" pitchFamily="18" charset="0"/>
                          </a:rPr>
                        </m:ctrlPr>
                      </m:sSubPr>
                      <m:e>
                        <m:r>
                          <a:rPr lang="en-US" altLang="zh-CN" b="1" i="0">
                            <a:latin typeface="Cambria Math" panose="02040503050406030204" pitchFamily="18" charset="0"/>
                            <a:ea typeface="黑体" panose="02010609060101010101" pitchFamily="49" charset="-122"/>
                            <a:cs typeface="Times New Roman" panose="02020603050405020304" pitchFamily="18" charset="0"/>
                          </a:rPr>
                          <m:t>𝛍</m:t>
                        </m:r>
                      </m:e>
                      <m:sub>
                        <m:r>
                          <a:rPr lang="en-US" altLang="zh-CN" b="1" i="0">
                            <a:latin typeface="Cambria Math" panose="02040503050406030204" pitchFamily="18" charset="0"/>
                            <a:ea typeface="黑体" panose="02010609060101010101" pitchFamily="49" charset="-122"/>
                            <a:cs typeface="Times New Roman" panose="02020603050405020304" pitchFamily="18" charset="0"/>
                          </a:rPr>
                          <m:t>𝐁</m:t>
                        </m:r>
                      </m:sub>
                    </m:sSub>
                  </m:oMath>
                </a14:m>
                <a:r>
                  <a:rPr lang="en-US" altLang="zh-CN">
                    <a:ea typeface="黑体" panose="02010609060101010101" pitchFamily="49" charset="-122"/>
                    <a:cs typeface="Times New Roman" panose="02020603050405020304" pitchFamily="18" charset="0"/>
                  </a:rPr>
                  <a:t>, LQCD predicts smooth</a:t>
                </a:r>
                <a:r>
                  <a:rPr lang="zh-CN" altLang="en-US">
                    <a:ea typeface="黑体" panose="02010609060101010101" pitchFamily="49" charset="-122"/>
                    <a:cs typeface="Times New Roman" panose="02020603050405020304" pitchFamily="18" charset="0"/>
                  </a:rPr>
                  <a:t> </a:t>
                </a:r>
                <a:r>
                  <a:rPr lang="en-US" altLang="zh-CN">
                    <a:ea typeface="黑体" panose="02010609060101010101" pitchFamily="49" charset="-122"/>
                    <a:cs typeface="Times New Roman" panose="02020603050405020304" pitchFamily="18" charset="0"/>
                  </a:rPr>
                  <a:t>crossover </a:t>
                </a:r>
                <a:r>
                  <a:rPr lang="en-US" altLang="zh-CN"/>
                  <a:t>phase</a:t>
                </a:r>
                <a:r>
                  <a:rPr lang="zh-CN" altLang="en-US"/>
                  <a:t> </a:t>
                </a:r>
                <a:r>
                  <a:rPr lang="en-US" altLang="zh-CN"/>
                  <a:t>transition</a:t>
                </a:r>
                <a:endParaRPr lang="en-US" altLang="zh-CN">
                  <a:ea typeface="黑体" panose="02010609060101010101" pitchFamily="49" charset="-122"/>
                  <a:cs typeface="Times New Roman" panose="02020603050405020304" pitchFamily="18" charset="0"/>
                </a:endParaRPr>
              </a:p>
              <a:p>
                <a:pPr marL="432000" indent="-216000">
                  <a:buFont typeface="Wingdings" panose="05000000000000000000" pitchFamily="2" charset="2"/>
                  <a:buChar char="Ø"/>
                </a:pPr>
                <a:r>
                  <a:rPr lang="en-US" altLang="zh-CN">
                    <a:latin typeface="Times New Roman" panose="02020603050405020304" pitchFamily="18" charset="0"/>
                    <a:ea typeface="黑体" panose="02010609060101010101" pitchFamily="49" charset="-122"/>
                    <a:cs typeface="Times New Roman" panose="02020603050405020304" pitchFamily="18" charset="0"/>
                  </a:rPr>
                  <a:t>At </a:t>
                </a:r>
                <a:r>
                  <a:rPr lang="en-US" altLang="zh-CN" dirty="0">
                    <a:latin typeface="Times New Roman" panose="02020603050405020304" pitchFamily="18" charset="0"/>
                    <a:ea typeface="黑体" panose="02010609060101010101" pitchFamily="49" charset="-122"/>
                    <a:cs typeface="Times New Roman" panose="02020603050405020304" pitchFamily="18" charset="0"/>
                  </a:rPr>
                  <a:t>large </a:t>
                </a:r>
                <a14:m>
                  <m:oMath xmlns:m="http://schemas.openxmlformats.org/officeDocument/2006/math">
                    <m:sSub>
                      <m:sSubPr>
                        <m:ctrlPr>
                          <a:rPr lang="en-US" altLang="zh-CN" i="1">
                            <a:latin typeface="Cambria Math" panose="02040503050406030204" pitchFamily="18" charset="0"/>
                            <a:ea typeface="黑体" panose="02010609060101010101" pitchFamily="49" charset="-122"/>
                            <a:cs typeface="Times New Roman" panose="02020603050405020304" pitchFamily="18" charset="0"/>
                          </a:rPr>
                        </m:ctrlPr>
                      </m:sSubPr>
                      <m:e>
                        <m:r>
                          <a:rPr lang="en-US" altLang="zh-CN" b="1" i="0">
                            <a:latin typeface="Cambria Math" panose="02040503050406030204" pitchFamily="18" charset="0"/>
                            <a:ea typeface="黑体" panose="02010609060101010101" pitchFamily="49" charset="-122"/>
                            <a:cs typeface="Times New Roman" panose="02020603050405020304" pitchFamily="18" charset="0"/>
                          </a:rPr>
                          <m:t>𝛍</m:t>
                        </m:r>
                      </m:e>
                      <m:sub>
                        <m:r>
                          <a:rPr lang="en-US" altLang="zh-CN" b="1" i="0">
                            <a:latin typeface="Cambria Math" panose="02040503050406030204" pitchFamily="18" charset="0"/>
                            <a:ea typeface="黑体" panose="02010609060101010101" pitchFamily="49" charset="-122"/>
                            <a:cs typeface="Times New Roman" panose="02020603050405020304" pitchFamily="18" charset="0"/>
                          </a:rPr>
                          <m:t>𝐁</m:t>
                        </m:r>
                      </m:sub>
                    </m:sSub>
                  </m:oMath>
                </a14:m>
                <a:r>
                  <a:rPr lang="en-US" altLang="zh-CN">
                    <a:latin typeface="Times New Roman" panose="02020603050405020304" pitchFamily="18" charset="0"/>
                    <a:ea typeface="黑体" panose="02010609060101010101" pitchFamily="49" charset="-122"/>
                    <a:cs typeface="Times New Roman" panose="02020603050405020304" pitchFamily="18" charset="0"/>
                  </a:rPr>
                  <a:t>, QCD effective models predict</a:t>
                </a:r>
                <a:r>
                  <a:rPr lang="zh-CN" altLang="en-US">
                    <a:latin typeface="Times New Roman" panose="02020603050405020304" pitchFamily="18" charset="0"/>
                    <a:ea typeface="黑体" panose="02010609060101010101" pitchFamily="49" charset="-122"/>
                    <a:cs typeface="Times New Roman" panose="02020603050405020304" pitchFamily="18" charset="0"/>
                  </a:rPr>
                  <a:t> </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1st</a:t>
                </a:r>
                <a:r>
                  <a:rPr lang="zh-CN" altLang="en-US"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dirty="0">
                    <a:latin typeface="Times New Roman" panose="02020603050405020304" pitchFamily="18" charset="0"/>
                    <a:ea typeface="黑体" panose="02010609060101010101" pitchFamily="49" charset="-122"/>
                    <a:cs typeface="Times New Roman" panose="02020603050405020304" pitchFamily="18" charset="0"/>
                  </a:rPr>
                  <a:t>order</a:t>
                </a:r>
                <a:r>
                  <a:rPr lang="zh-CN" altLang="en-US"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a:latin typeface="Times New Roman" panose="02020603050405020304" pitchFamily="18" charset="0"/>
                    <a:ea typeface="黑体" panose="02010609060101010101" pitchFamily="49" charset="-122"/>
                    <a:cs typeface="Times New Roman" panose="02020603050405020304" pitchFamily="18" charset="0"/>
                  </a:rPr>
                  <a:t>phase</a:t>
                </a:r>
                <a:r>
                  <a:rPr lang="zh-CN" altLang="en-US">
                    <a:latin typeface="Times New Roman" panose="02020603050405020304" pitchFamily="18" charset="0"/>
                    <a:ea typeface="黑体" panose="02010609060101010101" pitchFamily="49" charset="-122"/>
                    <a:cs typeface="Times New Roman" panose="02020603050405020304" pitchFamily="18" charset="0"/>
                  </a:rPr>
                  <a:t> </a:t>
                </a:r>
                <a:r>
                  <a:rPr lang="en-US" altLang="zh-CN">
                    <a:latin typeface="Times New Roman" panose="02020603050405020304" pitchFamily="18" charset="0"/>
                    <a:ea typeface="黑体" panose="02010609060101010101" pitchFamily="49" charset="-122"/>
                    <a:cs typeface="Times New Roman" panose="02020603050405020304" pitchFamily="18" charset="0"/>
                  </a:rPr>
                  <a:t>transition</a:t>
                </a:r>
              </a:p>
              <a:p>
                <a:pPr marL="432000" indent="-216000">
                  <a:buFont typeface="Wingdings" panose="05000000000000000000" pitchFamily="2" charset="2"/>
                  <a:buChar char="Ø"/>
                </a:pPr>
                <a:r>
                  <a:rPr lang="en-US" altLang="zh-CN">
                    <a:latin typeface="Times New Roman" panose="02020603050405020304" pitchFamily="18" charset="0"/>
                    <a:ea typeface="黑体" panose="02010609060101010101" pitchFamily="49" charset="-122"/>
                    <a:cs typeface="Times New Roman" panose="02020603050405020304" pitchFamily="18" charset="0"/>
                  </a:rPr>
                  <a:t>QCD</a:t>
                </a:r>
                <a:r>
                  <a:rPr lang="zh-CN" altLang="en-US">
                    <a:latin typeface="Times New Roman" panose="02020603050405020304" pitchFamily="18" charset="0"/>
                    <a:ea typeface="黑体" panose="02010609060101010101" pitchFamily="49" charset="-122"/>
                    <a:cs typeface="Times New Roman" panose="02020603050405020304" pitchFamily="18" charset="0"/>
                  </a:rPr>
                  <a:t> </a:t>
                </a:r>
                <a:r>
                  <a:rPr lang="en-US" altLang="zh-CN">
                    <a:latin typeface="Times New Roman" panose="02020603050405020304" pitchFamily="18" charset="0"/>
                    <a:ea typeface="黑体" panose="02010609060101010101" pitchFamily="49" charset="-122"/>
                    <a:cs typeface="Times New Roman" panose="02020603050405020304" pitchFamily="18" charset="0"/>
                  </a:rPr>
                  <a:t>critical</a:t>
                </a:r>
                <a:r>
                  <a:rPr lang="zh-CN" altLang="en-US">
                    <a:latin typeface="Times New Roman" panose="02020603050405020304" pitchFamily="18" charset="0"/>
                    <a:ea typeface="黑体" panose="02010609060101010101" pitchFamily="49" charset="-122"/>
                    <a:cs typeface="Times New Roman" panose="02020603050405020304" pitchFamily="18" charset="0"/>
                  </a:rPr>
                  <a:t> </a:t>
                </a:r>
                <a:r>
                  <a:rPr lang="en-US" altLang="zh-CN">
                    <a:latin typeface="Times New Roman" panose="02020603050405020304" pitchFamily="18" charset="0"/>
                    <a:ea typeface="黑体" panose="02010609060101010101" pitchFamily="49" charset="-122"/>
                    <a:cs typeface="Times New Roman" panose="02020603050405020304" pitchFamily="18" charset="0"/>
                  </a:rPr>
                  <a:t>point ?</a:t>
                </a:r>
                <a:endParaRPr lang="en-CN" altLang="zh-CN" dirty="0">
                  <a:latin typeface="Times New Roman" panose="02020603050405020304" pitchFamily="18" charset="0"/>
                  <a:ea typeface="黑体" panose="02010609060101010101" pitchFamily="49" charset="-122"/>
                  <a:cs typeface="Times New Roman" panose="02020603050405020304" pitchFamily="18" charset="0"/>
                </a:endParaRPr>
              </a:p>
              <a:p>
                <a:pPr marL="432000" indent="-216000">
                  <a:buFont typeface="Wingdings" panose="05000000000000000000" pitchFamily="2" charset="2"/>
                  <a:buChar char="Ø"/>
                </a:pPr>
                <a:endParaRPr lang="zh-CN" altLang="en-US" b="0" dirty="0"/>
              </a:p>
              <a:p>
                <a:pPr marL="216000" indent="-216000"/>
                <a:r>
                  <a:rPr lang="en-US" altLang="zh-CN"/>
                  <a:t>Experimental exploration of  QCD phase diagram in high </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𝛍</m:t>
                        </m:r>
                      </m:e>
                      <m:sub>
                        <m:r>
                          <a:rPr lang="en-US" altLang="zh-CN">
                            <a:latin typeface="Cambria Math" panose="02040503050406030204" pitchFamily="18" charset="0"/>
                          </a:rPr>
                          <m:t>𝐁</m:t>
                        </m:r>
                      </m:sub>
                    </m:sSub>
                  </m:oMath>
                </a14:m>
                <a:r>
                  <a:rPr lang="en-US" altLang="zh-CN"/>
                  <a:t> region</a:t>
                </a:r>
                <a:endParaRPr lang="en-US" altLang="zh-CN" dirty="0"/>
              </a:p>
            </p:txBody>
          </p:sp>
        </mc:Choice>
        <mc:Fallback xmlns="">
          <p:sp>
            <p:nvSpPr>
              <p:cNvPr id="19" name="内容占位符 11">
                <a:extLst>
                  <a:ext uri="{FF2B5EF4-FFF2-40B4-BE49-F238E27FC236}">
                    <a16:creationId xmlns:a16="http://schemas.microsoft.com/office/drawing/2014/main" id="{6940FFA3-A738-B3AC-7A89-9DBB9E61D772}"/>
                  </a:ext>
                </a:extLst>
              </p:cNvPr>
              <p:cNvSpPr txBox="1">
                <a:spLocks noRot="1" noChangeAspect="1" noMove="1" noResize="1" noEditPoints="1" noAdjustHandles="1" noChangeArrowheads="1" noChangeShapeType="1" noTextEdit="1"/>
              </p:cNvSpPr>
              <p:nvPr/>
            </p:nvSpPr>
            <p:spPr>
              <a:xfrm>
                <a:off x="7244140" y="951428"/>
                <a:ext cx="4945090" cy="5449372"/>
              </a:xfrm>
              <a:prstGeom prst="rect">
                <a:avLst/>
              </a:prstGeom>
              <a:blipFill>
                <a:blip r:embed="rId3"/>
                <a:stretch>
                  <a:fillRect l="-1355" t="-783" r="-246"/>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13662528-5034-96F2-6248-D90C0CEA80E4}"/>
              </a:ext>
            </a:extLst>
          </p:cNvPr>
          <p:cNvGrpSpPr/>
          <p:nvPr/>
        </p:nvGrpSpPr>
        <p:grpSpPr>
          <a:xfrm>
            <a:off x="-2" y="1256266"/>
            <a:ext cx="7382639" cy="4839695"/>
            <a:chOff x="0" y="966708"/>
            <a:chExt cx="7382639" cy="4839695"/>
          </a:xfrm>
        </p:grpSpPr>
        <p:pic>
          <p:nvPicPr>
            <p:cNvPr id="7" name="Picture 5">
              <a:extLst>
                <a:ext uri="{FF2B5EF4-FFF2-40B4-BE49-F238E27FC236}">
                  <a16:creationId xmlns:a16="http://schemas.microsoft.com/office/drawing/2014/main" id="{A0363272-8695-BFFC-96E4-9BCE6B05C129}"/>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2837" t="5603" r="4565" b="20803"/>
            <a:stretch/>
          </p:blipFill>
          <p:spPr>
            <a:xfrm>
              <a:off x="0" y="966708"/>
              <a:ext cx="7244140" cy="4839695"/>
            </a:xfrm>
            <a:prstGeom prst="rect">
              <a:avLst/>
            </a:prstGeom>
          </p:spPr>
        </p:pic>
        <p:sp>
          <p:nvSpPr>
            <p:cNvPr id="3" name="文本框 2">
              <a:extLst>
                <a:ext uri="{FF2B5EF4-FFF2-40B4-BE49-F238E27FC236}">
                  <a16:creationId xmlns:a16="http://schemas.microsoft.com/office/drawing/2014/main" id="{2E4E0904-D6D1-85BF-405F-C2FAC67379A3}"/>
                </a:ext>
              </a:extLst>
            </p:cNvPr>
            <p:cNvSpPr txBox="1"/>
            <p:nvPr/>
          </p:nvSpPr>
          <p:spPr>
            <a:xfrm rot="16200000">
              <a:off x="6458278" y="4261860"/>
              <a:ext cx="1571723" cy="276999"/>
            </a:xfrm>
            <a:prstGeom prst="rect">
              <a:avLst/>
            </a:prstGeom>
            <a:noFill/>
          </p:spPr>
          <p:txBody>
            <a:bodyPr wrap="square" rtlCol="0">
              <a:spAutoFit/>
            </a:bodyPr>
            <a:lstStyle/>
            <a:p>
              <a:pPr algn="ctr"/>
              <a:r>
                <a:rPr lang="en-CN" altLang="zh-CN" sz="1200" b="1">
                  <a:latin typeface="Times New Roman" panose="02020603050405020304" pitchFamily="18" charset="0"/>
                  <a:cs typeface="Times New Roman" panose="02020603050405020304" pitchFamily="18" charset="0"/>
                </a:rPr>
                <a:t>N. Xu</a:t>
              </a:r>
              <a:r>
                <a:rPr lang="en-US" altLang="zh-CN" sz="1200" b="1">
                  <a:latin typeface="Times New Roman" panose="02020603050405020304" pitchFamily="18" charset="0"/>
                  <a:cs typeface="Times New Roman" panose="02020603050405020304" pitchFamily="18" charset="0"/>
                </a:rPr>
                <a:t> </a:t>
              </a:r>
              <a:r>
                <a:rPr lang="en-CN" altLang="zh-CN" sz="1200" b="1">
                  <a:latin typeface="Times New Roman" panose="02020603050405020304" pitchFamily="18" charset="0"/>
                  <a:cs typeface="Times New Roman" panose="02020603050405020304" pitchFamily="18" charset="0"/>
                </a:rPr>
                <a:t>@</a:t>
              </a:r>
              <a:r>
                <a:rPr lang="en-US" altLang="zh-CN" sz="1200" b="1">
                  <a:latin typeface="Times New Roman" panose="02020603050405020304" pitchFamily="18" charset="0"/>
                  <a:cs typeface="Times New Roman" panose="02020603050405020304" pitchFamily="18" charset="0"/>
                </a:rPr>
                <a:t> </a:t>
              </a:r>
              <a:r>
                <a:rPr lang="en-CN" altLang="zh-CN" sz="1200" b="1">
                  <a:latin typeface="Times New Roman" panose="02020603050405020304" pitchFamily="18" charset="0"/>
                  <a:cs typeface="Times New Roman" panose="02020603050405020304" pitchFamily="18" charset="0"/>
                </a:rPr>
                <a:t>sQM2022</a:t>
              </a:r>
              <a:endParaRPr lang="en-CN" altLang="zh-CN" sz="1200" b="1" dirty="0">
                <a:latin typeface="Times New Roman" panose="02020603050405020304" pitchFamily="18" charset="0"/>
                <a:cs typeface="Times New Roman" panose="02020603050405020304" pitchFamily="18" charset="0"/>
              </a:endParaRPr>
            </a:p>
          </p:txBody>
        </p:sp>
      </p:grpSp>
      <p:sp>
        <p:nvSpPr>
          <p:cNvPr id="8" name="日期占位符 7">
            <a:extLst>
              <a:ext uri="{FF2B5EF4-FFF2-40B4-BE49-F238E27FC236}">
                <a16:creationId xmlns:a16="http://schemas.microsoft.com/office/drawing/2014/main" id="{E0BED4C3-BBB1-9512-8D64-A9F13C631AE3}"/>
              </a:ext>
            </a:extLst>
          </p:cNvPr>
          <p:cNvSpPr>
            <a:spLocks noGrp="1"/>
          </p:cNvSpPr>
          <p:nvPr>
            <p:ph type="dt" sz="half" idx="10"/>
          </p:nvPr>
        </p:nvSpPr>
        <p:spPr/>
        <p:txBody>
          <a:bodyPr/>
          <a:lstStyle/>
          <a:p>
            <a:r>
              <a:rPr lang="en-US" altLang="zh-CN"/>
              <a:t>QPT-2025, Oct. 24-28</a:t>
            </a:r>
            <a:endParaRPr lang="zh-CN" altLang="en-US"/>
          </a:p>
        </p:txBody>
      </p:sp>
      <p:sp>
        <p:nvSpPr>
          <p:cNvPr id="9" name="页脚占位符 8">
            <a:extLst>
              <a:ext uri="{FF2B5EF4-FFF2-40B4-BE49-F238E27FC236}">
                <a16:creationId xmlns:a16="http://schemas.microsoft.com/office/drawing/2014/main" id="{203C1EBD-254B-0929-F741-E55B681AB2F4}"/>
              </a:ext>
            </a:extLst>
          </p:cNvPr>
          <p:cNvSpPr>
            <a:spLocks noGrp="1"/>
          </p:cNvSpPr>
          <p:nvPr>
            <p:ph type="ftr" sz="quarter" idx="11"/>
          </p:nvPr>
        </p:nvSpPr>
        <p:spPr/>
        <p:txBody>
          <a:bodyPr/>
          <a:lstStyle/>
          <a:p>
            <a:r>
              <a:rPr lang="en-US" altLang="zh-CN"/>
              <a:t>Hongcan Li</a:t>
            </a:r>
            <a:endParaRPr lang="zh-CN" altLang="en-US"/>
          </a:p>
        </p:txBody>
      </p:sp>
      <p:sp>
        <p:nvSpPr>
          <p:cNvPr id="10" name="灯片编号占位符 9">
            <a:extLst>
              <a:ext uri="{FF2B5EF4-FFF2-40B4-BE49-F238E27FC236}">
                <a16:creationId xmlns:a16="http://schemas.microsoft.com/office/drawing/2014/main" id="{D43C8C30-5397-7A70-8B5C-FEAB4E8DB4E5}"/>
              </a:ext>
            </a:extLst>
          </p:cNvPr>
          <p:cNvSpPr>
            <a:spLocks noGrp="1"/>
          </p:cNvSpPr>
          <p:nvPr>
            <p:ph type="sldNum" sz="quarter" idx="12"/>
          </p:nvPr>
        </p:nvSpPr>
        <p:spPr/>
        <p:txBody>
          <a:bodyPr/>
          <a:lstStyle/>
          <a:p>
            <a:fld id="{9205C459-37CB-4D03-B868-D4B8A0FDEA6B}" type="slidenum">
              <a:rPr lang="zh-CN" altLang="en-US" smtClean="0"/>
              <a:t>3</a:t>
            </a:fld>
            <a:endParaRPr lang="zh-CN" altLang="en-US"/>
          </a:p>
        </p:txBody>
      </p:sp>
    </p:spTree>
    <p:extLst>
      <p:ext uri="{BB962C8B-B14F-4D97-AF65-F5344CB8AC3E}">
        <p14:creationId xmlns:p14="http://schemas.microsoft.com/office/powerpoint/2010/main" val="914527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33477-765C-FF11-80E9-E4AF64C8B2B7}"/>
              </a:ext>
            </a:extLst>
          </p:cNvPr>
          <p:cNvSpPr>
            <a:spLocks noGrp="1"/>
          </p:cNvSpPr>
          <p:nvPr>
            <p:ph type="title"/>
          </p:nvPr>
        </p:nvSpPr>
        <p:spPr>
          <a:xfrm>
            <a:off x="-2" y="11831"/>
            <a:ext cx="12192002" cy="821124"/>
          </a:xfrm>
        </p:spPr>
        <p:txBody>
          <a:bodyPr/>
          <a:lstStyle/>
          <a:p>
            <a:r>
              <a:rPr lang="en-US" altLang="zh-CN"/>
              <a:t>Strange Hadron Production at Near/sub-threshold Energies</a:t>
            </a:r>
            <a:endParaRPr lang="zh-CN" altLang="en-US"/>
          </a:p>
        </p:txBody>
      </p:sp>
      <p:sp>
        <p:nvSpPr>
          <p:cNvPr id="4" name="日期占位符 3">
            <a:extLst>
              <a:ext uri="{FF2B5EF4-FFF2-40B4-BE49-F238E27FC236}">
                <a16:creationId xmlns:a16="http://schemas.microsoft.com/office/drawing/2014/main" id="{106E76EE-0D5E-D7D5-24B7-500E32CF9A90}"/>
              </a:ext>
            </a:extLst>
          </p:cNvPr>
          <p:cNvSpPr>
            <a:spLocks noGrp="1"/>
          </p:cNvSpPr>
          <p:nvPr>
            <p:ph type="dt" sz="half" idx="10"/>
          </p:nvPr>
        </p:nvSpPr>
        <p:spPr/>
        <p:txBody>
          <a:bodyPr/>
          <a:lstStyle/>
          <a:p>
            <a:r>
              <a:rPr lang="en-US" altLang="zh-CN"/>
              <a:t>QPT-2025, Oct. 24-28</a:t>
            </a:r>
            <a:endParaRPr lang="zh-CN" altLang="en-US"/>
          </a:p>
        </p:txBody>
      </p:sp>
      <p:sp>
        <p:nvSpPr>
          <p:cNvPr id="5" name="页脚占位符 4">
            <a:extLst>
              <a:ext uri="{FF2B5EF4-FFF2-40B4-BE49-F238E27FC236}">
                <a16:creationId xmlns:a16="http://schemas.microsoft.com/office/drawing/2014/main" id="{1F3D4759-22C5-35B2-C182-8CE7D2B9892C}"/>
              </a:ext>
            </a:extLst>
          </p:cNvPr>
          <p:cNvSpPr>
            <a:spLocks noGrp="1"/>
          </p:cNvSpPr>
          <p:nvPr>
            <p:ph type="ftr" sz="quarter" idx="11"/>
          </p:nvPr>
        </p:nvSpPr>
        <p:spPr/>
        <p:txBody>
          <a:bodyPr/>
          <a:lstStyle/>
          <a:p>
            <a:r>
              <a:rPr lang="en-US" altLang="zh-CN"/>
              <a:t>Hongcan Li</a:t>
            </a:r>
            <a:endParaRPr lang="zh-CN" altLang="en-US"/>
          </a:p>
        </p:txBody>
      </p:sp>
      <p:sp>
        <p:nvSpPr>
          <p:cNvPr id="6" name="灯片编号占位符 5">
            <a:extLst>
              <a:ext uri="{FF2B5EF4-FFF2-40B4-BE49-F238E27FC236}">
                <a16:creationId xmlns:a16="http://schemas.microsoft.com/office/drawing/2014/main" id="{EB08370A-582D-F5A0-BF4F-0FBC890CC6D9}"/>
              </a:ext>
            </a:extLst>
          </p:cNvPr>
          <p:cNvSpPr>
            <a:spLocks noGrp="1"/>
          </p:cNvSpPr>
          <p:nvPr>
            <p:ph type="sldNum" sz="quarter" idx="12"/>
          </p:nvPr>
        </p:nvSpPr>
        <p:spPr/>
        <p:txBody>
          <a:bodyPr/>
          <a:lstStyle/>
          <a:p>
            <a:fld id="{9205C459-37CB-4D03-B868-D4B8A0FDEA6B}" type="slidenum">
              <a:rPr lang="zh-CN" altLang="en-US" smtClean="0"/>
              <a:t>4</a:t>
            </a:fld>
            <a:endParaRPr lang="zh-CN" altLang="en-US"/>
          </a:p>
        </p:txBody>
      </p:sp>
      <p:sp>
        <p:nvSpPr>
          <p:cNvPr id="27" name="内容占位符 2">
            <a:extLst>
              <a:ext uri="{FF2B5EF4-FFF2-40B4-BE49-F238E27FC236}">
                <a16:creationId xmlns:a16="http://schemas.microsoft.com/office/drawing/2014/main" id="{9118407A-0531-D13F-174B-0F2610B4A46D}"/>
              </a:ext>
            </a:extLst>
          </p:cNvPr>
          <p:cNvSpPr txBox="1">
            <a:spLocks/>
          </p:cNvSpPr>
          <p:nvPr/>
        </p:nvSpPr>
        <p:spPr>
          <a:xfrm>
            <a:off x="458471" y="5291076"/>
            <a:ext cx="11275056" cy="111105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spcBef>
                <a:spcPts val="0"/>
              </a:spcBef>
            </a:pPr>
            <a:r>
              <a:rPr lang="en-US" altLang="zh-CN"/>
              <a:t>Strange hadron production at high baryon density is a good probe to study medium properties</a:t>
            </a:r>
          </a:p>
          <a:p>
            <a:pPr>
              <a:lnSpc>
                <a:spcPct val="120000"/>
              </a:lnSpc>
            </a:pPr>
            <a:r>
              <a:rPr lang="en-US" altLang="zh-CN"/>
              <a:t>The STAR BES-II FXT experiment provides unique opportunity to study strange hadron production at near or sub-threshold energies</a:t>
            </a:r>
            <a:endParaRPr lang="en-US" altLang="zh-CN" dirty="0"/>
          </a:p>
        </p:txBody>
      </p:sp>
      <p:grpSp>
        <p:nvGrpSpPr>
          <p:cNvPr id="18" name="组合 17">
            <a:extLst>
              <a:ext uri="{FF2B5EF4-FFF2-40B4-BE49-F238E27FC236}">
                <a16:creationId xmlns:a16="http://schemas.microsoft.com/office/drawing/2014/main" id="{0BEF8A69-A550-E782-743F-D2C5342808C5}"/>
              </a:ext>
            </a:extLst>
          </p:cNvPr>
          <p:cNvGrpSpPr/>
          <p:nvPr/>
        </p:nvGrpSpPr>
        <p:grpSpPr>
          <a:xfrm>
            <a:off x="97369" y="1033885"/>
            <a:ext cx="6027813" cy="4103474"/>
            <a:chOff x="97369" y="1134553"/>
            <a:chExt cx="6027813" cy="4103474"/>
          </a:xfrm>
        </p:grpSpPr>
        <p:pic>
          <p:nvPicPr>
            <p:cNvPr id="3" name="fig5_meanpT_pld.pdf" descr="fig5_meanpT_pld.pdf">
              <a:extLst>
                <a:ext uri="{FF2B5EF4-FFF2-40B4-BE49-F238E27FC236}">
                  <a16:creationId xmlns:a16="http://schemas.microsoft.com/office/drawing/2014/main" id="{38E7D30F-06DB-068E-516F-47E8D79248B1}"/>
                </a:ext>
              </a:extLst>
            </p:cNvPr>
            <p:cNvPicPr>
              <a:picLocks noChangeAspect="1"/>
            </p:cNvPicPr>
            <p:nvPr/>
          </p:nvPicPr>
          <p:blipFill rotWithShape="1">
            <a:blip r:embed="rId3"/>
            <a:srcRect t="2426" r="7154"/>
            <a:stretch/>
          </p:blipFill>
          <p:spPr>
            <a:xfrm>
              <a:off x="743701" y="1134553"/>
              <a:ext cx="5074675" cy="4100918"/>
            </a:xfrm>
            <a:prstGeom prst="rect">
              <a:avLst/>
            </a:prstGeom>
            <a:ln w="12700">
              <a:miter lim="400000"/>
            </a:ln>
          </p:spPr>
        </p:pic>
        <p:sp>
          <p:nvSpPr>
            <p:cNvPr id="15" name="文本框 14">
              <a:extLst>
                <a:ext uri="{FF2B5EF4-FFF2-40B4-BE49-F238E27FC236}">
                  <a16:creationId xmlns:a16="http://schemas.microsoft.com/office/drawing/2014/main" id="{C28C5966-6DF0-3D2C-52ED-B843BD8AEB84}"/>
                </a:ext>
              </a:extLst>
            </p:cNvPr>
            <p:cNvSpPr txBox="1"/>
            <p:nvPr/>
          </p:nvSpPr>
          <p:spPr>
            <a:xfrm rot="16200000">
              <a:off x="-1604542" y="2861847"/>
              <a:ext cx="4050154" cy="646331"/>
            </a:xfrm>
            <a:prstGeom prst="rect">
              <a:avLst/>
            </a:prstGeom>
            <a:noFill/>
          </p:spPr>
          <p:txBody>
            <a:bodyPr wrap="square">
              <a:spAutoFit/>
            </a:bodyPr>
            <a:lstStyle/>
            <a:p>
              <a:r>
                <a:rPr lang="en-US" altLang="zh-CN" sz="1200" b="1">
                  <a:effectLst/>
                  <a:latin typeface="Times New Roman" panose="02020603050405020304" pitchFamily="18" charset="0"/>
                  <a:ea typeface="宋体" panose="02010600030101010101" pitchFamily="2" charset="-122"/>
                </a:rPr>
                <a:t>STAR Collaboration.  </a:t>
              </a:r>
              <a:r>
                <a:rPr lang="en-US" altLang="zh-CN" sz="1200" b="1">
                  <a:latin typeface="Times New Roman" panose="02020603050405020304" pitchFamily="18" charset="0"/>
                  <a:cs typeface="Times New Roman" panose="02020603050405020304" pitchFamily="18" charset="0"/>
                </a:rPr>
                <a:t>Phys. Rev. C 110, 054911 (2024);</a:t>
              </a:r>
            </a:p>
            <a:p>
              <a:r>
                <a:rPr lang="en-US" altLang="zh-CN" sz="1200" b="1">
                  <a:solidFill>
                    <a:schemeClr val="bg1"/>
                  </a:solidFill>
                  <a:effectLst/>
                  <a:latin typeface="Times New Roman" panose="02020603050405020304" pitchFamily="18" charset="0"/>
                  <a:ea typeface="宋体" panose="02010600030101010101" pitchFamily="2" charset="-122"/>
                </a:rPr>
                <a:t>STAR Collaboration. </a:t>
              </a:r>
              <a:r>
                <a:rPr lang="en-US" altLang="zh-CN" sz="1200" b="1">
                  <a:latin typeface="Times New Roman" panose="02020603050405020304" pitchFamily="18" charset="0"/>
                  <a:cs typeface="Times New Roman" panose="02020603050405020304" pitchFamily="18" charset="0"/>
                </a:rPr>
                <a:t>JHEP 2024, 139 (2024)</a:t>
              </a:r>
            </a:p>
            <a:p>
              <a:r>
                <a:rPr lang="en-US" altLang="zh-CN" sz="1200" b="1">
                  <a:latin typeface="Times New Roman" panose="02020603050405020304" pitchFamily="18" charset="0"/>
                  <a:cs typeface="Times New Roman" panose="02020603050405020304" pitchFamily="18" charset="0"/>
                </a:rPr>
                <a:t>PHQMD: J. Aichelin, et.al. </a:t>
              </a:r>
              <a:r>
                <a:rPr lang="fr-FR" altLang="zh-CN" sz="1200" b="1">
                  <a:latin typeface="Times New Roman" panose="02020603050405020304" pitchFamily="18" charset="0"/>
                  <a:cs typeface="Times New Roman" panose="02020603050405020304" pitchFamily="18" charset="0"/>
                </a:rPr>
                <a:t>Phys. Rev. C 101, 044905 (2020)</a:t>
              </a:r>
            </a:p>
          </p:txBody>
        </p:sp>
        <p:sp>
          <p:nvSpPr>
            <p:cNvPr id="16" name="矩形 15">
              <a:extLst>
                <a:ext uri="{FF2B5EF4-FFF2-40B4-BE49-F238E27FC236}">
                  <a16:creationId xmlns:a16="http://schemas.microsoft.com/office/drawing/2014/main" id="{56C8EE33-6E0F-8711-4165-81D45B2C1C86}"/>
                </a:ext>
              </a:extLst>
            </p:cNvPr>
            <p:cNvSpPr/>
            <p:nvPr/>
          </p:nvSpPr>
          <p:spPr>
            <a:xfrm>
              <a:off x="4543124" y="1347537"/>
              <a:ext cx="1164657" cy="221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0D52B3DA-E619-0132-FD11-3AF520E2F4CE}"/>
                </a:ext>
              </a:extLst>
            </p:cNvPr>
            <p:cNvSpPr txBox="1"/>
            <p:nvPr/>
          </p:nvSpPr>
          <p:spPr>
            <a:xfrm rot="16200000">
              <a:off x="4871490" y="3984335"/>
              <a:ext cx="2199607" cy="307777"/>
            </a:xfrm>
            <a:prstGeom prst="rect">
              <a:avLst/>
            </a:prstGeom>
            <a:noFill/>
          </p:spPr>
          <p:txBody>
            <a:bodyPr wrap="square" rtlCol="0">
              <a:spAutoFit/>
            </a:bodyPr>
            <a:lstStyle/>
            <a:p>
              <a:pPr algn="r"/>
              <a:r>
                <a:rPr lang="en-US" altLang="zh-CN" sz="1400" b="1">
                  <a:latin typeface="Times New Roman" panose="02020603050405020304" pitchFamily="18" charset="0"/>
                  <a:cs typeface="Times New Roman" panose="02020603050405020304" pitchFamily="18" charset="0"/>
                </a:rPr>
                <a:t>Y.J. Zhou @ CPOD-2024</a:t>
              </a:r>
              <a:endParaRPr lang="zh-CN" altLang="en-US" sz="1400" b="1">
                <a:latin typeface="Times New Roman" panose="02020603050405020304" pitchFamily="18" charset="0"/>
                <a:cs typeface="Times New Roman" panose="02020603050405020304" pitchFamily="18" charset="0"/>
              </a:endParaRPr>
            </a:p>
          </p:txBody>
        </p:sp>
      </p:grpSp>
      <p:grpSp>
        <p:nvGrpSpPr>
          <p:cNvPr id="23" name="组合 22">
            <a:extLst>
              <a:ext uri="{FF2B5EF4-FFF2-40B4-BE49-F238E27FC236}">
                <a16:creationId xmlns:a16="http://schemas.microsoft.com/office/drawing/2014/main" id="{A4898A8C-C405-BFFF-0E87-AB6DC107F44E}"/>
              </a:ext>
            </a:extLst>
          </p:cNvPr>
          <p:cNvGrpSpPr/>
          <p:nvPr/>
        </p:nvGrpSpPr>
        <p:grpSpPr>
          <a:xfrm>
            <a:off x="6373626" y="1033885"/>
            <a:ext cx="5681340" cy="4323535"/>
            <a:chOff x="6372197" y="1072452"/>
            <a:chExt cx="5681340" cy="4323535"/>
          </a:xfrm>
        </p:grpSpPr>
        <p:grpSp>
          <p:nvGrpSpPr>
            <p:cNvPr id="21" name="组合 20">
              <a:extLst>
                <a:ext uri="{FF2B5EF4-FFF2-40B4-BE49-F238E27FC236}">
                  <a16:creationId xmlns:a16="http://schemas.microsoft.com/office/drawing/2014/main" id="{1F90D1A9-6284-0A35-7E19-CB96E1804168}"/>
                </a:ext>
              </a:extLst>
            </p:cNvPr>
            <p:cNvGrpSpPr/>
            <p:nvPr/>
          </p:nvGrpSpPr>
          <p:grpSpPr>
            <a:xfrm>
              <a:off x="6372197" y="1072452"/>
              <a:ext cx="5681340" cy="4323535"/>
              <a:chOff x="6372197" y="1072452"/>
              <a:chExt cx="5681340" cy="4323535"/>
            </a:xfrm>
          </p:grpSpPr>
          <p:grpSp>
            <p:nvGrpSpPr>
              <p:cNvPr id="10" name="组合 9">
                <a:extLst>
                  <a:ext uri="{FF2B5EF4-FFF2-40B4-BE49-F238E27FC236}">
                    <a16:creationId xmlns:a16="http://schemas.microsoft.com/office/drawing/2014/main" id="{1CE82795-C837-6109-2D17-3EFC36B0567A}"/>
                  </a:ext>
                </a:extLst>
              </p:cNvPr>
              <p:cNvGrpSpPr/>
              <p:nvPr/>
            </p:nvGrpSpPr>
            <p:grpSpPr>
              <a:xfrm>
                <a:off x="6373626" y="1072452"/>
                <a:ext cx="5679911" cy="3402159"/>
                <a:chOff x="6231268" y="1028983"/>
                <a:chExt cx="5679911" cy="3402159"/>
              </a:xfrm>
            </p:grpSpPr>
            <p:grpSp>
              <p:nvGrpSpPr>
                <p:cNvPr id="20" name="组合 19">
                  <a:extLst>
                    <a:ext uri="{FF2B5EF4-FFF2-40B4-BE49-F238E27FC236}">
                      <a16:creationId xmlns:a16="http://schemas.microsoft.com/office/drawing/2014/main" id="{D2B52DB5-C9D1-8F50-3185-EBE3AA3DD7E1}"/>
                    </a:ext>
                  </a:extLst>
                </p:cNvPr>
                <p:cNvGrpSpPr/>
                <p:nvPr/>
              </p:nvGrpSpPr>
              <p:grpSpPr>
                <a:xfrm>
                  <a:off x="6231268" y="1028983"/>
                  <a:ext cx="5679911" cy="3347471"/>
                  <a:chOff x="6692637" y="2560664"/>
                  <a:chExt cx="5679911" cy="3347471"/>
                </a:xfrm>
              </p:grpSpPr>
              <p:pic>
                <p:nvPicPr>
                  <p:cNvPr id="11" name="图片 10">
                    <a:extLst>
                      <a:ext uri="{FF2B5EF4-FFF2-40B4-BE49-F238E27FC236}">
                        <a16:creationId xmlns:a16="http://schemas.microsoft.com/office/drawing/2014/main" id="{5888DEB9-DA70-55F5-C4E5-1E1E3EDF93E8}"/>
                      </a:ext>
                    </a:extLst>
                  </p:cNvPr>
                  <p:cNvPicPr>
                    <a:picLocks noChangeAspect="1"/>
                  </p:cNvPicPr>
                  <p:nvPr/>
                </p:nvPicPr>
                <p:blipFill>
                  <a:blip r:embed="rId4"/>
                  <a:srcRect t="2651" b="-1"/>
                  <a:stretch/>
                </p:blipFill>
                <p:spPr>
                  <a:xfrm>
                    <a:off x="6692637" y="2560664"/>
                    <a:ext cx="5370705" cy="3347471"/>
                  </a:xfrm>
                  <a:prstGeom prst="rect">
                    <a:avLst/>
                  </a:prstGeom>
                </p:spPr>
              </p:pic>
              <p:sp>
                <p:nvSpPr>
                  <p:cNvPr id="13" name="文本框 12">
                    <a:extLst>
                      <a:ext uri="{FF2B5EF4-FFF2-40B4-BE49-F238E27FC236}">
                        <a16:creationId xmlns:a16="http://schemas.microsoft.com/office/drawing/2014/main" id="{DCFC9DE8-3C4C-E311-8193-E6A3F9406409}"/>
                      </a:ext>
                    </a:extLst>
                  </p:cNvPr>
                  <p:cNvSpPr txBox="1"/>
                  <p:nvPr/>
                </p:nvSpPr>
                <p:spPr>
                  <a:xfrm rot="16200000">
                    <a:off x="11047131" y="4019292"/>
                    <a:ext cx="2343058" cy="307777"/>
                  </a:xfrm>
                  <a:prstGeom prst="rect">
                    <a:avLst/>
                  </a:prstGeom>
                  <a:noFill/>
                </p:spPr>
                <p:txBody>
                  <a:bodyPr wrap="square" rtlCol="0">
                    <a:spAutoFit/>
                  </a:bodyPr>
                  <a:lstStyle/>
                  <a:p>
                    <a:pPr algn="r"/>
                    <a:r>
                      <a:rPr lang="en-US" altLang="zh-CN" sz="1400" b="1">
                        <a:latin typeface="Times New Roman" panose="02020603050405020304" pitchFamily="18" charset="0"/>
                        <a:cs typeface="Times New Roman" panose="02020603050405020304" pitchFamily="18" charset="0"/>
                      </a:rPr>
                      <a:t>N. Herrmann @ iHIC-2024</a:t>
                    </a:r>
                    <a:endParaRPr lang="zh-CN" altLang="en-US" sz="1400" b="1">
                      <a:latin typeface="Times New Roman" panose="02020603050405020304" pitchFamily="18" charset="0"/>
                      <a:cs typeface="Times New Roman" panose="02020603050405020304" pitchFamily="18" charset="0"/>
                    </a:endParaRPr>
                  </a:p>
                </p:txBody>
              </p:sp>
            </p:grpSp>
            <p:sp>
              <p:nvSpPr>
                <p:cNvPr id="9" name="矩形 8">
                  <a:extLst>
                    <a:ext uri="{FF2B5EF4-FFF2-40B4-BE49-F238E27FC236}">
                      <a16:creationId xmlns:a16="http://schemas.microsoft.com/office/drawing/2014/main" id="{CB7BCCDB-523B-8B26-0056-5328B6ED48D3}"/>
                    </a:ext>
                  </a:extLst>
                </p:cNvPr>
                <p:cNvSpPr/>
                <p:nvPr/>
              </p:nvSpPr>
              <p:spPr>
                <a:xfrm>
                  <a:off x="9420837" y="3934437"/>
                  <a:ext cx="1627464" cy="496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a:extLst>
                  <a:ext uri="{FF2B5EF4-FFF2-40B4-BE49-F238E27FC236}">
                    <a16:creationId xmlns:a16="http://schemas.microsoft.com/office/drawing/2014/main" id="{A327EEE5-607E-EFBB-C058-20F51C016BA6}"/>
                  </a:ext>
                </a:extLst>
              </p:cNvPr>
              <p:cNvPicPr>
                <a:picLocks noChangeAspect="1"/>
              </p:cNvPicPr>
              <p:nvPr/>
            </p:nvPicPr>
            <p:blipFill>
              <a:blip r:embed="rId5">
                <a:extLst>
                  <a:ext uri="{28A0092B-C50C-407E-A947-70E740481C1C}">
                    <a14:useLocalDpi xmlns:a14="http://schemas.microsoft.com/office/drawing/2010/main" val="0"/>
                  </a:ext>
                </a:extLst>
              </a:blip>
              <a:srcRect l="13226" t="19551" r="10002" b="47806"/>
              <a:stretch/>
            </p:blipFill>
            <p:spPr>
              <a:xfrm>
                <a:off x="6372197" y="4032229"/>
                <a:ext cx="4745235" cy="1363758"/>
              </a:xfrm>
              <a:prstGeom prst="rect">
                <a:avLst/>
              </a:prstGeom>
            </p:spPr>
          </p:pic>
        </p:grpSp>
        <p:pic>
          <p:nvPicPr>
            <p:cNvPr id="22" name="图片 21">
              <a:extLst>
                <a:ext uri="{FF2B5EF4-FFF2-40B4-BE49-F238E27FC236}">
                  <a16:creationId xmlns:a16="http://schemas.microsoft.com/office/drawing/2014/main" id="{B2E6D02C-FCA7-EC06-35B0-44F28FCBFB2C}"/>
                </a:ext>
              </a:extLst>
            </p:cNvPr>
            <p:cNvPicPr>
              <a:picLocks noChangeAspect="1"/>
            </p:cNvPicPr>
            <p:nvPr/>
          </p:nvPicPr>
          <p:blipFill>
            <a:blip r:embed="rId4"/>
            <a:srcRect l="61705" t="88326" r="11007" b="-1"/>
            <a:stretch/>
          </p:blipFill>
          <p:spPr>
            <a:xfrm>
              <a:off x="10472902" y="3977906"/>
              <a:ext cx="1465518" cy="401472"/>
            </a:xfrm>
            <a:prstGeom prst="rect">
              <a:avLst/>
            </a:prstGeom>
          </p:spPr>
        </p:pic>
      </p:grpSp>
    </p:spTree>
    <p:extLst>
      <p:ext uri="{BB962C8B-B14F-4D97-AF65-F5344CB8AC3E}">
        <p14:creationId xmlns:p14="http://schemas.microsoft.com/office/powerpoint/2010/main" val="3835917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181182-C298-314C-E822-BC53D364C075}"/>
              </a:ext>
            </a:extLst>
          </p:cNvPr>
          <p:cNvSpPr>
            <a:spLocks noGrp="1"/>
          </p:cNvSpPr>
          <p:nvPr>
            <p:ph type="title"/>
          </p:nvPr>
        </p:nvSpPr>
        <p:spPr/>
        <p:txBody>
          <a:bodyPr/>
          <a:lstStyle/>
          <a:p>
            <a:pPr>
              <a:spcBef>
                <a:spcPts val="0"/>
              </a:spcBef>
            </a:pPr>
            <a:r>
              <a:rPr lang="en-US" altLang="zh-CN"/>
              <a:t>STAR Detector and Fixed Target Setup</a:t>
            </a:r>
          </a:p>
        </p:txBody>
      </p:sp>
      <p:sp>
        <p:nvSpPr>
          <p:cNvPr id="12" name="日期占位符 11">
            <a:extLst>
              <a:ext uri="{FF2B5EF4-FFF2-40B4-BE49-F238E27FC236}">
                <a16:creationId xmlns:a16="http://schemas.microsoft.com/office/drawing/2014/main" id="{8F51E6B1-AB0A-C419-7F75-ABAA42F7C396}"/>
              </a:ext>
            </a:extLst>
          </p:cNvPr>
          <p:cNvSpPr>
            <a:spLocks noGrp="1"/>
          </p:cNvSpPr>
          <p:nvPr>
            <p:ph type="dt" sz="half" idx="10"/>
          </p:nvPr>
        </p:nvSpPr>
        <p:spPr/>
        <p:txBody>
          <a:bodyPr/>
          <a:lstStyle/>
          <a:p>
            <a:r>
              <a:rPr lang="en-US" altLang="zh-CN"/>
              <a:t>QPT-2025, Oct. 24-28</a:t>
            </a:r>
            <a:endParaRPr lang="zh-CN" altLang="en-US"/>
          </a:p>
        </p:txBody>
      </p:sp>
      <p:sp>
        <p:nvSpPr>
          <p:cNvPr id="13" name="页脚占位符 12">
            <a:extLst>
              <a:ext uri="{FF2B5EF4-FFF2-40B4-BE49-F238E27FC236}">
                <a16:creationId xmlns:a16="http://schemas.microsoft.com/office/drawing/2014/main" id="{55A5924B-EB00-5131-13F7-DB56D4E40395}"/>
              </a:ext>
            </a:extLst>
          </p:cNvPr>
          <p:cNvSpPr>
            <a:spLocks noGrp="1"/>
          </p:cNvSpPr>
          <p:nvPr>
            <p:ph type="ftr" sz="quarter" idx="11"/>
          </p:nvPr>
        </p:nvSpPr>
        <p:spPr/>
        <p:txBody>
          <a:bodyPr/>
          <a:lstStyle/>
          <a:p>
            <a:r>
              <a:rPr lang="en-US" altLang="zh-CN"/>
              <a:t>Hongcan Li</a:t>
            </a:r>
            <a:endParaRPr lang="zh-CN" altLang="en-US"/>
          </a:p>
        </p:txBody>
      </p:sp>
      <p:sp>
        <p:nvSpPr>
          <p:cNvPr id="14" name="灯片编号占位符 13">
            <a:extLst>
              <a:ext uri="{FF2B5EF4-FFF2-40B4-BE49-F238E27FC236}">
                <a16:creationId xmlns:a16="http://schemas.microsoft.com/office/drawing/2014/main" id="{30E7F74E-CBE1-AAAD-2CA3-C56778931E08}"/>
              </a:ext>
            </a:extLst>
          </p:cNvPr>
          <p:cNvSpPr>
            <a:spLocks noGrp="1"/>
          </p:cNvSpPr>
          <p:nvPr>
            <p:ph type="sldNum" sz="quarter" idx="12"/>
          </p:nvPr>
        </p:nvSpPr>
        <p:spPr/>
        <p:txBody>
          <a:bodyPr/>
          <a:lstStyle/>
          <a:p>
            <a:fld id="{9205C459-37CB-4D03-B868-D4B8A0FDEA6B}" type="slidenum">
              <a:rPr lang="zh-CN" altLang="en-US" smtClean="0"/>
              <a:t>5</a:t>
            </a:fld>
            <a:endParaRPr lang="zh-CN" altLang="en-US"/>
          </a:p>
        </p:txBody>
      </p:sp>
      <p:pic>
        <p:nvPicPr>
          <p:cNvPr id="17" name="图片 16">
            <a:extLst>
              <a:ext uri="{FF2B5EF4-FFF2-40B4-BE49-F238E27FC236}">
                <a16:creationId xmlns:a16="http://schemas.microsoft.com/office/drawing/2014/main" id="{C2945D20-9CD8-699C-0744-C6FC6A52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0699"/>
            <a:ext cx="5419150" cy="2554001"/>
          </a:xfrm>
          <a:prstGeom prst="rect">
            <a:avLst/>
          </a:prstGeom>
        </p:spPr>
      </p:pic>
      <p:pic>
        <p:nvPicPr>
          <p:cNvPr id="6" name="page4image3893289504.jpg" descr="page4image3893289504.jpg">
            <a:extLst>
              <a:ext uri="{FF2B5EF4-FFF2-40B4-BE49-F238E27FC236}">
                <a16:creationId xmlns:a16="http://schemas.microsoft.com/office/drawing/2014/main" id="{9B034977-1A5A-D1A6-0E15-D41629C1BED7}"/>
              </a:ext>
            </a:extLst>
          </p:cNvPr>
          <p:cNvPicPr>
            <a:picLocks noChangeAspect="1"/>
          </p:cNvPicPr>
          <p:nvPr/>
        </p:nvPicPr>
        <p:blipFill rotWithShape="1">
          <a:blip r:embed="rId4"/>
          <a:srcRect t="9498" b="13358"/>
          <a:stretch/>
        </p:blipFill>
        <p:spPr>
          <a:xfrm>
            <a:off x="5419151" y="986725"/>
            <a:ext cx="4569982" cy="2442275"/>
          </a:xfrm>
          <a:prstGeom prst="rect">
            <a:avLst/>
          </a:prstGeom>
          <a:ln w="12700">
            <a:miter lim="400000"/>
          </a:ln>
        </p:spPr>
      </p:pic>
      <p:grpSp>
        <p:nvGrpSpPr>
          <p:cNvPr id="18" name="组合 17">
            <a:extLst>
              <a:ext uri="{FF2B5EF4-FFF2-40B4-BE49-F238E27FC236}">
                <a16:creationId xmlns:a16="http://schemas.microsoft.com/office/drawing/2014/main" id="{65525072-66A9-96C5-46D6-40CEDB3FC104}"/>
              </a:ext>
            </a:extLst>
          </p:cNvPr>
          <p:cNvGrpSpPr>
            <a:grpSpLocks noChangeAspect="1"/>
          </p:cNvGrpSpPr>
          <p:nvPr/>
        </p:nvGrpSpPr>
        <p:grpSpPr>
          <a:xfrm>
            <a:off x="49749" y="3642444"/>
            <a:ext cx="5296812" cy="2659270"/>
            <a:chOff x="5361135" y="1340647"/>
            <a:chExt cx="6830865" cy="3429443"/>
          </a:xfrm>
        </p:grpSpPr>
        <p:pic>
          <p:nvPicPr>
            <p:cNvPr id="22" name="Image" descr="Image">
              <a:extLst>
                <a:ext uri="{FF2B5EF4-FFF2-40B4-BE49-F238E27FC236}">
                  <a16:creationId xmlns:a16="http://schemas.microsoft.com/office/drawing/2014/main" id="{82BBC707-39DF-9D84-B960-D2C7A8266DCE}"/>
                </a:ext>
              </a:extLst>
            </p:cNvPr>
            <p:cNvPicPr>
              <a:picLocks noChangeAspect="1"/>
            </p:cNvPicPr>
            <p:nvPr/>
          </p:nvPicPr>
          <p:blipFill>
            <a:blip r:embed="rId5"/>
            <a:srcRect l="1089" t="34910" r="60892" b="31157"/>
            <a:stretch>
              <a:fillRect/>
            </a:stretch>
          </p:blipFill>
          <p:spPr>
            <a:xfrm>
              <a:off x="5361135" y="1340647"/>
              <a:ext cx="6830865" cy="3429443"/>
            </a:xfrm>
            <a:prstGeom prst="rect">
              <a:avLst/>
            </a:prstGeom>
            <a:ln w="12700">
              <a:miter lim="400000"/>
            </a:ln>
          </p:spPr>
        </p:pic>
        <p:sp>
          <p:nvSpPr>
            <p:cNvPr id="23" name="矩形: 圆角 22">
              <a:extLst>
                <a:ext uri="{FF2B5EF4-FFF2-40B4-BE49-F238E27FC236}">
                  <a16:creationId xmlns:a16="http://schemas.microsoft.com/office/drawing/2014/main" id="{FAEC2613-2D0C-3191-ACF1-29AFAB13A174}"/>
                </a:ext>
              </a:extLst>
            </p:cNvPr>
            <p:cNvSpPr/>
            <p:nvPr/>
          </p:nvSpPr>
          <p:spPr>
            <a:xfrm>
              <a:off x="9412447" y="1420384"/>
              <a:ext cx="1837189" cy="2635759"/>
            </a:xfrm>
            <a:prstGeom prst="roundRect">
              <a:avLst>
                <a:gd name="adj" fmla="val 807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mc:AlternateContent xmlns:mc="http://schemas.openxmlformats.org/markup-compatibility/2006" xmlns:a14="http://schemas.microsoft.com/office/drawing/2010/main">
        <mc:Choice Requires="a14">
          <p:sp>
            <p:nvSpPr>
              <p:cNvPr id="28" name="内容占位符 2">
                <a:extLst>
                  <a:ext uri="{FF2B5EF4-FFF2-40B4-BE49-F238E27FC236}">
                    <a16:creationId xmlns:a16="http://schemas.microsoft.com/office/drawing/2014/main" id="{0096FA4A-96BD-4094-674C-68739A8953DB}"/>
                  </a:ext>
                </a:extLst>
              </p:cNvPr>
              <p:cNvSpPr txBox="1">
                <a:spLocks/>
              </p:cNvSpPr>
              <p:nvPr/>
            </p:nvSpPr>
            <p:spPr>
              <a:xfrm>
                <a:off x="5419150" y="3784310"/>
                <a:ext cx="6772850" cy="261051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lnSpc>
                    <a:spcPct val="110000"/>
                  </a:lnSpc>
                  <a:spcBef>
                    <a:spcPts val="0"/>
                  </a:spcBef>
                </a:pPr>
                <a:r>
                  <a:rPr lang="en-US" altLang="zh-CN" sz="1800"/>
                  <a:t>Detector upgrades</a:t>
                </a:r>
              </a:p>
              <a:p>
                <a:pPr marL="432000" indent="-216000">
                  <a:lnSpc>
                    <a:spcPct val="110000"/>
                  </a:lnSpc>
                  <a:spcBef>
                    <a:spcPts val="0"/>
                  </a:spcBef>
                  <a:buFont typeface="Wingdings" panose="05000000000000000000" pitchFamily="2" charset="2"/>
                  <a:buChar char="Ø"/>
                </a:pPr>
                <a:r>
                  <a:rPr lang="en-US" altLang="zh-CN" sz="1800" b="1">
                    <a:latin typeface="Times New Roman" panose="02020603050405020304" pitchFamily="18" charset="0"/>
                    <a:cs typeface="Times New Roman" panose="02020603050405020304" pitchFamily="18" charset="0"/>
                  </a:rPr>
                  <a:t>Time Projection Chamber (TPC &amp; inner TPC: </a:t>
                </a:r>
                <a:r>
                  <a:rPr lang="en-US" altLang="zh-CN" sz="1800" b="1">
                    <a:solidFill>
                      <a:schemeClr val="tx1"/>
                    </a:solidFill>
                    <a:latin typeface="Times New Roman" panose="02020603050405020304" pitchFamily="18" charset="0"/>
                    <a:cs typeface="Times New Roman" panose="02020603050405020304" pitchFamily="18" charset="0"/>
                  </a:rPr>
                  <a:t>-2.4 </a:t>
                </a:r>
                <a:r>
                  <a:rPr lang="en-US" altLang="zh-CN" sz="1800" b="1" dirty="0">
                    <a:solidFill>
                      <a:schemeClr val="tx1"/>
                    </a:solidFill>
                    <a:latin typeface="Times New Roman" panose="02020603050405020304" pitchFamily="18" charset="0"/>
                    <a:cs typeface="Times New Roman" panose="02020603050405020304" pitchFamily="18" charset="0"/>
                  </a:rPr>
                  <a:t>&lt; </a:t>
                </a:r>
                <a14:m>
                  <m:oMath xmlns:m="http://schemas.openxmlformats.org/officeDocument/2006/math">
                    <m:r>
                      <a:rPr lang="zh-CN" altLang="en-US" sz="1800" b="1" i="1" smtClean="0">
                        <a:solidFill>
                          <a:schemeClr val="tx1"/>
                        </a:solidFill>
                        <a:latin typeface="Cambria Math" panose="02040503050406030204" pitchFamily="18" charset="0"/>
                      </a:rPr>
                      <m:t>𝜼</m:t>
                    </m:r>
                  </m:oMath>
                </a14:m>
                <a:r>
                  <a:rPr lang="zh-CN" altLang="en-US" sz="1800" b="1" dirty="0">
                    <a:solidFill>
                      <a:schemeClr val="tx1"/>
                    </a:solidFill>
                    <a:latin typeface="Times New Roman" panose="02020603050405020304" pitchFamily="18" charset="0"/>
                    <a:cs typeface="Times New Roman" panose="02020603050405020304" pitchFamily="18" charset="0"/>
                  </a:rPr>
                  <a:t> </a:t>
                </a:r>
                <a:r>
                  <a:rPr lang="en-US" altLang="zh-CN" sz="1800" b="1">
                    <a:solidFill>
                      <a:schemeClr val="tx1"/>
                    </a:solidFill>
                    <a:latin typeface="Times New Roman" panose="02020603050405020304" pitchFamily="18" charset="0"/>
                    <a:cs typeface="Times New Roman" panose="02020603050405020304" pitchFamily="18" charset="0"/>
                  </a:rPr>
                  <a:t>&lt; 0</a:t>
                </a:r>
                <a:r>
                  <a:rPr lang="en-US" altLang="zh-CN" sz="1800" b="1">
                    <a:latin typeface="Times New Roman" panose="02020603050405020304" pitchFamily="18" charset="0"/>
                    <a:cs typeface="Times New Roman" panose="02020603050405020304" pitchFamily="18" charset="0"/>
                  </a:rPr>
                  <a:t>)</a:t>
                </a:r>
              </a:p>
              <a:p>
                <a:pPr marL="432000" indent="-216000">
                  <a:lnSpc>
                    <a:spcPct val="110000"/>
                  </a:lnSpc>
                  <a:spcBef>
                    <a:spcPts val="0"/>
                  </a:spcBef>
                  <a:buFont typeface="Wingdings" panose="05000000000000000000" pitchFamily="2" charset="2"/>
                  <a:buChar char="Ø"/>
                </a:pPr>
                <a:r>
                  <a:rPr lang="en-US" altLang="zh-CN" sz="1800"/>
                  <a:t>Time-of-Flight</a:t>
                </a:r>
                <a:endParaRPr lang="en-US" altLang="zh-CN" sz="1800" b="1">
                  <a:latin typeface="Times New Roman" panose="02020603050405020304" pitchFamily="18" charset="0"/>
                  <a:cs typeface="Times New Roman" panose="02020603050405020304" pitchFamily="18" charset="0"/>
                </a:endParaRPr>
              </a:p>
              <a:p>
                <a:pPr marL="432000" indent="0">
                  <a:lnSpc>
                    <a:spcPct val="110000"/>
                  </a:lnSpc>
                  <a:spcBef>
                    <a:spcPts val="0"/>
                  </a:spcBef>
                  <a:buNone/>
                </a:pPr>
                <a:r>
                  <a:rPr lang="en-US" altLang="zh-CN" sz="1800"/>
                  <a:t>B</a:t>
                </a:r>
                <a:r>
                  <a:rPr lang="en-US" altLang="zh-CN" sz="1800" b="1">
                    <a:solidFill>
                      <a:schemeClr val="tx1"/>
                    </a:solidFill>
                    <a:latin typeface="Times New Roman" panose="02020603050405020304" pitchFamily="18" charset="0"/>
                    <a:cs typeface="Times New Roman" panose="02020603050405020304" pitchFamily="18" charset="0"/>
                  </a:rPr>
                  <a:t>arrel </a:t>
                </a:r>
                <a:r>
                  <a:rPr lang="en-US" altLang="zh-CN" sz="1800"/>
                  <a:t>TOF</a:t>
                </a:r>
                <a:r>
                  <a:rPr lang="en-US" altLang="zh-CN" sz="1800" b="1">
                    <a:solidFill>
                      <a:schemeClr val="tx1"/>
                    </a:solidFill>
                    <a:latin typeface="Times New Roman" panose="02020603050405020304" pitchFamily="18" charset="0"/>
                    <a:cs typeface="Times New Roman" panose="02020603050405020304" pitchFamily="18" charset="0"/>
                  </a:rPr>
                  <a:t>: -1.45 </a:t>
                </a:r>
                <a:r>
                  <a:rPr lang="en-US" altLang="zh-CN" sz="1800" b="1" dirty="0">
                    <a:solidFill>
                      <a:schemeClr val="tx1"/>
                    </a:solidFill>
                    <a:latin typeface="Times New Roman" panose="02020603050405020304" pitchFamily="18" charset="0"/>
                    <a:cs typeface="Times New Roman" panose="02020603050405020304" pitchFamily="18" charset="0"/>
                  </a:rPr>
                  <a:t>&lt; </a:t>
                </a:r>
                <a14:m>
                  <m:oMath xmlns:m="http://schemas.openxmlformats.org/officeDocument/2006/math">
                    <m:r>
                      <a:rPr lang="zh-CN" altLang="en-US" sz="1800" b="1" i="1" smtClean="0">
                        <a:solidFill>
                          <a:schemeClr val="tx1"/>
                        </a:solidFill>
                        <a:latin typeface="Cambria Math" panose="02040503050406030204" pitchFamily="18" charset="0"/>
                      </a:rPr>
                      <m:t>𝜼</m:t>
                    </m:r>
                  </m:oMath>
                </a14:m>
                <a:r>
                  <a:rPr lang="zh-CN" altLang="en-US" sz="1800" b="1" dirty="0">
                    <a:solidFill>
                      <a:schemeClr val="tx1"/>
                    </a:solidFill>
                    <a:latin typeface="Times New Roman" panose="02020603050405020304" pitchFamily="18" charset="0"/>
                    <a:cs typeface="Times New Roman" panose="02020603050405020304" pitchFamily="18" charset="0"/>
                  </a:rPr>
                  <a:t> </a:t>
                </a:r>
                <a:r>
                  <a:rPr lang="en-US" altLang="zh-CN" sz="1800" b="1">
                    <a:solidFill>
                      <a:schemeClr val="tx1"/>
                    </a:solidFill>
                    <a:latin typeface="Times New Roman" panose="02020603050405020304" pitchFamily="18" charset="0"/>
                    <a:cs typeface="Times New Roman" panose="02020603050405020304" pitchFamily="18" charset="0"/>
                  </a:rPr>
                  <a:t>&lt; 0 &amp; end-cap TOF: -2.15 </a:t>
                </a:r>
                <a:r>
                  <a:rPr lang="en-US" altLang="zh-CN" sz="1800" b="1" dirty="0">
                    <a:solidFill>
                      <a:schemeClr val="tx1"/>
                    </a:solidFill>
                    <a:latin typeface="Times New Roman" panose="02020603050405020304" pitchFamily="18" charset="0"/>
                    <a:cs typeface="Times New Roman" panose="02020603050405020304" pitchFamily="18" charset="0"/>
                  </a:rPr>
                  <a:t>&lt; </a:t>
                </a:r>
                <a14:m>
                  <m:oMath xmlns:m="http://schemas.openxmlformats.org/officeDocument/2006/math">
                    <m:r>
                      <a:rPr lang="zh-CN" altLang="en-US" sz="1800" b="1" i="1" smtClean="0">
                        <a:solidFill>
                          <a:schemeClr val="tx1"/>
                        </a:solidFill>
                        <a:latin typeface="Cambria Math" panose="02040503050406030204" pitchFamily="18" charset="0"/>
                      </a:rPr>
                      <m:t>𝜼</m:t>
                    </m:r>
                  </m:oMath>
                </a14:m>
                <a:r>
                  <a:rPr lang="zh-CN" altLang="en-US" sz="1800" b="1" dirty="0">
                    <a:solidFill>
                      <a:schemeClr val="tx1"/>
                    </a:solidFill>
                    <a:latin typeface="Times New Roman" panose="02020603050405020304" pitchFamily="18" charset="0"/>
                    <a:cs typeface="Times New Roman" panose="02020603050405020304" pitchFamily="18" charset="0"/>
                  </a:rPr>
                  <a:t> </a:t>
                </a:r>
                <a:r>
                  <a:rPr lang="en-US" altLang="zh-CN" sz="1800" b="1" dirty="0">
                    <a:solidFill>
                      <a:schemeClr val="tx1"/>
                    </a:solidFill>
                    <a:latin typeface="Times New Roman" panose="02020603050405020304" pitchFamily="18" charset="0"/>
                    <a:cs typeface="Times New Roman" panose="02020603050405020304" pitchFamily="18" charset="0"/>
                  </a:rPr>
                  <a:t>&lt; </a:t>
                </a:r>
                <a:r>
                  <a:rPr lang="en-US" altLang="zh-CN" sz="1800" b="1">
                    <a:solidFill>
                      <a:schemeClr val="tx1"/>
                    </a:solidFill>
                    <a:latin typeface="Times New Roman" panose="02020603050405020304" pitchFamily="18" charset="0"/>
                    <a:cs typeface="Times New Roman" panose="02020603050405020304" pitchFamily="18" charset="0"/>
                  </a:rPr>
                  <a:t>-1.55</a:t>
                </a:r>
                <a:endParaRPr lang="en-US" altLang="zh-CN" sz="1800"/>
              </a:p>
              <a:p>
                <a:pPr marL="216000" indent="-216000">
                  <a:spcBef>
                    <a:spcPts val="1000"/>
                  </a:spcBef>
                </a:pPr>
                <a:r>
                  <a:rPr lang="en-US" altLang="zh-CN" sz="1800"/>
                  <a:t>Fixed target mode (Au + Au collisions at  </a:t>
                </a:r>
                <a14:m>
                  <m:oMath xmlns:m="http://schemas.openxmlformats.org/officeDocument/2006/math">
                    <m:rad>
                      <m:radPr>
                        <m:degHide m:val="on"/>
                        <m:ctrlPr>
                          <a:rPr lang="en-US" altLang="zh-CN" sz="1800" i="1" smtClean="0">
                            <a:latin typeface="Cambria Math" panose="02040503050406030204" pitchFamily="18" charset="0"/>
                          </a:rPr>
                        </m:ctrlPr>
                      </m:radPr>
                      <m:deg/>
                      <m:e>
                        <m:sSub>
                          <m:sSubPr>
                            <m:ctrlPr>
                              <a:rPr lang="en-US" altLang="zh-CN" sz="1800" i="1" smtClean="0">
                                <a:latin typeface="Cambria Math" panose="02040503050406030204" pitchFamily="18" charset="0"/>
                              </a:rPr>
                            </m:ctrlPr>
                          </m:sSubPr>
                          <m:e>
                            <m:r>
                              <a:rPr lang="en-US" altLang="zh-CN" sz="1800" b="1" i="1" smtClean="0">
                                <a:latin typeface="Cambria Math" panose="02040503050406030204" pitchFamily="18" charset="0"/>
                              </a:rPr>
                              <m:t>𝒔</m:t>
                            </m:r>
                          </m:e>
                          <m:sub>
                            <m:r>
                              <a:rPr lang="en-US" altLang="zh-CN" sz="1800" b="1" i="0" smtClean="0">
                                <a:latin typeface="Cambria Math" panose="02040503050406030204" pitchFamily="18" charset="0"/>
                              </a:rPr>
                              <m:t>𝐍𝐍</m:t>
                            </m:r>
                          </m:sub>
                        </m:sSub>
                      </m:e>
                    </m:rad>
                  </m:oMath>
                </a14:m>
                <a:r>
                  <a:rPr lang="en-US" altLang="zh-CN" sz="1800"/>
                  <a:t> = 3.0 – 13.7 GeV)</a:t>
                </a:r>
              </a:p>
              <a:p>
                <a:pPr marL="432000" indent="-216000">
                  <a:lnSpc>
                    <a:spcPct val="110000"/>
                  </a:lnSpc>
                  <a:spcBef>
                    <a:spcPts val="0"/>
                  </a:spcBef>
                  <a:buFont typeface="Wingdings" panose="05000000000000000000" pitchFamily="2" charset="2"/>
                  <a:buChar char="Ø"/>
                </a:pPr>
                <a:r>
                  <a:rPr lang="en-US" altLang="zh-CN" sz="1800"/>
                  <a:t>10</a:t>
                </a:r>
                <a14:m>
                  <m:oMath xmlns:m="http://schemas.openxmlformats.org/officeDocument/2006/math">
                    <m:r>
                      <a:rPr lang="en-US" altLang="zh-CN" sz="1800" i="1" smtClean="0">
                        <a:latin typeface="Cambria Math" panose="02040503050406030204" pitchFamily="18" charset="0"/>
                        <a:ea typeface="Cambria Math" panose="02040503050406030204" pitchFamily="18" charset="0"/>
                      </a:rPr>
                      <m:t>×</m:t>
                    </m:r>
                  </m:oMath>
                </a14:m>
                <a:r>
                  <a:rPr lang="zh-CN" altLang="en-US" sz="1800"/>
                  <a:t> </a:t>
                </a:r>
                <a:r>
                  <a:rPr lang="en-US" altLang="zh-CN" sz="1800"/>
                  <a:t>statistics compared to BES-I</a:t>
                </a:r>
              </a:p>
              <a:p>
                <a:pPr marL="432000" indent="-216000">
                  <a:lnSpc>
                    <a:spcPct val="110000"/>
                  </a:lnSpc>
                  <a:spcBef>
                    <a:spcPts val="0"/>
                  </a:spcBef>
                  <a:buFont typeface="Wingdings" panose="05000000000000000000" pitchFamily="2" charset="2"/>
                  <a:buChar char="Ø"/>
                </a:pPr>
                <a:r>
                  <a:rPr lang="en-US" altLang="zh-CN" sz="1800">
                    <a:solidFill>
                      <a:srgbClr val="FF0000"/>
                    </a:solidFill>
                  </a:rPr>
                  <a:t>This talk: </a:t>
                </a:r>
                <a14:m>
                  <m:oMath xmlns:m="http://schemas.openxmlformats.org/officeDocument/2006/math">
                    <m:rad>
                      <m:radPr>
                        <m:degHide m:val="on"/>
                        <m:ctrlPr>
                          <a:rPr lang="en-US" altLang="zh-CN" sz="1800" i="1" smtClean="0">
                            <a:solidFill>
                              <a:srgbClr val="FF0000"/>
                            </a:solidFill>
                            <a:latin typeface="Cambria Math" panose="02040503050406030204" pitchFamily="18" charset="0"/>
                          </a:rPr>
                        </m:ctrlPr>
                      </m:radPr>
                      <m:deg/>
                      <m:e>
                        <m:sSub>
                          <m:sSubPr>
                            <m:ctrlPr>
                              <a:rPr lang="en-US" altLang="zh-CN" sz="1800" i="1" smtClean="0">
                                <a:solidFill>
                                  <a:srgbClr val="FF0000"/>
                                </a:solidFill>
                                <a:latin typeface="Cambria Math" panose="02040503050406030204" pitchFamily="18" charset="0"/>
                              </a:rPr>
                            </m:ctrlPr>
                          </m:sSubPr>
                          <m:e>
                            <m:r>
                              <a:rPr lang="en-US" altLang="zh-CN" sz="1800" b="1" i="1" smtClean="0">
                                <a:solidFill>
                                  <a:srgbClr val="FF0000"/>
                                </a:solidFill>
                                <a:latin typeface="Cambria Math" panose="02040503050406030204" pitchFamily="18" charset="0"/>
                              </a:rPr>
                              <m:t>𝒔</m:t>
                            </m:r>
                          </m:e>
                          <m:sub>
                            <m:r>
                              <a:rPr lang="en-US" altLang="zh-CN" sz="1800" b="1" i="0" smtClean="0">
                                <a:solidFill>
                                  <a:srgbClr val="FF0000"/>
                                </a:solidFill>
                                <a:latin typeface="Cambria Math" panose="02040503050406030204" pitchFamily="18" charset="0"/>
                              </a:rPr>
                              <m:t>𝐍𝐍</m:t>
                            </m:r>
                          </m:sub>
                        </m:sSub>
                      </m:e>
                    </m:rad>
                  </m:oMath>
                </a14:m>
                <a:r>
                  <a:rPr lang="en-US" altLang="zh-CN" sz="1800">
                    <a:solidFill>
                      <a:srgbClr val="FF0000"/>
                    </a:solidFill>
                  </a:rPr>
                  <a:t> = 3.2 – 6.2 GeV</a:t>
                </a:r>
                <a:endParaRPr lang="zh-CN" altLang="en-US" sz="1800">
                  <a:solidFill>
                    <a:srgbClr val="FF0000"/>
                  </a:solidFill>
                </a:endParaRPr>
              </a:p>
            </p:txBody>
          </p:sp>
        </mc:Choice>
        <mc:Fallback xmlns="">
          <p:sp>
            <p:nvSpPr>
              <p:cNvPr id="28" name="内容占位符 2">
                <a:extLst>
                  <a:ext uri="{FF2B5EF4-FFF2-40B4-BE49-F238E27FC236}">
                    <a16:creationId xmlns:a16="http://schemas.microsoft.com/office/drawing/2014/main" id="{0096FA4A-96BD-4094-674C-68739A8953DB}"/>
                  </a:ext>
                </a:extLst>
              </p:cNvPr>
              <p:cNvSpPr txBox="1">
                <a:spLocks noRot="1" noChangeAspect="1" noMove="1" noResize="1" noEditPoints="1" noAdjustHandles="1" noChangeArrowheads="1" noChangeShapeType="1" noTextEdit="1"/>
              </p:cNvSpPr>
              <p:nvPr/>
            </p:nvSpPr>
            <p:spPr>
              <a:xfrm>
                <a:off x="5419150" y="3784310"/>
                <a:ext cx="6772850" cy="2610513"/>
              </a:xfrm>
              <a:prstGeom prst="rect">
                <a:avLst/>
              </a:prstGeom>
              <a:blipFill>
                <a:blip r:embed="rId6"/>
                <a:stretch>
                  <a:fillRect l="-630" t="-1168"/>
                </a:stretch>
              </a:blipFill>
            </p:spPr>
            <p:txBody>
              <a:bodyPr/>
              <a:lstStyle/>
              <a:p>
                <a:r>
                  <a:rPr lang="zh-CN" altLang="en-US">
                    <a:noFill/>
                  </a:rPr>
                  <a:t> </a:t>
                </a:r>
              </a:p>
            </p:txBody>
          </p:sp>
        </mc:Fallback>
      </mc:AlternateContent>
      <p:sp>
        <p:nvSpPr>
          <p:cNvPr id="30" name="椭圆 29">
            <a:extLst>
              <a:ext uri="{FF2B5EF4-FFF2-40B4-BE49-F238E27FC236}">
                <a16:creationId xmlns:a16="http://schemas.microsoft.com/office/drawing/2014/main" id="{29D272BC-7F9D-017C-56F8-64C62C3F7D8F}"/>
              </a:ext>
            </a:extLst>
          </p:cNvPr>
          <p:cNvSpPr/>
          <p:nvPr/>
        </p:nvSpPr>
        <p:spPr>
          <a:xfrm>
            <a:off x="8426824" y="2064582"/>
            <a:ext cx="309913" cy="26808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95D0918D-4A84-DA7C-C06F-026B759DFBCE}"/>
              </a:ext>
            </a:extLst>
          </p:cNvPr>
          <p:cNvCxnSpPr>
            <a:cxnSpLocks/>
            <a:stCxn id="30" idx="0"/>
          </p:cNvCxnSpPr>
          <p:nvPr/>
        </p:nvCxnSpPr>
        <p:spPr>
          <a:xfrm flipV="1">
            <a:off x="8581781" y="1017596"/>
            <a:ext cx="1888099" cy="1046986"/>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直接连接符 31">
            <a:extLst>
              <a:ext uri="{FF2B5EF4-FFF2-40B4-BE49-F238E27FC236}">
                <a16:creationId xmlns:a16="http://schemas.microsoft.com/office/drawing/2014/main" id="{A321ABF1-AC12-74E1-1CD7-25FA25D189CF}"/>
              </a:ext>
            </a:extLst>
          </p:cNvPr>
          <p:cNvCxnSpPr>
            <a:cxnSpLocks/>
            <a:stCxn id="30" idx="4"/>
          </p:cNvCxnSpPr>
          <p:nvPr/>
        </p:nvCxnSpPr>
        <p:spPr>
          <a:xfrm flipV="1">
            <a:off x="8581781" y="1859821"/>
            <a:ext cx="1971569" cy="472847"/>
          </a:xfrm>
          <a:prstGeom prst="line">
            <a:avLst/>
          </a:prstGeom>
          <a:ln w="28575"/>
        </p:spPr>
        <p:style>
          <a:lnRef idx="1">
            <a:schemeClr val="dk1"/>
          </a:lnRef>
          <a:fillRef idx="0">
            <a:schemeClr val="dk1"/>
          </a:fillRef>
          <a:effectRef idx="0">
            <a:schemeClr val="dk1"/>
          </a:effectRef>
          <a:fontRef idx="minor">
            <a:schemeClr val="tx1"/>
          </a:fontRef>
        </p:style>
      </p:cxnSp>
      <p:pic>
        <p:nvPicPr>
          <p:cNvPr id="42" name="Image" descr="Image">
            <a:extLst>
              <a:ext uri="{FF2B5EF4-FFF2-40B4-BE49-F238E27FC236}">
                <a16:creationId xmlns:a16="http://schemas.microsoft.com/office/drawing/2014/main" id="{9D0F74DA-FBF3-AE19-7B6B-370E5626BCF8}"/>
              </a:ext>
            </a:extLst>
          </p:cNvPr>
          <p:cNvPicPr>
            <a:picLocks noChangeAspect="1"/>
          </p:cNvPicPr>
          <p:nvPr/>
        </p:nvPicPr>
        <p:blipFill>
          <a:blip r:embed="rId7"/>
          <a:srcRect l="63370" t="15725" r="3341" b="27112"/>
          <a:stretch>
            <a:fillRect/>
          </a:stretch>
        </p:blipFill>
        <p:spPr>
          <a:xfrm>
            <a:off x="10038452" y="2033805"/>
            <a:ext cx="2153117" cy="2079770"/>
          </a:xfrm>
          <a:prstGeom prst="rect">
            <a:avLst/>
          </a:prstGeom>
          <a:ln w="12700">
            <a:miter lim="400000"/>
          </a:ln>
        </p:spPr>
      </p:pic>
      <p:pic>
        <p:nvPicPr>
          <p:cNvPr id="4" name="图片 3">
            <a:extLst>
              <a:ext uri="{FF2B5EF4-FFF2-40B4-BE49-F238E27FC236}">
                <a16:creationId xmlns:a16="http://schemas.microsoft.com/office/drawing/2014/main" id="{78ACA912-F3C8-1C2E-BBFF-4B1CC62DCC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0311" y="999000"/>
            <a:ext cx="1289398" cy="900000"/>
          </a:xfrm>
          <a:prstGeom prst="rect">
            <a:avLst/>
          </a:prstGeom>
        </p:spPr>
      </p:pic>
    </p:spTree>
    <p:extLst>
      <p:ext uri="{BB962C8B-B14F-4D97-AF65-F5344CB8AC3E}">
        <p14:creationId xmlns:p14="http://schemas.microsoft.com/office/powerpoint/2010/main" val="1328898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A25961-7083-7F90-E87A-6B562A3CE5DD}"/>
              </a:ext>
            </a:extLst>
          </p:cNvPr>
          <p:cNvSpPr>
            <a:spLocks noGrp="1"/>
          </p:cNvSpPr>
          <p:nvPr>
            <p:ph type="title"/>
          </p:nvPr>
        </p:nvSpPr>
        <p:spPr/>
        <p:txBody>
          <a:bodyPr/>
          <a:lstStyle/>
          <a:p>
            <a:r>
              <a:rPr lang="en-US" altLang="zh-CN"/>
              <a:t>Particle Identification</a:t>
            </a:r>
            <a:endParaRPr lang="zh-CN" altLang="en-US"/>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E837B72-2AB8-6496-4F18-271F6ECEA0B6}"/>
                  </a:ext>
                </a:extLst>
              </p:cNvPr>
              <p:cNvSpPr>
                <a:spLocks noGrp="1"/>
              </p:cNvSpPr>
              <p:nvPr>
                <p:ph idx="1"/>
              </p:nvPr>
            </p:nvSpPr>
            <p:spPr>
              <a:xfrm>
                <a:off x="743701" y="3693558"/>
                <a:ext cx="10701429" cy="2689543"/>
              </a:xfrm>
            </p:spPr>
            <p:txBody>
              <a:bodyPr/>
              <a:lstStyle/>
              <a:p>
                <a:pPr marL="216000" indent="-216000">
                  <a:lnSpc>
                    <a:spcPct val="120000"/>
                  </a:lnSpc>
                </a:pPr>
                <a:r>
                  <a:rPr lang="en-US" altLang="zh-CN" sz="2200"/>
                  <a:t>TPC </a:t>
                </a:r>
                <a:r>
                  <a:rPr lang="en-US" altLang="zh-CN" sz="2200" dirty="0"/>
                  <a:t>(</a:t>
                </a:r>
                <a:r>
                  <a:rPr lang="en-US" altLang="zh-CN" sz="2200" dirty="0" err="1"/>
                  <a:t>dE</a:t>
                </a:r>
                <a:r>
                  <a:rPr lang="en-US" altLang="zh-CN" sz="2200" dirty="0"/>
                  <a:t>/dx) and TOF (𝛽) for </a:t>
                </a:r>
                <a:r>
                  <a:rPr lang="en-US" altLang="zh-CN" sz="2200"/>
                  <a:t>charged pion, kaon and proton identification </a:t>
                </a:r>
              </a:p>
              <a:p>
                <a:pPr marL="432000" indent="-216000">
                  <a:lnSpc>
                    <a:spcPct val="90000"/>
                  </a:lnSpc>
                  <a:buFont typeface="Wingdings" panose="05000000000000000000" pitchFamily="2" charset="2"/>
                  <a:buChar char="Ø"/>
                </a:pPr>
                <a:r>
                  <a:rPr lang="en-US" altLang="zh-CN"/>
                  <a:t>TOF </a:t>
                </a:r>
                <a14:m>
                  <m:oMath xmlns:m="http://schemas.openxmlformats.org/officeDocument/2006/math">
                    <m:sSup>
                      <m:sSupPr>
                        <m:ctrlPr>
                          <a:rPr lang="en-US" altLang="zh-CN" i="1">
                            <a:latin typeface="Cambria Math" panose="02040503050406030204" pitchFamily="18" charset="0"/>
                          </a:rPr>
                        </m:ctrlPr>
                      </m:sSupPr>
                      <m:e>
                        <m:r>
                          <a:rPr lang="en-US" altLang="zh-CN" b="1" i="1">
                            <a:latin typeface="Cambria Math" panose="02040503050406030204" pitchFamily="18" charset="0"/>
                          </a:rPr>
                          <m:t>𝒎</m:t>
                        </m:r>
                      </m:e>
                      <m:sup>
                        <m:r>
                          <a:rPr lang="en-US" altLang="zh-CN" b="1" i="1">
                            <a:latin typeface="Cambria Math" panose="02040503050406030204" pitchFamily="18" charset="0"/>
                          </a:rPr>
                          <m:t>𝟐</m:t>
                        </m:r>
                      </m:sup>
                    </m:sSup>
                  </m:oMath>
                </a14:m>
                <a:r>
                  <a:rPr lang="en-US" altLang="zh-CN"/>
                  <a:t> </a:t>
                </a:r>
                <a14:m>
                  <m:oMath xmlns:m="http://schemas.openxmlformats.org/officeDocument/2006/math">
                    <m:r>
                      <a:rPr lang="en-US" altLang="zh-CN" b="1" i="1" smtClean="0">
                        <a:latin typeface="Cambria Math" panose="02040503050406030204" pitchFamily="18" charset="0"/>
                      </a:rPr>
                      <m:t>=</m:t>
                    </m:r>
                    <m:sSup>
                      <m:sSupPr>
                        <m:ctrlPr>
                          <a:rPr lang="en-US" altLang="zh-CN" i="1" smtClean="0">
                            <a:latin typeface="Cambria Math" panose="02040503050406030204" pitchFamily="18" charset="0"/>
                          </a:rPr>
                        </m:ctrlPr>
                      </m:sSupPr>
                      <m:e>
                        <m:r>
                          <a:rPr lang="en-US" altLang="zh-CN" b="1" i="1" smtClean="0">
                            <a:latin typeface="Cambria Math" panose="02040503050406030204" pitchFamily="18" charset="0"/>
                          </a:rPr>
                          <m:t>𝒑</m:t>
                        </m:r>
                      </m:e>
                      <m:sup>
                        <m:r>
                          <a:rPr lang="en-US" altLang="zh-CN" b="1" i="1" smtClean="0">
                            <a:latin typeface="Cambria Math" panose="02040503050406030204" pitchFamily="18" charset="0"/>
                          </a:rPr>
                          <m:t>𝟐</m:t>
                        </m:r>
                      </m:sup>
                    </m:sSup>
                    <m:d>
                      <m:dPr>
                        <m:ctrlPr>
                          <a:rPr lang="en-US" altLang="zh-CN" i="1" smtClean="0">
                            <a:latin typeface="Cambria Math" panose="02040503050406030204" pitchFamily="18" charset="0"/>
                          </a:rPr>
                        </m:ctrlPr>
                      </m:dPr>
                      <m:e>
                        <m:f>
                          <m:fPr>
                            <m:ctrlPr>
                              <a:rPr lang="en-US" altLang="zh-CN" i="1" smtClean="0">
                                <a:latin typeface="Cambria Math" panose="02040503050406030204" pitchFamily="18" charset="0"/>
                              </a:rPr>
                            </m:ctrlPr>
                          </m:fPr>
                          <m:num>
                            <m:r>
                              <a:rPr lang="en-US" altLang="zh-CN" b="1" i="1" smtClean="0">
                                <a:latin typeface="Cambria Math" panose="02040503050406030204" pitchFamily="18" charset="0"/>
                              </a:rPr>
                              <m:t>𝟏</m:t>
                            </m:r>
                          </m:num>
                          <m:den>
                            <m:sSup>
                              <m:sSupPr>
                                <m:ctrlPr>
                                  <a:rPr lang="en-US" altLang="zh-CN" i="1" smtClean="0">
                                    <a:latin typeface="Cambria Math" panose="02040503050406030204" pitchFamily="18" charset="0"/>
                                  </a:rPr>
                                </m:ctrlPr>
                              </m:sSupPr>
                              <m:e>
                                <m:r>
                                  <a:rPr lang="zh-CN" altLang="en-US" b="1" i="1" smtClean="0">
                                    <a:latin typeface="Cambria Math" panose="02040503050406030204" pitchFamily="18" charset="0"/>
                                  </a:rPr>
                                  <m:t>𝜷</m:t>
                                </m:r>
                              </m:e>
                              <m:sup>
                                <m:r>
                                  <a:rPr lang="en-US" altLang="zh-CN" b="1" i="1" smtClean="0">
                                    <a:latin typeface="Cambria Math" panose="02040503050406030204" pitchFamily="18" charset="0"/>
                                  </a:rPr>
                                  <m:t>𝟐</m:t>
                                </m:r>
                              </m:sup>
                            </m:sSup>
                          </m:den>
                        </m:f>
                        <m:r>
                          <a:rPr lang="en-US" altLang="zh-CN" b="1" i="1" smtClean="0">
                            <a:latin typeface="Cambria Math" panose="02040503050406030204" pitchFamily="18" charset="0"/>
                          </a:rPr>
                          <m:t>−</m:t>
                        </m:r>
                        <m:r>
                          <a:rPr lang="en-US" altLang="zh-CN" b="1" i="1" smtClean="0">
                            <a:latin typeface="Cambria Math" panose="02040503050406030204" pitchFamily="18" charset="0"/>
                          </a:rPr>
                          <m:t>𝟏</m:t>
                        </m:r>
                      </m:e>
                    </m:d>
                  </m:oMath>
                </a14:m>
                <a:endParaRPr lang="en-US" altLang="zh-CN" i="1" dirty="0"/>
              </a:p>
              <a:p>
                <a:pPr marL="216000" indent="-216000">
                  <a:lnSpc>
                    <a:spcPct val="120000"/>
                  </a:lnSpc>
                </a:pPr>
                <a:r>
                  <a:rPr lang="en-US" altLang="zh-CN" sz="2200" dirty="0"/>
                  <a:t>I</a:t>
                </a:r>
                <a:r>
                  <a:rPr lang="en-US" altLang="zh-CN" sz="2200"/>
                  <a:t>nvariant mass method is used to reconstruct decay strange hadrons (</a:t>
                </a:r>
                <a14:m>
                  <m:oMath xmlns:m="http://schemas.openxmlformats.org/officeDocument/2006/math">
                    <m:sSubSup>
                      <m:sSubSupPr>
                        <m:ctrlPr>
                          <a:rPr lang="en-CN" altLang="zh-CN" sz="2200" i="1">
                            <a:latin typeface="Cambria Math" panose="02040503050406030204" pitchFamily="18" charset="0"/>
                            <a:ea typeface="Cambria Math" panose="02040503050406030204" pitchFamily="18" charset="0"/>
                          </a:rPr>
                        </m:ctrlPr>
                      </m:sSubSupPr>
                      <m:e>
                        <m:r>
                          <a:rPr lang="en-US" altLang="zh-CN" sz="2200" b="1" i="1" smtClean="0">
                            <a:latin typeface="Cambria Math" panose="02040503050406030204" pitchFamily="18" charset="0"/>
                            <a:ea typeface="Cambria Math" panose="02040503050406030204" pitchFamily="18" charset="0"/>
                          </a:rPr>
                          <m:t>𝐊</m:t>
                        </m:r>
                      </m:e>
                      <m:sub>
                        <m:r>
                          <a:rPr lang="en-US" altLang="zh-CN" sz="2200" b="1" i="1" smtClean="0">
                            <a:latin typeface="Cambria Math" panose="02040503050406030204" pitchFamily="18" charset="0"/>
                            <a:ea typeface="Cambria Math" panose="02040503050406030204" pitchFamily="18" charset="0"/>
                          </a:rPr>
                          <m:t>𝐒</m:t>
                        </m:r>
                      </m:sub>
                      <m:sup>
                        <m:r>
                          <a:rPr lang="en-US" altLang="zh-CN" sz="2200" b="1" i="1" smtClean="0">
                            <a:latin typeface="Cambria Math" panose="02040503050406030204" pitchFamily="18" charset="0"/>
                            <a:ea typeface="Cambria Math" panose="02040503050406030204" pitchFamily="18" charset="0"/>
                          </a:rPr>
                          <m:t>𝟎</m:t>
                        </m:r>
                      </m:sup>
                    </m:sSubSup>
                  </m:oMath>
                </a14:m>
                <a:r>
                  <a:rPr lang="en-US" altLang="zh-CN" sz="2200"/>
                  <a:t>, </a:t>
                </a:r>
                <a14:m>
                  <m:oMath xmlns:m="http://schemas.openxmlformats.org/officeDocument/2006/math">
                    <m:r>
                      <a:rPr lang="zh-CN" altLang="en-US" sz="2200" i="1" smtClean="0">
                        <a:latin typeface="Cambria Math" panose="02040503050406030204" pitchFamily="18" charset="0"/>
                      </a:rPr>
                      <m:t>𝝓</m:t>
                    </m:r>
                  </m:oMath>
                </a14:m>
                <a:r>
                  <a:rPr lang="en-US" altLang="zh-CN" sz="2200"/>
                  <a:t>, </a:t>
                </a:r>
                <a14:m>
                  <m:oMath xmlns:m="http://schemas.openxmlformats.org/officeDocument/2006/math">
                    <m:r>
                      <a:rPr lang="zh-CN" altLang="en-US" sz="2200" i="1">
                        <a:latin typeface="Cambria Math" panose="02040503050406030204" pitchFamily="18" charset="0"/>
                      </a:rPr>
                      <m:t>𝚲</m:t>
                    </m:r>
                  </m:oMath>
                </a14:m>
                <a:r>
                  <a:rPr lang="en-US" altLang="zh-CN" sz="2200"/>
                  <a:t> and </a:t>
                </a:r>
                <a14:m>
                  <m:oMath xmlns:m="http://schemas.openxmlformats.org/officeDocument/2006/math">
                    <m:sSup>
                      <m:sSupPr>
                        <m:ctrlPr>
                          <a:rPr lang="en-US" altLang="zh-CN" sz="2400" i="1">
                            <a:latin typeface="Cambria Math" panose="02040503050406030204" pitchFamily="18" charset="0"/>
                          </a:rPr>
                        </m:ctrlPr>
                      </m:sSupPr>
                      <m:e>
                        <m:r>
                          <a:rPr lang="zh-CN" altLang="en-US" sz="2400" i="1">
                            <a:latin typeface="Cambria Math" panose="02040503050406030204" pitchFamily="18" charset="0"/>
                          </a:rPr>
                          <m:t>𝚵</m:t>
                        </m:r>
                      </m:e>
                      <m:sup>
                        <m:r>
                          <a:rPr lang="en-US" altLang="zh-CN" sz="2400" i="1">
                            <a:latin typeface="Cambria Math" panose="02040503050406030204" pitchFamily="18" charset="0"/>
                          </a:rPr>
                          <m:t>−</m:t>
                        </m:r>
                      </m:sup>
                    </m:sSup>
                  </m:oMath>
                </a14:m>
                <a:r>
                  <a:rPr lang="en-US" altLang="zh-CN" sz="2200"/>
                  <a:t>) from their decay daughters</a:t>
                </a:r>
              </a:p>
              <a:p>
                <a:pPr marL="432000" indent="-216000">
                  <a:spcBef>
                    <a:spcPts val="0"/>
                  </a:spcBef>
                  <a:buFont typeface="Wingdings" panose="05000000000000000000" pitchFamily="2" charset="2"/>
                  <a:buChar char="Ø"/>
                </a:pPr>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𝒎</m:t>
                        </m:r>
                      </m:e>
                      <m:sub>
                        <m:r>
                          <a:rPr lang="en-US" altLang="zh-CN" b="1" i="1" smtClean="0">
                            <a:latin typeface="Cambria Math" panose="02040503050406030204" pitchFamily="18" charset="0"/>
                          </a:rPr>
                          <m:t>𝒊𝒏𝒗</m:t>
                        </m:r>
                        <m:r>
                          <a:rPr lang="en-US" altLang="zh-CN" b="1" i="1" smtClean="0">
                            <a:latin typeface="Cambria Math" panose="02040503050406030204" pitchFamily="18" charset="0"/>
                          </a:rPr>
                          <m:t>.</m:t>
                        </m:r>
                      </m:sub>
                    </m:sSub>
                    <m:r>
                      <a:rPr lang="en-US" altLang="zh-CN" b="1" i="1" smtClean="0">
                        <a:latin typeface="Cambria Math" panose="02040503050406030204" pitchFamily="18" charset="0"/>
                      </a:rPr>
                      <m:t>=</m:t>
                    </m:r>
                    <m:rad>
                      <m:radPr>
                        <m:degHide m:val="on"/>
                        <m:ctrlPr>
                          <a:rPr lang="en-US" altLang="zh-CN" b="1" i="1" smtClean="0">
                            <a:latin typeface="Cambria Math" panose="02040503050406030204" pitchFamily="18" charset="0"/>
                          </a:rPr>
                        </m:ctrlPr>
                      </m:radPr>
                      <m:deg/>
                      <m:e>
                        <m:sSup>
                          <m:sSupPr>
                            <m:ctrlPr>
                              <a:rPr lang="en-US" altLang="zh-CN" b="1" i="1" smtClean="0">
                                <a:latin typeface="Cambria Math" panose="02040503050406030204" pitchFamily="18" charset="0"/>
                              </a:rPr>
                            </m:ctrlPr>
                          </m:sSupPr>
                          <m:e>
                            <m:d>
                              <m:dPr>
                                <m:ctrlPr>
                                  <a:rPr lang="en-US" altLang="zh-CN" b="1" i="1" smtClean="0">
                                    <a:latin typeface="Cambria Math" panose="02040503050406030204" pitchFamily="18" charset="0"/>
                                  </a:rPr>
                                </m:ctrlPr>
                              </m:dPr>
                              <m:e>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𝑬</m:t>
                                    </m:r>
                                  </m:e>
                                  <m:sub>
                                    <m:r>
                                      <a:rPr lang="en-US" altLang="zh-CN" b="1" i="1" smtClean="0">
                                        <a:latin typeface="Cambria Math" panose="02040503050406030204" pitchFamily="18" charset="0"/>
                                      </a:rPr>
                                      <m:t>𝒅𝒂𝒖</m:t>
                                    </m:r>
                                    <m:r>
                                      <a:rPr lang="en-US" altLang="zh-CN" b="1" i="1" smtClean="0">
                                        <a:latin typeface="Cambria Math" panose="02040503050406030204" pitchFamily="18" charset="0"/>
                                      </a:rPr>
                                      <m:t>,</m:t>
                                    </m:r>
                                    <m:r>
                                      <a:rPr lang="en-US" altLang="zh-CN" b="1" i="1" smtClean="0">
                                        <a:latin typeface="Cambria Math" panose="02040503050406030204" pitchFamily="18" charset="0"/>
                                      </a:rPr>
                                      <m:t>𝟏</m:t>
                                    </m:r>
                                  </m:sub>
                                </m:sSub>
                                <m:r>
                                  <a:rPr lang="en-US" altLang="zh-CN" b="1"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𝑬</m:t>
                                    </m:r>
                                  </m:e>
                                  <m:sub>
                                    <m:r>
                                      <a:rPr lang="en-US" altLang="zh-CN" i="1">
                                        <a:latin typeface="Cambria Math" panose="02040503050406030204" pitchFamily="18" charset="0"/>
                                      </a:rPr>
                                      <m:t>𝒅𝒂𝒖</m:t>
                                    </m:r>
                                    <m:r>
                                      <a:rPr lang="en-US" altLang="zh-CN" i="1">
                                        <a:latin typeface="Cambria Math" panose="02040503050406030204" pitchFamily="18" charset="0"/>
                                      </a:rPr>
                                      <m:t>,</m:t>
                                    </m:r>
                                    <m:r>
                                      <a:rPr lang="en-US" altLang="zh-CN" b="1" i="1" smtClean="0">
                                        <a:latin typeface="Cambria Math" panose="02040503050406030204" pitchFamily="18" charset="0"/>
                                      </a:rPr>
                                      <m:t>𝟐</m:t>
                                    </m:r>
                                  </m:sub>
                                </m:sSub>
                              </m:e>
                            </m:d>
                          </m:e>
                          <m:sup>
                            <m:r>
                              <a:rPr lang="en-US" altLang="zh-CN" b="1" i="1" smtClean="0">
                                <a:latin typeface="Cambria Math" panose="02040503050406030204" pitchFamily="18" charset="0"/>
                              </a:rPr>
                              <m:t>𝟐</m:t>
                            </m:r>
                          </m:sup>
                        </m:sSup>
                        <m:r>
                          <a:rPr lang="en-US" altLang="zh-CN" b="1" i="1" smtClean="0">
                            <a:latin typeface="Cambria Math" panose="02040503050406030204" pitchFamily="18" charset="0"/>
                          </a:rPr>
                          <m:t>−</m:t>
                        </m:r>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𝒑</m:t>
                                        </m:r>
                                      </m:e>
                                    </m:acc>
                                  </m:e>
                                  <m:sub>
                                    <m:r>
                                      <a:rPr lang="en-US" altLang="zh-CN" i="1">
                                        <a:latin typeface="Cambria Math" panose="02040503050406030204" pitchFamily="18" charset="0"/>
                                      </a:rPr>
                                      <m:t>𝒅𝒂𝒖</m:t>
                                    </m:r>
                                    <m:r>
                                      <a:rPr lang="en-US" altLang="zh-CN" i="1">
                                        <a:latin typeface="Cambria Math" panose="02040503050406030204" pitchFamily="18" charset="0"/>
                                      </a:rPr>
                                      <m:t>,</m:t>
                                    </m:r>
                                    <m:r>
                                      <a:rPr lang="en-US" altLang="zh-CN" i="1">
                                        <a:latin typeface="Cambria Math" panose="02040503050406030204" pitchFamily="18" charset="0"/>
                                      </a:rPr>
                                      <m:t>𝟏</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acc>
                                      <m:accPr>
                                        <m:chr m:val="⃗"/>
                                        <m:ctrlPr>
                                          <a:rPr lang="en-US" altLang="zh-CN" b="1" i="1" smtClean="0">
                                            <a:latin typeface="Cambria Math" panose="02040503050406030204" pitchFamily="18" charset="0"/>
                                          </a:rPr>
                                        </m:ctrlPr>
                                      </m:accPr>
                                      <m:e>
                                        <m:r>
                                          <a:rPr lang="en-US" altLang="zh-CN" b="1" i="1" smtClean="0">
                                            <a:latin typeface="Cambria Math" panose="02040503050406030204" pitchFamily="18" charset="0"/>
                                          </a:rPr>
                                          <m:t>𝒑</m:t>
                                        </m:r>
                                      </m:e>
                                    </m:acc>
                                  </m:e>
                                  <m:sub>
                                    <m:r>
                                      <a:rPr lang="en-US" altLang="zh-CN" i="1">
                                        <a:latin typeface="Cambria Math" panose="02040503050406030204" pitchFamily="18" charset="0"/>
                                      </a:rPr>
                                      <m:t>𝒅𝒂𝒖</m:t>
                                    </m:r>
                                    <m:r>
                                      <a:rPr lang="en-US" altLang="zh-CN" i="1">
                                        <a:latin typeface="Cambria Math" panose="02040503050406030204" pitchFamily="18" charset="0"/>
                                      </a:rPr>
                                      <m:t>,</m:t>
                                    </m:r>
                                    <m:r>
                                      <a:rPr lang="en-US" altLang="zh-CN" i="1">
                                        <a:latin typeface="Cambria Math" panose="02040503050406030204" pitchFamily="18" charset="0"/>
                                      </a:rPr>
                                      <m:t>𝟐</m:t>
                                    </m:r>
                                  </m:sub>
                                </m:sSub>
                              </m:e>
                            </m:d>
                          </m:e>
                          <m:sup>
                            <m:r>
                              <a:rPr lang="en-US" altLang="zh-CN" i="1">
                                <a:latin typeface="Cambria Math" panose="02040503050406030204" pitchFamily="18" charset="0"/>
                              </a:rPr>
                              <m:t>𝟐</m:t>
                            </m:r>
                          </m:sup>
                        </m:sSup>
                      </m:e>
                    </m:rad>
                  </m:oMath>
                </a14:m>
                <a:endParaRPr lang="en-US" altLang="zh-CN"/>
              </a:p>
              <a:p>
                <a:pPr>
                  <a:lnSpc>
                    <a:spcPct val="120000"/>
                  </a:lnSpc>
                </a:pPr>
                <a:endParaRPr lang="en-US" altLang="zh-CN"/>
              </a:p>
              <a:p>
                <a:pPr>
                  <a:lnSpc>
                    <a:spcPct val="120000"/>
                  </a:lnSpc>
                </a:pPr>
                <a:endParaRPr lang="en-US" altLang="zh-CN" dirty="0"/>
              </a:p>
            </p:txBody>
          </p:sp>
        </mc:Choice>
        <mc:Fallback xmlns="">
          <p:sp>
            <p:nvSpPr>
              <p:cNvPr id="3" name="内容占位符 2">
                <a:extLst>
                  <a:ext uri="{FF2B5EF4-FFF2-40B4-BE49-F238E27FC236}">
                    <a16:creationId xmlns:a16="http://schemas.microsoft.com/office/drawing/2014/main" id="{BE837B72-2AB8-6496-4F18-271F6ECEA0B6}"/>
                  </a:ext>
                </a:extLst>
              </p:cNvPr>
              <p:cNvSpPr>
                <a:spLocks noGrp="1" noRot="1" noChangeAspect="1" noMove="1" noResize="1" noEditPoints="1" noAdjustHandles="1" noChangeArrowheads="1" noChangeShapeType="1" noTextEdit="1"/>
              </p:cNvSpPr>
              <p:nvPr>
                <p:ph idx="1"/>
              </p:nvPr>
            </p:nvSpPr>
            <p:spPr>
              <a:xfrm>
                <a:off x="743701" y="3693558"/>
                <a:ext cx="10701429" cy="2689543"/>
              </a:xfrm>
              <a:blipFill>
                <a:blip r:embed="rId3"/>
                <a:stretch>
                  <a:fillRect l="-684" t="-454" r="-2279"/>
                </a:stretch>
              </a:blipFill>
            </p:spPr>
            <p:txBody>
              <a:bodyPr/>
              <a:lstStyle/>
              <a:p>
                <a:r>
                  <a:rPr lang="zh-CN" altLang="en-US">
                    <a:noFill/>
                  </a:rPr>
                  <a:t> </a:t>
                </a:r>
              </a:p>
            </p:txBody>
          </p:sp>
        </mc:Fallback>
      </mc:AlternateContent>
      <p:grpSp>
        <p:nvGrpSpPr>
          <p:cNvPr id="51" name="组合 50">
            <a:extLst>
              <a:ext uri="{FF2B5EF4-FFF2-40B4-BE49-F238E27FC236}">
                <a16:creationId xmlns:a16="http://schemas.microsoft.com/office/drawing/2014/main" id="{353A7BEA-1F0D-B804-C4BE-5DB976AF3AA6}"/>
              </a:ext>
            </a:extLst>
          </p:cNvPr>
          <p:cNvGrpSpPr/>
          <p:nvPr/>
        </p:nvGrpSpPr>
        <p:grpSpPr>
          <a:xfrm>
            <a:off x="67368" y="1164978"/>
            <a:ext cx="12057264" cy="2523467"/>
            <a:chOff x="90389" y="908770"/>
            <a:chExt cx="12057264" cy="2523467"/>
          </a:xfrm>
        </p:grpSpPr>
        <p:pic>
          <p:nvPicPr>
            <p:cNvPr id="35" name="图片 34">
              <a:extLst>
                <a:ext uri="{FF2B5EF4-FFF2-40B4-BE49-F238E27FC236}">
                  <a16:creationId xmlns:a16="http://schemas.microsoft.com/office/drawing/2014/main" id="{3B68C792-4A16-3B24-D5AD-10E27F30D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89" y="908770"/>
              <a:ext cx="4021264" cy="2510508"/>
            </a:xfrm>
            <a:prstGeom prst="rect">
              <a:avLst/>
            </a:prstGeom>
          </p:spPr>
        </p:pic>
        <p:pic>
          <p:nvPicPr>
            <p:cNvPr id="36" name="图片 35">
              <a:extLst>
                <a:ext uri="{FF2B5EF4-FFF2-40B4-BE49-F238E27FC236}">
                  <a16:creationId xmlns:a16="http://schemas.microsoft.com/office/drawing/2014/main" id="{03F513DD-545A-E3D7-6788-A7F81DCDA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6568" y="918339"/>
              <a:ext cx="4021085" cy="2513898"/>
            </a:xfrm>
            <a:prstGeom prst="rect">
              <a:avLst/>
            </a:prstGeom>
          </p:spPr>
        </p:pic>
        <p:pic>
          <p:nvPicPr>
            <p:cNvPr id="37" name="图片 36">
              <a:extLst>
                <a:ext uri="{FF2B5EF4-FFF2-40B4-BE49-F238E27FC236}">
                  <a16:creationId xmlns:a16="http://schemas.microsoft.com/office/drawing/2014/main" id="{31E7A6A4-0B6D-1704-7F41-DF91CE47F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304" y="912769"/>
              <a:ext cx="4024267" cy="2515887"/>
            </a:xfrm>
            <a:prstGeom prst="rect">
              <a:avLst/>
            </a:prstGeom>
          </p:spPr>
        </p:pic>
        <p:sp>
          <p:nvSpPr>
            <p:cNvPr id="38" name="文本框 37">
              <a:extLst>
                <a:ext uri="{FF2B5EF4-FFF2-40B4-BE49-F238E27FC236}">
                  <a16:creationId xmlns:a16="http://schemas.microsoft.com/office/drawing/2014/main" id="{0F1E22DA-4A67-E4CB-3553-842A59DFFB6A}"/>
                </a:ext>
              </a:extLst>
            </p:cNvPr>
            <p:cNvSpPr txBox="1"/>
            <p:nvPr/>
          </p:nvSpPr>
          <p:spPr>
            <a:xfrm>
              <a:off x="2806813" y="1120327"/>
              <a:ext cx="689739" cy="369332"/>
            </a:xfrm>
            <a:prstGeom prst="rect">
              <a:avLst/>
            </a:prstGeom>
            <a:solidFill>
              <a:schemeClr val="bg1"/>
            </a:solidFill>
          </p:spPr>
          <p:txBody>
            <a:bodyPr wrap="square" rtlCol="0">
              <a:spAutoFit/>
            </a:bodyPr>
            <a:lstStyle/>
            <a:p>
              <a:r>
                <a:rPr lang="en-US" altLang="zh-CN" b="1" dirty="0">
                  <a:latin typeface="Aptos" panose="020B0004020202020204" pitchFamily="34" charset="0"/>
                </a:rPr>
                <a:t>TPC</a:t>
              </a:r>
              <a:endParaRPr lang="zh-CN" altLang="en-US" b="1" dirty="0">
                <a:latin typeface="Aptos" panose="020B0004020202020204" pitchFamily="34" charset="0"/>
              </a:endParaRPr>
            </a:p>
          </p:txBody>
        </p:sp>
        <p:sp>
          <p:nvSpPr>
            <p:cNvPr id="39" name="文本框 38">
              <a:extLst>
                <a:ext uri="{FF2B5EF4-FFF2-40B4-BE49-F238E27FC236}">
                  <a16:creationId xmlns:a16="http://schemas.microsoft.com/office/drawing/2014/main" id="{356B940F-4177-3027-AAC6-591215A27D0D}"/>
                </a:ext>
              </a:extLst>
            </p:cNvPr>
            <p:cNvSpPr txBox="1"/>
            <p:nvPr/>
          </p:nvSpPr>
          <p:spPr>
            <a:xfrm>
              <a:off x="5019175" y="1120288"/>
              <a:ext cx="740743" cy="369332"/>
            </a:xfrm>
            <a:prstGeom prst="rect">
              <a:avLst/>
            </a:prstGeom>
            <a:solidFill>
              <a:schemeClr val="bg1"/>
            </a:solidFill>
          </p:spPr>
          <p:txBody>
            <a:bodyPr wrap="square" rtlCol="0">
              <a:spAutoFit/>
            </a:bodyPr>
            <a:lstStyle/>
            <a:p>
              <a:pPr algn="ctr"/>
              <a:r>
                <a:rPr lang="en-US" altLang="zh-CN" b="1" dirty="0">
                  <a:latin typeface="Aptos" panose="020B0004020202020204" pitchFamily="34" charset="0"/>
                </a:rPr>
                <a:t>bTOF</a:t>
              </a:r>
              <a:endParaRPr lang="zh-CN" altLang="en-US" b="1" dirty="0">
                <a:latin typeface="Aptos" panose="020B0004020202020204" pitchFamily="34" charset="0"/>
              </a:endParaRPr>
            </a:p>
          </p:txBody>
        </p:sp>
        <p:sp>
          <p:nvSpPr>
            <p:cNvPr id="40" name="文本框 39">
              <a:extLst>
                <a:ext uri="{FF2B5EF4-FFF2-40B4-BE49-F238E27FC236}">
                  <a16:creationId xmlns:a16="http://schemas.microsoft.com/office/drawing/2014/main" id="{97FA53C7-8F52-2834-A603-97BCC9A21FA4}"/>
                </a:ext>
              </a:extLst>
            </p:cNvPr>
            <p:cNvSpPr txBox="1"/>
            <p:nvPr/>
          </p:nvSpPr>
          <p:spPr>
            <a:xfrm>
              <a:off x="8888637" y="1120288"/>
              <a:ext cx="740743" cy="369332"/>
            </a:xfrm>
            <a:prstGeom prst="rect">
              <a:avLst/>
            </a:prstGeom>
            <a:solidFill>
              <a:schemeClr val="bg1"/>
            </a:solidFill>
          </p:spPr>
          <p:txBody>
            <a:bodyPr wrap="square" rtlCol="0">
              <a:spAutoFit/>
            </a:bodyPr>
            <a:lstStyle/>
            <a:p>
              <a:pPr algn="ctr"/>
              <a:r>
                <a:rPr lang="en-US" altLang="zh-CN" b="1" dirty="0">
                  <a:latin typeface="Aptos" panose="020B0004020202020204" pitchFamily="34" charset="0"/>
                </a:rPr>
                <a:t>eTOF</a:t>
              </a:r>
              <a:endParaRPr lang="zh-CN" altLang="en-US" b="1" dirty="0">
                <a:latin typeface="Aptos" panose="020B0004020202020204" pitchFamily="34" charset="0"/>
              </a:endParaRP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CFD49299-A324-310A-E59D-855917C9D26C}"/>
                    </a:ext>
                  </a:extLst>
                </p:cNvPr>
                <p:cNvSpPr txBox="1"/>
                <p:nvPr/>
              </p:nvSpPr>
              <p:spPr>
                <a:xfrm>
                  <a:off x="6760536" y="1530368"/>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200" b="1" i="0" dirty="0" smtClean="0">
                            <a:latin typeface="Cambria Math" panose="02040503050406030204" pitchFamily="18" charset="0"/>
                          </a:rPr>
                          <m:t>𝐩</m:t>
                        </m:r>
                      </m:oMath>
                    </m:oMathPara>
                  </a14:m>
                  <a:endParaRPr lang="zh-CN" altLang="en-US" sz="1200" b="1" dirty="0">
                    <a:latin typeface="Aptos" panose="020B0004020202020204" pitchFamily="34" charset="0"/>
                  </a:endParaRPr>
                </a:p>
              </p:txBody>
            </p:sp>
          </mc:Choice>
          <mc:Fallback xmlns="">
            <p:sp>
              <p:nvSpPr>
                <p:cNvPr id="41" name="文本框 40">
                  <a:extLst>
                    <a:ext uri="{FF2B5EF4-FFF2-40B4-BE49-F238E27FC236}">
                      <a16:creationId xmlns:a16="http://schemas.microsoft.com/office/drawing/2014/main" id="{CFD49299-A324-310A-E59D-855917C9D26C}"/>
                    </a:ext>
                  </a:extLst>
                </p:cNvPr>
                <p:cNvSpPr txBox="1">
                  <a:spLocks noRot="1" noChangeAspect="1" noMove="1" noResize="1" noEditPoints="1" noAdjustHandles="1" noChangeArrowheads="1" noChangeShapeType="1" noTextEdit="1"/>
                </p:cNvSpPr>
                <p:nvPr/>
              </p:nvSpPr>
              <p:spPr>
                <a:xfrm>
                  <a:off x="6760536" y="1530368"/>
                  <a:ext cx="289711" cy="276999"/>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601AC972-A304-01EA-3BAC-5DD2E0B8D4A1}"/>
                    </a:ext>
                  </a:extLst>
                </p:cNvPr>
                <p:cNvSpPr txBox="1"/>
                <p:nvPr/>
              </p:nvSpPr>
              <p:spPr>
                <a:xfrm>
                  <a:off x="6757601" y="2316210"/>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latin typeface="Cambria Math" panose="02040503050406030204" pitchFamily="18" charset="0"/>
                              </a:rPr>
                            </m:ctrlPr>
                          </m:sSupPr>
                          <m:e>
                            <m:r>
                              <a:rPr lang="en-US" altLang="zh-CN" sz="1200" b="1" i="0" smtClean="0">
                                <a:latin typeface="Cambria Math" panose="02040503050406030204" pitchFamily="18" charset="0"/>
                              </a:rPr>
                              <m:t>𝐊</m:t>
                            </m:r>
                          </m:e>
                          <m:sup>
                            <m:r>
                              <a:rPr lang="en-US" altLang="zh-CN" sz="1200" b="1" i="0" smtClean="0">
                                <a:latin typeface="Cambria Math" panose="02040503050406030204" pitchFamily="18" charset="0"/>
                              </a:rPr>
                              <m:t>+</m:t>
                            </m:r>
                          </m:sup>
                        </m:sSup>
                      </m:oMath>
                    </m:oMathPara>
                  </a14:m>
                  <a:endParaRPr lang="zh-CN" altLang="en-US" sz="1200" b="1" dirty="0">
                    <a:latin typeface="Aptos" panose="020B0004020202020204" pitchFamily="34" charset="0"/>
                  </a:endParaRPr>
                </a:p>
              </p:txBody>
            </p:sp>
          </mc:Choice>
          <mc:Fallback xmlns="">
            <p:sp>
              <p:nvSpPr>
                <p:cNvPr id="42" name="文本框 41">
                  <a:extLst>
                    <a:ext uri="{FF2B5EF4-FFF2-40B4-BE49-F238E27FC236}">
                      <a16:creationId xmlns:a16="http://schemas.microsoft.com/office/drawing/2014/main" id="{601AC972-A304-01EA-3BAC-5DD2E0B8D4A1}"/>
                    </a:ext>
                  </a:extLst>
                </p:cNvPr>
                <p:cNvSpPr txBox="1">
                  <a:spLocks noRot="1" noChangeAspect="1" noMove="1" noResize="1" noEditPoints="1" noAdjustHandles="1" noChangeArrowheads="1" noChangeShapeType="1" noTextEdit="1"/>
                </p:cNvSpPr>
                <p:nvPr/>
              </p:nvSpPr>
              <p:spPr>
                <a:xfrm>
                  <a:off x="6757601" y="2316210"/>
                  <a:ext cx="289711" cy="276999"/>
                </a:xfrm>
                <a:prstGeom prst="rect">
                  <a:avLst/>
                </a:prstGeom>
                <a:blipFill>
                  <a:blip r:embed="rId8"/>
                  <a:stretch>
                    <a:fillRect r="-106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CE58319E-32C3-153F-8BD0-01031692DAB4}"/>
                    </a:ext>
                  </a:extLst>
                </p:cNvPr>
                <p:cNvSpPr txBox="1"/>
                <p:nvPr/>
              </p:nvSpPr>
              <p:spPr>
                <a:xfrm>
                  <a:off x="5442120" y="2590469"/>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latin typeface="Cambria Math" panose="02040503050406030204" pitchFamily="18" charset="0"/>
                              </a:rPr>
                            </m:ctrlPr>
                          </m:sSupPr>
                          <m:e>
                            <m:r>
                              <a:rPr lang="zh-CN" altLang="en-US" sz="1200" b="1" i="1" smtClean="0">
                                <a:latin typeface="Cambria Math" panose="02040503050406030204" pitchFamily="18" charset="0"/>
                              </a:rPr>
                              <m:t>𝛑</m:t>
                            </m:r>
                          </m:e>
                          <m:sup>
                            <m:r>
                              <a:rPr lang="en-US" altLang="zh-CN" sz="1200" b="1" i="1" smtClean="0">
                                <a:latin typeface="Cambria Math" panose="02040503050406030204" pitchFamily="18" charset="0"/>
                              </a:rPr>
                              <m:t>−</m:t>
                            </m:r>
                          </m:sup>
                        </m:sSup>
                      </m:oMath>
                    </m:oMathPara>
                  </a14:m>
                  <a:endParaRPr lang="zh-CN" altLang="en-US" sz="1200" b="1" dirty="0">
                    <a:latin typeface="Aptos" panose="020B0004020202020204" pitchFamily="34" charset="0"/>
                  </a:endParaRPr>
                </a:p>
              </p:txBody>
            </p:sp>
          </mc:Choice>
          <mc:Fallback xmlns="">
            <p:sp>
              <p:nvSpPr>
                <p:cNvPr id="43" name="文本框 42">
                  <a:extLst>
                    <a:ext uri="{FF2B5EF4-FFF2-40B4-BE49-F238E27FC236}">
                      <a16:creationId xmlns:a16="http://schemas.microsoft.com/office/drawing/2014/main" id="{CE58319E-32C3-153F-8BD0-01031692DAB4}"/>
                    </a:ext>
                  </a:extLst>
                </p:cNvPr>
                <p:cNvSpPr txBox="1">
                  <a:spLocks noRot="1" noChangeAspect="1" noMove="1" noResize="1" noEditPoints="1" noAdjustHandles="1" noChangeArrowheads="1" noChangeShapeType="1" noTextEdit="1"/>
                </p:cNvSpPr>
                <p:nvPr/>
              </p:nvSpPr>
              <p:spPr>
                <a:xfrm>
                  <a:off x="5442120" y="2590469"/>
                  <a:ext cx="289711" cy="276999"/>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5470FCF9-1CA4-A187-A334-5D8D3FC725F6}"/>
                    </a:ext>
                  </a:extLst>
                </p:cNvPr>
                <p:cNvSpPr txBox="1"/>
                <p:nvPr/>
              </p:nvSpPr>
              <p:spPr>
                <a:xfrm>
                  <a:off x="5675513" y="2315801"/>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latin typeface="Cambria Math" panose="02040503050406030204" pitchFamily="18" charset="0"/>
                              </a:rPr>
                            </m:ctrlPr>
                          </m:sSupPr>
                          <m:e>
                            <m:r>
                              <a:rPr lang="en-US" altLang="zh-CN" sz="1200" b="1" i="0" smtClean="0">
                                <a:latin typeface="Cambria Math" panose="02040503050406030204" pitchFamily="18" charset="0"/>
                              </a:rPr>
                              <m:t>𝐊</m:t>
                            </m:r>
                          </m:e>
                          <m:sup>
                            <m:r>
                              <a:rPr lang="en-US" altLang="zh-CN" sz="1200" b="1" i="1" smtClean="0">
                                <a:latin typeface="Cambria Math" panose="02040503050406030204" pitchFamily="18" charset="0"/>
                              </a:rPr>
                              <m:t>−</m:t>
                            </m:r>
                          </m:sup>
                        </m:sSup>
                      </m:oMath>
                    </m:oMathPara>
                  </a14:m>
                  <a:endParaRPr lang="zh-CN" altLang="en-US" sz="1200" b="1" dirty="0">
                    <a:latin typeface="Aptos" panose="020B0004020202020204" pitchFamily="34" charset="0"/>
                  </a:endParaRPr>
                </a:p>
              </p:txBody>
            </p:sp>
          </mc:Choice>
          <mc:Fallback xmlns="">
            <p:sp>
              <p:nvSpPr>
                <p:cNvPr id="44" name="文本框 43">
                  <a:extLst>
                    <a:ext uri="{FF2B5EF4-FFF2-40B4-BE49-F238E27FC236}">
                      <a16:creationId xmlns:a16="http://schemas.microsoft.com/office/drawing/2014/main" id="{5470FCF9-1CA4-A187-A334-5D8D3FC725F6}"/>
                    </a:ext>
                  </a:extLst>
                </p:cNvPr>
                <p:cNvSpPr txBox="1">
                  <a:spLocks noRot="1" noChangeAspect="1" noMove="1" noResize="1" noEditPoints="1" noAdjustHandles="1" noChangeArrowheads="1" noChangeShapeType="1" noTextEdit="1"/>
                </p:cNvSpPr>
                <p:nvPr/>
              </p:nvSpPr>
              <p:spPr>
                <a:xfrm>
                  <a:off x="5675513" y="2315801"/>
                  <a:ext cx="289711" cy="276999"/>
                </a:xfrm>
                <a:prstGeom prst="rect">
                  <a:avLst/>
                </a:prstGeom>
                <a:blipFill>
                  <a:blip r:embed="rId10"/>
                  <a:stretch>
                    <a:fillRect r="-4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F4C744D3-4C89-604F-EFF4-906A2442E575}"/>
                    </a:ext>
                  </a:extLst>
                </p:cNvPr>
                <p:cNvSpPr txBox="1"/>
                <p:nvPr/>
              </p:nvSpPr>
              <p:spPr>
                <a:xfrm>
                  <a:off x="6724507" y="2590469"/>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latin typeface="Cambria Math" panose="02040503050406030204" pitchFamily="18" charset="0"/>
                              </a:rPr>
                            </m:ctrlPr>
                          </m:sSupPr>
                          <m:e>
                            <m:r>
                              <a:rPr lang="zh-CN" altLang="en-US" sz="1200" b="1" i="1" smtClean="0">
                                <a:latin typeface="Cambria Math" panose="02040503050406030204" pitchFamily="18" charset="0"/>
                              </a:rPr>
                              <m:t>𝛑</m:t>
                            </m:r>
                          </m:e>
                          <m:sup>
                            <m:r>
                              <a:rPr lang="en-US" altLang="zh-CN" sz="1200" b="1" i="1">
                                <a:latin typeface="Cambria Math" panose="02040503050406030204" pitchFamily="18" charset="0"/>
                              </a:rPr>
                              <m:t>+</m:t>
                            </m:r>
                          </m:sup>
                        </m:sSup>
                      </m:oMath>
                    </m:oMathPara>
                  </a14:m>
                  <a:endParaRPr lang="zh-CN" altLang="en-US" sz="1200" b="1" dirty="0">
                    <a:latin typeface="Aptos" panose="020B0004020202020204" pitchFamily="34" charset="0"/>
                  </a:endParaRPr>
                </a:p>
              </p:txBody>
            </p:sp>
          </mc:Choice>
          <mc:Fallback xmlns="">
            <p:sp>
              <p:nvSpPr>
                <p:cNvPr id="45" name="文本框 44">
                  <a:extLst>
                    <a:ext uri="{FF2B5EF4-FFF2-40B4-BE49-F238E27FC236}">
                      <a16:creationId xmlns:a16="http://schemas.microsoft.com/office/drawing/2014/main" id="{F4C744D3-4C89-604F-EFF4-906A2442E575}"/>
                    </a:ext>
                  </a:extLst>
                </p:cNvPr>
                <p:cNvSpPr txBox="1">
                  <a:spLocks noRot="1" noChangeAspect="1" noMove="1" noResize="1" noEditPoints="1" noAdjustHandles="1" noChangeArrowheads="1" noChangeShapeType="1" noTextEdit="1"/>
                </p:cNvSpPr>
                <p:nvPr/>
              </p:nvSpPr>
              <p:spPr>
                <a:xfrm>
                  <a:off x="6724507" y="2590469"/>
                  <a:ext cx="289711" cy="276999"/>
                </a:xfrm>
                <a:prstGeom prst="rect">
                  <a:avLst/>
                </a:prstGeom>
                <a:blipFill>
                  <a:blip r:embed="rId11"/>
                  <a:stretch>
                    <a:fillRect r="-4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A42F7207-9345-1216-5CC4-8C695EF5B8AD}"/>
                    </a:ext>
                  </a:extLst>
                </p:cNvPr>
                <p:cNvSpPr txBox="1"/>
                <p:nvPr/>
              </p:nvSpPr>
              <p:spPr>
                <a:xfrm>
                  <a:off x="10647626" y="1530368"/>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200" b="1" i="0" dirty="0" smtClean="0">
                            <a:latin typeface="Cambria Math" panose="02040503050406030204" pitchFamily="18" charset="0"/>
                          </a:rPr>
                          <m:t>𝐩</m:t>
                        </m:r>
                      </m:oMath>
                    </m:oMathPara>
                  </a14:m>
                  <a:endParaRPr lang="zh-CN" altLang="en-US" sz="1200" b="1" dirty="0">
                    <a:latin typeface="Aptos" panose="020B0004020202020204" pitchFamily="34" charset="0"/>
                  </a:endParaRPr>
                </a:p>
              </p:txBody>
            </p:sp>
          </mc:Choice>
          <mc:Fallback xmlns="">
            <p:sp>
              <p:nvSpPr>
                <p:cNvPr id="46" name="文本框 45">
                  <a:extLst>
                    <a:ext uri="{FF2B5EF4-FFF2-40B4-BE49-F238E27FC236}">
                      <a16:creationId xmlns:a16="http://schemas.microsoft.com/office/drawing/2014/main" id="{A42F7207-9345-1216-5CC4-8C695EF5B8AD}"/>
                    </a:ext>
                  </a:extLst>
                </p:cNvPr>
                <p:cNvSpPr txBox="1">
                  <a:spLocks noRot="1" noChangeAspect="1" noMove="1" noResize="1" noEditPoints="1" noAdjustHandles="1" noChangeArrowheads="1" noChangeShapeType="1" noTextEdit="1"/>
                </p:cNvSpPr>
                <p:nvPr/>
              </p:nvSpPr>
              <p:spPr>
                <a:xfrm>
                  <a:off x="10647626" y="1530368"/>
                  <a:ext cx="289711" cy="276999"/>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A99AF567-DA92-51EA-780E-924AB1CEB81F}"/>
                    </a:ext>
                  </a:extLst>
                </p:cNvPr>
                <p:cNvSpPr txBox="1"/>
                <p:nvPr/>
              </p:nvSpPr>
              <p:spPr>
                <a:xfrm>
                  <a:off x="10644691" y="2316210"/>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latin typeface="Cambria Math" panose="02040503050406030204" pitchFamily="18" charset="0"/>
                              </a:rPr>
                            </m:ctrlPr>
                          </m:sSupPr>
                          <m:e>
                            <m:r>
                              <a:rPr lang="en-US" altLang="zh-CN" sz="1200" b="1" i="0" smtClean="0">
                                <a:latin typeface="Cambria Math" panose="02040503050406030204" pitchFamily="18" charset="0"/>
                              </a:rPr>
                              <m:t>𝐊</m:t>
                            </m:r>
                          </m:e>
                          <m:sup>
                            <m:r>
                              <a:rPr lang="en-US" altLang="zh-CN" sz="1200" b="1" i="0" smtClean="0">
                                <a:latin typeface="Cambria Math" panose="02040503050406030204" pitchFamily="18" charset="0"/>
                              </a:rPr>
                              <m:t>+</m:t>
                            </m:r>
                          </m:sup>
                        </m:sSup>
                      </m:oMath>
                    </m:oMathPara>
                  </a14:m>
                  <a:endParaRPr lang="zh-CN" altLang="en-US" sz="1200" b="1" dirty="0">
                    <a:latin typeface="Aptos" panose="020B0004020202020204" pitchFamily="34" charset="0"/>
                  </a:endParaRPr>
                </a:p>
              </p:txBody>
            </p:sp>
          </mc:Choice>
          <mc:Fallback xmlns="">
            <p:sp>
              <p:nvSpPr>
                <p:cNvPr id="47" name="文本框 46">
                  <a:extLst>
                    <a:ext uri="{FF2B5EF4-FFF2-40B4-BE49-F238E27FC236}">
                      <a16:creationId xmlns:a16="http://schemas.microsoft.com/office/drawing/2014/main" id="{A99AF567-DA92-51EA-780E-924AB1CEB81F}"/>
                    </a:ext>
                  </a:extLst>
                </p:cNvPr>
                <p:cNvSpPr txBox="1">
                  <a:spLocks noRot="1" noChangeAspect="1" noMove="1" noResize="1" noEditPoints="1" noAdjustHandles="1" noChangeArrowheads="1" noChangeShapeType="1" noTextEdit="1"/>
                </p:cNvSpPr>
                <p:nvPr/>
              </p:nvSpPr>
              <p:spPr>
                <a:xfrm>
                  <a:off x="10644691" y="2316210"/>
                  <a:ext cx="289711" cy="276999"/>
                </a:xfrm>
                <a:prstGeom prst="rect">
                  <a:avLst/>
                </a:prstGeom>
                <a:blipFill>
                  <a:blip r:embed="rId8"/>
                  <a:stretch>
                    <a:fillRect r="-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2CED1B27-CA05-E445-AE2E-FE439DF69FC5}"/>
                    </a:ext>
                  </a:extLst>
                </p:cNvPr>
                <p:cNvSpPr txBox="1"/>
                <p:nvPr/>
              </p:nvSpPr>
              <p:spPr>
                <a:xfrm>
                  <a:off x="9329210" y="2590469"/>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latin typeface="Cambria Math" panose="02040503050406030204" pitchFamily="18" charset="0"/>
                              </a:rPr>
                            </m:ctrlPr>
                          </m:sSupPr>
                          <m:e>
                            <m:r>
                              <a:rPr lang="zh-CN" altLang="en-US" sz="1200" b="1" i="1" smtClean="0">
                                <a:latin typeface="Cambria Math" panose="02040503050406030204" pitchFamily="18" charset="0"/>
                              </a:rPr>
                              <m:t>𝛑</m:t>
                            </m:r>
                          </m:e>
                          <m:sup>
                            <m:r>
                              <a:rPr lang="en-US" altLang="zh-CN" sz="1200" b="1" i="1" smtClean="0">
                                <a:latin typeface="Cambria Math" panose="02040503050406030204" pitchFamily="18" charset="0"/>
                              </a:rPr>
                              <m:t>−</m:t>
                            </m:r>
                          </m:sup>
                        </m:sSup>
                      </m:oMath>
                    </m:oMathPara>
                  </a14:m>
                  <a:endParaRPr lang="zh-CN" altLang="en-US" sz="1200" b="1" dirty="0">
                    <a:latin typeface="Aptos" panose="020B0004020202020204" pitchFamily="34" charset="0"/>
                  </a:endParaRPr>
                </a:p>
              </p:txBody>
            </p:sp>
          </mc:Choice>
          <mc:Fallback xmlns="">
            <p:sp>
              <p:nvSpPr>
                <p:cNvPr id="48" name="文本框 47">
                  <a:extLst>
                    <a:ext uri="{FF2B5EF4-FFF2-40B4-BE49-F238E27FC236}">
                      <a16:creationId xmlns:a16="http://schemas.microsoft.com/office/drawing/2014/main" id="{2CED1B27-CA05-E445-AE2E-FE439DF69FC5}"/>
                    </a:ext>
                  </a:extLst>
                </p:cNvPr>
                <p:cNvSpPr txBox="1">
                  <a:spLocks noRot="1" noChangeAspect="1" noMove="1" noResize="1" noEditPoints="1" noAdjustHandles="1" noChangeArrowheads="1" noChangeShapeType="1" noTextEdit="1"/>
                </p:cNvSpPr>
                <p:nvPr/>
              </p:nvSpPr>
              <p:spPr>
                <a:xfrm>
                  <a:off x="9329210" y="2590469"/>
                  <a:ext cx="289711" cy="276999"/>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CCE81ADF-C265-A1BF-06A6-B9FC667B8416}"/>
                    </a:ext>
                  </a:extLst>
                </p:cNvPr>
                <p:cNvSpPr txBox="1"/>
                <p:nvPr/>
              </p:nvSpPr>
              <p:spPr>
                <a:xfrm>
                  <a:off x="9562603" y="2315801"/>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latin typeface="Cambria Math" panose="02040503050406030204" pitchFamily="18" charset="0"/>
                              </a:rPr>
                            </m:ctrlPr>
                          </m:sSupPr>
                          <m:e>
                            <m:r>
                              <a:rPr lang="en-US" altLang="zh-CN" sz="1200" b="1" i="0" smtClean="0">
                                <a:latin typeface="Cambria Math" panose="02040503050406030204" pitchFamily="18" charset="0"/>
                              </a:rPr>
                              <m:t>𝐊</m:t>
                            </m:r>
                          </m:e>
                          <m:sup>
                            <m:r>
                              <a:rPr lang="en-US" altLang="zh-CN" sz="1200" b="1" i="1" smtClean="0">
                                <a:latin typeface="Cambria Math" panose="02040503050406030204" pitchFamily="18" charset="0"/>
                              </a:rPr>
                              <m:t>−</m:t>
                            </m:r>
                          </m:sup>
                        </m:sSup>
                      </m:oMath>
                    </m:oMathPara>
                  </a14:m>
                  <a:endParaRPr lang="zh-CN" altLang="en-US" sz="1200" b="1" dirty="0">
                    <a:latin typeface="Aptos" panose="020B0004020202020204" pitchFamily="34" charset="0"/>
                  </a:endParaRPr>
                </a:p>
              </p:txBody>
            </p:sp>
          </mc:Choice>
          <mc:Fallback xmlns="">
            <p:sp>
              <p:nvSpPr>
                <p:cNvPr id="49" name="文本框 48">
                  <a:extLst>
                    <a:ext uri="{FF2B5EF4-FFF2-40B4-BE49-F238E27FC236}">
                      <a16:creationId xmlns:a16="http://schemas.microsoft.com/office/drawing/2014/main" id="{CCE81ADF-C265-A1BF-06A6-B9FC667B8416}"/>
                    </a:ext>
                  </a:extLst>
                </p:cNvPr>
                <p:cNvSpPr txBox="1">
                  <a:spLocks noRot="1" noChangeAspect="1" noMove="1" noResize="1" noEditPoints="1" noAdjustHandles="1" noChangeArrowheads="1" noChangeShapeType="1" noTextEdit="1"/>
                </p:cNvSpPr>
                <p:nvPr/>
              </p:nvSpPr>
              <p:spPr>
                <a:xfrm>
                  <a:off x="9562603" y="2315801"/>
                  <a:ext cx="289711" cy="276999"/>
                </a:xfrm>
                <a:prstGeom prst="rect">
                  <a:avLst/>
                </a:prstGeom>
                <a:blipFill>
                  <a:blip r:embed="rId13"/>
                  <a:stretch>
                    <a:fillRect r="-42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DB76411D-BB0A-9088-FCB4-18B301C1179D}"/>
                    </a:ext>
                  </a:extLst>
                </p:cNvPr>
                <p:cNvSpPr txBox="1"/>
                <p:nvPr/>
              </p:nvSpPr>
              <p:spPr>
                <a:xfrm>
                  <a:off x="10611597" y="2590469"/>
                  <a:ext cx="28971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latin typeface="Cambria Math" panose="02040503050406030204" pitchFamily="18" charset="0"/>
                              </a:rPr>
                            </m:ctrlPr>
                          </m:sSupPr>
                          <m:e>
                            <m:r>
                              <a:rPr lang="zh-CN" altLang="en-US" sz="1200" b="1" i="1" smtClean="0">
                                <a:latin typeface="Cambria Math" panose="02040503050406030204" pitchFamily="18" charset="0"/>
                              </a:rPr>
                              <m:t>𝛑</m:t>
                            </m:r>
                          </m:e>
                          <m:sup>
                            <m:r>
                              <a:rPr lang="en-US" altLang="zh-CN" sz="1200" b="1" i="1">
                                <a:latin typeface="Cambria Math" panose="02040503050406030204" pitchFamily="18" charset="0"/>
                              </a:rPr>
                              <m:t>+</m:t>
                            </m:r>
                          </m:sup>
                        </m:sSup>
                      </m:oMath>
                    </m:oMathPara>
                  </a14:m>
                  <a:endParaRPr lang="zh-CN" altLang="en-US" sz="1200" b="1" dirty="0">
                    <a:latin typeface="Aptos" panose="020B0004020202020204" pitchFamily="34" charset="0"/>
                  </a:endParaRPr>
                </a:p>
              </p:txBody>
            </p:sp>
          </mc:Choice>
          <mc:Fallback xmlns="">
            <p:sp>
              <p:nvSpPr>
                <p:cNvPr id="50" name="文本框 49">
                  <a:extLst>
                    <a:ext uri="{FF2B5EF4-FFF2-40B4-BE49-F238E27FC236}">
                      <a16:creationId xmlns:a16="http://schemas.microsoft.com/office/drawing/2014/main" id="{DB76411D-BB0A-9088-FCB4-18B301C1179D}"/>
                    </a:ext>
                  </a:extLst>
                </p:cNvPr>
                <p:cNvSpPr txBox="1">
                  <a:spLocks noRot="1" noChangeAspect="1" noMove="1" noResize="1" noEditPoints="1" noAdjustHandles="1" noChangeArrowheads="1" noChangeShapeType="1" noTextEdit="1"/>
                </p:cNvSpPr>
                <p:nvPr/>
              </p:nvSpPr>
              <p:spPr>
                <a:xfrm>
                  <a:off x="10611597" y="2590469"/>
                  <a:ext cx="289711" cy="276999"/>
                </a:xfrm>
                <a:prstGeom prst="rect">
                  <a:avLst/>
                </a:prstGeom>
                <a:blipFill>
                  <a:blip r:embed="rId11"/>
                  <a:stretch>
                    <a:fillRect r="-6383"/>
                  </a:stretch>
                </a:blipFill>
              </p:spPr>
              <p:txBody>
                <a:bodyPr/>
                <a:lstStyle/>
                <a:p>
                  <a:r>
                    <a:rPr lang="zh-CN" altLang="en-US">
                      <a:noFill/>
                    </a:rPr>
                    <a:t> </a:t>
                  </a:r>
                </a:p>
              </p:txBody>
            </p:sp>
          </mc:Fallback>
        </mc:AlternateContent>
      </p:grpSp>
      <p:sp>
        <p:nvSpPr>
          <p:cNvPr id="7" name="日期占位符 6">
            <a:extLst>
              <a:ext uri="{FF2B5EF4-FFF2-40B4-BE49-F238E27FC236}">
                <a16:creationId xmlns:a16="http://schemas.microsoft.com/office/drawing/2014/main" id="{5DA8D3C4-837B-6404-A0C5-C256B17B5A4E}"/>
              </a:ext>
            </a:extLst>
          </p:cNvPr>
          <p:cNvSpPr>
            <a:spLocks noGrp="1"/>
          </p:cNvSpPr>
          <p:nvPr>
            <p:ph type="dt" sz="half" idx="10"/>
          </p:nvPr>
        </p:nvSpPr>
        <p:spPr/>
        <p:txBody>
          <a:bodyPr/>
          <a:lstStyle/>
          <a:p>
            <a:r>
              <a:rPr lang="en-US" altLang="zh-CN"/>
              <a:t>QPT-2025, Oct. 24-28</a:t>
            </a:r>
            <a:endParaRPr lang="zh-CN" altLang="en-US"/>
          </a:p>
        </p:txBody>
      </p:sp>
      <p:sp>
        <p:nvSpPr>
          <p:cNvPr id="8" name="页脚占位符 7">
            <a:extLst>
              <a:ext uri="{FF2B5EF4-FFF2-40B4-BE49-F238E27FC236}">
                <a16:creationId xmlns:a16="http://schemas.microsoft.com/office/drawing/2014/main" id="{7E49FFB5-0590-3194-D331-AC61BD240431}"/>
              </a:ext>
            </a:extLst>
          </p:cNvPr>
          <p:cNvSpPr>
            <a:spLocks noGrp="1"/>
          </p:cNvSpPr>
          <p:nvPr>
            <p:ph type="ftr" sz="quarter" idx="11"/>
          </p:nvPr>
        </p:nvSpPr>
        <p:spPr/>
        <p:txBody>
          <a:bodyPr/>
          <a:lstStyle/>
          <a:p>
            <a:r>
              <a:rPr lang="en-US" altLang="zh-CN"/>
              <a:t>Hongcan Li</a:t>
            </a:r>
            <a:endParaRPr lang="zh-CN" altLang="en-US"/>
          </a:p>
        </p:txBody>
      </p:sp>
      <p:sp>
        <p:nvSpPr>
          <p:cNvPr id="9" name="灯片编号占位符 8">
            <a:extLst>
              <a:ext uri="{FF2B5EF4-FFF2-40B4-BE49-F238E27FC236}">
                <a16:creationId xmlns:a16="http://schemas.microsoft.com/office/drawing/2014/main" id="{3C730736-BA5C-3B20-2B8D-DA6A88B94F71}"/>
              </a:ext>
            </a:extLst>
          </p:cNvPr>
          <p:cNvSpPr>
            <a:spLocks noGrp="1"/>
          </p:cNvSpPr>
          <p:nvPr>
            <p:ph type="sldNum" sz="quarter" idx="12"/>
          </p:nvPr>
        </p:nvSpPr>
        <p:spPr/>
        <p:txBody>
          <a:bodyPr/>
          <a:lstStyle/>
          <a:p>
            <a:fld id="{9205C459-37CB-4D03-B868-D4B8A0FDEA6B}" type="slidenum">
              <a:rPr lang="zh-CN" altLang="en-US" smtClean="0"/>
              <a:t>6</a:t>
            </a:fld>
            <a:endParaRPr lang="zh-CN" altLang="en-US"/>
          </a:p>
        </p:txBody>
      </p:sp>
    </p:spTree>
    <p:extLst>
      <p:ext uri="{BB962C8B-B14F-4D97-AF65-F5344CB8AC3E}">
        <p14:creationId xmlns:p14="http://schemas.microsoft.com/office/powerpoint/2010/main" val="364490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181182-C298-314C-E822-BC53D364C075}"/>
              </a:ext>
            </a:extLst>
          </p:cNvPr>
          <p:cNvSpPr>
            <a:spLocks noGrp="1"/>
          </p:cNvSpPr>
          <p:nvPr>
            <p:ph type="title"/>
          </p:nvPr>
        </p:nvSpPr>
        <p:spPr/>
        <p:txBody>
          <a:bodyPr/>
          <a:lstStyle/>
          <a:p>
            <a:pPr>
              <a:spcBef>
                <a:spcPts val="0"/>
              </a:spcBef>
            </a:pPr>
            <a:r>
              <a:rPr lang="en-US" altLang="zh-CN"/>
              <a:t>Signal Extraction</a:t>
            </a:r>
          </a:p>
        </p:txBody>
      </p:sp>
      <p:sp>
        <p:nvSpPr>
          <p:cNvPr id="9" name="日期占位符 8">
            <a:extLst>
              <a:ext uri="{FF2B5EF4-FFF2-40B4-BE49-F238E27FC236}">
                <a16:creationId xmlns:a16="http://schemas.microsoft.com/office/drawing/2014/main" id="{5F9B4218-464A-7A9B-9802-E5F7F599540B}"/>
              </a:ext>
            </a:extLst>
          </p:cNvPr>
          <p:cNvSpPr>
            <a:spLocks noGrp="1"/>
          </p:cNvSpPr>
          <p:nvPr>
            <p:ph type="dt" sz="half" idx="10"/>
          </p:nvPr>
        </p:nvSpPr>
        <p:spPr/>
        <p:txBody>
          <a:bodyPr/>
          <a:lstStyle/>
          <a:p>
            <a:r>
              <a:rPr lang="en-US" altLang="zh-CN"/>
              <a:t>QPT-2025, Oct. 24-28</a:t>
            </a:r>
            <a:endParaRPr lang="zh-CN" altLang="en-US"/>
          </a:p>
        </p:txBody>
      </p:sp>
      <p:sp>
        <p:nvSpPr>
          <p:cNvPr id="10" name="页脚占位符 9">
            <a:extLst>
              <a:ext uri="{FF2B5EF4-FFF2-40B4-BE49-F238E27FC236}">
                <a16:creationId xmlns:a16="http://schemas.microsoft.com/office/drawing/2014/main" id="{0C22DEC8-85B3-A776-E722-4EBB75D11DC2}"/>
              </a:ext>
            </a:extLst>
          </p:cNvPr>
          <p:cNvSpPr>
            <a:spLocks noGrp="1"/>
          </p:cNvSpPr>
          <p:nvPr>
            <p:ph type="ftr" sz="quarter" idx="11"/>
          </p:nvPr>
        </p:nvSpPr>
        <p:spPr/>
        <p:txBody>
          <a:bodyPr/>
          <a:lstStyle/>
          <a:p>
            <a:r>
              <a:rPr lang="en-US" altLang="zh-CN"/>
              <a:t>Hongcan Li</a:t>
            </a:r>
            <a:endParaRPr lang="zh-CN" altLang="en-US"/>
          </a:p>
        </p:txBody>
      </p:sp>
      <p:sp>
        <p:nvSpPr>
          <p:cNvPr id="12" name="灯片编号占位符 11">
            <a:extLst>
              <a:ext uri="{FF2B5EF4-FFF2-40B4-BE49-F238E27FC236}">
                <a16:creationId xmlns:a16="http://schemas.microsoft.com/office/drawing/2014/main" id="{3BAA4E3C-66E0-C380-BBA1-2D00D5081680}"/>
              </a:ext>
            </a:extLst>
          </p:cNvPr>
          <p:cNvSpPr>
            <a:spLocks noGrp="1"/>
          </p:cNvSpPr>
          <p:nvPr>
            <p:ph type="sldNum" sz="quarter" idx="12"/>
          </p:nvPr>
        </p:nvSpPr>
        <p:spPr/>
        <p:txBody>
          <a:bodyPr/>
          <a:lstStyle/>
          <a:p>
            <a:fld id="{9205C459-37CB-4D03-B868-D4B8A0FDEA6B}" type="slidenum">
              <a:rPr lang="zh-CN" altLang="en-US" smtClean="0"/>
              <a:t>7</a:t>
            </a:fld>
            <a:endParaRPr lang="zh-CN" altLang="en-US"/>
          </a:p>
        </p:txBody>
      </p:sp>
      <p:pic>
        <p:nvPicPr>
          <p:cNvPr id="5" name="图片 4">
            <a:extLst>
              <a:ext uri="{FF2B5EF4-FFF2-40B4-BE49-F238E27FC236}">
                <a16:creationId xmlns:a16="http://schemas.microsoft.com/office/drawing/2014/main" id="{FA9275D1-4E51-94A5-BCB5-BDBA05646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7862"/>
            <a:ext cx="10130398" cy="2412000"/>
          </a:xfrm>
          <a:prstGeom prst="rect">
            <a:avLst/>
          </a:prstGeom>
        </p:spPr>
      </p:pic>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C3A529A-DEB7-2F58-3A10-4ADDF91CEA12}"/>
                  </a:ext>
                </a:extLst>
              </p:cNvPr>
              <p:cNvSpPr txBox="1">
                <a:spLocks/>
              </p:cNvSpPr>
              <p:nvPr/>
            </p:nvSpPr>
            <p:spPr>
              <a:xfrm>
                <a:off x="1027848" y="5654180"/>
                <a:ext cx="10133902" cy="7382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spcBef>
                    <a:spcPts val="0"/>
                  </a:spcBef>
                </a:pPr>
                <a:r>
                  <a:rPr lang="en-US" altLang="zh-CN"/>
                  <a:t>Combinatorial background is reconstructed by m</a:t>
                </a:r>
                <a:r>
                  <a:rPr lang="en-US" altLang="zh-CN" b="1">
                    <a:latin typeface="Times New Roman" panose="02020603050405020304" pitchFamily="18" charset="0"/>
                    <a:cs typeface="Times New Roman" panose="02020603050405020304" pitchFamily="18" charset="0"/>
                  </a:rPr>
                  <a:t>ixed-event or track rotation method</a:t>
                </a:r>
              </a:p>
              <a:p>
                <a:pPr marL="216000" indent="-216000">
                  <a:spcBef>
                    <a:spcPts val="0"/>
                  </a:spcBef>
                </a:pPr>
                <a:r>
                  <a:rPr lang="en-US" altLang="zh-CN" sz="2000" b="1">
                    <a:latin typeface="Times New Roman" panose="02020603050405020304" pitchFamily="18" charset="0"/>
                    <a:cs typeface="Times New Roman" panose="02020603050405020304" pitchFamily="18" charset="0"/>
                  </a:rPr>
                  <a:t>Good </a:t>
                </a:r>
                <a:r>
                  <a:rPr lang="en-US" altLang="zh-CN" sz="2000" b="1" dirty="0">
                    <a:latin typeface="Times New Roman" panose="02020603050405020304" pitchFamily="18" charset="0"/>
                    <a:cs typeface="Times New Roman" panose="02020603050405020304" pitchFamily="18" charset="0"/>
                  </a:rPr>
                  <a:t>coverage from beam-rapidity to mid-rapidity for </a:t>
                </a:r>
                <a14:m>
                  <m:oMath xmlns:m="http://schemas.openxmlformats.org/officeDocument/2006/math">
                    <m:sSubSup>
                      <m:sSubSupPr>
                        <m:ctrlPr>
                          <a:rPr lang="en-US" altLang="zh-CN" sz="2000" b="1" i="1" smtClean="0">
                            <a:latin typeface="Cambria Math" panose="02040503050406030204" pitchFamily="18" charset="0"/>
                            <a:cs typeface="Times New Roman" panose="02020603050405020304" pitchFamily="18" charset="0"/>
                          </a:rPr>
                        </m:ctrlPr>
                      </m:sSubSupPr>
                      <m:e>
                        <m:r>
                          <a:rPr lang="en-US" altLang="zh-CN" sz="2000" b="1" i="0" smtClean="0">
                            <a:latin typeface="Cambria Math" panose="02040503050406030204" pitchFamily="18" charset="0"/>
                            <a:cs typeface="Times New Roman" panose="02020603050405020304" pitchFamily="18" charset="0"/>
                          </a:rPr>
                          <m:t>𝐊</m:t>
                        </m:r>
                      </m:e>
                      <m:sub>
                        <m:r>
                          <a:rPr lang="en-US" altLang="zh-CN" sz="2000" b="1" i="0" smtClean="0">
                            <a:latin typeface="Cambria Math" panose="02040503050406030204" pitchFamily="18" charset="0"/>
                            <a:cs typeface="Times New Roman" panose="02020603050405020304" pitchFamily="18" charset="0"/>
                          </a:rPr>
                          <m:t>𝐬</m:t>
                        </m:r>
                      </m:sub>
                      <m:sup>
                        <m:r>
                          <a:rPr lang="en-US" altLang="zh-CN" sz="2000" b="1" i="0" smtClean="0">
                            <a:latin typeface="Cambria Math" panose="02040503050406030204" pitchFamily="18" charset="0"/>
                            <a:cs typeface="Times New Roman" panose="02020603050405020304" pitchFamily="18" charset="0"/>
                          </a:rPr>
                          <m:t>𝟎</m:t>
                        </m:r>
                      </m:sup>
                    </m:sSubSup>
                  </m:oMath>
                </a14:m>
                <a:r>
                  <a:rPr lang="en-US" altLang="zh-CN" sz="2000" b="1" dirty="0">
                    <a:latin typeface="Times New Roman" panose="02020603050405020304" pitchFamily="18" charset="0"/>
                    <a:cs typeface="Times New Roman" panose="02020603050405020304" pitchFamily="18" charset="0"/>
                  </a:rPr>
                  <a:t>, </a:t>
                </a:r>
                <a14:m>
                  <m:oMath xmlns:m="http://schemas.openxmlformats.org/officeDocument/2006/math">
                    <m:r>
                      <a:rPr lang="zh-CN" altLang="en-US" i="1">
                        <a:latin typeface="Cambria Math" panose="02040503050406030204" pitchFamily="18" charset="0"/>
                      </a:rPr>
                      <m:t>𝚲</m:t>
                    </m:r>
                  </m:oMath>
                </a14:m>
                <a:r>
                  <a:rPr lang="en-US" altLang="zh-CN" sz="2000" b="1"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2000" b="1" i="1">
                            <a:latin typeface="Cambria Math" panose="02040503050406030204" pitchFamily="18" charset="0"/>
                            <a:cs typeface="Times New Roman" panose="02020603050405020304" pitchFamily="18" charset="0"/>
                          </a:rPr>
                        </m:ctrlPr>
                      </m:sSupPr>
                      <m:e>
                        <m:r>
                          <a:rPr lang="zh-CN" altLang="en-US" sz="2000" b="1" i="1" smtClean="0">
                            <a:latin typeface="Cambria Math" panose="02040503050406030204" pitchFamily="18" charset="0"/>
                            <a:cs typeface="Times New Roman" panose="02020603050405020304" pitchFamily="18" charset="0"/>
                          </a:rPr>
                          <m:t>𝚵</m:t>
                        </m:r>
                      </m:e>
                      <m:sup>
                        <m:r>
                          <a:rPr lang="en-US" altLang="zh-CN" sz="2000" b="1" i="1" smtClean="0">
                            <a:latin typeface="Cambria Math" panose="02040503050406030204" pitchFamily="18" charset="0"/>
                            <a:cs typeface="Times New Roman" panose="02020603050405020304" pitchFamily="18" charset="0"/>
                          </a:rPr>
                          <m:t>−</m:t>
                        </m:r>
                      </m:sup>
                    </m:sSup>
                  </m:oMath>
                </a14:m>
                <a:r>
                  <a:rPr lang="zh-CN" altLang="en-US" sz="2000" b="1" dirty="0">
                    <a:latin typeface="Times New Roman" panose="02020603050405020304" pitchFamily="18" charset="0"/>
                    <a:cs typeface="Times New Roman" panose="02020603050405020304" pitchFamily="18" charset="0"/>
                  </a:rPr>
                  <a:t> </a:t>
                </a:r>
                <a:r>
                  <a:rPr lang="en-US" altLang="zh-CN" sz="2000" b="1">
                    <a:latin typeface="Times New Roman" panose="02020603050405020304" pitchFamily="18" charset="0"/>
                    <a:cs typeface="Times New Roman" panose="02020603050405020304" pitchFamily="18" charset="0"/>
                  </a:rPr>
                  <a:t>and </a:t>
                </a:r>
                <a14:m>
                  <m:oMath xmlns:m="http://schemas.openxmlformats.org/officeDocument/2006/math">
                    <m:r>
                      <a:rPr lang="zh-CN" altLang="en-US" sz="2000" b="1" i="1" smtClean="0">
                        <a:latin typeface="Cambria Math" panose="02040503050406030204" pitchFamily="18" charset="0"/>
                      </a:rPr>
                      <m:t>𝝓</m:t>
                    </m:r>
                  </m:oMath>
                </a14:m>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3C3A529A-DEB7-2F58-3A10-4ADDF91CEA12}"/>
                  </a:ext>
                </a:extLst>
              </p:cNvPr>
              <p:cNvSpPr txBox="1">
                <a:spLocks noRot="1" noChangeAspect="1" noMove="1" noResize="1" noEditPoints="1" noAdjustHandles="1" noChangeArrowheads="1" noChangeShapeType="1" noTextEdit="1"/>
              </p:cNvSpPr>
              <p:nvPr/>
            </p:nvSpPr>
            <p:spPr>
              <a:xfrm>
                <a:off x="1027848" y="5654180"/>
                <a:ext cx="10133902" cy="738231"/>
              </a:xfrm>
              <a:prstGeom prst="rect">
                <a:avLst/>
              </a:prstGeom>
              <a:blipFill>
                <a:blip r:embed="rId4"/>
                <a:stretch>
                  <a:fillRect l="-542" t="-4959" b="-10744"/>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08D81D72-40A9-8212-AD89-2AFACA403951}"/>
              </a:ext>
            </a:extLst>
          </p:cNvPr>
          <p:cNvPicPr>
            <a:picLocks noChangeAspect="1"/>
          </p:cNvPicPr>
          <p:nvPr/>
        </p:nvPicPr>
        <p:blipFill>
          <a:blip r:embed="rId5">
            <a:extLst>
              <a:ext uri="{28A0092B-C50C-407E-A947-70E740481C1C}">
                <a14:useLocalDpi xmlns:a14="http://schemas.microsoft.com/office/drawing/2010/main" val="0"/>
              </a:ext>
            </a:extLst>
          </a:blip>
          <a:srcRect l="1808" t="10367" r="18774"/>
          <a:stretch/>
        </p:blipFill>
        <p:spPr>
          <a:xfrm>
            <a:off x="-2" y="973822"/>
            <a:ext cx="9860975" cy="2369328"/>
          </a:xfrm>
          <a:prstGeom prst="rect">
            <a:avLst/>
          </a:prstGeom>
        </p:spPr>
      </p:pic>
      <mc:AlternateContent xmlns:mc="http://schemas.openxmlformats.org/markup-compatibility/2006" xmlns:a14="http://schemas.microsoft.com/office/drawing/2010/main">
        <mc:Choice Requires="a14">
          <p:graphicFrame>
            <p:nvGraphicFramePr>
              <p:cNvPr id="15" name="表格 14">
                <a:extLst>
                  <a:ext uri="{FF2B5EF4-FFF2-40B4-BE49-F238E27FC236}">
                    <a16:creationId xmlns:a16="http://schemas.microsoft.com/office/drawing/2014/main" id="{080FAC3C-F438-EB06-4BDC-49BBD3829BD2}"/>
                  </a:ext>
                </a:extLst>
              </p:cNvPr>
              <p:cNvGraphicFramePr>
                <a:graphicFrameLocks noGrp="1"/>
              </p:cNvGraphicFramePr>
              <p:nvPr>
                <p:extLst>
                  <p:ext uri="{D42A27DB-BD31-4B8C-83A1-F6EECF244321}">
                    <p14:modId xmlns:p14="http://schemas.microsoft.com/office/powerpoint/2010/main" val="2729349956"/>
                  </p:ext>
                </p:extLst>
              </p:nvPr>
            </p:nvGraphicFramePr>
            <p:xfrm>
              <a:off x="10243411" y="3433015"/>
              <a:ext cx="1728000" cy="20160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2069159727"/>
                        </a:ext>
                      </a:extLst>
                    </a:gridCol>
                    <a:gridCol w="864000">
                      <a:extLst>
                        <a:ext uri="{9D8B030D-6E8A-4147-A177-3AD203B41FA5}">
                          <a16:colId xmlns:a16="http://schemas.microsoft.com/office/drawing/2014/main" val="2847500335"/>
                        </a:ext>
                      </a:extLst>
                    </a:gridCol>
                  </a:tblGrid>
                  <a:tr h="288000">
                    <a:tc>
                      <a:txBody>
                        <a:bodyPr/>
                        <a:lstStyle/>
                        <a:p>
                          <a:pPr algn="ctr"/>
                          <a14:m>
                            <m:oMathPara xmlns:m="http://schemas.openxmlformats.org/officeDocument/2006/math">
                              <m:oMathParaPr>
                                <m:jc m:val="centerGroup"/>
                              </m:oMathParaPr>
                              <m:oMath xmlns:m="http://schemas.openxmlformats.org/officeDocument/2006/math">
                                <m:rad>
                                  <m:radPr>
                                    <m:degHide m:val="on"/>
                                    <m:ctrlPr>
                                      <a:rPr lang="zh-CN" altLang="en-US" sz="1200" i="1" smtClean="0">
                                        <a:solidFill>
                                          <a:schemeClr val="tx1"/>
                                        </a:solidFill>
                                        <a:latin typeface="Cambria Math" panose="02040503050406030204" pitchFamily="18" charset="0"/>
                                        <a:cs typeface="Times New Roman" panose="02020603050405020304" pitchFamily="18" charset="0"/>
                                      </a:rPr>
                                    </m:ctrlPr>
                                  </m:radPr>
                                  <m:deg/>
                                  <m:e>
                                    <m:sSub>
                                      <m:sSubPr>
                                        <m:ctrlPr>
                                          <a:rPr lang="en-US" altLang="zh-CN" sz="1200" i="1" smtClean="0">
                                            <a:solidFill>
                                              <a:schemeClr val="tx1"/>
                                            </a:solidFill>
                                            <a:latin typeface="Cambria Math" panose="02040503050406030204" pitchFamily="18" charset="0"/>
                                            <a:cs typeface="Times New Roman" panose="02020603050405020304" pitchFamily="18" charset="0"/>
                                          </a:rPr>
                                        </m:ctrlPr>
                                      </m:sSubPr>
                                      <m:e>
                                        <m:r>
                                          <a:rPr lang="en-US" altLang="zh-CN" sz="1200" b="1" i="1" smtClean="0">
                                            <a:solidFill>
                                              <a:schemeClr val="tx1"/>
                                            </a:solidFill>
                                            <a:latin typeface="Cambria Math" panose="02040503050406030204" pitchFamily="18" charset="0"/>
                                            <a:cs typeface="Times New Roman" panose="02020603050405020304" pitchFamily="18" charset="0"/>
                                          </a:rPr>
                                          <m:t>𝒔</m:t>
                                        </m:r>
                                      </m:e>
                                      <m:sub>
                                        <m:r>
                                          <a:rPr lang="en-US" altLang="zh-CN" sz="1200" b="1" i="0" smtClean="0">
                                            <a:solidFill>
                                              <a:schemeClr val="tx1"/>
                                            </a:solidFill>
                                            <a:latin typeface="Cambria Math" panose="02040503050406030204" pitchFamily="18" charset="0"/>
                                            <a:cs typeface="Times New Roman" panose="02020603050405020304" pitchFamily="18" charset="0"/>
                                          </a:rPr>
                                          <m:t>𝐍𝐍</m:t>
                                        </m:r>
                                      </m:sub>
                                    </m:sSub>
                                  </m:e>
                                </m:rad>
                              </m:oMath>
                            </m:oMathPara>
                          </a14:m>
                          <a:endParaRPr lang="zh-CN" altLang="en-US" sz="1200">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200" i="1" smtClean="0">
                                        <a:solidFill>
                                          <a:schemeClr val="tx1"/>
                                        </a:solidFill>
                                        <a:latin typeface="Cambria Math" panose="02040503050406030204" pitchFamily="18" charset="0"/>
                                        <a:cs typeface="Times New Roman" panose="02020603050405020304" pitchFamily="18" charset="0"/>
                                      </a:rPr>
                                    </m:ctrlPr>
                                  </m:sSubPr>
                                  <m:e>
                                    <m:r>
                                      <a:rPr lang="en-US" altLang="zh-CN" sz="1200" b="1" i="1" smtClean="0">
                                        <a:solidFill>
                                          <a:schemeClr val="tx1"/>
                                        </a:solidFill>
                                        <a:latin typeface="Cambria Math" panose="02040503050406030204" pitchFamily="18" charset="0"/>
                                        <a:cs typeface="Times New Roman" panose="02020603050405020304" pitchFamily="18" charset="0"/>
                                      </a:rPr>
                                      <m:t>𝒚</m:t>
                                    </m:r>
                                  </m:e>
                                  <m:sub>
                                    <m:r>
                                      <a:rPr lang="en-US" altLang="zh-CN" sz="1200" b="1" i="1" smtClean="0">
                                        <a:solidFill>
                                          <a:schemeClr val="tx1"/>
                                        </a:solidFill>
                                        <a:latin typeface="Cambria Math" panose="02040503050406030204" pitchFamily="18" charset="0"/>
                                        <a:cs typeface="Times New Roman" panose="02020603050405020304" pitchFamily="18" charset="0"/>
                                      </a:rPr>
                                      <m:t>𝒃𝒆𝒂𝒎</m:t>
                                    </m:r>
                                  </m:sub>
                                </m:sSub>
                              </m:oMath>
                            </m:oMathPara>
                          </a14:m>
                          <a:endParaRPr lang="zh-CN" altLang="en-US" sz="1200">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0732593"/>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3.2</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1.14</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782161715"/>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3.5</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1.25</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600633902"/>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3.9</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1.38</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474518139"/>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4.5</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1.52</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839573751"/>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5.2</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1.68</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4244835809"/>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6.2</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1.87</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636622"/>
                      </a:ext>
                    </a:extLst>
                  </a:tr>
                </a:tbl>
              </a:graphicData>
            </a:graphic>
          </p:graphicFrame>
        </mc:Choice>
        <mc:Fallback xmlns="">
          <p:graphicFrame>
            <p:nvGraphicFramePr>
              <p:cNvPr id="15" name="表格 14">
                <a:extLst>
                  <a:ext uri="{FF2B5EF4-FFF2-40B4-BE49-F238E27FC236}">
                    <a16:creationId xmlns:a16="http://schemas.microsoft.com/office/drawing/2014/main" id="{080FAC3C-F438-EB06-4BDC-49BBD3829BD2}"/>
                  </a:ext>
                </a:extLst>
              </p:cNvPr>
              <p:cNvGraphicFramePr>
                <a:graphicFrameLocks noGrp="1"/>
              </p:cNvGraphicFramePr>
              <p:nvPr>
                <p:extLst>
                  <p:ext uri="{D42A27DB-BD31-4B8C-83A1-F6EECF244321}">
                    <p14:modId xmlns:p14="http://schemas.microsoft.com/office/powerpoint/2010/main" val="2729349956"/>
                  </p:ext>
                </p:extLst>
              </p:nvPr>
            </p:nvGraphicFramePr>
            <p:xfrm>
              <a:off x="10243411" y="3433015"/>
              <a:ext cx="1728000" cy="20160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2069159727"/>
                        </a:ext>
                      </a:extLst>
                    </a:gridCol>
                    <a:gridCol w="864000">
                      <a:extLst>
                        <a:ext uri="{9D8B030D-6E8A-4147-A177-3AD203B41FA5}">
                          <a16:colId xmlns:a16="http://schemas.microsoft.com/office/drawing/2014/main" val="2847500335"/>
                        </a:ext>
                      </a:extLst>
                    </a:gridCol>
                  </a:tblGrid>
                  <a:tr h="288000">
                    <a:tc>
                      <a:txBody>
                        <a:bodyPr/>
                        <a:lstStyle/>
                        <a:p>
                          <a:endParaRPr lang="zh-CN"/>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6"/>
                          <a:stretch>
                            <a:fillRect t="-6383" r="-102113" b="-617021"/>
                          </a:stretch>
                        </a:blipFill>
                      </a:tcPr>
                    </a:tc>
                    <a:tc>
                      <a:txBody>
                        <a:bodyPr/>
                        <a:lstStyle/>
                        <a:p>
                          <a:endParaRPr lang="zh-CN"/>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6"/>
                          <a:stretch>
                            <a:fillRect l="-100000" t="-6383" r="-2113" b="-617021"/>
                          </a:stretch>
                        </a:blipFill>
                      </a:tcPr>
                    </a:tc>
                    <a:extLst>
                      <a:ext uri="{0D108BD9-81ED-4DB2-BD59-A6C34878D82A}">
                        <a16:rowId xmlns:a16="http://schemas.microsoft.com/office/drawing/2014/main" val="2460732593"/>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3.2</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1.14</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782161715"/>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3.5</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1.25</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600633902"/>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3.9</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1.38</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474518139"/>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4.5</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1.52</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839573751"/>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5.2</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1.68</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4244835809"/>
                      </a:ext>
                    </a:extLst>
                  </a:tr>
                  <a:tr h="288000">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6.2</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381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CN" sz="1200" b="1">
                              <a:solidFill>
                                <a:schemeClr val="tx1"/>
                              </a:solidFill>
                              <a:latin typeface="Times New Roman" panose="02020603050405020304" pitchFamily="18" charset="0"/>
                              <a:cs typeface="Times New Roman" panose="02020603050405020304" pitchFamily="18" charset="0"/>
                            </a:rPr>
                            <a:t>1.87</a:t>
                          </a:r>
                          <a:endParaRPr lang="zh-CN" altLang="en-US" sz="1200" b="1">
                            <a:solidFill>
                              <a:schemeClr val="tx1"/>
                            </a:solidFill>
                            <a:latin typeface="Times New Roman" panose="02020603050405020304" pitchFamily="18" charset="0"/>
                            <a:cs typeface="Times New Roman" panose="02020603050405020304" pitchFamily="18" charset="0"/>
                          </a:endParaRPr>
                        </a:p>
                      </a:txBody>
                      <a:tcPr>
                        <a:lnL w="9525"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636622"/>
                      </a:ext>
                    </a:extLst>
                  </a:tr>
                </a:tbl>
              </a:graphicData>
            </a:graphic>
          </p:graphicFrame>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6A28ACCC-2288-09E7-72C3-46CA0F3415BE}"/>
                  </a:ext>
                </a:extLst>
              </p:cNvPr>
              <p:cNvSpPr txBox="1"/>
              <p:nvPr/>
            </p:nvSpPr>
            <p:spPr>
              <a:xfrm>
                <a:off x="9860973" y="969200"/>
                <a:ext cx="2331027" cy="2278572"/>
              </a:xfrm>
              <a:prstGeom prst="rect">
                <a:avLst/>
              </a:prstGeom>
              <a:noFill/>
            </p:spPr>
            <p:txBody>
              <a:bodyPr wrap="square" rtlCol="0">
                <a:spAutoFit/>
              </a:bodyPr>
              <a:lstStyle/>
              <a:p>
                <a:r>
                  <a:rPr lang="en-US" altLang="zh-CN" sz="1400" b="1">
                    <a:latin typeface="Times New Roman" panose="02020603050405020304" pitchFamily="18" charset="0"/>
                    <a:cs typeface="Times New Roman" panose="02020603050405020304" pitchFamily="18" charset="0"/>
                  </a:rPr>
                  <a:t>Decay Channel:</a:t>
                </a:r>
              </a:p>
              <a:p>
                <a:pPr/>
                <a14:m>
                  <m:oMathPara xmlns:m="http://schemas.openxmlformats.org/officeDocument/2006/math">
                    <m:oMathParaPr>
                      <m:jc m:val="left"/>
                    </m:oMathParaPr>
                    <m:oMath xmlns:m="http://schemas.openxmlformats.org/officeDocument/2006/math">
                      <m:sSubSup>
                        <m:sSubSupPr>
                          <m:ctrlPr>
                            <a:rPr lang="en-US" altLang="zh-CN" sz="1400" b="1" i="1" smtClean="0">
                              <a:latin typeface="Cambria Math" panose="02040503050406030204" pitchFamily="18" charset="0"/>
                              <a:cs typeface="Times New Roman" panose="02020603050405020304" pitchFamily="18" charset="0"/>
                            </a:rPr>
                          </m:ctrlPr>
                        </m:sSubSupPr>
                        <m:e>
                          <m:r>
                            <a:rPr lang="en-US" altLang="zh-CN" sz="1400" b="1" i="0" smtClean="0">
                              <a:latin typeface="Cambria Math" panose="02040503050406030204" pitchFamily="18" charset="0"/>
                              <a:cs typeface="Times New Roman" panose="02020603050405020304" pitchFamily="18" charset="0"/>
                            </a:rPr>
                            <m:t>𝐊</m:t>
                          </m:r>
                        </m:e>
                        <m:sub>
                          <m:r>
                            <a:rPr lang="en-US" altLang="zh-CN" sz="1400" b="1" i="0" smtClean="0">
                              <a:latin typeface="Cambria Math" panose="02040503050406030204" pitchFamily="18" charset="0"/>
                              <a:cs typeface="Times New Roman" panose="02020603050405020304" pitchFamily="18" charset="0"/>
                            </a:rPr>
                            <m:t>𝐒</m:t>
                          </m:r>
                        </m:sub>
                        <m:sup>
                          <m:r>
                            <a:rPr lang="en-US" altLang="zh-CN" sz="1400" b="1" i="0" smtClean="0">
                              <a:latin typeface="Cambria Math" panose="02040503050406030204" pitchFamily="18" charset="0"/>
                              <a:cs typeface="Times New Roman" panose="02020603050405020304" pitchFamily="18" charset="0"/>
                            </a:rPr>
                            <m:t>𝟎</m:t>
                          </m:r>
                        </m:sup>
                      </m:sSubSup>
                      <m:r>
                        <a:rPr lang="en-US" altLang="zh-CN" sz="1400" b="1" i="0" smtClean="0">
                          <a:latin typeface="Cambria Math" panose="02040503050406030204" pitchFamily="18" charset="0"/>
                          <a:cs typeface="Times New Roman" panose="02020603050405020304" pitchFamily="18" charset="0"/>
                        </a:rPr>
                        <m:t>→</m:t>
                      </m:r>
                      <m:sSup>
                        <m:sSupPr>
                          <m:ctrlPr>
                            <a:rPr lang="en-US" altLang="zh-CN" sz="1400" b="1" i="1" smtClean="0">
                              <a:latin typeface="Cambria Math" panose="02040503050406030204" pitchFamily="18" charset="0"/>
                              <a:cs typeface="Times New Roman" panose="02020603050405020304" pitchFamily="18" charset="0"/>
                            </a:rPr>
                          </m:ctrlPr>
                        </m:sSupPr>
                        <m:e>
                          <m:r>
                            <a:rPr lang="zh-CN" altLang="en-US" sz="1400" b="1" i="0" smtClean="0">
                              <a:latin typeface="Cambria Math" panose="02040503050406030204" pitchFamily="18" charset="0"/>
                              <a:cs typeface="Times New Roman" panose="02020603050405020304" pitchFamily="18" charset="0"/>
                            </a:rPr>
                            <m:t>𝛑</m:t>
                          </m:r>
                        </m:e>
                        <m:sup>
                          <m:r>
                            <a:rPr lang="en-US" altLang="zh-CN" sz="1400" b="1" i="0" smtClean="0">
                              <a:latin typeface="Cambria Math" panose="02040503050406030204" pitchFamily="18" charset="0"/>
                              <a:cs typeface="Times New Roman" panose="02020603050405020304" pitchFamily="18" charset="0"/>
                            </a:rPr>
                            <m:t>+</m:t>
                          </m:r>
                        </m:sup>
                      </m:sSup>
                      <m:r>
                        <a:rPr lang="en-US" altLang="zh-CN" sz="1400" b="1" i="0" smtClean="0">
                          <a:latin typeface="Cambria Math" panose="02040503050406030204" pitchFamily="18" charset="0"/>
                          <a:cs typeface="Times New Roman" panose="02020603050405020304" pitchFamily="18" charset="0"/>
                        </a:rPr>
                        <m:t>+</m:t>
                      </m:r>
                      <m:sSup>
                        <m:sSupPr>
                          <m:ctrlPr>
                            <a:rPr lang="en-US" altLang="zh-CN" sz="1400" b="1" i="1" smtClean="0">
                              <a:latin typeface="Cambria Math" panose="02040503050406030204" pitchFamily="18" charset="0"/>
                              <a:cs typeface="Times New Roman" panose="02020603050405020304" pitchFamily="18" charset="0"/>
                            </a:rPr>
                          </m:ctrlPr>
                        </m:sSupPr>
                        <m:e>
                          <m:r>
                            <a:rPr lang="zh-CN" altLang="en-US" sz="1400" b="1" i="0" smtClean="0">
                              <a:latin typeface="Cambria Math" panose="02040503050406030204" pitchFamily="18" charset="0"/>
                              <a:cs typeface="Times New Roman" panose="02020603050405020304" pitchFamily="18" charset="0"/>
                            </a:rPr>
                            <m:t>𝛑</m:t>
                          </m:r>
                        </m:e>
                        <m:sup>
                          <m:r>
                            <a:rPr lang="en-US" altLang="zh-CN" sz="1400" b="1" i="0" smtClean="0">
                              <a:latin typeface="Cambria Math" panose="02040503050406030204" pitchFamily="18" charset="0"/>
                              <a:cs typeface="Times New Roman" panose="02020603050405020304" pitchFamily="18" charset="0"/>
                            </a:rPr>
                            <m:t>−</m:t>
                          </m:r>
                        </m:sup>
                      </m:sSup>
                    </m:oMath>
                  </m:oMathPara>
                </a14:m>
                <a:endParaRPr lang="en-US" altLang="zh-CN" sz="1400" b="1">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zh-CN" altLang="en-US" sz="1400" b="1" i="0" smtClean="0">
                          <a:latin typeface="Cambria Math" panose="02040503050406030204" pitchFamily="18" charset="0"/>
                          <a:cs typeface="Times New Roman" panose="02020603050405020304" pitchFamily="18" charset="0"/>
                        </a:rPr>
                        <m:t>𝛟</m:t>
                      </m:r>
                      <m:r>
                        <a:rPr lang="en-US" altLang="zh-CN" sz="1400" b="1" i="0" smtClean="0">
                          <a:latin typeface="Cambria Math" panose="02040503050406030204" pitchFamily="18" charset="0"/>
                          <a:cs typeface="Times New Roman" panose="02020603050405020304" pitchFamily="18" charset="0"/>
                        </a:rPr>
                        <m:t>→</m:t>
                      </m:r>
                      <m:sSup>
                        <m:sSupPr>
                          <m:ctrlPr>
                            <a:rPr lang="en-US" altLang="zh-CN" sz="1400" b="1" i="1">
                              <a:latin typeface="Cambria Math" panose="02040503050406030204" pitchFamily="18" charset="0"/>
                              <a:cs typeface="Times New Roman" panose="02020603050405020304" pitchFamily="18" charset="0"/>
                            </a:rPr>
                          </m:ctrlPr>
                        </m:sSupPr>
                        <m:e>
                          <m:r>
                            <a:rPr lang="en-US" altLang="zh-CN" sz="1400" b="1" i="0" smtClean="0">
                              <a:latin typeface="Cambria Math" panose="02040503050406030204" pitchFamily="18" charset="0"/>
                              <a:cs typeface="Times New Roman" panose="02020603050405020304" pitchFamily="18" charset="0"/>
                            </a:rPr>
                            <m:t>𝐊</m:t>
                          </m:r>
                        </m:e>
                        <m:sup>
                          <m:r>
                            <a:rPr lang="en-US" altLang="zh-CN" sz="1400" b="1" i="0">
                              <a:latin typeface="Cambria Math" panose="02040503050406030204" pitchFamily="18" charset="0"/>
                              <a:cs typeface="Times New Roman" panose="02020603050405020304" pitchFamily="18" charset="0"/>
                            </a:rPr>
                            <m:t>+</m:t>
                          </m:r>
                        </m:sup>
                      </m:sSup>
                      <m:r>
                        <a:rPr lang="en-US" altLang="zh-CN" sz="1400" b="1" i="0">
                          <a:latin typeface="Cambria Math" panose="02040503050406030204" pitchFamily="18" charset="0"/>
                          <a:cs typeface="Times New Roman" panose="02020603050405020304" pitchFamily="18" charset="0"/>
                        </a:rPr>
                        <m:t>+</m:t>
                      </m:r>
                      <m:sSup>
                        <m:sSupPr>
                          <m:ctrlPr>
                            <a:rPr lang="en-US" altLang="zh-CN" sz="1400" b="1" i="1">
                              <a:latin typeface="Cambria Math" panose="02040503050406030204" pitchFamily="18" charset="0"/>
                              <a:cs typeface="Times New Roman" panose="02020603050405020304" pitchFamily="18" charset="0"/>
                            </a:rPr>
                          </m:ctrlPr>
                        </m:sSupPr>
                        <m:e>
                          <m:r>
                            <a:rPr lang="en-US" altLang="zh-CN" sz="1400" b="1" i="0" smtClean="0">
                              <a:latin typeface="Cambria Math" panose="02040503050406030204" pitchFamily="18" charset="0"/>
                              <a:cs typeface="Times New Roman" panose="02020603050405020304" pitchFamily="18" charset="0"/>
                            </a:rPr>
                            <m:t>𝐊</m:t>
                          </m:r>
                        </m:e>
                        <m:sup>
                          <m:r>
                            <a:rPr lang="en-US" altLang="zh-CN" sz="1400" b="1" i="0">
                              <a:latin typeface="Cambria Math" panose="02040503050406030204" pitchFamily="18" charset="0"/>
                              <a:cs typeface="Times New Roman" panose="02020603050405020304" pitchFamily="18" charset="0"/>
                            </a:rPr>
                            <m:t>−</m:t>
                          </m:r>
                        </m:sup>
                      </m:sSup>
                    </m:oMath>
                  </m:oMathPara>
                </a14:m>
                <a:endParaRPr lang="en-US" altLang="zh-CN" sz="1400" b="1">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zh-CN" altLang="en-US" sz="1400" b="1" i="1" smtClean="0">
                          <a:latin typeface="Cambria Math" panose="02040503050406030204" pitchFamily="18" charset="0"/>
                          <a:cs typeface="Times New Roman" panose="02020603050405020304" pitchFamily="18" charset="0"/>
                        </a:rPr>
                        <m:t>𝚲</m:t>
                      </m:r>
                      <m:r>
                        <a:rPr lang="en-US" altLang="zh-CN" sz="1400" b="1" i="1" smtClean="0">
                          <a:latin typeface="Cambria Math" panose="02040503050406030204" pitchFamily="18" charset="0"/>
                          <a:cs typeface="Times New Roman" panose="02020603050405020304" pitchFamily="18" charset="0"/>
                        </a:rPr>
                        <m:t>→</m:t>
                      </m:r>
                      <m:r>
                        <a:rPr lang="en-US" altLang="zh-CN" sz="1400" b="1" i="1" smtClean="0">
                          <a:latin typeface="Cambria Math" panose="02040503050406030204" pitchFamily="18" charset="0"/>
                          <a:cs typeface="Times New Roman" panose="02020603050405020304" pitchFamily="18" charset="0"/>
                        </a:rPr>
                        <m:t>𝒑</m:t>
                      </m:r>
                      <m:r>
                        <a:rPr lang="en-US" altLang="zh-CN" sz="1400" b="1" i="1" smtClean="0">
                          <a:latin typeface="Cambria Math" panose="02040503050406030204" pitchFamily="18" charset="0"/>
                          <a:cs typeface="Times New Roman" panose="02020603050405020304" pitchFamily="18" charset="0"/>
                        </a:rPr>
                        <m:t>+</m:t>
                      </m:r>
                      <m:sSup>
                        <m:sSupPr>
                          <m:ctrlPr>
                            <a:rPr lang="en-US" altLang="zh-CN" sz="1400" b="1" i="1">
                              <a:latin typeface="Cambria Math" panose="02040503050406030204" pitchFamily="18" charset="0"/>
                              <a:cs typeface="Times New Roman" panose="02020603050405020304" pitchFamily="18" charset="0"/>
                            </a:rPr>
                          </m:ctrlPr>
                        </m:sSupPr>
                        <m:e>
                          <m:r>
                            <a:rPr lang="zh-CN" altLang="en-US" sz="1400" b="1">
                              <a:latin typeface="Cambria Math" panose="02040503050406030204" pitchFamily="18" charset="0"/>
                              <a:cs typeface="Times New Roman" panose="02020603050405020304" pitchFamily="18" charset="0"/>
                            </a:rPr>
                            <m:t>𝛑</m:t>
                          </m:r>
                        </m:e>
                        <m:sup>
                          <m:r>
                            <a:rPr lang="en-US" altLang="zh-CN" sz="1400" b="1">
                              <a:latin typeface="Cambria Math" panose="02040503050406030204" pitchFamily="18" charset="0"/>
                              <a:cs typeface="Times New Roman" panose="02020603050405020304" pitchFamily="18" charset="0"/>
                            </a:rPr>
                            <m:t>−</m:t>
                          </m:r>
                        </m:sup>
                      </m:sSup>
                    </m:oMath>
                  </m:oMathPara>
                </a14:m>
                <a:endParaRPr lang="en-US" altLang="zh-CN" sz="1400" b="1">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sSup>
                        <m:sSupPr>
                          <m:ctrlPr>
                            <a:rPr lang="en-US" altLang="zh-CN" sz="1400" b="1" i="1" smtClean="0">
                              <a:latin typeface="Cambria Math" panose="02040503050406030204" pitchFamily="18" charset="0"/>
                              <a:cs typeface="Times New Roman" panose="02020603050405020304" pitchFamily="18" charset="0"/>
                            </a:rPr>
                          </m:ctrlPr>
                        </m:sSupPr>
                        <m:e>
                          <m:r>
                            <a:rPr lang="zh-CN" altLang="en-US" sz="1400" b="1" i="1" smtClean="0">
                              <a:latin typeface="Cambria Math" panose="02040503050406030204" pitchFamily="18" charset="0"/>
                              <a:cs typeface="Times New Roman" panose="02020603050405020304" pitchFamily="18" charset="0"/>
                            </a:rPr>
                            <m:t>𝚵</m:t>
                          </m:r>
                        </m:e>
                        <m:sup>
                          <m:r>
                            <a:rPr lang="en-US" altLang="zh-CN" sz="1400" b="1" i="1" smtClean="0">
                              <a:latin typeface="Cambria Math" panose="02040503050406030204" pitchFamily="18" charset="0"/>
                              <a:cs typeface="Times New Roman" panose="02020603050405020304" pitchFamily="18" charset="0"/>
                            </a:rPr>
                            <m:t>−</m:t>
                          </m:r>
                        </m:sup>
                      </m:sSup>
                      <m:r>
                        <a:rPr lang="en-US" altLang="zh-CN" sz="1400" b="1" i="1" smtClean="0">
                          <a:latin typeface="Cambria Math" panose="02040503050406030204" pitchFamily="18" charset="0"/>
                          <a:cs typeface="Times New Roman" panose="02020603050405020304" pitchFamily="18" charset="0"/>
                        </a:rPr>
                        <m:t>→</m:t>
                      </m:r>
                      <m:r>
                        <a:rPr lang="zh-CN" altLang="en-US" sz="1400" b="1" i="1">
                          <a:latin typeface="Cambria Math" panose="02040503050406030204" pitchFamily="18" charset="0"/>
                          <a:cs typeface="Times New Roman" panose="02020603050405020304" pitchFamily="18" charset="0"/>
                        </a:rPr>
                        <m:t>𝚲</m:t>
                      </m:r>
                      <m:r>
                        <a:rPr lang="en-US" altLang="zh-CN" sz="1400" b="1" i="1" smtClean="0">
                          <a:latin typeface="Cambria Math" panose="02040503050406030204" pitchFamily="18" charset="0"/>
                          <a:cs typeface="Times New Roman" panose="02020603050405020304" pitchFamily="18" charset="0"/>
                        </a:rPr>
                        <m:t>+</m:t>
                      </m:r>
                      <m:sSup>
                        <m:sSupPr>
                          <m:ctrlPr>
                            <a:rPr lang="en-US" altLang="zh-CN" sz="1400" b="1" i="1">
                              <a:latin typeface="Cambria Math" panose="02040503050406030204" pitchFamily="18" charset="0"/>
                              <a:cs typeface="Times New Roman" panose="02020603050405020304" pitchFamily="18" charset="0"/>
                            </a:rPr>
                          </m:ctrlPr>
                        </m:sSupPr>
                        <m:e>
                          <m:r>
                            <a:rPr lang="zh-CN" altLang="en-US" sz="1400" b="1">
                              <a:latin typeface="Cambria Math" panose="02040503050406030204" pitchFamily="18" charset="0"/>
                              <a:cs typeface="Times New Roman" panose="02020603050405020304" pitchFamily="18" charset="0"/>
                            </a:rPr>
                            <m:t>𝛑</m:t>
                          </m:r>
                        </m:e>
                        <m:sup>
                          <m:r>
                            <a:rPr lang="en-US" altLang="zh-CN" sz="1400" b="1">
                              <a:latin typeface="Cambria Math" panose="02040503050406030204" pitchFamily="18" charset="0"/>
                              <a:cs typeface="Times New Roman" panose="02020603050405020304" pitchFamily="18" charset="0"/>
                            </a:rPr>
                            <m:t>−</m:t>
                          </m:r>
                        </m:sup>
                      </m:sSup>
                    </m:oMath>
                  </m:oMathPara>
                </a14:m>
                <a:endParaRPr lang="en-US" altLang="zh-CN" sz="1400" b="1">
                  <a:latin typeface="Times New Roman" panose="02020603050405020304" pitchFamily="18" charset="0"/>
                  <a:cs typeface="Times New Roman" panose="02020603050405020304" pitchFamily="18" charset="0"/>
                </a:endParaRPr>
              </a:p>
              <a:p>
                <a:pPr marL="108000"/>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rPr>
                  <a:t>Fitting function:</a:t>
                </a:r>
              </a:p>
              <a:p>
                <a:r>
                  <a:rPr lang="en-US" altLang="zh-CN" sz="1400" b="1">
                    <a:latin typeface="Times New Roman" panose="02020603050405020304" pitchFamily="18" charset="0"/>
                    <a:cs typeface="Times New Roman" panose="02020603050405020304" pitchFamily="18" charset="0"/>
                  </a:rPr>
                  <a:t>Sig: Student-t for </a:t>
                </a:r>
                <a14:m>
                  <m:oMath xmlns:m="http://schemas.openxmlformats.org/officeDocument/2006/math">
                    <m:sSubSup>
                      <m:sSubSupPr>
                        <m:ctrlPr>
                          <a:rPr lang="en-US" altLang="zh-CN" sz="1400" b="1" i="1" smtClean="0">
                            <a:latin typeface="Cambria Math" panose="02040503050406030204" pitchFamily="18" charset="0"/>
                            <a:cs typeface="Times New Roman" panose="02020603050405020304" pitchFamily="18" charset="0"/>
                          </a:rPr>
                        </m:ctrlPr>
                      </m:sSubSupPr>
                      <m:e>
                        <m:r>
                          <a:rPr lang="en-US" altLang="zh-CN" sz="1400" b="1" i="0" smtClean="0">
                            <a:latin typeface="Cambria Math" panose="02040503050406030204" pitchFamily="18" charset="0"/>
                            <a:cs typeface="Times New Roman" panose="02020603050405020304" pitchFamily="18" charset="0"/>
                          </a:rPr>
                          <m:t>𝐊</m:t>
                        </m:r>
                      </m:e>
                      <m:sub>
                        <m:r>
                          <a:rPr lang="en-US" altLang="zh-CN" sz="1400" b="1" i="0" smtClean="0">
                            <a:latin typeface="Cambria Math" panose="02040503050406030204" pitchFamily="18" charset="0"/>
                            <a:cs typeface="Times New Roman" panose="02020603050405020304" pitchFamily="18" charset="0"/>
                          </a:rPr>
                          <m:t>𝐒</m:t>
                        </m:r>
                      </m:sub>
                      <m:sup>
                        <m:r>
                          <a:rPr lang="en-US" altLang="zh-CN" sz="1400" b="1" i="0" smtClean="0">
                            <a:latin typeface="Cambria Math" panose="02040503050406030204" pitchFamily="18" charset="0"/>
                            <a:cs typeface="Times New Roman" panose="02020603050405020304" pitchFamily="18" charset="0"/>
                          </a:rPr>
                          <m:t>𝟎</m:t>
                        </m:r>
                      </m:sup>
                    </m:sSubSup>
                  </m:oMath>
                </a14:m>
                <a:r>
                  <a:rPr lang="en-US" altLang="zh-CN" sz="1400" b="1">
                    <a:latin typeface="Times New Roman" panose="02020603050405020304" pitchFamily="18" charset="0"/>
                    <a:cs typeface="Times New Roman" panose="02020603050405020304" pitchFamily="18" charset="0"/>
                  </a:rPr>
                  <a:t>, </a:t>
                </a:r>
                <a14:m>
                  <m:oMath xmlns:m="http://schemas.openxmlformats.org/officeDocument/2006/math">
                    <m:r>
                      <a:rPr lang="zh-CN" altLang="en-US" sz="1400" b="1" i="1">
                        <a:latin typeface="Cambria Math" panose="02040503050406030204" pitchFamily="18" charset="0"/>
                        <a:cs typeface="Times New Roman" panose="02020603050405020304" pitchFamily="18" charset="0"/>
                      </a:rPr>
                      <m:t>𝚲</m:t>
                    </m:r>
                  </m:oMath>
                </a14:m>
                <a:r>
                  <a:rPr lang="en-US" altLang="zh-CN" sz="1400" b="1">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1400" b="1" i="1">
                            <a:latin typeface="Cambria Math" panose="02040503050406030204" pitchFamily="18" charset="0"/>
                            <a:cs typeface="Times New Roman" panose="02020603050405020304" pitchFamily="18" charset="0"/>
                          </a:rPr>
                        </m:ctrlPr>
                      </m:sSupPr>
                      <m:e>
                        <m:r>
                          <a:rPr lang="zh-CN" altLang="en-US" sz="1400" b="1" i="1">
                            <a:latin typeface="Cambria Math" panose="02040503050406030204" pitchFamily="18" charset="0"/>
                            <a:cs typeface="Times New Roman" panose="02020603050405020304" pitchFamily="18" charset="0"/>
                          </a:rPr>
                          <m:t>𝚵</m:t>
                        </m:r>
                      </m:e>
                      <m:sup>
                        <m:r>
                          <a:rPr lang="en-US" altLang="zh-CN" sz="1400" b="1" i="1">
                            <a:latin typeface="Cambria Math" panose="02040503050406030204" pitchFamily="18" charset="0"/>
                            <a:cs typeface="Times New Roman" panose="02020603050405020304" pitchFamily="18" charset="0"/>
                          </a:rPr>
                          <m:t>−</m:t>
                        </m:r>
                      </m:sup>
                    </m:sSup>
                  </m:oMath>
                </a14:m>
                <a:endParaRPr lang="en-US" altLang="zh-CN" sz="1400" b="1">
                  <a:latin typeface="Times New Roman" panose="02020603050405020304" pitchFamily="18" charset="0"/>
                  <a:cs typeface="Times New Roman" panose="02020603050405020304" pitchFamily="18" charset="0"/>
                </a:endParaRPr>
              </a:p>
              <a:p>
                <a:r>
                  <a:rPr lang="en-US" altLang="zh-CN" sz="1400" b="1">
                    <a:solidFill>
                      <a:schemeClr val="bg1"/>
                    </a:solidFill>
                    <a:latin typeface="Times New Roman" panose="02020603050405020304" pitchFamily="18" charset="0"/>
                    <a:cs typeface="Times New Roman" panose="02020603050405020304" pitchFamily="18" charset="0"/>
                  </a:rPr>
                  <a:t>Sig: </a:t>
                </a:r>
                <a:r>
                  <a:rPr lang="en-US" altLang="zh-CN" sz="1400" b="1">
                    <a:latin typeface="Times New Roman" panose="02020603050405020304" pitchFamily="18" charset="0"/>
                    <a:cs typeface="Times New Roman" panose="02020603050405020304" pitchFamily="18" charset="0"/>
                  </a:rPr>
                  <a:t>Breit-Wigner for </a:t>
                </a:r>
                <a14:m>
                  <m:oMath xmlns:m="http://schemas.openxmlformats.org/officeDocument/2006/math">
                    <m:r>
                      <a:rPr lang="zh-CN" altLang="en-US" sz="1400" b="1" i="0" smtClean="0">
                        <a:latin typeface="Cambria Math" panose="02040503050406030204" pitchFamily="18" charset="0"/>
                        <a:cs typeface="Times New Roman" panose="02020603050405020304" pitchFamily="18" charset="0"/>
                      </a:rPr>
                      <m:t>𝛟</m:t>
                    </m:r>
                  </m:oMath>
                </a14:m>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rPr>
                  <a:t>Bkg: Polynomial</a:t>
                </a:r>
                <a:endParaRPr lang="zh-CN" altLang="en-US" sz="1400" b="1">
                  <a:latin typeface="Times New Roman" panose="02020603050405020304" pitchFamily="18" charset="0"/>
                  <a:cs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6A28ACCC-2288-09E7-72C3-46CA0F3415BE}"/>
                  </a:ext>
                </a:extLst>
              </p:cNvPr>
              <p:cNvSpPr txBox="1">
                <a:spLocks noRot="1" noChangeAspect="1" noMove="1" noResize="1" noEditPoints="1" noAdjustHandles="1" noChangeArrowheads="1" noChangeShapeType="1" noTextEdit="1"/>
              </p:cNvSpPr>
              <p:nvPr/>
            </p:nvSpPr>
            <p:spPr>
              <a:xfrm>
                <a:off x="9860973" y="969200"/>
                <a:ext cx="2331027" cy="2278572"/>
              </a:xfrm>
              <a:prstGeom prst="rect">
                <a:avLst/>
              </a:prstGeom>
              <a:blipFill>
                <a:blip r:embed="rId7"/>
                <a:stretch>
                  <a:fillRect l="-785" t="-535" b="-160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90449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6EC59B00-4BB3-6223-2EB1-FDE3F7C5CBE9}"/>
                  </a:ext>
                </a:extLst>
              </p:cNvPr>
              <p:cNvSpPr>
                <a:spLocks noGrp="1"/>
              </p:cNvSpPr>
              <p:nvPr>
                <p:ph type="title"/>
              </p:nvPr>
            </p:nvSpPr>
            <p:spPr/>
            <p:txBody>
              <a:bodyPr/>
              <a:lstStyle/>
              <a:p>
                <a14:m>
                  <m:oMath xmlns:m="http://schemas.openxmlformats.org/officeDocument/2006/math">
                    <m:sSub>
                      <m:sSubPr>
                        <m:ctrlPr>
                          <a:rPr lang="en-US" altLang="zh-CN" sz="3200" i="1" smtClean="0">
                            <a:latin typeface="Cambria Math" panose="02040503050406030204" pitchFamily="18" charset="0"/>
                          </a:rPr>
                        </m:ctrlPr>
                      </m:sSubPr>
                      <m:e>
                        <m:r>
                          <a:rPr lang="en-US" altLang="zh-CN" sz="3200" b="1" i="1" smtClean="0">
                            <a:latin typeface="Cambria Math" panose="02040503050406030204" pitchFamily="18" charset="0"/>
                          </a:rPr>
                          <m:t>𝒑</m:t>
                        </m:r>
                      </m:e>
                      <m:sub>
                        <m:r>
                          <a:rPr lang="en-US" altLang="zh-CN" sz="3200" b="1" i="0" smtClean="0">
                            <a:latin typeface="Cambria Math" panose="02040503050406030204" pitchFamily="18" charset="0"/>
                          </a:rPr>
                          <m:t>𝐓</m:t>
                        </m:r>
                      </m:sub>
                    </m:sSub>
                  </m:oMath>
                </a14:m>
                <a:r>
                  <a:rPr lang="zh-CN" altLang="en-US" sz="3200"/>
                  <a:t> </a:t>
                </a:r>
                <a:r>
                  <a:rPr lang="en-US" altLang="zh-CN" sz="3200"/>
                  <a:t>Spectra and Rapidity Density </a:t>
                </a:r>
                <a:r>
                  <a:rPr lang="en-US" altLang="zh-CN"/>
                  <a:t>D</a:t>
                </a:r>
                <a:r>
                  <a:rPr lang="en-US" altLang="zh-CN" sz="3200"/>
                  <a:t>istributions</a:t>
                </a:r>
                <a:endParaRPr lang="zh-CN" altLang="en-US"/>
              </a:p>
            </p:txBody>
          </p:sp>
        </mc:Choice>
        <mc:Fallback xmlns="">
          <p:sp>
            <p:nvSpPr>
              <p:cNvPr id="2" name="标题 1">
                <a:extLst>
                  <a:ext uri="{FF2B5EF4-FFF2-40B4-BE49-F238E27FC236}">
                    <a16:creationId xmlns:a16="http://schemas.microsoft.com/office/drawing/2014/main" id="{6EC59B00-4BB3-6223-2EB1-FDE3F7C5CBE9}"/>
                  </a:ext>
                </a:extLst>
              </p:cNvPr>
              <p:cNvSpPr>
                <a:spLocks noGrp="1" noRot="1" noChangeAspect="1" noMove="1" noResize="1" noEditPoints="1" noAdjustHandles="1" noChangeArrowheads="1" noChangeShapeType="1" noTextEdit="1"/>
              </p:cNvSpPr>
              <p:nvPr>
                <p:ph type="title"/>
              </p:nvPr>
            </p:nvSpPr>
            <p:spPr>
              <a:blipFill>
                <a:blip r:embed="rId3"/>
                <a:stretch>
                  <a:fillRect b="-10370"/>
                </a:stretch>
              </a:blipFill>
            </p:spPr>
            <p:txBody>
              <a:bodyPr/>
              <a:lstStyle/>
              <a:p>
                <a:r>
                  <a:rPr lang="zh-CN" altLang="en-US">
                    <a:noFill/>
                  </a:rPr>
                  <a:t> </a:t>
                </a:r>
              </a:p>
            </p:txBody>
          </p:sp>
        </mc:Fallback>
      </mc:AlternateContent>
      <p:sp>
        <p:nvSpPr>
          <p:cNvPr id="3" name="日期占位符 2">
            <a:extLst>
              <a:ext uri="{FF2B5EF4-FFF2-40B4-BE49-F238E27FC236}">
                <a16:creationId xmlns:a16="http://schemas.microsoft.com/office/drawing/2014/main" id="{1AFBA2A4-56E7-E704-17D2-114DDA832CE4}"/>
              </a:ext>
            </a:extLst>
          </p:cNvPr>
          <p:cNvSpPr>
            <a:spLocks noGrp="1"/>
          </p:cNvSpPr>
          <p:nvPr>
            <p:ph type="dt" sz="half" idx="10"/>
          </p:nvPr>
        </p:nvSpPr>
        <p:spPr/>
        <p:txBody>
          <a:bodyPr/>
          <a:lstStyle/>
          <a:p>
            <a:r>
              <a:rPr lang="en-US" altLang="zh-CN"/>
              <a:t>QPT-2025, Oct. 24-28</a:t>
            </a:r>
            <a:endParaRPr lang="zh-CN" altLang="en-US"/>
          </a:p>
        </p:txBody>
      </p:sp>
      <p:sp>
        <p:nvSpPr>
          <p:cNvPr id="7" name="页脚占位符 6">
            <a:extLst>
              <a:ext uri="{FF2B5EF4-FFF2-40B4-BE49-F238E27FC236}">
                <a16:creationId xmlns:a16="http://schemas.microsoft.com/office/drawing/2014/main" id="{3C7290B1-12B1-BB34-D7C0-74AC4687083F}"/>
              </a:ext>
            </a:extLst>
          </p:cNvPr>
          <p:cNvSpPr>
            <a:spLocks noGrp="1"/>
          </p:cNvSpPr>
          <p:nvPr>
            <p:ph type="ftr" sz="quarter" idx="11"/>
          </p:nvPr>
        </p:nvSpPr>
        <p:spPr/>
        <p:txBody>
          <a:bodyPr/>
          <a:lstStyle/>
          <a:p>
            <a:r>
              <a:rPr lang="en-US" altLang="zh-CN"/>
              <a:t>Hongcan Li</a:t>
            </a:r>
            <a:endParaRPr lang="zh-CN" altLang="en-US"/>
          </a:p>
        </p:txBody>
      </p:sp>
      <p:sp>
        <p:nvSpPr>
          <p:cNvPr id="8" name="灯片编号占位符 7">
            <a:extLst>
              <a:ext uri="{FF2B5EF4-FFF2-40B4-BE49-F238E27FC236}">
                <a16:creationId xmlns:a16="http://schemas.microsoft.com/office/drawing/2014/main" id="{DBB82EF2-17A4-2F56-597B-CCD79F7F257E}"/>
              </a:ext>
            </a:extLst>
          </p:cNvPr>
          <p:cNvSpPr>
            <a:spLocks noGrp="1"/>
          </p:cNvSpPr>
          <p:nvPr>
            <p:ph type="sldNum" sz="quarter" idx="12"/>
          </p:nvPr>
        </p:nvSpPr>
        <p:spPr/>
        <p:txBody>
          <a:bodyPr/>
          <a:lstStyle/>
          <a:p>
            <a:fld id="{9205C459-37CB-4D03-B868-D4B8A0FDEA6B}" type="slidenum">
              <a:rPr lang="zh-CN" altLang="en-US" smtClean="0"/>
              <a:t>8</a:t>
            </a:fld>
            <a:endParaRPr lang="zh-CN" altLang="en-US"/>
          </a:p>
        </p:txBody>
      </p:sp>
      <p:sp>
        <p:nvSpPr>
          <p:cNvPr id="20" name="内容占位符 2">
            <a:extLst>
              <a:ext uri="{FF2B5EF4-FFF2-40B4-BE49-F238E27FC236}">
                <a16:creationId xmlns:a16="http://schemas.microsoft.com/office/drawing/2014/main" id="{BB25E739-F1A9-B8C2-A003-CAB370367E2A}"/>
              </a:ext>
            </a:extLst>
          </p:cNvPr>
          <p:cNvSpPr txBox="1">
            <a:spLocks/>
          </p:cNvSpPr>
          <p:nvPr/>
        </p:nvSpPr>
        <p:spPr>
          <a:xfrm>
            <a:off x="838199" y="5882062"/>
            <a:ext cx="10515601" cy="51873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lnSpc>
                <a:spcPct val="120000"/>
              </a:lnSpc>
            </a:pPr>
            <a:r>
              <a:rPr lang="en-US" altLang="zh-CN" sz="2200" b="1">
                <a:solidFill>
                  <a:schemeClr val="tx1"/>
                </a:solidFill>
              </a:rPr>
              <a:t>Comprehensive measurements for strange hadron production </a:t>
            </a:r>
            <a:r>
              <a:rPr lang="en-US" altLang="zh-CN" sz="2200"/>
              <a:t>at STAR FXT energies</a:t>
            </a:r>
            <a:endParaRPr lang="en-US" altLang="zh-CN" sz="2200" b="1">
              <a:solidFill>
                <a:schemeClr val="tx1"/>
              </a:solidFill>
            </a:endParaRPr>
          </a:p>
        </p:txBody>
      </p:sp>
      <p:sp>
        <p:nvSpPr>
          <p:cNvPr id="13" name="矩形 12">
            <a:extLst>
              <a:ext uri="{FF2B5EF4-FFF2-40B4-BE49-F238E27FC236}">
                <a16:creationId xmlns:a16="http://schemas.microsoft.com/office/drawing/2014/main" id="{BCBDC01A-1539-A31F-C4AF-FB22EF23EA4B}"/>
              </a:ext>
            </a:extLst>
          </p:cNvPr>
          <p:cNvSpPr/>
          <p:nvPr/>
        </p:nvSpPr>
        <p:spPr>
          <a:xfrm>
            <a:off x="9990859" y="3608857"/>
            <a:ext cx="1474014" cy="4435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B0EB93A6-5690-CB3F-9ADC-D8E8A938F20A}"/>
              </a:ext>
            </a:extLst>
          </p:cNvPr>
          <p:cNvGrpSpPr/>
          <p:nvPr/>
        </p:nvGrpSpPr>
        <p:grpSpPr>
          <a:xfrm>
            <a:off x="663933" y="3484448"/>
            <a:ext cx="11326081" cy="2520000"/>
            <a:chOff x="663933" y="3484448"/>
            <a:chExt cx="11326081" cy="2520000"/>
          </a:xfrm>
        </p:grpSpPr>
        <p:pic>
          <p:nvPicPr>
            <p:cNvPr id="29" name="图片 28">
              <a:extLst>
                <a:ext uri="{FF2B5EF4-FFF2-40B4-BE49-F238E27FC236}">
                  <a16:creationId xmlns:a16="http://schemas.microsoft.com/office/drawing/2014/main" id="{148D37BE-488B-4C36-CAF7-B72E857AB3C9}"/>
                </a:ext>
              </a:extLst>
            </p:cNvPr>
            <p:cNvPicPr>
              <a:picLocks noChangeAspect="1"/>
            </p:cNvPicPr>
            <p:nvPr/>
          </p:nvPicPr>
          <p:blipFill>
            <a:blip r:embed="rId4">
              <a:extLst>
                <a:ext uri="{28A0092B-C50C-407E-A947-70E740481C1C}">
                  <a14:useLocalDpi xmlns:a14="http://schemas.microsoft.com/office/drawing/2010/main" val="0"/>
                </a:ext>
              </a:extLst>
            </a:blip>
            <a:srcRect t="43172" r="97868" b="48244"/>
            <a:stretch/>
          </p:blipFill>
          <p:spPr>
            <a:xfrm>
              <a:off x="663933" y="4236440"/>
              <a:ext cx="359524" cy="636399"/>
            </a:xfrm>
            <a:prstGeom prst="rect">
              <a:avLst/>
            </a:prstGeom>
          </p:spPr>
        </p:pic>
        <p:pic>
          <p:nvPicPr>
            <p:cNvPr id="16" name="图片 15">
              <a:extLst>
                <a:ext uri="{FF2B5EF4-FFF2-40B4-BE49-F238E27FC236}">
                  <a16:creationId xmlns:a16="http://schemas.microsoft.com/office/drawing/2014/main" id="{8CB8F9EB-C2EA-30BA-3A70-3B44857392EE}"/>
                </a:ext>
              </a:extLst>
            </p:cNvPr>
            <p:cNvPicPr>
              <a:picLocks noChangeAspect="1"/>
            </p:cNvPicPr>
            <p:nvPr/>
          </p:nvPicPr>
          <p:blipFill>
            <a:blip r:embed="rId5">
              <a:extLst>
                <a:ext uri="{28A0092B-C50C-407E-A947-70E740481C1C}">
                  <a14:useLocalDpi xmlns:a14="http://schemas.microsoft.com/office/drawing/2010/main" val="0"/>
                </a:ext>
              </a:extLst>
            </a:blip>
            <a:srcRect r="17031"/>
            <a:stretch/>
          </p:blipFill>
          <p:spPr>
            <a:xfrm>
              <a:off x="1023457" y="3484448"/>
              <a:ext cx="8663154" cy="2520000"/>
            </a:xfrm>
            <a:prstGeom prst="rect">
              <a:avLst/>
            </a:prstGeom>
          </p:spPr>
        </p:pic>
        <p:pic>
          <p:nvPicPr>
            <p:cNvPr id="12" name="图片 11">
              <a:extLst>
                <a:ext uri="{FF2B5EF4-FFF2-40B4-BE49-F238E27FC236}">
                  <a16:creationId xmlns:a16="http://schemas.microsoft.com/office/drawing/2014/main" id="{F3B3335B-0F11-AC5D-8B4B-209956D4BF4E}"/>
                </a:ext>
              </a:extLst>
            </p:cNvPr>
            <p:cNvPicPr>
              <a:picLocks noChangeAspect="1"/>
            </p:cNvPicPr>
            <p:nvPr/>
          </p:nvPicPr>
          <p:blipFill>
            <a:blip r:embed="rId5">
              <a:extLst>
                <a:ext uri="{28A0092B-C50C-407E-A947-70E740481C1C}">
                  <a14:useLocalDpi xmlns:a14="http://schemas.microsoft.com/office/drawing/2010/main" val="0"/>
                </a:ext>
              </a:extLst>
            </a:blip>
            <a:srcRect l="87806" t="11354" r="1994" b="79575"/>
            <a:stretch/>
          </p:blipFill>
          <p:spPr>
            <a:xfrm>
              <a:off x="7708788" y="3608857"/>
              <a:ext cx="1065068" cy="228600"/>
            </a:xfrm>
            <a:prstGeom prst="rect">
              <a:avLst/>
            </a:prstGeom>
          </p:spPr>
        </p:pic>
        <p:pic>
          <p:nvPicPr>
            <p:cNvPr id="18" name="图片 17">
              <a:extLst>
                <a:ext uri="{FF2B5EF4-FFF2-40B4-BE49-F238E27FC236}">
                  <a16:creationId xmlns:a16="http://schemas.microsoft.com/office/drawing/2014/main" id="{DFC2728F-9E41-D81F-B7F5-BA3C73092047}"/>
                </a:ext>
              </a:extLst>
            </p:cNvPr>
            <p:cNvPicPr>
              <a:picLocks noChangeAspect="1"/>
            </p:cNvPicPr>
            <p:nvPr/>
          </p:nvPicPr>
          <p:blipFill>
            <a:blip r:embed="rId5">
              <a:extLst>
                <a:ext uri="{28A0092B-C50C-407E-A947-70E740481C1C}">
                  <a14:useLocalDpi xmlns:a14="http://schemas.microsoft.com/office/drawing/2010/main" val="0"/>
                </a:ext>
              </a:extLst>
            </a:blip>
            <a:srcRect l="85022" t="25276" b="22618"/>
            <a:stretch/>
          </p:blipFill>
          <p:spPr>
            <a:xfrm>
              <a:off x="9686611" y="3723157"/>
              <a:ext cx="2303403" cy="1933968"/>
            </a:xfrm>
            <a:prstGeom prst="rect">
              <a:avLst/>
            </a:prstGeom>
          </p:spPr>
        </p:pic>
      </p:grpSp>
      <p:pic>
        <p:nvPicPr>
          <p:cNvPr id="6" name="图片 5">
            <a:extLst>
              <a:ext uri="{FF2B5EF4-FFF2-40B4-BE49-F238E27FC236}">
                <a16:creationId xmlns:a16="http://schemas.microsoft.com/office/drawing/2014/main" id="{EF47912B-F0E0-2EA7-A43B-028E1CF28C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180" y="981485"/>
            <a:ext cx="9646179" cy="2520000"/>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EB9E2EF1-92FC-5C32-F775-A835D1973CE7}"/>
                  </a:ext>
                </a:extLst>
              </p:cNvPr>
              <p:cNvSpPr txBox="1"/>
              <p:nvPr/>
            </p:nvSpPr>
            <p:spPr>
              <a:xfrm>
                <a:off x="9990859" y="1612470"/>
                <a:ext cx="1782324" cy="1216872"/>
              </a:xfrm>
              <a:prstGeom prst="rect">
                <a:avLst/>
              </a:prstGeom>
              <a:noFill/>
            </p:spPr>
            <p:txBody>
              <a:bodyPr wrap="square" rtlCol="0">
                <a:spAutoFit/>
              </a:bodyPr>
              <a:lstStyle/>
              <a:p>
                <a:r>
                  <a:rPr lang="en-US" altLang="zh-CN" b="1">
                    <a:latin typeface="Times New Roman" panose="02020603050405020304" pitchFamily="18" charset="0"/>
                    <a:ea typeface="Cambria Math" panose="02040503050406030204" pitchFamily="18" charset="0"/>
                    <a:cs typeface="Times New Roman" panose="02020603050405020304" pitchFamily="18" charset="0"/>
                  </a:rPr>
                  <a:t>6.2 GeV </a:t>
                </a:r>
                <a14:m>
                  <m:oMath xmlns:m="http://schemas.openxmlformats.org/officeDocument/2006/math">
                    <m:r>
                      <a:rPr lang="en-US" altLang="zh-CN" b="1" i="1" smtClean="0">
                        <a:latin typeface="Cambria Math" panose="02040503050406030204" pitchFamily="18" charset="0"/>
                        <a:ea typeface="Cambria Math" panose="02040503050406030204" pitchFamily="18" charset="0"/>
                      </a:rPr>
                      <m:t>×</m:t>
                    </m:r>
                    <m:sSup>
                      <m:sSupPr>
                        <m:ctrlPr>
                          <a:rPr lang="en-US" altLang="zh-CN" b="1" i="1" smtClean="0">
                            <a:latin typeface="Cambria Math" panose="02040503050406030204" pitchFamily="18" charset="0"/>
                            <a:ea typeface="Cambria Math" panose="02040503050406030204" pitchFamily="18" charset="0"/>
                          </a:rPr>
                        </m:ctrlPr>
                      </m:sSupPr>
                      <m:e>
                        <m:r>
                          <a:rPr lang="en-US" altLang="zh-CN" b="1" i="1" smtClean="0">
                            <a:latin typeface="Cambria Math" panose="02040503050406030204" pitchFamily="18" charset="0"/>
                            <a:ea typeface="Cambria Math" panose="02040503050406030204" pitchFamily="18" charset="0"/>
                          </a:rPr>
                          <m:t>𝟏𝟎</m:t>
                        </m:r>
                      </m:e>
                      <m:sup>
                        <m:r>
                          <a:rPr lang="en-US" altLang="zh-CN" b="1" i="1" smtClean="0">
                            <a:latin typeface="Cambria Math" panose="02040503050406030204" pitchFamily="18" charset="0"/>
                            <a:ea typeface="Cambria Math" panose="02040503050406030204" pitchFamily="18" charset="0"/>
                          </a:rPr>
                          <m:t>𝟓</m:t>
                        </m:r>
                      </m:sup>
                    </m:sSup>
                  </m:oMath>
                </a14:m>
                <a:endParaRPr lang="en-US" altLang="zh-CN" b="1">
                  <a:latin typeface="Times New Roman" panose="02020603050405020304" pitchFamily="18" charset="0"/>
                  <a:cs typeface="Times New Roman" panose="02020603050405020304" pitchFamily="18" charset="0"/>
                </a:endParaRPr>
              </a:p>
              <a:p>
                <a:r>
                  <a:rPr lang="en-US" altLang="zh-CN" b="1">
                    <a:latin typeface="Times New Roman" panose="02020603050405020304" pitchFamily="18" charset="0"/>
                    <a:cs typeface="Times New Roman" panose="02020603050405020304" pitchFamily="18" charset="0"/>
                  </a:rPr>
                  <a:t>...</a:t>
                </a:r>
              </a:p>
              <a:p>
                <a:r>
                  <a:rPr lang="en-US" altLang="zh-CN" b="1">
                    <a:latin typeface="Times New Roman" panose="02020603050405020304" pitchFamily="18" charset="0"/>
                    <a:cs typeface="Times New Roman" panose="02020603050405020304" pitchFamily="18" charset="0"/>
                  </a:rPr>
                  <a:t>...</a:t>
                </a:r>
              </a:p>
              <a:p>
                <a:r>
                  <a:rPr lang="en-US" altLang="zh-CN" b="1">
                    <a:latin typeface="Times New Roman" panose="02020603050405020304" pitchFamily="18" charset="0"/>
                    <a:ea typeface="Cambria Math" panose="02040503050406030204" pitchFamily="18" charset="0"/>
                    <a:cs typeface="Times New Roman" panose="02020603050405020304" pitchFamily="18" charset="0"/>
                  </a:rPr>
                  <a:t>3.2 GeV </a:t>
                </a:r>
                <a14:m>
                  <m:oMath xmlns:m="http://schemas.openxmlformats.org/officeDocument/2006/math">
                    <m:r>
                      <a:rPr lang="en-US" altLang="zh-CN" b="1" i="1">
                        <a:latin typeface="Cambria Math" panose="02040503050406030204" pitchFamily="18" charset="0"/>
                        <a:ea typeface="Cambria Math" panose="02040503050406030204" pitchFamily="18" charset="0"/>
                      </a:rPr>
                      <m:t>×</m:t>
                    </m:r>
                    <m:sSup>
                      <m:sSupPr>
                        <m:ctrlPr>
                          <a:rPr lang="en-US" altLang="zh-CN" b="1" i="1">
                            <a:latin typeface="Cambria Math" panose="02040503050406030204" pitchFamily="18" charset="0"/>
                            <a:ea typeface="Cambria Math" panose="02040503050406030204" pitchFamily="18" charset="0"/>
                          </a:rPr>
                        </m:ctrlPr>
                      </m:sSupPr>
                      <m:e>
                        <m:r>
                          <a:rPr lang="en-US" altLang="zh-CN" b="1" i="1">
                            <a:latin typeface="Cambria Math" panose="02040503050406030204" pitchFamily="18" charset="0"/>
                            <a:ea typeface="Cambria Math" panose="02040503050406030204" pitchFamily="18" charset="0"/>
                          </a:rPr>
                          <m:t>𝟏𝟎</m:t>
                        </m:r>
                      </m:e>
                      <m:sup>
                        <m:r>
                          <a:rPr lang="en-US" altLang="zh-CN" b="1" i="1" smtClean="0">
                            <a:latin typeface="Cambria Math" panose="02040503050406030204" pitchFamily="18" charset="0"/>
                            <a:ea typeface="Cambria Math" panose="02040503050406030204" pitchFamily="18" charset="0"/>
                          </a:rPr>
                          <m:t>𝟎</m:t>
                        </m:r>
                      </m:sup>
                    </m:sSup>
                  </m:oMath>
                </a14:m>
                <a:endParaRPr lang="en-US" altLang="zh-CN" b="1">
                  <a:latin typeface="Times New Roman" panose="02020603050405020304" pitchFamily="18" charset="0"/>
                  <a:cs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EB9E2EF1-92FC-5C32-F775-A835D1973CE7}"/>
                  </a:ext>
                </a:extLst>
              </p:cNvPr>
              <p:cNvSpPr txBox="1">
                <a:spLocks noRot="1" noChangeAspect="1" noMove="1" noResize="1" noEditPoints="1" noAdjustHandles="1" noChangeArrowheads="1" noChangeShapeType="1" noTextEdit="1"/>
              </p:cNvSpPr>
              <p:nvPr/>
            </p:nvSpPr>
            <p:spPr>
              <a:xfrm>
                <a:off x="9990859" y="1612470"/>
                <a:ext cx="1782324" cy="1216872"/>
              </a:xfrm>
              <a:prstGeom prst="rect">
                <a:avLst/>
              </a:prstGeom>
              <a:blipFill>
                <a:blip r:embed="rId7"/>
                <a:stretch>
                  <a:fillRect l="-3082" t="-2010" b="-75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19251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780EFFCC-A7A5-FE8F-9406-A47B5447C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 y="1295261"/>
            <a:ext cx="6087207" cy="4680000"/>
          </a:xfrm>
          <a:prstGeom prst="rect">
            <a:avLst/>
          </a:prstGeom>
        </p:spPr>
      </p:pic>
      <p:sp>
        <p:nvSpPr>
          <p:cNvPr id="2" name="标题 1">
            <a:extLst>
              <a:ext uri="{FF2B5EF4-FFF2-40B4-BE49-F238E27FC236}">
                <a16:creationId xmlns:a16="http://schemas.microsoft.com/office/drawing/2014/main" id="{D7E3B286-3A6A-86F0-F66C-3B5058E539DA}"/>
              </a:ext>
            </a:extLst>
          </p:cNvPr>
          <p:cNvSpPr>
            <a:spLocks noGrp="1"/>
          </p:cNvSpPr>
          <p:nvPr>
            <p:ph type="title"/>
          </p:nvPr>
        </p:nvSpPr>
        <p:spPr/>
        <p:txBody>
          <a:bodyPr/>
          <a:lstStyle/>
          <a:p>
            <a:r>
              <a:rPr lang="en-US" altLang="zh-CN"/>
              <a:t>Energy Dependence of Mid-Rapidity Yields</a:t>
            </a:r>
            <a:endParaRPr lang="zh-CN" altLang="en-US"/>
          </a:p>
        </p:txBody>
      </p:sp>
      <p:sp>
        <p:nvSpPr>
          <p:cNvPr id="8" name="日期占位符 7">
            <a:extLst>
              <a:ext uri="{FF2B5EF4-FFF2-40B4-BE49-F238E27FC236}">
                <a16:creationId xmlns:a16="http://schemas.microsoft.com/office/drawing/2014/main" id="{28B6C5F9-256F-2F6C-69A4-82D67200D2BE}"/>
              </a:ext>
            </a:extLst>
          </p:cNvPr>
          <p:cNvSpPr>
            <a:spLocks noGrp="1"/>
          </p:cNvSpPr>
          <p:nvPr>
            <p:ph type="dt" sz="half" idx="10"/>
          </p:nvPr>
        </p:nvSpPr>
        <p:spPr/>
        <p:txBody>
          <a:bodyPr/>
          <a:lstStyle/>
          <a:p>
            <a:r>
              <a:rPr lang="en-US" altLang="zh-CN"/>
              <a:t>QPT-2025, Oct. 24-28</a:t>
            </a:r>
            <a:endParaRPr lang="zh-CN" altLang="en-US"/>
          </a:p>
        </p:txBody>
      </p:sp>
      <p:sp>
        <p:nvSpPr>
          <p:cNvPr id="11" name="页脚占位符 10">
            <a:extLst>
              <a:ext uri="{FF2B5EF4-FFF2-40B4-BE49-F238E27FC236}">
                <a16:creationId xmlns:a16="http://schemas.microsoft.com/office/drawing/2014/main" id="{7DE6F0FA-02C5-CCFF-F92B-1C9E9CE54638}"/>
              </a:ext>
            </a:extLst>
          </p:cNvPr>
          <p:cNvSpPr>
            <a:spLocks noGrp="1"/>
          </p:cNvSpPr>
          <p:nvPr>
            <p:ph type="ftr" sz="quarter" idx="11"/>
          </p:nvPr>
        </p:nvSpPr>
        <p:spPr/>
        <p:txBody>
          <a:bodyPr/>
          <a:lstStyle/>
          <a:p>
            <a:r>
              <a:rPr lang="en-US" altLang="zh-CN"/>
              <a:t>Hongcan Li</a:t>
            </a:r>
            <a:endParaRPr lang="zh-CN" altLang="en-US"/>
          </a:p>
        </p:txBody>
      </p:sp>
      <p:sp>
        <p:nvSpPr>
          <p:cNvPr id="13" name="灯片编号占位符 12">
            <a:extLst>
              <a:ext uri="{FF2B5EF4-FFF2-40B4-BE49-F238E27FC236}">
                <a16:creationId xmlns:a16="http://schemas.microsoft.com/office/drawing/2014/main" id="{BCD128F9-FE9A-C113-E130-F9E3DA0ACAC3}"/>
              </a:ext>
            </a:extLst>
          </p:cNvPr>
          <p:cNvSpPr>
            <a:spLocks noGrp="1"/>
          </p:cNvSpPr>
          <p:nvPr>
            <p:ph type="sldNum" sz="quarter" idx="12"/>
          </p:nvPr>
        </p:nvSpPr>
        <p:spPr/>
        <p:txBody>
          <a:bodyPr/>
          <a:lstStyle/>
          <a:p>
            <a:fld id="{9205C459-37CB-4D03-B868-D4B8A0FDEA6B}" type="slidenum">
              <a:rPr lang="zh-CN" altLang="en-US" smtClean="0"/>
              <a:t>9</a:t>
            </a:fld>
            <a:endParaRPr lang="zh-CN" altLang="en-US"/>
          </a:p>
        </p:txBody>
      </p:sp>
      <mc:AlternateContent xmlns:mc="http://schemas.openxmlformats.org/markup-compatibility/2006" xmlns:a14="http://schemas.microsoft.com/office/drawing/2010/main">
        <mc:Choice Requires="a14">
          <p:sp>
            <p:nvSpPr>
              <p:cNvPr id="23" name="内容占位符 2">
                <a:extLst>
                  <a:ext uri="{FF2B5EF4-FFF2-40B4-BE49-F238E27FC236}">
                    <a16:creationId xmlns:a16="http://schemas.microsoft.com/office/drawing/2014/main" id="{BCF1EB51-33AD-C8FD-73BF-10DE90302D2B}"/>
                  </a:ext>
                </a:extLst>
              </p:cNvPr>
              <p:cNvSpPr txBox="1">
                <a:spLocks/>
              </p:cNvSpPr>
              <p:nvPr/>
            </p:nvSpPr>
            <p:spPr>
              <a:xfrm>
                <a:off x="6107597" y="956345"/>
                <a:ext cx="6084403" cy="542675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500"/>
                  </a:spcBef>
                  <a:buFont typeface="Arial" panose="020B0604020202020204" pitchFamily="34" charset="0"/>
                  <a:buChar char="•"/>
                  <a:defRPr sz="2000" b="1"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r>
                  <a:rPr lang="en-US" altLang="zh-CN" sz="2200"/>
                  <a:t>Mid-rapidity yields increases rapidly at low energy and approximately saturate at high energy</a:t>
                </a:r>
              </a:p>
              <a:p>
                <a:pPr marL="432000" indent="-216000">
                  <a:buFont typeface="Wingdings" panose="05000000000000000000" pitchFamily="2" charset="2"/>
                  <a:buChar char="Ø"/>
                </a:pPr>
                <a:r>
                  <a:rPr lang="en-US" altLang="zh-CN" sz="1800"/>
                  <a:t>Partonic interaction (pair production)</a:t>
                </a:r>
              </a:p>
              <a:p>
                <a:pPr marL="432000" indent="0">
                  <a:buNone/>
                </a:pPr>
                <a14:m>
                  <m:oMath xmlns:m="http://schemas.openxmlformats.org/officeDocument/2006/math">
                    <m:r>
                      <a:rPr lang="en-US" altLang="zh-CN" sz="1800" b="1" i="0" smtClean="0">
                        <a:solidFill>
                          <a:schemeClr val="tx1"/>
                        </a:solidFill>
                        <a:latin typeface="Cambria Math" panose="02040503050406030204" pitchFamily="18" charset="0"/>
                      </a:rPr>
                      <m:t>𝐠𝐠</m:t>
                    </m:r>
                    <m:r>
                      <a:rPr lang="zh-CN" altLang="ar-AE" sz="1800" b="1" i="0" smtClean="0">
                        <a:solidFill>
                          <a:schemeClr val="tx1"/>
                        </a:solidFill>
                        <a:latin typeface="Cambria Math" panose="02040503050406030204" pitchFamily="18" charset="0"/>
                      </a:rPr>
                      <m:t>→</m:t>
                    </m:r>
                    <m:r>
                      <a:rPr lang="en-US" altLang="zh-CN" sz="1800" b="1" i="0" smtClean="0">
                        <a:solidFill>
                          <a:schemeClr val="tx1"/>
                        </a:solidFill>
                        <a:latin typeface="Cambria Math" panose="02040503050406030204" pitchFamily="18" charset="0"/>
                      </a:rPr>
                      <m:t>𝐬</m:t>
                    </m:r>
                    <m:bar>
                      <m:barPr>
                        <m:pos m:val="top"/>
                        <m:ctrlPr>
                          <a:rPr lang="ar-AE" altLang="zh-CN" sz="1800" i="1">
                            <a:solidFill>
                              <a:schemeClr val="tx1"/>
                            </a:solidFill>
                            <a:latin typeface="Cambria Math" panose="02040503050406030204" pitchFamily="18" charset="0"/>
                          </a:rPr>
                        </m:ctrlPr>
                      </m:barPr>
                      <m:e>
                        <m:r>
                          <a:rPr lang="en-US" altLang="zh-CN" sz="1800" b="1" i="0" smtClean="0">
                            <a:solidFill>
                              <a:schemeClr val="tx1"/>
                            </a:solidFill>
                            <a:latin typeface="Cambria Math" panose="02040503050406030204" pitchFamily="18" charset="0"/>
                          </a:rPr>
                          <m:t>𝐬</m:t>
                        </m:r>
                      </m:e>
                    </m:bar>
                  </m:oMath>
                </a14:m>
                <a:r>
                  <a:rPr lang="en-US" altLang="zh-CN" sz="1800"/>
                  <a:t> or </a:t>
                </a:r>
                <a14:m>
                  <m:oMath xmlns:m="http://schemas.openxmlformats.org/officeDocument/2006/math">
                    <m:r>
                      <a:rPr lang="en-US" altLang="zh-CN" sz="1800" b="1" i="0" smtClean="0">
                        <a:latin typeface="Cambria Math" panose="02040503050406030204" pitchFamily="18" charset="0"/>
                      </a:rPr>
                      <m:t>𝐪</m:t>
                    </m:r>
                    <m:bar>
                      <m:barPr>
                        <m:pos m:val="top"/>
                        <m:ctrlPr>
                          <a:rPr lang="ar-AE" altLang="zh-CN" sz="1800" i="1" smtClean="0">
                            <a:latin typeface="Cambria Math" panose="02040503050406030204" pitchFamily="18" charset="0"/>
                          </a:rPr>
                        </m:ctrlPr>
                      </m:barPr>
                      <m:e>
                        <m:r>
                          <a:rPr lang="en-US" altLang="zh-CN" sz="1800" b="1" i="0">
                            <a:latin typeface="Cambria Math" panose="02040503050406030204" pitchFamily="18" charset="0"/>
                          </a:rPr>
                          <m:t>𝐪</m:t>
                        </m:r>
                      </m:e>
                    </m:bar>
                    <m:r>
                      <a:rPr lang="zh-CN" altLang="ar-AE" sz="1800" b="1" i="0">
                        <a:latin typeface="Cambria Math" panose="02040503050406030204" pitchFamily="18" charset="0"/>
                      </a:rPr>
                      <m:t>→</m:t>
                    </m:r>
                    <m:r>
                      <a:rPr lang="en-US" altLang="zh-CN" sz="1800" b="1" i="0">
                        <a:latin typeface="Cambria Math" panose="02040503050406030204" pitchFamily="18" charset="0"/>
                      </a:rPr>
                      <m:t>𝐬</m:t>
                    </m:r>
                    <m:bar>
                      <m:barPr>
                        <m:pos m:val="top"/>
                        <m:ctrlPr>
                          <a:rPr lang="ar-AE" altLang="zh-CN" sz="1800" i="1">
                            <a:latin typeface="Cambria Math" panose="02040503050406030204" pitchFamily="18" charset="0"/>
                          </a:rPr>
                        </m:ctrlPr>
                      </m:barPr>
                      <m:e>
                        <m:r>
                          <a:rPr lang="en-US" altLang="zh-CN" sz="1800" b="1" i="0">
                            <a:latin typeface="Cambria Math" panose="02040503050406030204" pitchFamily="18" charset="0"/>
                          </a:rPr>
                          <m:t>𝐬</m:t>
                        </m:r>
                      </m:e>
                    </m:bar>
                  </m:oMath>
                </a14:m>
                <a:endParaRPr lang="en-US" altLang="zh-CN" sz="1800"/>
              </a:p>
              <a:p>
                <a:pPr marL="432000" indent="-216000">
                  <a:buFont typeface="Wingdings" panose="05000000000000000000" pitchFamily="2" charset="2"/>
                  <a:buChar char="Ø"/>
                </a:pPr>
                <a:r>
                  <a:rPr lang="en-US" altLang="zh-CN" sz="1800"/>
                  <a:t>Hadronic interaction (associated production)</a:t>
                </a:r>
              </a:p>
              <a:p>
                <a:pPr marL="432000" indent="0">
                  <a:buNone/>
                </a:pPr>
                <a14:m>
                  <m:oMath xmlns:m="http://schemas.openxmlformats.org/officeDocument/2006/math">
                    <m:r>
                      <a:rPr lang="en-US" altLang="zh-CN" sz="1800" b="1" i="0" smtClean="0">
                        <a:latin typeface="Cambria Math" panose="02040503050406030204" pitchFamily="18" charset="0"/>
                      </a:rPr>
                      <m:t>𝐁𝐁</m:t>
                    </m:r>
                    <m:r>
                      <a:rPr lang="en-US" altLang="zh-CN" sz="1800" b="1" i="0" smtClean="0">
                        <a:latin typeface="Cambria Math" panose="02040503050406030204" pitchFamily="18" charset="0"/>
                      </a:rPr>
                      <m:t>→</m:t>
                    </m:r>
                    <m:r>
                      <a:rPr lang="en-US" altLang="zh-CN" sz="1800" b="1" i="0" smtClean="0">
                        <a:latin typeface="Cambria Math" panose="02040503050406030204" pitchFamily="18" charset="0"/>
                      </a:rPr>
                      <m:t>𝐁𝐘𝐊</m:t>
                    </m:r>
                  </m:oMath>
                </a14:m>
                <a:r>
                  <a:rPr lang="en-US" altLang="zh-CN" sz="1800"/>
                  <a:t> or </a:t>
                </a:r>
                <a14:m>
                  <m:oMath xmlns:m="http://schemas.openxmlformats.org/officeDocument/2006/math">
                    <m:r>
                      <a:rPr lang="en-US" altLang="zh-CN" sz="1800" b="1" i="0" smtClean="0">
                        <a:latin typeface="Cambria Math" panose="02040503050406030204" pitchFamily="18" charset="0"/>
                      </a:rPr>
                      <m:t>𝐁𝐁</m:t>
                    </m:r>
                    <m:r>
                      <a:rPr lang="en-US" altLang="zh-CN" sz="1800">
                        <a:latin typeface="Cambria Math" panose="02040503050406030204" pitchFamily="18" charset="0"/>
                      </a:rPr>
                      <m:t>→</m:t>
                    </m:r>
                    <m:r>
                      <a:rPr lang="en-US" altLang="zh-CN" sz="1800" b="1" i="0" smtClean="0">
                        <a:latin typeface="Cambria Math" panose="02040503050406030204" pitchFamily="18" charset="0"/>
                      </a:rPr>
                      <m:t>𝐁</m:t>
                    </m:r>
                    <m:r>
                      <a:rPr lang="zh-CN" altLang="en-US" sz="1800" i="1">
                        <a:latin typeface="Cambria Math" panose="02040503050406030204" pitchFamily="18" charset="0"/>
                      </a:rPr>
                      <m:t>𝚵</m:t>
                    </m:r>
                    <m:r>
                      <a:rPr lang="en-US" altLang="zh-CN" sz="1800" b="1" i="0" smtClean="0">
                        <a:latin typeface="Cambria Math" panose="02040503050406030204" pitchFamily="18" charset="0"/>
                      </a:rPr>
                      <m:t>𝐊</m:t>
                    </m:r>
                    <m:r>
                      <a:rPr lang="en-US" altLang="zh-CN" sz="1800">
                        <a:latin typeface="Cambria Math" panose="02040503050406030204" pitchFamily="18" charset="0"/>
                      </a:rPr>
                      <m:t>𝐊</m:t>
                    </m:r>
                  </m:oMath>
                </a14:m>
                <a:endParaRPr lang="en-US" altLang="zh-CN" sz="1800"/>
              </a:p>
              <a:p>
                <a:pPr marL="432000" indent="0">
                  <a:buNone/>
                </a:pPr>
                <a:r>
                  <a:rPr lang="en-US" altLang="zh-CN" sz="1800"/>
                  <a:t>B: N, p, </a:t>
                </a:r>
                <a14:m>
                  <m:oMath xmlns:m="http://schemas.openxmlformats.org/officeDocument/2006/math">
                    <m:r>
                      <a:rPr lang="zh-CN" altLang="en-US" sz="1800" i="1" smtClean="0">
                        <a:latin typeface="Cambria Math" panose="02040503050406030204" pitchFamily="18" charset="0"/>
                      </a:rPr>
                      <m:t>𝚫</m:t>
                    </m:r>
                  </m:oMath>
                </a14:m>
                <a:r>
                  <a:rPr lang="en-US" altLang="zh-CN" sz="1800"/>
                  <a:t>, etc.    Y: </a:t>
                </a:r>
                <a14:m>
                  <m:oMath xmlns:m="http://schemas.openxmlformats.org/officeDocument/2006/math">
                    <m:r>
                      <a:rPr lang="zh-CN" altLang="en-US" sz="1800" i="1" smtClean="0">
                        <a:latin typeface="Cambria Math" panose="02040503050406030204" pitchFamily="18" charset="0"/>
                      </a:rPr>
                      <m:t>𝚲</m:t>
                    </m:r>
                  </m:oMath>
                </a14:m>
                <a:r>
                  <a:rPr lang="en-US" altLang="zh-CN" sz="1800"/>
                  <a:t>, </a:t>
                </a:r>
                <a14:m>
                  <m:oMath xmlns:m="http://schemas.openxmlformats.org/officeDocument/2006/math">
                    <m:r>
                      <a:rPr lang="zh-CN" altLang="en-US" sz="1800" i="1" smtClean="0">
                        <a:latin typeface="Cambria Math" panose="02040503050406030204" pitchFamily="18" charset="0"/>
                      </a:rPr>
                      <m:t>𝚺</m:t>
                    </m:r>
                  </m:oMath>
                </a14:m>
                <a:r>
                  <a:rPr lang="en-US" altLang="zh-CN" sz="1800"/>
                  <a:t>, etc.   K: </a:t>
                </a:r>
                <a14:m>
                  <m:oMath xmlns:m="http://schemas.openxmlformats.org/officeDocument/2006/math">
                    <m:sSup>
                      <m:sSupPr>
                        <m:ctrlPr>
                          <a:rPr lang="en-US" altLang="zh-CN" sz="1800" i="1">
                            <a:latin typeface="Cambria Math" panose="02040503050406030204" pitchFamily="18" charset="0"/>
                          </a:rPr>
                        </m:ctrlPr>
                      </m:sSupPr>
                      <m:e>
                        <m:r>
                          <a:rPr lang="en-US" altLang="zh-CN" sz="1800">
                            <a:latin typeface="Cambria Math" panose="02040503050406030204" pitchFamily="18" charset="0"/>
                          </a:rPr>
                          <m:t>𝐊</m:t>
                        </m:r>
                      </m:e>
                      <m:sup>
                        <m:r>
                          <a:rPr lang="en-US" altLang="zh-CN" sz="1800" b="1" i="1" smtClean="0">
                            <a:latin typeface="Cambria Math" panose="02040503050406030204" pitchFamily="18" charset="0"/>
                          </a:rPr>
                          <m:t>+</m:t>
                        </m:r>
                      </m:sup>
                    </m:sSup>
                  </m:oMath>
                </a14:m>
                <a:r>
                  <a:rPr lang="en-US" altLang="zh-CN" sz="1800"/>
                  <a:t>, </a:t>
                </a:r>
                <a14:m>
                  <m:oMath xmlns:m="http://schemas.openxmlformats.org/officeDocument/2006/math">
                    <m:sSup>
                      <m:sSupPr>
                        <m:ctrlPr>
                          <a:rPr lang="en-US" altLang="zh-CN" sz="1800" i="1" smtClean="0">
                            <a:latin typeface="Cambria Math" panose="02040503050406030204" pitchFamily="18" charset="0"/>
                          </a:rPr>
                        </m:ctrlPr>
                      </m:sSupPr>
                      <m:e>
                        <m:r>
                          <a:rPr lang="en-US" altLang="zh-CN" sz="1800" b="1" i="0" smtClean="0">
                            <a:latin typeface="Cambria Math" panose="02040503050406030204" pitchFamily="18" charset="0"/>
                          </a:rPr>
                          <m:t>𝐊</m:t>
                        </m:r>
                      </m:e>
                      <m:sup>
                        <m:r>
                          <a:rPr lang="en-US" altLang="zh-CN" sz="1800" b="1" i="1" smtClean="0">
                            <a:latin typeface="Cambria Math" panose="02040503050406030204" pitchFamily="18" charset="0"/>
                          </a:rPr>
                          <m:t>𝟎</m:t>
                        </m:r>
                      </m:sup>
                    </m:sSup>
                  </m:oMath>
                </a14:m>
                <a:endParaRPr lang="en-US" altLang="zh-CN" sz="1400"/>
              </a:p>
              <a:p>
                <a:pPr marL="216000" indent="-216000">
                  <a:spcBef>
                    <a:spcPts val="1500"/>
                  </a:spcBef>
                </a:pPr>
                <a:r>
                  <a:rPr lang="en-US" altLang="zh-CN" sz="2200"/>
                  <a:t>First measurement of </a:t>
                </a:r>
                <a14:m>
                  <m:oMath xmlns:m="http://schemas.openxmlformats.org/officeDocument/2006/math">
                    <m:sSup>
                      <m:sSupPr>
                        <m:ctrlPr>
                          <a:rPr lang="en-US" altLang="zh-CN" sz="2200" i="1">
                            <a:latin typeface="Cambria Math" panose="02040503050406030204" pitchFamily="18" charset="0"/>
                          </a:rPr>
                        </m:ctrlPr>
                      </m:sSupPr>
                      <m:e>
                        <m:r>
                          <a:rPr lang="zh-CN" altLang="en-US" sz="2200" i="1">
                            <a:latin typeface="Cambria Math" panose="02040503050406030204" pitchFamily="18" charset="0"/>
                          </a:rPr>
                          <m:t>𝚵</m:t>
                        </m:r>
                      </m:e>
                      <m:sup>
                        <m:r>
                          <a:rPr lang="en-US" altLang="zh-CN" sz="2200" i="1">
                            <a:latin typeface="Cambria Math" panose="02040503050406030204" pitchFamily="18" charset="0"/>
                          </a:rPr>
                          <m:t>−</m:t>
                        </m:r>
                      </m:sup>
                    </m:sSup>
                  </m:oMath>
                </a14:m>
                <a:r>
                  <a:rPr lang="en-US" altLang="zh-CN" sz="2200"/>
                  <a:t> at sub-threshold energies in Au+Au collisions</a:t>
                </a:r>
              </a:p>
              <a:p>
                <a:pPr marL="216000" indent="-216000">
                  <a:spcBef>
                    <a:spcPts val="1500"/>
                  </a:spcBef>
                </a:pPr>
                <a14:m>
                  <m:oMath xmlns:m="http://schemas.openxmlformats.org/officeDocument/2006/math">
                    <m:r>
                      <a:rPr lang="zh-CN" altLang="en-US" sz="2200" i="1" smtClean="0">
                        <a:latin typeface="Cambria Math" panose="02040503050406030204" pitchFamily="18" charset="0"/>
                      </a:rPr>
                      <m:t>𝚲</m:t>
                    </m:r>
                  </m:oMath>
                </a14:m>
                <a:r>
                  <a:rPr lang="zh-CN" altLang="en-US" sz="2200"/>
                  <a:t> </a:t>
                </a:r>
                <a:r>
                  <a:rPr lang="en-US" altLang="zh-CN" sz="2200"/>
                  <a:t>yields exceed those of </a:t>
                </a:r>
                <a14:m>
                  <m:oMath xmlns:m="http://schemas.openxmlformats.org/officeDocument/2006/math">
                    <m:sSubSup>
                      <m:sSubSupPr>
                        <m:ctrlPr>
                          <a:rPr lang="en-US" altLang="zh-CN" sz="2200" i="1">
                            <a:latin typeface="Cambria Math" panose="02040503050406030204" pitchFamily="18" charset="0"/>
                          </a:rPr>
                        </m:ctrlPr>
                      </m:sSubSupPr>
                      <m:e>
                        <m:r>
                          <a:rPr lang="en-US" altLang="zh-CN" sz="2200">
                            <a:latin typeface="Cambria Math" panose="02040503050406030204" pitchFamily="18" charset="0"/>
                          </a:rPr>
                          <m:t>𝐊</m:t>
                        </m:r>
                      </m:e>
                      <m:sub>
                        <m:r>
                          <a:rPr lang="en-US" altLang="zh-CN" sz="2200">
                            <a:latin typeface="Cambria Math" panose="02040503050406030204" pitchFamily="18" charset="0"/>
                          </a:rPr>
                          <m:t>𝐒</m:t>
                        </m:r>
                      </m:sub>
                      <m:sup>
                        <m:r>
                          <a:rPr lang="en-US" altLang="zh-CN" sz="2200">
                            <a:latin typeface="Cambria Math" panose="02040503050406030204" pitchFamily="18" charset="0"/>
                          </a:rPr>
                          <m:t>𝟎</m:t>
                        </m:r>
                      </m:sup>
                    </m:sSubSup>
                  </m:oMath>
                </a14:m>
                <a:r>
                  <a:rPr lang="zh-CN" altLang="en-US" sz="2200"/>
                  <a:t> </a:t>
                </a:r>
                <a:r>
                  <a:rPr lang="en-US" altLang="zh-CN" sz="2200"/>
                  <a:t>below </a:t>
                </a:r>
                <a14:m>
                  <m:oMath xmlns:m="http://schemas.openxmlformats.org/officeDocument/2006/math">
                    <m:rad>
                      <m:radPr>
                        <m:degHide m:val="on"/>
                        <m:ctrlPr>
                          <a:rPr lang="en-US" altLang="zh-CN" sz="2200" i="1">
                            <a:latin typeface="Cambria Math" panose="02040503050406030204" pitchFamily="18" charset="0"/>
                          </a:rPr>
                        </m:ctrlPr>
                      </m:radPr>
                      <m:deg/>
                      <m:e>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𝒔</m:t>
                            </m:r>
                          </m:e>
                          <m:sub>
                            <m:r>
                              <a:rPr lang="en-US" altLang="zh-CN" sz="2200">
                                <a:latin typeface="Cambria Math" panose="02040503050406030204" pitchFamily="18" charset="0"/>
                              </a:rPr>
                              <m:t>𝐍𝐍</m:t>
                            </m:r>
                          </m:sub>
                        </m:sSub>
                      </m:e>
                    </m:rad>
                  </m:oMath>
                </a14:m>
                <a:r>
                  <a:rPr lang="en-US" altLang="zh-CN" sz="2200"/>
                  <a:t> ~ 8 GeV</a:t>
                </a:r>
              </a:p>
              <a:p>
                <a:pPr marL="432000" indent="-216000">
                  <a:spcBef>
                    <a:spcPts val="0"/>
                  </a:spcBef>
                  <a:buFont typeface="Wingdings" panose="05000000000000000000" pitchFamily="2" charset="2"/>
                  <a:buChar char="Ø"/>
                </a:pPr>
                <a:r>
                  <a:rPr lang="en-US" altLang="zh-CN" sz="1800"/>
                  <a:t>Due to higher baryon density at low collision energies</a:t>
                </a:r>
                <a:endParaRPr lang="zh-CN" altLang="en-US" sz="1800"/>
              </a:p>
            </p:txBody>
          </p:sp>
        </mc:Choice>
        <mc:Fallback xmlns="">
          <p:sp>
            <p:nvSpPr>
              <p:cNvPr id="23" name="内容占位符 2">
                <a:extLst>
                  <a:ext uri="{FF2B5EF4-FFF2-40B4-BE49-F238E27FC236}">
                    <a16:creationId xmlns:a16="http://schemas.microsoft.com/office/drawing/2014/main" id="{BCF1EB51-33AD-C8FD-73BF-10DE90302D2B}"/>
                  </a:ext>
                </a:extLst>
              </p:cNvPr>
              <p:cNvSpPr txBox="1">
                <a:spLocks noRot="1" noChangeAspect="1" noMove="1" noResize="1" noEditPoints="1" noAdjustHandles="1" noChangeArrowheads="1" noChangeShapeType="1" noTextEdit="1"/>
              </p:cNvSpPr>
              <p:nvPr/>
            </p:nvSpPr>
            <p:spPr>
              <a:xfrm>
                <a:off x="6107597" y="956345"/>
                <a:ext cx="6084403" cy="5426757"/>
              </a:xfrm>
              <a:prstGeom prst="rect">
                <a:avLst/>
              </a:prstGeom>
              <a:blipFill>
                <a:blip r:embed="rId4"/>
                <a:stretch>
                  <a:fillRect l="-1202" t="-787"/>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8D3F3BCE-B9CD-C403-A4C4-54CEDD7BC6B4}"/>
              </a:ext>
            </a:extLst>
          </p:cNvPr>
          <p:cNvSpPr txBox="1"/>
          <p:nvPr/>
        </p:nvSpPr>
        <p:spPr>
          <a:xfrm>
            <a:off x="838200" y="937821"/>
            <a:ext cx="5185095" cy="553998"/>
          </a:xfrm>
          <a:prstGeom prst="rect">
            <a:avLst/>
          </a:prstGeom>
          <a:noFill/>
        </p:spPr>
        <p:txBody>
          <a:bodyPr wrap="square" rtlCol="0">
            <a:spAutoFit/>
          </a:bodyPr>
          <a:lstStyle/>
          <a:p>
            <a:r>
              <a:rPr lang="en-US" altLang="zh-CN" sz="1000" b="1">
                <a:effectLst/>
                <a:latin typeface="Times New Roman" panose="02020603050405020304" pitchFamily="18" charset="0"/>
                <a:ea typeface="宋体" panose="02010600030101010101" pitchFamily="2" charset="-122"/>
              </a:rPr>
              <a:t>STAR Collaboration. Phys. Rev. C 96 (2017) 044904, 2017; </a:t>
            </a:r>
            <a:r>
              <a:rPr lang="en-US" altLang="zh-CN" sz="1000" b="1">
                <a:latin typeface="Times New Roman" panose="02020603050405020304" pitchFamily="18" charset="0"/>
                <a:cs typeface="Times New Roman" panose="02020603050405020304" pitchFamily="18" charset="0"/>
              </a:rPr>
              <a:t>Phys. Rev. C 102, 034909 (2020);</a:t>
            </a:r>
            <a:endParaRPr lang="en-US" altLang="zh-CN" sz="1000" b="1">
              <a:effectLst/>
              <a:latin typeface="Times New Roman" panose="02020603050405020304" pitchFamily="18" charset="0"/>
              <a:ea typeface="宋体" panose="02010600030101010101" pitchFamily="2" charset="-122"/>
            </a:endParaRPr>
          </a:p>
          <a:p>
            <a:r>
              <a:rPr lang="en-US" altLang="zh-CN" sz="1000" b="1">
                <a:solidFill>
                  <a:schemeClr val="bg1"/>
                </a:solidFill>
                <a:effectLst/>
                <a:latin typeface="Times New Roman" panose="02020603050405020304" pitchFamily="18" charset="0"/>
                <a:ea typeface="宋体" panose="02010600030101010101" pitchFamily="2" charset="-122"/>
              </a:rPr>
              <a:t>STAR Collaboration. </a:t>
            </a:r>
            <a:r>
              <a:rPr lang="en-US" altLang="zh-CN" sz="1000" b="1">
                <a:latin typeface="Times New Roman" panose="02020603050405020304" pitchFamily="18" charset="0"/>
                <a:cs typeface="Times New Roman" panose="02020603050405020304" pitchFamily="18" charset="0"/>
              </a:rPr>
              <a:t>Phys. Lett. B 831, 137152 (2022)</a:t>
            </a:r>
            <a:r>
              <a:rPr lang="en-US" altLang="zh-CN" sz="1000" b="1">
                <a:effectLst/>
                <a:latin typeface="Times New Roman" panose="02020603050405020304" pitchFamily="18" charset="0"/>
                <a:ea typeface="宋体" panose="02010600030101010101" pitchFamily="2" charset="-122"/>
              </a:rPr>
              <a:t>; </a:t>
            </a:r>
            <a:r>
              <a:rPr lang="en-US" altLang="zh-CN" sz="1000" b="1">
                <a:latin typeface="Times New Roman" panose="02020603050405020304" pitchFamily="18" charset="0"/>
                <a:cs typeface="Times New Roman" panose="02020603050405020304" pitchFamily="18" charset="0"/>
              </a:rPr>
              <a:t>JHEP 2024, 139 (2024)</a:t>
            </a:r>
            <a:endParaRPr lang="en-US" altLang="zh-CN" sz="1000" b="1" dirty="0">
              <a:latin typeface="Times New Roman" panose="02020603050405020304" pitchFamily="18" charset="0"/>
              <a:cs typeface="Times New Roman" panose="02020603050405020304" pitchFamily="18" charset="0"/>
            </a:endParaRPr>
          </a:p>
          <a:p>
            <a:r>
              <a:rPr lang="en-US" altLang="zh-CN" sz="1000" b="1">
                <a:effectLst/>
                <a:latin typeface="Times New Roman" panose="02020603050405020304" pitchFamily="18" charset="0"/>
                <a:ea typeface="宋体" panose="02010600030101010101" pitchFamily="2" charset="-122"/>
                <a:cs typeface="Times New Roman" panose="02020603050405020304" pitchFamily="18" charset="0"/>
              </a:rPr>
              <a:t>HADES </a:t>
            </a:r>
            <a:r>
              <a:rPr lang="en-US" altLang="zh-CN" sz="1000" b="1">
                <a:effectLst/>
                <a:latin typeface="Times New Roman" panose="02020603050405020304" pitchFamily="18" charset="0"/>
                <a:ea typeface="宋体" panose="02010600030101010101" pitchFamily="2" charset="-122"/>
              </a:rPr>
              <a:t>Collaboration</a:t>
            </a:r>
            <a:r>
              <a:rPr lang="en-US" altLang="zh-CN" sz="1000" b="1">
                <a:effectLst/>
                <a:latin typeface="Times New Roman" panose="02020603050405020304" pitchFamily="18" charset="0"/>
                <a:ea typeface="宋体" panose="02010600030101010101" pitchFamily="2" charset="-122"/>
                <a:cs typeface="Times New Roman" panose="02020603050405020304" pitchFamily="18" charset="0"/>
              </a:rPr>
              <a:t>. Phys. Lett. B 793, 457 (2019)</a:t>
            </a:r>
            <a:endParaRPr lang="en-US" altLang="zh-CN" sz="1000" b="1">
              <a:effectLst/>
              <a:latin typeface="Times New Roman" panose="02020603050405020304" pitchFamily="18" charset="0"/>
              <a:ea typeface="宋体" panose="02010600030101010101" pitchFamily="2" charset="-122"/>
            </a:endParaRPr>
          </a:p>
        </p:txBody>
      </p:sp>
      <p:grpSp>
        <p:nvGrpSpPr>
          <p:cNvPr id="7" name="组合 6">
            <a:extLst>
              <a:ext uri="{FF2B5EF4-FFF2-40B4-BE49-F238E27FC236}">
                <a16:creationId xmlns:a16="http://schemas.microsoft.com/office/drawing/2014/main" id="{DB81B70E-D3C7-00F4-221E-20588E4D6FCD}"/>
              </a:ext>
            </a:extLst>
          </p:cNvPr>
          <p:cNvGrpSpPr/>
          <p:nvPr/>
        </p:nvGrpSpPr>
        <p:grpSpPr>
          <a:xfrm>
            <a:off x="1597855" y="2071084"/>
            <a:ext cx="4266050" cy="4232867"/>
            <a:chOff x="1583661" y="2080470"/>
            <a:chExt cx="4266050" cy="4232867"/>
          </a:xfrm>
        </p:grpSpPr>
        <p:sp>
          <p:nvSpPr>
            <p:cNvPr id="9" name="矩形 8">
              <a:extLst>
                <a:ext uri="{FF2B5EF4-FFF2-40B4-BE49-F238E27FC236}">
                  <a16:creationId xmlns:a16="http://schemas.microsoft.com/office/drawing/2014/main" id="{0A22A9A0-9FF1-AD49-5957-893CD890DE12}"/>
                </a:ext>
              </a:extLst>
            </p:cNvPr>
            <p:cNvSpPr/>
            <p:nvPr/>
          </p:nvSpPr>
          <p:spPr>
            <a:xfrm>
              <a:off x="1583661" y="2080470"/>
              <a:ext cx="847288" cy="32297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连接符: 肘形 9">
              <a:extLst>
                <a:ext uri="{FF2B5EF4-FFF2-40B4-BE49-F238E27FC236}">
                  <a16:creationId xmlns:a16="http://schemas.microsoft.com/office/drawing/2014/main" id="{0098A4E5-A170-505C-0F47-45DB646FB562}"/>
                </a:ext>
              </a:extLst>
            </p:cNvPr>
            <p:cNvCxnSpPr>
              <a:cxnSpLocks/>
            </p:cNvCxnSpPr>
            <p:nvPr/>
          </p:nvCxnSpPr>
          <p:spPr>
            <a:xfrm rot="10800000">
              <a:off x="1912693" y="5385736"/>
              <a:ext cx="1400958" cy="763395"/>
            </a:xfrm>
            <a:prstGeom prst="bentConnector3">
              <a:avLst>
                <a:gd name="adj1" fmla="val 9970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7CC40ED-1B83-0E6E-BE31-ACFE39E8E660}"/>
                </a:ext>
              </a:extLst>
            </p:cNvPr>
            <p:cNvSpPr txBox="1"/>
            <p:nvPr/>
          </p:nvSpPr>
          <p:spPr>
            <a:xfrm>
              <a:off x="3274292" y="5944005"/>
              <a:ext cx="2575419" cy="369332"/>
            </a:xfrm>
            <a:prstGeom prst="rect">
              <a:avLst/>
            </a:prstGeom>
            <a:noFill/>
          </p:spPr>
          <p:txBody>
            <a:bodyPr wrap="square" rtlCol="0">
              <a:spAutoFit/>
            </a:bodyPr>
            <a:lstStyle/>
            <a:p>
              <a:r>
                <a:rPr lang="en-US" altLang="zh-CN" b="1">
                  <a:solidFill>
                    <a:srgbClr val="FF0000"/>
                  </a:solidFill>
                </a:rPr>
                <a:t>This talk (3.2 – 6.2 GeV)</a:t>
              </a:r>
              <a:endParaRPr lang="zh-CN" altLang="en-US" b="1">
                <a:solidFill>
                  <a:srgbClr val="FF0000"/>
                </a:solidFill>
              </a:endParaRPr>
            </a:p>
          </p:txBody>
        </p:sp>
      </p:grpSp>
    </p:spTree>
    <p:extLst>
      <p:ext uri="{BB962C8B-B14F-4D97-AF65-F5344CB8AC3E}">
        <p14:creationId xmlns:p14="http://schemas.microsoft.com/office/powerpoint/2010/main" val="704925895"/>
      </p:ext>
    </p:extLst>
  </p:cSld>
  <p:clrMapOvr>
    <a:masterClrMapping/>
  </p:clrMapOvr>
</p:sld>
</file>

<file path=ppt/theme/theme1.xml><?xml version="1.0" encoding="utf-8"?>
<a:theme xmlns:a="http://schemas.openxmlformats.org/drawingml/2006/main" name="毕业答辩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毕业答辩模板" id="{FD7C0AA5-FF15-4771-BE15-FFAAC7758359}" vid="{22437CB0-1A10-4044-955B-7019007466C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毕业答辩模板</Template>
  <TotalTime>35790</TotalTime>
  <Words>2951</Words>
  <Application>Microsoft Office PowerPoint</Application>
  <PresentationFormat>宽屏</PresentationFormat>
  <Paragraphs>337</Paragraphs>
  <Slides>18</Slides>
  <Notes>16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等线 Light</vt:lpstr>
      <vt:lpstr>Aptos</vt:lpstr>
      <vt:lpstr>仿宋</vt:lpstr>
      <vt:lpstr>方正粗黑宋简体</vt:lpstr>
      <vt:lpstr>Wingdings</vt:lpstr>
      <vt:lpstr>等线</vt:lpstr>
      <vt:lpstr>黑体</vt:lpstr>
      <vt:lpstr>Times New Roman</vt:lpstr>
      <vt:lpstr>Arial</vt:lpstr>
      <vt:lpstr>Cambria Math</vt:lpstr>
      <vt:lpstr>毕业答辩模板</vt:lpstr>
      <vt:lpstr>Strange Hadron Production in Au+Au Collisions from STAR Fixed-Target Experiment</vt:lpstr>
      <vt:lpstr>Outline</vt:lpstr>
      <vt:lpstr>Exploring the QCD Phase Diagram</vt:lpstr>
      <vt:lpstr>Strange Hadron Production at Near/sub-threshold Energies</vt:lpstr>
      <vt:lpstr>STAR Detector and Fixed Target Setup</vt:lpstr>
      <vt:lpstr>Particle Identification</vt:lpstr>
      <vt:lpstr>Signal Extraction</vt:lpstr>
      <vt:lpstr>p_T Spectra and Rapidity Density Distributions</vt:lpstr>
      <vt:lpstr>Energy Dependence of Mid-Rapidity Yields</vt:lpstr>
      <vt:lpstr>Centrality Dependence of Mid-Rapidity Yields</vt:lpstr>
      <vt:lpstr>Energy dependence of Scaling Parameter α</vt:lpstr>
      <vt:lpstr>Energy Dependence of Yield Ratios</vt:lpstr>
      <vt:lpstr>Kinetic Freeze-out</vt:lpstr>
      <vt:lpstr>Kinetic Freeze-out</vt:lpstr>
      <vt:lpstr>Kinetic Freeze-out</vt:lpstr>
      <vt:lpstr>Summary and Outlook</vt:lpstr>
      <vt:lpstr>Back up</vt:lpstr>
      <vt:lpstr>NN Collision Threshold Energies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鸿灿 李</dc:creator>
  <cp:lastModifiedBy>鸿灿 李</cp:lastModifiedBy>
  <cp:revision>403</cp:revision>
  <cp:lastPrinted>2024-05-31T17:26:24Z</cp:lastPrinted>
  <dcterms:created xsi:type="dcterms:W3CDTF">2024-05-08T11:16:23Z</dcterms:created>
  <dcterms:modified xsi:type="dcterms:W3CDTF">2025-10-26T18:23:16Z</dcterms:modified>
</cp:coreProperties>
</file>