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37"/>
  </p:notesMasterIdLst>
  <p:sldIdLst>
    <p:sldId id="565" r:id="rId3"/>
    <p:sldId id="782" r:id="rId4"/>
    <p:sldId id="617" r:id="rId5"/>
    <p:sldId id="513" r:id="rId6"/>
    <p:sldId id="695" r:id="rId7"/>
    <p:sldId id="769" r:id="rId8"/>
    <p:sldId id="778" r:id="rId9"/>
    <p:sldId id="780" r:id="rId10"/>
    <p:sldId id="768" r:id="rId11"/>
    <p:sldId id="759" r:id="rId12"/>
    <p:sldId id="761" r:id="rId13"/>
    <p:sldId id="685" r:id="rId14"/>
    <p:sldId id="683" r:id="rId15"/>
    <p:sldId id="686" r:id="rId16"/>
    <p:sldId id="687" r:id="rId17"/>
    <p:sldId id="763" r:id="rId18"/>
    <p:sldId id="770" r:id="rId19"/>
    <p:sldId id="771" r:id="rId20"/>
    <p:sldId id="764" r:id="rId21"/>
    <p:sldId id="691" r:id="rId22"/>
    <p:sldId id="766" r:id="rId23"/>
    <p:sldId id="767" r:id="rId24"/>
    <p:sldId id="783" r:id="rId25"/>
    <p:sldId id="723" r:id="rId26"/>
    <p:sldId id="773" r:id="rId27"/>
    <p:sldId id="772" r:id="rId28"/>
    <p:sldId id="779" r:id="rId29"/>
    <p:sldId id="774" r:id="rId30"/>
    <p:sldId id="775" r:id="rId31"/>
    <p:sldId id="781" r:id="rId32"/>
    <p:sldId id="784" r:id="rId33"/>
    <p:sldId id="777" r:id="rId34"/>
    <p:sldId id="751" r:id="rId35"/>
    <p:sldId id="287" r:id="rId36"/>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D9CD"/>
    <a:srgbClr val="D8BB9B"/>
    <a:srgbClr val="E4DADD"/>
    <a:srgbClr val="0033CC"/>
    <a:srgbClr val="DFDFDF"/>
    <a:srgbClr val="4472C4"/>
    <a:srgbClr val="2FABB8"/>
    <a:srgbClr val="F8F8F8"/>
    <a:srgbClr val="EA5E66"/>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72" autoAdjust="0"/>
    <p:restoredTop sz="91159" autoAdjust="0"/>
  </p:normalViewPr>
  <p:slideViewPr>
    <p:cSldViewPr snapToGrid="0">
      <p:cViewPr varScale="1">
        <p:scale>
          <a:sx n="102" d="100"/>
          <a:sy n="102" d="100"/>
        </p:scale>
        <p:origin x="348" y="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05D486-BBA3-493C-85FF-AF33CBA2FDC8}" type="datetimeFigureOut">
              <a:rPr lang="zh-CN" altLang="en-US" smtClean="0"/>
              <a:pPr/>
              <a:t>2025/4/24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ACB7AF-5224-4D96-91C2-060E36083E55}" type="slidenum">
              <a:rPr lang="zh-CN" altLang="en-US" smtClean="0"/>
              <a:pPr/>
              <a:t>‹#›</a:t>
            </a:fld>
            <a:endParaRPr lang="zh-CN" altLang="en-US"/>
          </a:p>
        </p:txBody>
      </p:sp>
    </p:spTree>
    <p:extLst>
      <p:ext uri="{BB962C8B-B14F-4D97-AF65-F5344CB8AC3E}">
        <p14:creationId xmlns:p14="http://schemas.microsoft.com/office/powerpoint/2010/main" val="2858778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备注占位符 2"/>
          <p:cNvSpPr>
            <a:spLocks noGrp="1"/>
          </p:cNvSpPr>
          <p:nvPr>
            <p:ph type="body" idx="1"/>
          </p:nvPr>
        </p:nvSpPr>
        <p:spPr/>
        <p:txBody>
          <a:bodyPr>
            <a:normAutofit/>
          </a:bodyPr>
          <a:lstStyle/>
          <a:p>
            <a:endParaRPr lang="zh-CN" altLang="en-US" b="1" dirty="0"/>
          </a:p>
        </p:txBody>
      </p:sp>
      <p:sp>
        <p:nvSpPr>
          <p:cNvPr id="4" name="灯片编号占位符 3"/>
          <p:cNvSpPr>
            <a:spLocks noGrp="1"/>
          </p:cNvSpPr>
          <p:nvPr>
            <p:ph type="sldNum" sz="quarter" idx="10"/>
          </p:nvPr>
        </p:nvSpPr>
        <p:spPr/>
        <p:txBody>
          <a:bodyPr/>
          <a:lstStyle/>
          <a:p>
            <a:fld id="{77E2097E-FF57-4C16-86CB-FACC3537E0BE}" type="slidenum">
              <a:rPr lang="zh-CN" altLang="en-US" smtClean="0"/>
              <a:pPr/>
              <a:t>1</a:t>
            </a:fld>
            <a:endParaRPr lang="zh-CN" altLang="en-US"/>
          </a:p>
        </p:txBody>
      </p:sp>
    </p:spTree>
    <p:extLst>
      <p:ext uri="{BB962C8B-B14F-4D97-AF65-F5344CB8AC3E}">
        <p14:creationId xmlns:p14="http://schemas.microsoft.com/office/powerpoint/2010/main" val="1743238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71A13-512F-F1F6-0A5B-1721C97951D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CDA81CF-A3C3-92DC-7FBD-495ECF50A465}"/>
              </a:ext>
            </a:extLst>
          </p:cNvPr>
          <p:cNvSpPr>
            <a:spLocks noGrp="1" noRot="1" noChangeAspect="1"/>
          </p:cNvSpPr>
          <p:nvPr>
            <p:ph type="sldImg"/>
          </p:nvPr>
        </p:nvSpPr>
        <p:spPr>
          <a:xfrm>
            <a:off x="114300" y="746125"/>
            <a:ext cx="6629400" cy="3730625"/>
          </a:xfrm>
        </p:spPr>
      </p:sp>
      <p:sp>
        <p:nvSpPr>
          <p:cNvPr id="3" name="备注占位符 2">
            <a:extLst>
              <a:ext uri="{FF2B5EF4-FFF2-40B4-BE49-F238E27FC236}">
                <a16:creationId xmlns:a16="http://schemas.microsoft.com/office/drawing/2014/main" id="{96E67266-DD0F-ACAB-CE87-C09AE541AE19}"/>
              </a:ext>
            </a:extLst>
          </p:cNvPr>
          <p:cNvSpPr>
            <a:spLocks noGrp="1"/>
          </p:cNvSpPr>
          <p:nvPr>
            <p:ph type="body" idx="1"/>
          </p:nvPr>
        </p:nvSpPr>
        <p:spPr/>
        <p:txBody>
          <a:bodyPr/>
          <a:lstStyle/>
          <a:p>
            <a:r>
              <a:rPr lang="zh-CN" altLang="en-US" dirty="0"/>
              <a:t>葛利普，震旦纪</a:t>
            </a:r>
          </a:p>
        </p:txBody>
      </p:sp>
      <p:sp>
        <p:nvSpPr>
          <p:cNvPr id="4" name="灯片编号占位符 3">
            <a:extLst>
              <a:ext uri="{FF2B5EF4-FFF2-40B4-BE49-F238E27FC236}">
                <a16:creationId xmlns:a16="http://schemas.microsoft.com/office/drawing/2014/main" id="{616509D8-C37A-B835-82C4-A5FE4E9EEF57}"/>
              </a:ext>
            </a:extLst>
          </p:cNvPr>
          <p:cNvSpPr>
            <a:spLocks noGrp="1"/>
          </p:cNvSpPr>
          <p:nvPr>
            <p:ph type="sldNum" sz="quarter" idx="10"/>
          </p:nvPr>
        </p:nvSpPr>
        <p:spPr/>
        <p:txBody>
          <a:bodyPr/>
          <a:lstStyle/>
          <a:p>
            <a:fld id="{6B286D78-31DF-493B-968A-39C1B2506957}" type="slidenum">
              <a:rPr lang="zh-CN" altLang="en-US" smtClean="0"/>
              <a:pPr/>
              <a:t>11</a:t>
            </a:fld>
            <a:endParaRPr lang="zh-CN" altLang="en-US"/>
          </a:p>
        </p:txBody>
      </p:sp>
    </p:spTree>
    <p:extLst>
      <p:ext uri="{BB962C8B-B14F-4D97-AF65-F5344CB8AC3E}">
        <p14:creationId xmlns:p14="http://schemas.microsoft.com/office/powerpoint/2010/main" val="483073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 y="746125"/>
            <a:ext cx="6629400" cy="3730625"/>
          </a:xfrm>
        </p:spPr>
      </p:sp>
      <p:sp>
        <p:nvSpPr>
          <p:cNvPr id="3" name="备注占位符 2"/>
          <p:cNvSpPr>
            <a:spLocks noGrp="1"/>
          </p:cNvSpPr>
          <p:nvPr>
            <p:ph type="body" idx="1"/>
          </p:nvPr>
        </p:nvSpPr>
        <p:spPr/>
        <p:txBody>
          <a:bodyPr/>
          <a:lstStyle/>
          <a:p>
            <a:r>
              <a:rPr lang="zh-TW" altLang="en-US" dirty="0"/>
              <a:t>原</a:t>
            </a:r>
            <a:r>
              <a:rPr lang="zh-CN" altLang="en-US" dirty="0"/>
              <a:t>为</a:t>
            </a:r>
            <a:r>
              <a:rPr lang="zh-TW" altLang="en-US" dirty="0"/>
              <a:t>久大塘</a:t>
            </a:r>
            <a:r>
              <a:rPr lang="zh-CN" altLang="en-US" dirty="0"/>
              <a:t>沽</a:t>
            </a:r>
            <a:r>
              <a:rPr lang="zh-TW" altLang="en-US" dirty="0"/>
              <a:t>精鹽工廠附設之化學室</a:t>
            </a:r>
            <a:endParaRPr lang="zh-CN" altLang="en-US" dirty="0"/>
          </a:p>
        </p:txBody>
      </p:sp>
      <p:sp>
        <p:nvSpPr>
          <p:cNvPr id="4" name="灯片编号占位符 3"/>
          <p:cNvSpPr>
            <a:spLocks noGrp="1"/>
          </p:cNvSpPr>
          <p:nvPr>
            <p:ph type="sldNum" sz="quarter" idx="10"/>
          </p:nvPr>
        </p:nvSpPr>
        <p:spPr/>
        <p:txBody>
          <a:bodyPr/>
          <a:lstStyle/>
          <a:p>
            <a:fld id="{6B286D78-31DF-493B-968A-39C1B2506957}" type="slidenum">
              <a:rPr lang="zh-CN" altLang="en-US" smtClean="0"/>
              <a:pPr/>
              <a:t>12</a:t>
            </a:fld>
            <a:endParaRPr lang="zh-CN" altLang="en-US"/>
          </a:p>
        </p:txBody>
      </p:sp>
    </p:spTree>
    <p:extLst>
      <p:ext uri="{BB962C8B-B14F-4D97-AF65-F5344CB8AC3E}">
        <p14:creationId xmlns:p14="http://schemas.microsoft.com/office/powerpoint/2010/main" val="1015027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 y="746125"/>
            <a:ext cx="6629400" cy="373062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pPr/>
              <a:t>13</a:t>
            </a:fld>
            <a:endParaRPr lang="zh-CN" altLang="en-US"/>
          </a:p>
        </p:txBody>
      </p:sp>
    </p:spTree>
    <p:extLst>
      <p:ext uri="{BB962C8B-B14F-4D97-AF65-F5344CB8AC3E}">
        <p14:creationId xmlns:p14="http://schemas.microsoft.com/office/powerpoint/2010/main" val="4004673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 y="746125"/>
            <a:ext cx="6629400" cy="3730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286D78-31DF-493B-968A-39C1B2506957}" type="slidenum">
              <a:rPr lang="zh-CN" altLang="en-US" smtClean="0"/>
              <a:pPr/>
              <a:t>14</a:t>
            </a:fld>
            <a:endParaRPr lang="zh-CN" altLang="en-US"/>
          </a:p>
        </p:txBody>
      </p:sp>
    </p:spTree>
    <p:extLst>
      <p:ext uri="{BB962C8B-B14F-4D97-AF65-F5344CB8AC3E}">
        <p14:creationId xmlns:p14="http://schemas.microsoft.com/office/powerpoint/2010/main" val="981717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 y="746125"/>
            <a:ext cx="6629400" cy="3730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B286D78-31DF-493B-968A-39C1B2506957}" type="slidenum">
              <a:rPr lang="zh-CN" altLang="en-US" smtClean="0"/>
              <a:pPr/>
              <a:t>15</a:t>
            </a:fld>
            <a:endParaRPr lang="zh-CN" altLang="en-US"/>
          </a:p>
        </p:txBody>
      </p:sp>
    </p:spTree>
    <p:extLst>
      <p:ext uri="{BB962C8B-B14F-4D97-AF65-F5344CB8AC3E}">
        <p14:creationId xmlns:p14="http://schemas.microsoft.com/office/powerpoint/2010/main" val="3326608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3DCC8-87AA-E3BC-7112-C057706145B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ABA37AF-A89F-51D1-5217-CC4C1BC4C613}"/>
              </a:ext>
            </a:extLst>
          </p:cNvPr>
          <p:cNvSpPr>
            <a:spLocks noGrp="1" noRot="1" noChangeAspect="1"/>
          </p:cNvSpPr>
          <p:nvPr>
            <p:ph type="sldImg"/>
          </p:nvPr>
        </p:nvSpPr>
        <p:spPr>
          <a:xfrm>
            <a:off x="114300" y="746125"/>
            <a:ext cx="6629400" cy="3730625"/>
          </a:xfrm>
        </p:spPr>
      </p:sp>
      <p:sp>
        <p:nvSpPr>
          <p:cNvPr id="3" name="备注占位符 2">
            <a:extLst>
              <a:ext uri="{FF2B5EF4-FFF2-40B4-BE49-F238E27FC236}">
                <a16:creationId xmlns:a16="http://schemas.microsoft.com/office/drawing/2014/main" id="{CABABC74-30C3-6371-2F08-B6E1F5AB4FA0}"/>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1D2E5ED8-C69C-5F49-4EBD-BF7C21030504}"/>
              </a:ext>
            </a:extLst>
          </p:cNvPr>
          <p:cNvSpPr>
            <a:spLocks noGrp="1"/>
          </p:cNvSpPr>
          <p:nvPr>
            <p:ph type="sldNum" sz="quarter" idx="10"/>
          </p:nvPr>
        </p:nvSpPr>
        <p:spPr/>
        <p:txBody>
          <a:bodyPr/>
          <a:lstStyle/>
          <a:p>
            <a:fld id="{6B286D78-31DF-493B-968A-39C1B2506957}" type="slidenum">
              <a:rPr lang="zh-CN" altLang="en-US" smtClean="0"/>
              <a:pPr/>
              <a:t>16</a:t>
            </a:fld>
            <a:endParaRPr lang="zh-CN" altLang="en-US"/>
          </a:p>
        </p:txBody>
      </p:sp>
    </p:spTree>
    <p:extLst>
      <p:ext uri="{BB962C8B-B14F-4D97-AF65-F5344CB8AC3E}">
        <p14:creationId xmlns:p14="http://schemas.microsoft.com/office/powerpoint/2010/main" val="2950331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B01E3-DE68-ED22-5239-5D3016AB42E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8509E8A-153B-6CD6-BFAE-E5EAB73CC911}"/>
              </a:ext>
            </a:extLst>
          </p:cNvPr>
          <p:cNvSpPr>
            <a:spLocks noGrp="1" noRot="1" noChangeAspect="1"/>
          </p:cNvSpPr>
          <p:nvPr>
            <p:ph type="sldImg"/>
          </p:nvPr>
        </p:nvSpPr>
        <p:spPr>
          <a:xfrm>
            <a:off x="114300" y="746125"/>
            <a:ext cx="6629400" cy="3730625"/>
          </a:xfrm>
        </p:spPr>
      </p:sp>
      <p:sp>
        <p:nvSpPr>
          <p:cNvPr id="3" name="备注占位符 2">
            <a:extLst>
              <a:ext uri="{FF2B5EF4-FFF2-40B4-BE49-F238E27FC236}">
                <a16:creationId xmlns:a16="http://schemas.microsoft.com/office/drawing/2014/main" id="{B3DCA536-27F7-3DBA-67E3-6AB0D69BF667}"/>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4CD68A49-E98A-9BF2-CD1D-F79685C792C5}"/>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286D78-31DF-493B-968A-39C1B250695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52271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C2BAE-5D85-49A0-9D87-2939C86D3DD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353722A-84E9-3354-B3FE-01576FB36A60}"/>
              </a:ext>
            </a:extLst>
          </p:cNvPr>
          <p:cNvSpPr>
            <a:spLocks noGrp="1" noRot="1" noChangeAspect="1"/>
          </p:cNvSpPr>
          <p:nvPr>
            <p:ph type="sldImg"/>
          </p:nvPr>
        </p:nvSpPr>
        <p:spPr>
          <a:xfrm>
            <a:off x="114300" y="746125"/>
            <a:ext cx="6629400" cy="3730625"/>
          </a:xfrm>
        </p:spPr>
      </p:sp>
      <p:sp>
        <p:nvSpPr>
          <p:cNvPr id="3" name="备注占位符 2">
            <a:extLst>
              <a:ext uri="{FF2B5EF4-FFF2-40B4-BE49-F238E27FC236}">
                <a16:creationId xmlns:a16="http://schemas.microsoft.com/office/drawing/2014/main" id="{279DF877-30DC-09D9-A9F0-B831190DFE2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15A8991B-5805-6C40-4CD2-8C4A951B4679}"/>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286D78-31DF-493B-968A-39C1B250695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87100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A8B7B-DA48-A3E3-F8C4-ADBCBD03166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61A0B7A-88DA-1E1D-CBF5-3A8805906BB6}"/>
              </a:ext>
            </a:extLst>
          </p:cNvPr>
          <p:cNvSpPr>
            <a:spLocks noGrp="1" noRot="1" noChangeAspect="1"/>
          </p:cNvSpPr>
          <p:nvPr>
            <p:ph type="sldImg"/>
          </p:nvPr>
        </p:nvSpPr>
        <p:spPr>
          <a:xfrm>
            <a:off x="114300" y="746125"/>
            <a:ext cx="6629400" cy="3730625"/>
          </a:xfrm>
        </p:spPr>
      </p:sp>
      <p:sp>
        <p:nvSpPr>
          <p:cNvPr id="3" name="备注占位符 2">
            <a:extLst>
              <a:ext uri="{FF2B5EF4-FFF2-40B4-BE49-F238E27FC236}">
                <a16:creationId xmlns:a16="http://schemas.microsoft.com/office/drawing/2014/main" id="{DE592F90-6486-FAB0-111A-FDCB9BDF0E8E}"/>
              </a:ext>
            </a:extLst>
          </p:cNvPr>
          <p:cNvSpPr>
            <a:spLocks noGrp="1"/>
          </p:cNvSpPr>
          <p:nvPr>
            <p:ph type="body" idx="1"/>
          </p:nvPr>
        </p:nvSpPr>
        <p:spPr/>
        <p:txBody>
          <a:bodyPr/>
          <a:lstStyle/>
          <a:p>
            <a:r>
              <a:rPr lang="zh-CN" altLang="en-US" dirty="0"/>
              <a:t>卢鹤绂燕京大学硕士论文。</a:t>
            </a:r>
          </a:p>
        </p:txBody>
      </p:sp>
      <p:sp>
        <p:nvSpPr>
          <p:cNvPr id="4" name="灯片编号占位符 3">
            <a:extLst>
              <a:ext uri="{FF2B5EF4-FFF2-40B4-BE49-F238E27FC236}">
                <a16:creationId xmlns:a16="http://schemas.microsoft.com/office/drawing/2014/main" id="{29430B25-4349-9E06-4739-3DB12D20C5EE}"/>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286D78-31DF-493B-968A-39C1B250695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58954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 y="746125"/>
            <a:ext cx="6629400" cy="373062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pPr/>
              <a:t>20</a:t>
            </a:fld>
            <a:endParaRPr lang="zh-CN" altLang="en-US"/>
          </a:p>
        </p:txBody>
      </p:sp>
    </p:spTree>
    <p:extLst>
      <p:ext uri="{BB962C8B-B14F-4D97-AF65-F5344CB8AC3E}">
        <p14:creationId xmlns:p14="http://schemas.microsoft.com/office/powerpoint/2010/main" val="2018404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3CC5E-CDA4-EAF7-DEEF-01EC21D97DA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825247F-7E7E-A8A8-244D-F321475BD480}"/>
              </a:ext>
            </a:extLst>
          </p:cNvPr>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备注占位符 2">
            <a:extLst>
              <a:ext uri="{FF2B5EF4-FFF2-40B4-BE49-F238E27FC236}">
                <a16:creationId xmlns:a16="http://schemas.microsoft.com/office/drawing/2014/main" id="{86EE0AE9-4194-B151-2B3B-4F068E8C75C1}"/>
              </a:ext>
            </a:extLst>
          </p:cNvPr>
          <p:cNvSpPr>
            <a:spLocks noGrp="1"/>
          </p:cNvSpPr>
          <p:nvPr>
            <p:ph type="body" idx="1"/>
          </p:nvPr>
        </p:nvSpPr>
        <p:spPr/>
        <p:txBody>
          <a:bodyPr>
            <a:normAutofit/>
          </a:bodyPr>
          <a:lstStyle/>
          <a:p>
            <a:r>
              <a:rPr lang="zh-CN" altLang="en-US" b="1" dirty="0"/>
              <a:t>今天的交流仅限于他在北平研究院及中央研究院的工作。</a:t>
            </a:r>
          </a:p>
        </p:txBody>
      </p:sp>
      <p:sp>
        <p:nvSpPr>
          <p:cNvPr id="4" name="灯片编号占位符 3">
            <a:extLst>
              <a:ext uri="{FF2B5EF4-FFF2-40B4-BE49-F238E27FC236}">
                <a16:creationId xmlns:a16="http://schemas.microsoft.com/office/drawing/2014/main" id="{CADBDBAD-5E21-5D2C-7F63-A21044F83EE3}"/>
              </a:ext>
            </a:extLst>
          </p:cNvPr>
          <p:cNvSpPr>
            <a:spLocks noGrp="1"/>
          </p:cNvSpPr>
          <p:nvPr>
            <p:ph type="sldNum" sz="quarter" idx="10"/>
          </p:nvPr>
        </p:nvSpPr>
        <p:spPr/>
        <p:txBody>
          <a:bodyPr/>
          <a:lstStyle/>
          <a:p>
            <a:fld id="{77E2097E-FF57-4C16-86CB-FACC3537E0BE}" type="slidenum">
              <a:rPr lang="zh-CN" altLang="en-US" smtClean="0"/>
              <a:pPr/>
              <a:t>2</a:t>
            </a:fld>
            <a:endParaRPr lang="zh-CN" altLang="en-US"/>
          </a:p>
        </p:txBody>
      </p:sp>
    </p:spTree>
    <p:extLst>
      <p:ext uri="{BB962C8B-B14F-4D97-AF65-F5344CB8AC3E}">
        <p14:creationId xmlns:p14="http://schemas.microsoft.com/office/powerpoint/2010/main" val="3938918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40EF7-1741-FFEA-A9D0-1491EFF31C0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D0FEF3A-9BF5-3E66-503C-95893703C6DB}"/>
              </a:ext>
            </a:extLst>
          </p:cNvPr>
          <p:cNvSpPr>
            <a:spLocks noGrp="1" noRot="1" noChangeAspect="1"/>
          </p:cNvSpPr>
          <p:nvPr>
            <p:ph type="sldImg"/>
          </p:nvPr>
        </p:nvSpPr>
        <p:spPr>
          <a:xfrm>
            <a:off x="114300" y="746125"/>
            <a:ext cx="6629400" cy="3730625"/>
          </a:xfrm>
        </p:spPr>
      </p:sp>
      <p:sp>
        <p:nvSpPr>
          <p:cNvPr id="3" name="备注占位符 2">
            <a:extLst>
              <a:ext uri="{FF2B5EF4-FFF2-40B4-BE49-F238E27FC236}">
                <a16:creationId xmlns:a16="http://schemas.microsoft.com/office/drawing/2014/main" id="{D552E02D-DD4C-3903-1274-C8E5E9B9EF3F}"/>
              </a:ext>
            </a:extLst>
          </p:cNvPr>
          <p:cNvSpPr>
            <a:spLocks noGrp="1"/>
          </p:cNvSpPr>
          <p:nvPr>
            <p:ph type="body" idx="1"/>
          </p:nvPr>
        </p:nvSpPr>
        <p:spPr/>
        <p:txBody>
          <a:bodyPr/>
          <a:lstStyle/>
          <a:p>
            <a:r>
              <a:rPr lang="zh-CN" altLang="en-US" dirty="0"/>
              <a:t>美国国务院国际教育和文化交流项目，美方派出</a:t>
            </a:r>
            <a:r>
              <a:rPr lang="en-US" altLang="zh-CN" dirty="0"/>
              <a:t>30</a:t>
            </a:r>
            <a:r>
              <a:rPr lang="zh-CN" altLang="en-US" dirty="0"/>
              <a:t>人，中方</a:t>
            </a:r>
            <a:r>
              <a:rPr lang="en-US" altLang="zh-CN" dirty="0"/>
              <a:t>26</a:t>
            </a:r>
            <a:r>
              <a:rPr lang="zh-CN" altLang="en-US" dirty="0"/>
              <a:t>人。金岳霖、费孝通、陶孟和、萨本栋、严济慈、赵九章、老舍、曹禺、叶浅予等等</a:t>
            </a:r>
          </a:p>
        </p:txBody>
      </p:sp>
      <p:sp>
        <p:nvSpPr>
          <p:cNvPr id="4" name="灯片编号占位符 3">
            <a:extLst>
              <a:ext uri="{FF2B5EF4-FFF2-40B4-BE49-F238E27FC236}">
                <a16:creationId xmlns:a16="http://schemas.microsoft.com/office/drawing/2014/main" id="{3EB50A0B-7181-82E0-C162-4F2C6F66C6AF}"/>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286D78-31DF-493B-968A-39C1B250695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5515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AA367-6885-AA4B-378F-0C062A702CE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59F039A-FE9B-2A01-80FD-503540825420}"/>
              </a:ext>
            </a:extLst>
          </p:cNvPr>
          <p:cNvSpPr>
            <a:spLocks noGrp="1" noRot="1" noChangeAspect="1"/>
          </p:cNvSpPr>
          <p:nvPr>
            <p:ph type="sldImg"/>
          </p:nvPr>
        </p:nvSpPr>
        <p:spPr>
          <a:xfrm>
            <a:off x="114300" y="746125"/>
            <a:ext cx="6629400" cy="3730625"/>
          </a:xfrm>
        </p:spPr>
      </p:sp>
      <p:sp>
        <p:nvSpPr>
          <p:cNvPr id="3" name="备注占位符 2">
            <a:extLst>
              <a:ext uri="{FF2B5EF4-FFF2-40B4-BE49-F238E27FC236}">
                <a16:creationId xmlns:a16="http://schemas.microsoft.com/office/drawing/2014/main" id="{DD67E5E6-0048-E721-90B2-C7042942812A}"/>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56ED3D5D-DCB9-4F5F-37B3-F75643F3CA31}"/>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286D78-31DF-493B-968A-39C1B250695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0266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E3AF3-4C51-5D6A-9F19-19707E72F6D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684FBE3-E850-6B25-07A5-E624F9738925}"/>
              </a:ext>
            </a:extLst>
          </p:cNvPr>
          <p:cNvSpPr>
            <a:spLocks noGrp="1" noRot="1" noChangeAspect="1"/>
          </p:cNvSpPr>
          <p:nvPr>
            <p:ph type="sldImg"/>
          </p:nvPr>
        </p:nvSpPr>
        <p:spPr>
          <a:xfrm>
            <a:off x="114300" y="746125"/>
            <a:ext cx="6629400" cy="3730625"/>
          </a:xfrm>
        </p:spPr>
      </p:sp>
      <p:sp>
        <p:nvSpPr>
          <p:cNvPr id="3" name="备注占位符 2">
            <a:extLst>
              <a:ext uri="{FF2B5EF4-FFF2-40B4-BE49-F238E27FC236}">
                <a16:creationId xmlns:a16="http://schemas.microsoft.com/office/drawing/2014/main" id="{73E25BDE-31E2-5416-1E26-6EF26450BBC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D59A4A0D-052F-D58C-1B72-1E982334E829}"/>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286D78-31DF-493B-968A-39C1B250695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37901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 y="746125"/>
            <a:ext cx="6629400" cy="373062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pPr/>
              <a:t>24</a:t>
            </a:fld>
            <a:endParaRPr lang="zh-CN" altLang="en-US"/>
          </a:p>
        </p:txBody>
      </p:sp>
    </p:spTree>
    <p:extLst>
      <p:ext uri="{BB962C8B-B14F-4D97-AF65-F5344CB8AC3E}">
        <p14:creationId xmlns:p14="http://schemas.microsoft.com/office/powerpoint/2010/main" val="39831010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D6BFE-F43C-D4BF-324C-CDA2A287873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D341220-3A50-A633-7D6F-34F3C406853B}"/>
              </a:ext>
            </a:extLst>
          </p:cNvPr>
          <p:cNvSpPr>
            <a:spLocks noGrp="1" noRot="1" noChangeAspect="1"/>
          </p:cNvSpPr>
          <p:nvPr>
            <p:ph type="sldImg"/>
          </p:nvPr>
        </p:nvSpPr>
        <p:spPr>
          <a:xfrm>
            <a:off x="114300" y="746125"/>
            <a:ext cx="6629400" cy="3730625"/>
          </a:xfrm>
        </p:spPr>
      </p:sp>
      <p:sp>
        <p:nvSpPr>
          <p:cNvPr id="3" name="备注占位符 2">
            <a:extLst>
              <a:ext uri="{FF2B5EF4-FFF2-40B4-BE49-F238E27FC236}">
                <a16:creationId xmlns:a16="http://schemas.microsoft.com/office/drawing/2014/main" id="{92A6957A-6A0B-5709-17E0-5ABC6348AE55}"/>
              </a:ext>
            </a:extLst>
          </p:cNvPr>
          <p:cNvSpPr>
            <a:spLocks noGrp="1"/>
          </p:cNvSpPr>
          <p:nvPr>
            <p:ph type="body" idx="1"/>
          </p:nvPr>
        </p:nvSpPr>
        <p:spPr/>
        <p:txBody>
          <a:bodyPr/>
          <a:lstStyle/>
          <a:p>
            <a:r>
              <a:rPr lang="zh-CN" altLang="en-US" dirty="0"/>
              <a:t>致范内瓦</a:t>
            </a:r>
            <a:r>
              <a:rPr lang="en-US" altLang="zh-CN" dirty="0"/>
              <a:t>·</a:t>
            </a:r>
            <a:r>
              <a:rPr lang="zh-CN" altLang="en-US" dirty="0"/>
              <a:t>布什谈中研院计划，致斯坦福大学工程学院院长</a:t>
            </a:r>
            <a:r>
              <a:rPr lang="en-US" altLang="zh-CN" dirty="0"/>
              <a:t>F. E. </a:t>
            </a:r>
            <a:r>
              <a:rPr lang="zh-CN" altLang="en-US" dirty="0"/>
              <a:t>特曼谈物理所方向。哈佛无线电研究实验室，从事雷达对抗装置的开发。</a:t>
            </a:r>
          </a:p>
        </p:txBody>
      </p:sp>
      <p:sp>
        <p:nvSpPr>
          <p:cNvPr id="4" name="灯片编号占位符 3">
            <a:extLst>
              <a:ext uri="{FF2B5EF4-FFF2-40B4-BE49-F238E27FC236}">
                <a16:creationId xmlns:a16="http://schemas.microsoft.com/office/drawing/2014/main" id="{FF9F1A28-3310-AA2A-E6C8-D298C686910B}"/>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286D78-31DF-493B-968A-39C1B250695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41890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E0C61-44D7-5FDF-C91E-74D41483ADF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1EE3E2D-90AF-0600-9E86-7242979A3785}"/>
              </a:ext>
            </a:extLst>
          </p:cNvPr>
          <p:cNvSpPr>
            <a:spLocks noGrp="1" noRot="1" noChangeAspect="1"/>
          </p:cNvSpPr>
          <p:nvPr>
            <p:ph type="sldImg"/>
          </p:nvPr>
        </p:nvSpPr>
        <p:spPr>
          <a:xfrm>
            <a:off x="114300" y="746125"/>
            <a:ext cx="6629400" cy="3730625"/>
          </a:xfrm>
        </p:spPr>
      </p:sp>
      <p:sp>
        <p:nvSpPr>
          <p:cNvPr id="3" name="备注占位符 2">
            <a:extLst>
              <a:ext uri="{FF2B5EF4-FFF2-40B4-BE49-F238E27FC236}">
                <a16:creationId xmlns:a16="http://schemas.microsoft.com/office/drawing/2014/main" id="{B225BDC6-B455-6E6B-C565-2A49ECA01165}"/>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DCC578E0-AB92-BB06-7187-D7BCAA493270}"/>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286D78-31DF-493B-968A-39C1B250695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34621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6291C-D232-B10A-9D5F-6F4C47E61D3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294BC87-6D06-0FF9-A0A0-6B96123ACC3A}"/>
              </a:ext>
            </a:extLst>
          </p:cNvPr>
          <p:cNvSpPr>
            <a:spLocks noGrp="1" noRot="1" noChangeAspect="1"/>
          </p:cNvSpPr>
          <p:nvPr>
            <p:ph type="sldImg"/>
          </p:nvPr>
        </p:nvSpPr>
        <p:spPr>
          <a:xfrm>
            <a:off x="114300" y="746125"/>
            <a:ext cx="6629400" cy="3730625"/>
          </a:xfrm>
        </p:spPr>
      </p:sp>
      <p:sp>
        <p:nvSpPr>
          <p:cNvPr id="3" name="备注占位符 2">
            <a:extLst>
              <a:ext uri="{FF2B5EF4-FFF2-40B4-BE49-F238E27FC236}">
                <a16:creationId xmlns:a16="http://schemas.microsoft.com/office/drawing/2014/main" id="{B35C7563-49D1-D8FE-0758-97B8CE161D23}"/>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1332E99E-91F9-82B2-1416-DAF560E47CD0}"/>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286D78-31DF-493B-968A-39C1B250695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58880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30878-47ED-E1A2-C517-60656B26C71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C9BB45A-6160-F6DF-89B2-B11C969129B6}"/>
              </a:ext>
            </a:extLst>
          </p:cNvPr>
          <p:cNvSpPr>
            <a:spLocks noGrp="1" noRot="1" noChangeAspect="1"/>
          </p:cNvSpPr>
          <p:nvPr>
            <p:ph type="sldImg"/>
          </p:nvPr>
        </p:nvSpPr>
        <p:spPr>
          <a:xfrm>
            <a:off x="114300" y="746125"/>
            <a:ext cx="6629400" cy="3730625"/>
          </a:xfrm>
        </p:spPr>
      </p:sp>
      <p:sp>
        <p:nvSpPr>
          <p:cNvPr id="3" name="备注占位符 2">
            <a:extLst>
              <a:ext uri="{FF2B5EF4-FFF2-40B4-BE49-F238E27FC236}">
                <a16:creationId xmlns:a16="http://schemas.microsoft.com/office/drawing/2014/main" id="{C95C7D9D-636B-4A43-17F6-02831A90245F}"/>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B31B437B-FFB2-4CB6-ED40-E08FAE260D52}"/>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286D78-31DF-493B-968A-39C1B250695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7504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C35B0-4194-CCA8-2642-2FA99C364D2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58C65C2-AAFA-D876-1F1C-0583286106CE}"/>
              </a:ext>
            </a:extLst>
          </p:cNvPr>
          <p:cNvSpPr>
            <a:spLocks noGrp="1" noRot="1" noChangeAspect="1"/>
          </p:cNvSpPr>
          <p:nvPr>
            <p:ph type="sldImg"/>
          </p:nvPr>
        </p:nvSpPr>
        <p:spPr>
          <a:xfrm>
            <a:off x="114300" y="746125"/>
            <a:ext cx="6629400" cy="3730625"/>
          </a:xfrm>
        </p:spPr>
      </p:sp>
      <p:sp>
        <p:nvSpPr>
          <p:cNvPr id="3" name="备注占位符 2">
            <a:extLst>
              <a:ext uri="{FF2B5EF4-FFF2-40B4-BE49-F238E27FC236}">
                <a16:creationId xmlns:a16="http://schemas.microsoft.com/office/drawing/2014/main" id="{0A57693F-DEF4-E06E-C0BF-D3071AE52ADD}"/>
              </a:ext>
            </a:extLst>
          </p:cNvPr>
          <p:cNvSpPr>
            <a:spLocks noGrp="1"/>
          </p:cNvSpPr>
          <p:nvPr>
            <p:ph type="body" idx="1"/>
          </p:nvPr>
        </p:nvSpPr>
        <p:spPr/>
        <p:txBody>
          <a:bodyPr/>
          <a:lstStyle/>
          <a:p>
            <a:r>
              <a:rPr lang="zh-CN" altLang="en-US" dirty="0">
                <a:solidFill>
                  <a:srgbClr val="FF0000"/>
                </a:solidFill>
              </a:rPr>
              <a:t>我们目前的科学建制化怎么样？我觉得交流平台出了比较严重的问题。</a:t>
            </a:r>
          </a:p>
        </p:txBody>
      </p:sp>
      <p:sp>
        <p:nvSpPr>
          <p:cNvPr id="4" name="灯片编号占位符 3">
            <a:extLst>
              <a:ext uri="{FF2B5EF4-FFF2-40B4-BE49-F238E27FC236}">
                <a16:creationId xmlns:a16="http://schemas.microsoft.com/office/drawing/2014/main" id="{F6F42988-68D2-9546-2136-559FECDF8062}"/>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286D78-31DF-493B-968A-39C1B250695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70259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7ACB7AF-5224-4D96-91C2-060E36083E55}" type="slidenum">
              <a:rPr lang="zh-CN" altLang="en-US" smtClean="0"/>
              <a:pPr/>
              <a:t>30</a:t>
            </a:fld>
            <a:endParaRPr lang="zh-CN" altLang="en-US"/>
          </a:p>
        </p:txBody>
      </p:sp>
    </p:spTree>
    <p:extLst>
      <p:ext uri="{BB962C8B-B14F-4D97-AF65-F5344CB8AC3E}">
        <p14:creationId xmlns:p14="http://schemas.microsoft.com/office/powerpoint/2010/main" val="2732321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 y="746125"/>
            <a:ext cx="6629400" cy="373062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pPr/>
              <a:t>4</a:t>
            </a:fld>
            <a:endParaRPr lang="zh-CN" altLang="en-US"/>
          </a:p>
        </p:txBody>
      </p:sp>
    </p:spTree>
    <p:extLst>
      <p:ext uri="{BB962C8B-B14F-4D97-AF65-F5344CB8AC3E}">
        <p14:creationId xmlns:p14="http://schemas.microsoft.com/office/powerpoint/2010/main" val="792141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3B520-DA72-E932-087D-99272A35D58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4CE9F83-1EAD-CE83-EF6B-8065C1DF7D5A}"/>
              </a:ext>
            </a:extLst>
          </p:cNvPr>
          <p:cNvSpPr>
            <a:spLocks noGrp="1" noRot="1" noChangeAspect="1"/>
          </p:cNvSpPr>
          <p:nvPr>
            <p:ph type="sldImg"/>
          </p:nvPr>
        </p:nvSpPr>
        <p:spPr>
          <a:xfrm>
            <a:off x="114300" y="746125"/>
            <a:ext cx="6629400" cy="3730625"/>
          </a:xfrm>
        </p:spPr>
      </p:sp>
      <p:sp>
        <p:nvSpPr>
          <p:cNvPr id="3" name="备注占位符 2">
            <a:extLst>
              <a:ext uri="{FF2B5EF4-FFF2-40B4-BE49-F238E27FC236}">
                <a16:creationId xmlns:a16="http://schemas.microsoft.com/office/drawing/2014/main" id="{1E2131DE-CE5F-A5DE-A7D3-69AB00F0A955}"/>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A84E2740-77DD-B64E-AEDF-96A88B8781BB}"/>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286D78-31DF-493B-968A-39C1B250695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64534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E9760-BE71-38C0-238D-7A2ECFC27B8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AA96892-158F-0BD6-5932-D43B73B36C54}"/>
              </a:ext>
            </a:extLst>
          </p:cNvPr>
          <p:cNvSpPr>
            <a:spLocks noGrp="1" noRot="1" noChangeAspect="1"/>
          </p:cNvSpPr>
          <p:nvPr>
            <p:ph type="sldImg"/>
          </p:nvPr>
        </p:nvSpPr>
        <p:spPr>
          <a:xfrm>
            <a:off x="114300" y="746125"/>
            <a:ext cx="6629400" cy="3730625"/>
          </a:xfrm>
        </p:spPr>
      </p:sp>
      <p:sp>
        <p:nvSpPr>
          <p:cNvPr id="3" name="备注占位符 2">
            <a:extLst>
              <a:ext uri="{FF2B5EF4-FFF2-40B4-BE49-F238E27FC236}">
                <a16:creationId xmlns:a16="http://schemas.microsoft.com/office/drawing/2014/main" id="{15C5FAA3-0ACB-2A9D-5A45-E6549171168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EAB3DA76-AB4A-D8E6-19B6-AEDBFDD0ADAE}"/>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B286D78-31DF-493B-968A-39C1B250695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76820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备注占位符 2"/>
          <p:cNvSpPr>
            <a:spLocks noGrp="1"/>
          </p:cNvSpPr>
          <p:nvPr>
            <p:ph type="body" idx="1"/>
          </p:nvPr>
        </p:nvSpPr>
        <p:spPr/>
        <p:txBody>
          <a:bodyPr>
            <a:normAutofit/>
          </a:bodyPr>
          <a:lstStyle/>
          <a:p>
            <a:endParaRPr lang="zh-CN" altLang="en-US" b="1" dirty="0"/>
          </a:p>
        </p:txBody>
      </p:sp>
      <p:sp>
        <p:nvSpPr>
          <p:cNvPr id="4" name="灯片编号占位符 3"/>
          <p:cNvSpPr>
            <a:spLocks noGrp="1"/>
          </p:cNvSpPr>
          <p:nvPr>
            <p:ph type="sldNum" sz="quarter" idx="10"/>
          </p:nvPr>
        </p:nvSpPr>
        <p:spPr/>
        <p:txBody>
          <a:bodyPr/>
          <a:lstStyle/>
          <a:p>
            <a:fld id="{77E2097E-FF57-4C16-86CB-FACC3537E0BE}" type="slidenum">
              <a:rPr lang="zh-CN" altLang="en-US" smtClean="0"/>
              <a:pPr/>
              <a:t>33</a:t>
            </a:fld>
            <a:endParaRPr lang="zh-CN" altLang="en-US"/>
          </a:p>
        </p:txBody>
      </p:sp>
    </p:spTree>
    <p:extLst>
      <p:ext uri="{BB962C8B-B14F-4D97-AF65-F5344CB8AC3E}">
        <p14:creationId xmlns:p14="http://schemas.microsoft.com/office/powerpoint/2010/main" val="3799081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 y="746125"/>
            <a:ext cx="6629400" cy="373062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pPr/>
              <a:t>5</a:t>
            </a:fld>
            <a:endParaRPr lang="zh-CN" altLang="en-US"/>
          </a:p>
        </p:txBody>
      </p:sp>
    </p:spTree>
    <p:extLst>
      <p:ext uri="{BB962C8B-B14F-4D97-AF65-F5344CB8AC3E}">
        <p14:creationId xmlns:p14="http://schemas.microsoft.com/office/powerpoint/2010/main" val="2750590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330E7-5F23-C9CD-D3AE-11D04DF4F8F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DD01197-9F3E-6CA9-5959-D05E6439BD6B}"/>
              </a:ext>
            </a:extLst>
          </p:cNvPr>
          <p:cNvSpPr>
            <a:spLocks noGrp="1" noRot="1" noChangeAspect="1"/>
          </p:cNvSpPr>
          <p:nvPr>
            <p:ph type="sldImg"/>
          </p:nvPr>
        </p:nvSpPr>
        <p:spPr>
          <a:xfrm>
            <a:off x="114300" y="746125"/>
            <a:ext cx="6629400" cy="3730625"/>
          </a:xfrm>
        </p:spPr>
      </p:sp>
      <p:sp>
        <p:nvSpPr>
          <p:cNvPr id="3" name="备注占位符 2">
            <a:extLst>
              <a:ext uri="{FF2B5EF4-FFF2-40B4-BE49-F238E27FC236}">
                <a16:creationId xmlns:a16="http://schemas.microsoft.com/office/drawing/2014/main" id="{18CC4AF3-7326-E447-2FDD-0EBD3E05FD55}"/>
              </a:ext>
            </a:extLst>
          </p:cNvPr>
          <p:cNvSpPr>
            <a:spLocks noGrp="1"/>
          </p:cNvSpPr>
          <p:nvPr>
            <p:ph type="body" idx="1"/>
          </p:nvPr>
        </p:nvSpPr>
        <p:spPr/>
        <p:txBody>
          <a:bodyPr/>
          <a:lstStyle/>
          <a:p>
            <a:r>
              <a:rPr lang="zh-CN" altLang="en-US" dirty="0"/>
              <a:t>科学建制化的基本要素</a:t>
            </a:r>
          </a:p>
        </p:txBody>
      </p:sp>
      <p:sp>
        <p:nvSpPr>
          <p:cNvPr id="4" name="灯片编号占位符 3">
            <a:extLst>
              <a:ext uri="{FF2B5EF4-FFF2-40B4-BE49-F238E27FC236}">
                <a16:creationId xmlns:a16="http://schemas.microsoft.com/office/drawing/2014/main" id="{0867CA27-510A-6AEE-A48A-0905396857A1}"/>
              </a:ext>
            </a:extLst>
          </p:cNvPr>
          <p:cNvSpPr>
            <a:spLocks noGrp="1"/>
          </p:cNvSpPr>
          <p:nvPr>
            <p:ph type="sldNum" sz="quarter" idx="10"/>
          </p:nvPr>
        </p:nvSpPr>
        <p:spPr/>
        <p:txBody>
          <a:bodyPr/>
          <a:lstStyle/>
          <a:p>
            <a:fld id="{6B286D78-31DF-493B-968A-39C1B2506957}" type="slidenum">
              <a:rPr lang="zh-CN" altLang="en-US" smtClean="0"/>
              <a:pPr/>
              <a:t>6</a:t>
            </a:fld>
            <a:endParaRPr lang="zh-CN" altLang="en-US"/>
          </a:p>
        </p:txBody>
      </p:sp>
    </p:spTree>
    <p:extLst>
      <p:ext uri="{BB962C8B-B14F-4D97-AF65-F5344CB8AC3E}">
        <p14:creationId xmlns:p14="http://schemas.microsoft.com/office/powerpoint/2010/main" val="1287234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00B09-A8A5-9858-0A4A-CA2B1881D6C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11CAD96-2A43-8F60-AB97-60C3885DE914}"/>
              </a:ext>
            </a:extLst>
          </p:cNvPr>
          <p:cNvSpPr>
            <a:spLocks noGrp="1" noRot="1" noChangeAspect="1"/>
          </p:cNvSpPr>
          <p:nvPr>
            <p:ph type="sldImg"/>
          </p:nvPr>
        </p:nvSpPr>
        <p:spPr>
          <a:xfrm>
            <a:off x="381000" y="685800"/>
            <a:ext cx="6096000" cy="3429000"/>
          </a:xfrm>
          <a:prstGeom prst="rect">
            <a:avLst/>
          </a:prstGeom>
          <a:noFill/>
          <a:ln w="12700">
            <a:solidFill>
              <a:prstClr val="black"/>
            </a:solidFill>
          </a:ln>
        </p:spPr>
      </p:sp>
      <p:sp>
        <p:nvSpPr>
          <p:cNvPr id="3" name="备注占位符 2">
            <a:extLst>
              <a:ext uri="{FF2B5EF4-FFF2-40B4-BE49-F238E27FC236}">
                <a16:creationId xmlns:a16="http://schemas.microsoft.com/office/drawing/2014/main" id="{7088ED6A-41B5-76BC-DF48-864D0FE0D910}"/>
              </a:ext>
            </a:extLst>
          </p:cNvPr>
          <p:cNvSpPr>
            <a:spLocks noGrp="1"/>
          </p:cNvSpPr>
          <p:nvPr>
            <p:ph type="body" idx="1"/>
          </p:nvPr>
        </p:nvSpPr>
        <p:spPr/>
        <p:txBody>
          <a:bodyPr>
            <a:normAutofit/>
          </a:bodyPr>
          <a:lstStyle/>
          <a:p>
            <a:endParaRPr lang="zh-CN" altLang="en-US" b="1" dirty="0"/>
          </a:p>
        </p:txBody>
      </p:sp>
      <p:sp>
        <p:nvSpPr>
          <p:cNvPr id="4" name="灯片编号占位符 3">
            <a:extLst>
              <a:ext uri="{FF2B5EF4-FFF2-40B4-BE49-F238E27FC236}">
                <a16:creationId xmlns:a16="http://schemas.microsoft.com/office/drawing/2014/main" id="{FF3E72D5-BFA5-0F24-B6B4-10DB349F3E94}"/>
              </a:ext>
            </a:extLst>
          </p:cNvPr>
          <p:cNvSpPr>
            <a:spLocks noGrp="1"/>
          </p:cNvSpPr>
          <p:nvPr>
            <p:ph type="sldNum" sz="quarter" idx="10"/>
          </p:nvPr>
        </p:nvSpPr>
        <p:spPr/>
        <p:txBody>
          <a:bodyPr/>
          <a:lstStyle/>
          <a:p>
            <a:fld id="{77E2097E-FF57-4C16-86CB-FACC3537E0BE}" type="slidenum">
              <a:rPr lang="zh-CN" altLang="en-US" smtClean="0"/>
              <a:pPr/>
              <a:t>7</a:t>
            </a:fld>
            <a:endParaRPr lang="zh-CN" altLang="en-US"/>
          </a:p>
        </p:txBody>
      </p:sp>
    </p:spTree>
    <p:extLst>
      <p:ext uri="{BB962C8B-B14F-4D97-AF65-F5344CB8AC3E}">
        <p14:creationId xmlns:p14="http://schemas.microsoft.com/office/powerpoint/2010/main" val="3648456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7E990-37EE-19C3-4D1F-F18510F81AF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F68DB07-FDDE-49A5-7375-0A6B59B86191}"/>
              </a:ext>
            </a:extLst>
          </p:cNvPr>
          <p:cNvSpPr>
            <a:spLocks noGrp="1" noRot="1" noChangeAspect="1"/>
          </p:cNvSpPr>
          <p:nvPr>
            <p:ph type="sldImg"/>
          </p:nvPr>
        </p:nvSpPr>
        <p:spPr>
          <a:xfrm>
            <a:off x="114300" y="746125"/>
            <a:ext cx="6629400" cy="3730625"/>
          </a:xfrm>
        </p:spPr>
      </p:sp>
      <p:sp>
        <p:nvSpPr>
          <p:cNvPr id="3" name="备注占位符 2">
            <a:extLst>
              <a:ext uri="{FF2B5EF4-FFF2-40B4-BE49-F238E27FC236}">
                <a16:creationId xmlns:a16="http://schemas.microsoft.com/office/drawing/2014/main" id="{F137EABE-F195-7708-8B6A-6A88D7A1AD7D}"/>
              </a:ext>
            </a:extLst>
          </p:cNvPr>
          <p:cNvSpPr>
            <a:spLocks noGrp="1"/>
          </p:cNvSpPr>
          <p:nvPr>
            <p:ph type="body" idx="1"/>
          </p:nvPr>
        </p:nvSpPr>
        <p:spPr/>
        <p:txBody>
          <a:bodyPr/>
          <a:lstStyle/>
          <a:p>
            <a:r>
              <a:rPr lang="zh-CN" altLang="en-US" dirty="0"/>
              <a:t>胡刚复、饶毓泰、叶企孙、吴有训；吴大猷、钱临照、张文裕、钱三强</a:t>
            </a:r>
          </a:p>
        </p:txBody>
      </p:sp>
      <p:sp>
        <p:nvSpPr>
          <p:cNvPr id="4" name="灯片编号占位符 3">
            <a:extLst>
              <a:ext uri="{FF2B5EF4-FFF2-40B4-BE49-F238E27FC236}">
                <a16:creationId xmlns:a16="http://schemas.microsoft.com/office/drawing/2014/main" id="{EDD125F0-1D7E-2470-DE74-C520F1CC5C9C}"/>
              </a:ext>
            </a:extLst>
          </p:cNvPr>
          <p:cNvSpPr>
            <a:spLocks noGrp="1"/>
          </p:cNvSpPr>
          <p:nvPr>
            <p:ph type="sldNum" sz="quarter" idx="10"/>
          </p:nvPr>
        </p:nvSpPr>
        <p:spPr/>
        <p:txBody>
          <a:bodyPr/>
          <a:lstStyle/>
          <a:p>
            <a:fld id="{6B286D78-31DF-493B-968A-39C1B2506957}" type="slidenum">
              <a:rPr lang="zh-CN" altLang="en-US" smtClean="0"/>
              <a:pPr/>
              <a:t>8</a:t>
            </a:fld>
            <a:endParaRPr lang="zh-CN" altLang="en-US"/>
          </a:p>
        </p:txBody>
      </p:sp>
    </p:spTree>
    <p:extLst>
      <p:ext uri="{BB962C8B-B14F-4D97-AF65-F5344CB8AC3E}">
        <p14:creationId xmlns:p14="http://schemas.microsoft.com/office/powerpoint/2010/main" val="2733935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76B30-5928-A711-1212-BBE9F6246C7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5B4DF38-0B9B-CCA3-60C0-93E943618CCD}"/>
              </a:ext>
            </a:extLst>
          </p:cNvPr>
          <p:cNvSpPr>
            <a:spLocks noGrp="1" noRot="1" noChangeAspect="1"/>
          </p:cNvSpPr>
          <p:nvPr>
            <p:ph type="sldImg"/>
          </p:nvPr>
        </p:nvSpPr>
        <p:spPr>
          <a:xfrm>
            <a:off x="114300" y="746125"/>
            <a:ext cx="6629400" cy="3730625"/>
          </a:xfrm>
        </p:spPr>
      </p:sp>
      <p:sp>
        <p:nvSpPr>
          <p:cNvPr id="3" name="备注占位符 2">
            <a:extLst>
              <a:ext uri="{FF2B5EF4-FFF2-40B4-BE49-F238E27FC236}">
                <a16:creationId xmlns:a16="http://schemas.microsoft.com/office/drawing/2014/main" id="{C892791D-8B55-9D8C-3A69-C17CB43DFDF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259065F-57A2-725A-5A4D-5AEDC99970A7}"/>
              </a:ext>
            </a:extLst>
          </p:cNvPr>
          <p:cNvSpPr>
            <a:spLocks noGrp="1"/>
          </p:cNvSpPr>
          <p:nvPr>
            <p:ph type="sldNum" sz="quarter" idx="10"/>
          </p:nvPr>
        </p:nvSpPr>
        <p:spPr/>
        <p:txBody>
          <a:bodyPr/>
          <a:lstStyle/>
          <a:p>
            <a:fld id="{6B286D78-31DF-493B-968A-39C1B2506957}" type="slidenum">
              <a:rPr lang="zh-CN" altLang="en-US" smtClean="0"/>
              <a:pPr/>
              <a:t>9</a:t>
            </a:fld>
            <a:endParaRPr lang="zh-CN" altLang="en-US"/>
          </a:p>
        </p:txBody>
      </p:sp>
    </p:spTree>
    <p:extLst>
      <p:ext uri="{BB962C8B-B14F-4D97-AF65-F5344CB8AC3E}">
        <p14:creationId xmlns:p14="http://schemas.microsoft.com/office/powerpoint/2010/main" val="2539611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84FF8-F5E6-7003-6FED-AED8627899D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B8B04D4-C872-F782-E219-FCECF9844EEF}"/>
              </a:ext>
            </a:extLst>
          </p:cNvPr>
          <p:cNvSpPr>
            <a:spLocks noGrp="1" noRot="1" noChangeAspect="1"/>
          </p:cNvSpPr>
          <p:nvPr>
            <p:ph type="sldImg"/>
          </p:nvPr>
        </p:nvSpPr>
        <p:spPr>
          <a:xfrm>
            <a:off x="114300" y="746125"/>
            <a:ext cx="6629400" cy="3730625"/>
          </a:xfrm>
        </p:spPr>
      </p:sp>
      <p:sp>
        <p:nvSpPr>
          <p:cNvPr id="3" name="备注占位符 2">
            <a:extLst>
              <a:ext uri="{FF2B5EF4-FFF2-40B4-BE49-F238E27FC236}">
                <a16:creationId xmlns:a16="http://schemas.microsoft.com/office/drawing/2014/main" id="{8ED383F3-FDBC-8316-5628-96280F3955F3}"/>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A6A396A1-6059-9008-F9F8-1E4B7B54FA3E}"/>
              </a:ext>
            </a:extLst>
          </p:cNvPr>
          <p:cNvSpPr>
            <a:spLocks noGrp="1"/>
          </p:cNvSpPr>
          <p:nvPr>
            <p:ph type="sldNum" sz="quarter" idx="10"/>
          </p:nvPr>
        </p:nvSpPr>
        <p:spPr/>
        <p:txBody>
          <a:bodyPr/>
          <a:lstStyle/>
          <a:p>
            <a:fld id="{6B286D78-31DF-493B-968A-39C1B2506957}" type="slidenum">
              <a:rPr lang="zh-CN" altLang="en-US" smtClean="0"/>
              <a:pPr/>
              <a:t>10</a:t>
            </a:fld>
            <a:endParaRPr lang="zh-CN" altLang="en-US"/>
          </a:p>
        </p:txBody>
      </p:sp>
    </p:spTree>
    <p:extLst>
      <p:ext uri="{BB962C8B-B14F-4D97-AF65-F5344CB8AC3E}">
        <p14:creationId xmlns:p14="http://schemas.microsoft.com/office/powerpoint/2010/main" val="1916215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9BCAF648-C11D-464B-9F61-EF8C7BAC3DD0}" type="datetimeFigureOut">
              <a:rPr lang="zh-CN" altLang="en-US" smtClean="0"/>
              <a:pPr/>
              <a:t>2025/4/24</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5A299E34-AC59-45A9-9ED1-B0E8DF802E48}"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9BCAF648-C11D-464B-9F61-EF8C7BAC3DD0}" type="datetimeFigureOut">
              <a:rPr lang="zh-CN" altLang="en-US" smtClean="0"/>
              <a:pPr/>
              <a:t>2025/4/24</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5A299E34-AC59-45A9-9ED1-B0E8DF802E48}"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9BCAF648-C11D-464B-9F61-EF8C7BAC3DD0}" type="datetimeFigureOut">
              <a:rPr lang="zh-CN" altLang="en-US" smtClean="0"/>
              <a:pPr/>
              <a:t>2025/4/24</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5A299E34-AC59-45A9-9ED1-B0E8DF802E48}"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1" y="841772"/>
            <a:ext cx="6858000" cy="1790700"/>
          </a:xfrm>
        </p:spPr>
        <p:txBody>
          <a:bodyPr anchor="b"/>
          <a:lstStyle>
            <a:lvl1pPr algn="ctr">
              <a:defRPr sz="4500"/>
            </a:lvl1pPr>
          </a:lstStyle>
          <a:p>
            <a:r>
              <a:rPr kumimoji="1" lang="zh-CN" altLang="en-US"/>
              <a:t>单击此处编辑母版标题样式</a:t>
            </a:r>
          </a:p>
        </p:txBody>
      </p:sp>
      <p:sp>
        <p:nvSpPr>
          <p:cNvPr id="3" name="副标题 2"/>
          <p:cNvSpPr>
            <a:spLocks noGrp="1"/>
          </p:cNvSpPr>
          <p:nvPr>
            <p:ph type="subTitle" idx="1"/>
          </p:nvPr>
        </p:nvSpPr>
        <p:spPr>
          <a:xfrm>
            <a:off x="1143001" y="2701528"/>
            <a:ext cx="6858000" cy="1241822"/>
          </a:xfrm>
        </p:spPr>
        <p:txBody>
          <a:bodyPr/>
          <a:lstStyle>
            <a:lvl1pPr marL="0" indent="0" algn="ctr">
              <a:buNone/>
              <a:defRPr sz="1800"/>
            </a:lvl1pPr>
            <a:lvl2pPr marL="342518" indent="0" algn="ctr">
              <a:buNone/>
              <a:defRPr sz="1500"/>
            </a:lvl2pPr>
            <a:lvl3pPr marL="685027" indent="0" algn="ctr">
              <a:buNone/>
              <a:defRPr sz="1400"/>
            </a:lvl3pPr>
            <a:lvl4pPr marL="1027538" indent="0" algn="ctr">
              <a:buNone/>
              <a:defRPr sz="1200"/>
            </a:lvl4pPr>
            <a:lvl5pPr marL="1370054" indent="0" algn="ctr">
              <a:buNone/>
              <a:defRPr sz="1200"/>
            </a:lvl5pPr>
            <a:lvl6pPr marL="1712564" indent="0" algn="ctr">
              <a:buNone/>
              <a:defRPr sz="1200"/>
            </a:lvl6pPr>
            <a:lvl7pPr marL="2055079" indent="0" algn="ctr">
              <a:buNone/>
              <a:defRPr sz="1200"/>
            </a:lvl7pPr>
            <a:lvl8pPr marL="2397586" indent="0" algn="ctr">
              <a:buNone/>
              <a:defRPr sz="1200"/>
            </a:lvl8pPr>
            <a:lvl9pPr marL="2740102" indent="0" algn="ctr">
              <a:buNone/>
              <a:defRPr sz="12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1F6E181F-52C1-D94F-B87C-A917E7E612A2}" type="datetimeFigureOut">
              <a:rPr kumimoji="1" lang="zh-CN" altLang="en-US" smtClean="0"/>
              <a:pPr/>
              <a:t>2025/4/24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C5993F57-7394-8F48-B11E-E5B19A426428}" type="slidenum">
              <a:rPr kumimoji="1" lang="zh-CN" altLang="en-US" smtClean="0"/>
              <a:pPr/>
              <a:t>‹#›</a:t>
            </a:fld>
            <a:endParaRPr kumimoji="1" lang="zh-CN" altLang="en-US"/>
          </a:p>
        </p:txBody>
      </p:sp>
    </p:spTree>
    <p:extLst>
      <p:ext uri="{BB962C8B-B14F-4D97-AF65-F5344CB8AC3E}">
        <p14:creationId xmlns:p14="http://schemas.microsoft.com/office/powerpoint/2010/main" val="3483305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1F6E181F-52C1-D94F-B87C-A917E7E612A2}" type="datetimeFigureOut">
              <a:rPr kumimoji="1" lang="zh-CN" altLang="en-US" smtClean="0"/>
              <a:pPr/>
              <a:t>2025/4/24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C5993F57-7394-8F48-B11E-E5B19A426428}" type="slidenum">
              <a:rPr kumimoji="1" lang="zh-CN" altLang="en-US" smtClean="0"/>
              <a:pPr/>
              <a:t>‹#›</a:t>
            </a:fld>
            <a:endParaRPr kumimoji="1" lang="zh-CN" altLang="en-US"/>
          </a:p>
        </p:txBody>
      </p:sp>
    </p:spTree>
    <p:extLst>
      <p:ext uri="{BB962C8B-B14F-4D97-AF65-F5344CB8AC3E}">
        <p14:creationId xmlns:p14="http://schemas.microsoft.com/office/powerpoint/2010/main" val="4251628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24"/>
            <a:ext cx="7886700" cy="2139553"/>
          </a:xfrm>
        </p:spPr>
        <p:txBody>
          <a:bodyPr anchor="b"/>
          <a:lstStyle>
            <a:lvl1pPr>
              <a:defRPr sz="4500"/>
            </a:lvl1pPr>
          </a:lstStyle>
          <a:p>
            <a:r>
              <a:rPr kumimoji="1"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518" indent="0">
              <a:buNone/>
              <a:defRPr sz="1500">
                <a:solidFill>
                  <a:schemeClr val="tx1">
                    <a:tint val="75000"/>
                  </a:schemeClr>
                </a:solidFill>
              </a:defRPr>
            </a:lvl2pPr>
            <a:lvl3pPr marL="685027" indent="0">
              <a:buNone/>
              <a:defRPr sz="1400">
                <a:solidFill>
                  <a:schemeClr val="tx1">
                    <a:tint val="75000"/>
                  </a:schemeClr>
                </a:solidFill>
              </a:defRPr>
            </a:lvl3pPr>
            <a:lvl4pPr marL="1027538" indent="0">
              <a:buNone/>
              <a:defRPr sz="1200">
                <a:solidFill>
                  <a:schemeClr val="tx1">
                    <a:tint val="75000"/>
                  </a:schemeClr>
                </a:solidFill>
              </a:defRPr>
            </a:lvl4pPr>
            <a:lvl5pPr marL="1370054" indent="0">
              <a:buNone/>
              <a:defRPr sz="1200">
                <a:solidFill>
                  <a:schemeClr val="tx1">
                    <a:tint val="75000"/>
                  </a:schemeClr>
                </a:solidFill>
              </a:defRPr>
            </a:lvl5pPr>
            <a:lvl6pPr marL="1712564" indent="0">
              <a:buNone/>
              <a:defRPr sz="1200">
                <a:solidFill>
                  <a:schemeClr val="tx1">
                    <a:tint val="75000"/>
                  </a:schemeClr>
                </a:solidFill>
              </a:defRPr>
            </a:lvl6pPr>
            <a:lvl7pPr marL="2055079" indent="0">
              <a:buNone/>
              <a:defRPr sz="1200">
                <a:solidFill>
                  <a:schemeClr val="tx1">
                    <a:tint val="75000"/>
                  </a:schemeClr>
                </a:solidFill>
              </a:defRPr>
            </a:lvl7pPr>
            <a:lvl8pPr marL="2397586" indent="0">
              <a:buNone/>
              <a:defRPr sz="1200">
                <a:solidFill>
                  <a:schemeClr val="tx1">
                    <a:tint val="75000"/>
                  </a:schemeClr>
                </a:solidFill>
              </a:defRPr>
            </a:lvl8pPr>
            <a:lvl9pPr marL="2740102" indent="0">
              <a:buNone/>
              <a:defRPr sz="12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1F6E181F-52C1-D94F-B87C-A917E7E612A2}" type="datetimeFigureOut">
              <a:rPr kumimoji="1" lang="zh-CN" altLang="en-US" smtClean="0"/>
              <a:pPr/>
              <a:t>2025/4/24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C5993F57-7394-8F48-B11E-E5B19A426428}" type="slidenum">
              <a:rPr kumimoji="1" lang="zh-CN" altLang="en-US" smtClean="0"/>
              <a:pPr/>
              <a:t>‹#›</a:t>
            </a:fld>
            <a:endParaRPr kumimoji="1" lang="zh-CN" altLang="en-US"/>
          </a:p>
        </p:txBody>
      </p:sp>
    </p:spTree>
    <p:extLst>
      <p:ext uri="{BB962C8B-B14F-4D97-AF65-F5344CB8AC3E}">
        <p14:creationId xmlns:p14="http://schemas.microsoft.com/office/powerpoint/2010/main" val="1020888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628650" y="1369218"/>
            <a:ext cx="3886200" cy="3263504"/>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4629151" y="1369218"/>
            <a:ext cx="3886200" cy="3263504"/>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1F6E181F-52C1-D94F-B87C-A917E7E612A2}" type="datetimeFigureOut">
              <a:rPr kumimoji="1" lang="zh-CN" altLang="en-US" smtClean="0"/>
              <a:pPr/>
              <a:t>2025/4/24</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C5993F57-7394-8F48-B11E-E5B19A426428}" type="slidenum">
              <a:rPr kumimoji="1" lang="zh-CN" altLang="en-US" smtClean="0"/>
              <a:pPr/>
              <a:t>‹#›</a:t>
            </a:fld>
            <a:endParaRPr kumimoji="1" lang="zh-CN" altLang="en-US"/>
          </a:p>
        </p:txBody>
      </p:sp>
    </p:spTree>
    <p:extLst>
      <p:ext uri="{BB962C8B-B14F-4D97-AF65-F5344CB8AC3E}">
        <p14:creationId xmlns:p14="http://schemas.microsoft.com/office/powerpoint/2010/main" val="3164788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kumimoji="1" lang="zh-CN" altLang="en-US"/>
              <a:t>单击此处编辑母版标题样式</a:t>
            </a:r>
          </a:p>
        </p:txBody>
      </p:sp>
      <p:sp>
        <p:nvSpPr>
          <p:cNvPr id="3" name="文本占位符 2"/>
          <p:cNvSpPr>
            <a:spLocks noGrp="1"/>
          </p:cNvSpPr>
          <p:nvPr>
            <p:ph type="body" idx="1"/>
          </p:nvPr>
        </p:nvSpPr>
        <p:spPr>
          <a:xfrm>
            <a:off x="629844" y="1260872"/>
            <a:ext cx="3868340" cy="617934"/>
          </a:xfrm>
        </p:spPr>
        <p:txBody>
          <a:bodyPr anchor="b"/>
          <a:lstStyle>
            <a:lvl1pPr marL="0" indent="0">
              <a:buNone/>
              <a:defRPr sz="1800" b="1"/>
            </a:lvl1pPr>
            <a:lvl2pPr marL="342518" indent="0">
              <a:buNone/>
              <a:defRPr sz="1500" b="1"/>
            </a:lvl2pPr>
            <a:lvl3pPr marL="685027" indent="0">
              <a:buNone/>
              <a:defRPr sz="1400" b="1"/>
            </a:lvl3pPr>
            <a:lvl4pPr marL="1027538" indent="0">
              <a:buNone/>
              <a:defRPr sz="1200" b="1"/>
            </a:lvl4pPr>
            <a:lvl5pPr marL="1370054" indent="0">
              <a:buNone/>
              <a:defRPr sz="1200" b="1"/>
            </a:lvl5pPr>
            <a:lvl6pPr marL="1712564" indent="0">
              <a:buNone/>
              <a:defRPr sz="1200" b="1"/>
            </a:lvl6pPr>
            <a:lvl7pPr marL="2055079" indent="0">
              <a:buNone/>
              <a:defRPr sz="1200" b="1"/>
            </a:lvl7pPr>
            <a:lvl8pPr marL="2397586" indent="0">
              <a:buNone/>
              <a:defRPr sz="1200" b="1"/>
            </a:lvl8pPr>
            <a:lvl9pPr marL="2740102" indent="0">
              <a:buNone/>
              <a:defRPr sz="1200" b="1"/>
            </a:lvl9pPr>
          </a:lstStyle>
          <a:p>
            <a:pPr lvl="0"/>
            <a:r>
              <a:rPr kumimoji="1" lang="zh-CN" altLang="en-US"/>
              <a:t>单击此处编辑母版文本样式</a:t>
            </a:r>
          </a:p>
        </p:txBody>
      </p:sp>
      <p:sp>
        <p:nvSpPr>
          <p:cNvPr id="4" name="内容占位符 3"/>
          <p:cNvSpPr>
            <a:spLocks noGrp="1"/>
          </p:cNvSpPr>
          <p:nvPr>
            <p:ph sz="half" idx="2"/>
          </p:nvPr>
        </p:nvSpPr>
        <p:spPr>
          <a:xfrm>
            <a:off x="629844" y="1878808"/>
            <a:ext cx="3868340" cy="2763441"/>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4629151" y="1260872"/>
            <a:ext cx="3887391" cy="617934"/>
          </a:xfrm>
        </p:spPr>
        <p:txBody>
          <a:bodyPr anchor="b"/>
          <a:lstStyle>
            <a:lvl1pPr marL="0" indent="0">
              <a:buNone/>
              <a:defRPr sz="1800" b="1"/>
            </a:lvl1pPr>
            <a:lvl2pPr marL="342518" indent="0">
              <a:buNone/>
              <a:defRPr sz="1500" b="1"/>
            </a:lvl2pPr>
            <a:lvl3pPr marL="685027" indent="0">
              <a:buNone/>
              <a:defRPr sz="1400" b="1"/>
            </a:lvl3pPr>
            <a:lvl4pPr marL="1027538" indent="0">
              <a:buNone/>
              <a:defRPr sz="1200" b="1"/>
            </a:lvl4pPr>
            <a:lvl5pPr marL="1370054" indent="0">
              <a:buNone/>
              <a:defRPr sz="1200" b="1"/>
            </a:lvl5pPr>
            <a:lvl6pPr marL="1712564" indent="0">
              <a:buNone/>
              <a:defRPr sz="1200" b="1"/>
            </a:lvl6pPr>
            <a:lvl7pPr marL="2055079" indent="0">
              <a:buNone/>
              <a:defRPr sz="1200" b="1"/>
            </a:lvl7pPr>
            <a:lvl8pPr marL="2397586" indent="0">
              <a:buNone/>
              <a:defRPr sz="1200" b="1"/>
            </a:lvl8pPr>
            <a:lvl9pPr marL="2740102" indent="0">
              <a:buNone/>
              <a:defRPr sz="1200" b="1"/>
            </a:lvl9pPr>
          </a:lstStyle>
          <a:p>
            <a:pPr lvl="0"/>
            <a:r>
              <a:rPr kumimoji="1" lang="zh-CN" altLang="en-US"/>
              <a:t>单击此处编辑母版文本样式</a:t>
            </a:r>
          </a:p>
        </p:txBody>
      </p:sp>
      <p:sp>
        <p:nvSpPr>
          <p:cNvPr id="6" name="内容占位符 5"/>
          <p:cNvSpPr>
            <a:spLocks noGrp="1"/>
          </p:cNvSpPr>
          <p:nvPr>
            <p:ph sz="quarter" idx="4"/>
          </p:nvPr>
        </p:nvSpPr>
        <p:spPr>
          <a:xfrm>
            <a:off x="4629151" y="1878808"/>
            <a:ext cx="3887391" cy="2763441"/>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1F6E181F-52C1-D94F-B87C-A917E7E612A2}" type="datetimeFigureOut">
              <a:rPr kumimoji="1" lang="zh-CN" altLang="en-US" smtClean="0"/>
              <a:pPr/>
              <a:t>2025/4/24</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C5993F57-7394-8F48-B11E-E5B19A426428}" type="slidenum">
              <a:rPr kumimoji="1" lang="zh-CN" altLang="en-US" smtClean="0"/>
              <a:pPr/>
              <a:t>‹#›</a:t>
            </a:fld>
            <a:endParaRPr kumimoji="1" lang="zh-CN" altLang="en-US"/>
          </a:p>
        </p:txBody>
      </p:sp>
    </p:spTree>
    <p:extLst>
      <p:ext uri="{BB962C8B-B14F-4D97-AF65-F5344CB8AC3E}">
        <p14:creationId xmlns:p14="http://schemas.microsoft.com/office/powerpoint/2010/main" val="3011963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1F6E181F-52C1-D94F-B87C-A917E7E612A2}" type="datetimeFigureOut">
              <a:rPr kumimoji="1" lang="zh-CN" altLang="en-US" smtClean="0"/>
              <a:pPr/>
              <a:t>2025/4/24</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C5993F57-7394-8F48-B11E-E5B19A426428}" type="slidenum">
              <a:rPr kumimoji="1" lang="zh-CN" altLang="en-US" smtClean="0"/>
              <a:pPr/>
              <a:t>‹#›</a:t>
            </a:fld>
            <a:endParaRPr kumimoji="1" lang="zh-CN" altLang="en-US"/>
          </a:p>
        </p:txBody>
      </p:sp>
    </p:spTree>
    <p:extLst>
      <p:ext uri="{BB962C8B-B14F-4D97-AF65-F5344CB8AC3E}">
        <p14:creationId xmlns:p14="http://schemas.microsoft.com/office/powerpoint/2010/main" val="4148284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6E181F-52C1-D94F-B87C-A917E7E612A2}" type="datetimeFigureOut">
              <a:rPr kumimoji="1" lang="zh-CN" altLang="en-US" smtClean="0"/>
              <a:pPr/>
              <a:t>2025/4/24</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C5993F57-7394-8F48-B11E-E5B19A426428}" type="slidenum">
              <a:rPr kumimoji="1" lang="zh-CN" altLang="en-US" smtClean="0"/>
              <a:pPr/>
              <a:t>‹#›</a:t>
            </a:fld>
            <a:endParaRPr kumimoji="1" lang="zh-CN" altLang="en-US"/>
          </a:p>
        </p:txBody>
      </p:sp>
    </p:spTree>
    <p:extLst>
      <p:ext uri="{BB962C8B-B14F-4D97-AF65-F5344CB8AC3E}">
        <p14:creationId xmlns:p14="http://schemas.microsoft.com/office/powerpoint/2010/main" val="2966422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1"/>
            <a:ext cx="2949178" cy="1200150"/>
          </a:xfrm>
        </p:spPr>
        <p:txBody>
          <a:bodyPr anchor="b"/>
          <a:lstStyle>
            <a:lvl1pPr>
              <a:defRPr sz="2400"/>
            </a:lvl1pPr>
          </a:lstStyle>
          <a:p>
            <a:r>
              <a:rPr kumimoji="1" lang="zh-CN" altLang="en-US"/>
              <a:t>单击此处编辑母版标题样式</a:t>
            </a:r>
          </a:p>
        </p:txBody>
      </p:sp>
      <p:sp>
        <p:nvSpPr>
          <p:cNvPr id="3" name="内容占位符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629842" y="1543052"/>
            <a:ext cx="2949178" cy="2858691"/>
          </a:xfrm>
        </p:spPr>
        <p:txBody>
          <a:bodyPr/>
          <a:lstStyle>
            <a:lvl1pPr marL="0" indent="0">
              <a:buNone/>
              <a:defRPr sz="1200"/>
            </a:lvl1pPr>
            <a:lvl2pPr marL="342518" indent="0">
              <a:buNone/>
              <a:defRPr sz="1100"/>
            </a:lvl2pPr>
            <a:lvl3pPr marL="685027" indent="0">
              <a:buNone/>
              <a:defRPr sz="900"/>
            </a:lvl3pPr>
            <a:lvl4pPr marL="1027538" indent="0">
              <a:buNone/>
              <a:defRPr sz="800"/>
            </a:lvl4pPr>
            <a:lvl5pPr marL="1370054" indent="0">
              <a:buNone/>
              <a:defRPr sz="800"/>
            </a:lvl5pPr>
            <a:lvl6pPr marL="1712564" indent="0">
              <a:buNone/>
              <a:defRPr sz="800"/>
            </a:lvl6pPr>
            <a:lvl7pPr marL="2055079" indent="0">
              <a:buNone/>
              <a:defRPr sz="800"/>
            </a:lvl7pPr>
            <a:lvl8pPr marL="2397586" indent="0">
              <a:buNone/>
              <a:defRPr sz="800"/>
            </a:lvl8pPr>
            <a:lvl9pPr marL="2740102" indent="0">
              <a:buNone/>
              <a:defRPr sz="8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1F6E181F-52C1-D94F-B87C-A917E7E612A2}" type="datetimeFigureOut">
              <a:rPr kumimoji="1" lang="zh-CN" altLang="en-US" smtClean="0"/>
              <a:pPr/>
              <a:t>2025/4/24</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C5993F57-7394-8F48-B11E-E5B19A426428}" type="slidenum">
              <a:rPr kumimoji="1" lang="zh-CN" altLang="en-US" smtClean="0"/>
              <a:pPr/>
              <a:t>‹#›</a:t>
            </a:fld>
            <a:endParaRPr kumimoji="1" lang="zh-CN" altLang="en-US"/>
          </a:p>
        </p:txBody>
      </p:sp>
    </p:spTree>
    <p:extLst>
      <p:ext uri="{BB962C8B-B14F-4D97-AF65-F5344CB8AC3E}">
        <p14:creationId xmlns:p14="http://schemas.microsoft.com/office/powerpoint/2010/main" val="2503432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9BCAF648-C11D-464B-9F61-EF8C7BAC3DD0}" type="datetimeFigureOut">
              <a:rPr lang="zh-CN" altLang="en-US" smtClean="0"/>
              <a:pPr/>
              <a:t>2025/4/24</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5A299E34-AC59-45A9-9ED1-B0E8DF802E48}"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1"/>
            <a:ext cx="2949178" cy="1200150"/>
          </a:xfrm>
        </p:spPr>
        <p:txBody>
          <a:bodyPr anchor="b"/>
          <a:lstStyle>
            <a:lvl1pPr>
              <a:defRPr sz="2400"/>
            </a:lvl1pPr>
          </a:lstStyle>
          <a:p>
            <a:r>
              <a:rPr kumimoji="1" lang="zh-CN" altLang="en-US"/>
              <a:t>单击此处编辑母版标题样式</a:t>
            </a:r>
          </a:p>
        </p:txBody>
      </p:sp>
      <p:sp>
        <p:nvSpPr>
          <p:cNvPr id="3" name="图片占位符 2"/>
          <p:cNvSpPr>
            <a:spLocks noGrp="1"/>
          </p:cNvSpPr>
          <p:nvPr>
            <p:ph type="pic" idx="1"/>
          </p:nvPr>
        </p:nvSpPr>
        <p:spPr>
          <a:xfrm>
            <a:off x="3887391" y="740571"/>
            <a:ext cx="4629150" cy="3655219"/>
          </a:xfrm>
        </p:spPr>
        <p:txBody>
          <a:bodyPr/>
          <a:lstStyle>
            <a:lvl1pPr marL="0" indent="0">
              <a:buNone/>
              <a:defRPr sz="2400"/>
            </a:lvl1pPr>
            <a:lvl2pPr marL="342518" indent="0">
              <a:buNone/>
              <a:defRPr sz="2100"/>
            </a:lvl2pPr>
            <a:lvl3pPr marL="685027" indent="0">
              <a:buNone/>
              <a:defRPr sz="1800"/>
            </a:lvl3pPr>
            <a:lvl4pPr marL="1027538" indent="0">
              <a:buNone/>
              <a:defRPr sz="1500"/>
            </a:lvl4pPr>
            <a:lvl5pPr marL="1370054" indent="0">
              <a:buNone/>
              <a:defRPr sz="1500"/>
            </a:lvl5pPr>
            <a:lvl6pPr marL="1712564" indent="0">
              <a:buNone/>
              <a:defRPr sz="1500"/>
            </a:lvl6pPr>
            <a:lvl7pPr marL="2055079" indent="0">
              <a:buNone/>
              <a:defRPr sz="1500"/>
            </a:lvl7pPr>
            <a:lvl8pPr marL="2397586" indent="0">
              <a:buNone/>
              <a:defRPr sz="1500"/>
            </a:lvl8pPr>
            <a:lvl9pPr marL="2740102" indent="0">
              <a:buNone/>
              <a:defRPr sz="1500"/>
            </a:lvl9pPr>
          </a:lstStyle>
          <a:p>
            <a:endParaRPr kumimoji="1" lang="zh-CN" altLang="en-US"/>
          </a:p>
        </p:txBody>
      </p:sp>
      <p:sp>
        <p:nvSpPr>
          <p:cNvPr id="4" name="文本占位符 3"/>
          <p:cNvSpPr>
            <a:spLocks noGrp="1"/>
          </p:cNvSpPr>
          <p:nvPr>
            <p:ph type="body" sz="half" idx="2"/>
          </p:nvPr>
        </p:nvSpPr>
        <p:spPr>
          <a:xfrm>
            <a:off x="629842" y="1543052"/>
            <a:ext cx="2949178" cy="2858691"/>
          </a:xfrm>
        </p:spPr>
        <p:txBody>
          <a:bodyPr/>
          <a:lstStyle>
            <a:lvl1pPr marL="0" indent="0">
              <a:buNone/>
              <a:defRPr sz="1200"/>
            </a:lvl1pPr>
            <a:lvl2pPr marL="342518" indent="0">
              <a:buNone/>
              <a:defRPr sz="1100"/>
            </a:lvl2pPr>
            <a:lvl3pPr marL="685027" indent="0">
              <a:buNone/>
              <a:defRPr sz="900"/>
            </a:lvl3pPr>
            <a:lvl4pPr marL="1027538" indent="0">
              <a:buNone/>
              <a:defRPr sz="800"/>
            </a:lvl4pPr>
            <a:lvl5pPr marL="1370054" indent="0">
              <a:buNone/>
              <a:defRPr sz="800"/>
            </a:lvl5pPr>
            <a:lvl6pPr marL="1712564" indent="0">
              <a:buNone/>
              <a:defRPr sz="800"/>
            </a:lvl6pPr>
            <a:lvl7pPr marL="2055079" indent="0">
              <a:buNone/>
              <a:defRPr sz="800"/>
            </a:lvl7pPr>
            <a:lvl8pPr marL="2397586" indent="0">
              <a:buNone/>
              <a:defRPr sz="800"/>
            </a:lvl8pPr>
            <a:lvl9pPr marL="2740102" indent="0">
              <a:buNone/>
              <a:defRPr sz="8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1F6E181F-52C1-D94F-B87C-A917E7E612A2}" type="datetimeFigureOut">
              <a:rPr kumimoji="1" lang="zh-CN" altLang="en-US" smtClean="0"/>
              <a:pPr/>
              <a:t>2025/4/24</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C5993F57-7394-8F48-B11E-E5B19A426428}" type="slidenum">
              <a:rPr kumimoji="1" lang="zh-CN" altLang="en-US" smtClean="0"/>
              <a:pPr/>
              <a:t>‹#›</a:t>
            </a:fld>
            <a:endParaRPr kumimoji="1" lang="zh-CN" altLang="en-US"/>
          </a:p>
        </p:txBody>
      </p:sp>
    </p:spTree>
    <p:extLst>
      <p:ext uri="{BB962C8B-B14F-4D97-AF65-F5344CB8AC3E}">
        <p14:creationId xmlns:p14="http://schemas.microsoft.com/office/powerpoint/2010/main" val="1142426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1F6E181F-52C1-D94F-B87C-A917E7E612A2}" type="datetimeFigureOut">
              <a:rPr kumimoji="1" lang="zh-CN" altLang="en-US" smtClean="0"/>
              <a:pPr/>
              <a:t>2025/4/24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C5993F57-7394-8F48-B11E-E5B19A426428}" type="slidenum">
              <a:rPr kumimoji="1" lang="zh-CN" altLang="en-US" smtClean="0"/>
              <a:pPr/>
              <a:t>‹#›</a:t>
            </a:fld>
            <a:endParaRPr kumimoji="1" lang="zh-CN" altLang="en-US"/>
          </a:p>
        </p:txBody>
      </p:sp>
    </p:spTree>
    <p:extLst>
      <p:ext uri="{BB962C8B-B14F-4D97-AF65-F5344CB8AC3E}">
        <p14:creationId xmlns:p14="http://schemas.microsoft.com/office/powerpoint/2010/main" val="188727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7" y="273861"/>
            <a:ext cx="1971675" cy="4358879"/>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628652" y="273861"/>
            <a:ext cx="5800725" cy="4358879"/>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1F6E181F-52C1-D94F-B87C-A917E7E612A2}" type="datetimeFigureOut">
              <a:rPr kumimoji="1" lang="zh-CN" altLang="en-US" smtClean="0"/>
              <a:pPr/>
              <a:t>2025/4/24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C5993F57-7394-8F48-B11E-E5B19A426428}" type="slidenum">
              <a:rPr kumimoji="1" lang="zh-CN" altLang="en-US" smtClean="0"/>
              <a:pPr/>
              <a:t>‹#›</a:t>
            </a:fld>
            <a:endParaRPr kumimoji="1" lang="zh-CN" altLang="en-US"/>
          </a:p>
        </p:txBody>
      </p:sp>
    </p:spTree>
    <p:extLst>
      <p:ext uri="{BB962C8B-B14F-4D97-AF65-F5344CB8AC3E}">
        <p14:creationId xmlns:p14="http://schemas.microsoft.com/office/powerpoint/2010/main" val="4266526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9BCAF648-C11D-464B-9F61-EF8C7BAC3DD0}" type="datetimeFigureOut">
              <a:rPr lang="zh-CN" altLang="en-US" smtClean="0"/>
              <a:pPr/>
              <a:t>2025/4/24</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5A299E34-AC59-45A9-9ED1-B0E8DF802E48}"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9BCAF648-C11D-464B-9F61-EF8C7BAC3DD0}" type="datetimeFigureOut">
              <a:rPr lang="zh-CN" altLang="en-US" smtClean="0"/>
              <a:pPr/>
              <a:t>2025/4/24</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5A299E34-AC59-45A9-9ED1-B0E8DF802E48}"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9BCAF648-C11D-464B-9F61-EF8C7BAC3DD0}" type="datetimeFigureOut">
              <a:rPr lang="zh-CN" altLang="en-US" smtClean="0"/>
              <a:pPr/>
              <a:t>2025/4/24</a:t>
            </a:fld>
            <a:endParaRPr lang="zh-CN" alt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5A299E34-AC59-45A9-9ED1-B0E8DF802E48}"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9BCAF648-C11D-464B-9F61-EF8C7BAC3DD0}" type="datetimeFigureOut">
              <a:rPr lang="zh-CN" altLang="en-US" smtClean="0"/>
              <a:pPr/>
              <a:t>2025/4/24</a:t>
            </a:fld>
            <a:endParaRPr lang="zh-CN" alt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5A299E34-AC59-45A9-9ED1-B0E8DF802E48}"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9BCAF648-C11D-464B-9F61-EF8C7BAC3DD0}" type="datetimeFigureOut">
              <a:rPr lang="zh-CN" altLang="en-US" smtClean="0"/>
              <a:pPr/>
              <a:t>2025/4/24</a:t>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5A299E34-AC59-45A9-9ED1-B0E8DF802E48}"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9BCAF648-C11D-464B-9F61-EF8C7BAC3DD0}" type="datetimeFigureOut">
              <a:rPr lang="zh-CN" altLang="en-US" smtClean="0"/>
              <a:pPr/>
              <a:t>2025/4/24</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5A299E34-AC59-45A9-9ED1-B0E8DF802E48}"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9BCAF648-C11D-464B-9F61-EF8C7BAC3DD0}" type="datetimeFigureOut">
              <a:rPr lang="zh-CN" altLang="en-US" smtClean="0"/>
              <a:pPr/>
              <a:t>2025/4/24</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5A299E34-AC59-45A9-9ED1-B0E8DF802E48}"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1" y="273844"/>
            <a:ext cx="7886700" cy="994172"/>
          </a:xfrm>
          <a:prstGeom prst="rect">
            <a:avLst/>
          </a:prstGeom>
        </p:spPr>
        <p:txBody>
          <a:bodyPr vert="horz" lIns="68507" tIns="34250" rIns="68507" bIns="3425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628651" y="1369218"/>
            <a:ext cx="7886700" cy="3263504"/>
          </a:xfrm>
          <a:prstGeom prst="rect">
            <a:avLst/>
          </a:prstGeom>
        </p:spPr>
        <p:txBody>
          <a:bodyPr vert="horz" lIns="68507" tIns="34250" rIns="68507" bIns="3425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07" tIns="34250" rIns="68507" bIns="34250" rtlCol="0" anchor="ctr"/>
          <a:lstStyle>
            <a:lvl1pPr algn="l">
              <a:defRPr sz="900">
                <a:solidFill>
                  <a:schemeClr val="tx1">
                    <a:tint val="75000"/>
                  </a:schemeClr>
                </a:solidFill>
              </a:defRPr>
            </a:lvl1pPr>
          </a:lstStyle>
          <a:p>
            <a:fld id="{1F6E181F-52C1-D94F-B87C-A917E7E612A2}" type="datetimeFigureOut">
              <a:rPr kumimoji="1" lang="zh-CN" altLang="en-US" smtClean="0"/>
              <a:pPr/>
              <a:t>2025/4/24</a:t>
            </a:fld>
            <a:endParaRPr kumimoji="1" lang="zh-CN" altLang="en-US"/>
          </a:p>
        </p:txBody>
      </p:sp>
      <p:sp>
        <p:nvSpPr>
          <p:cNvPr id="5" name="页脚占位符 4"/>
          <p:cNvSpPr>
            <a:spLocks noGrp="1"/>
          </p:cNvSpPr>
          <p:nvPr>
            <p:ph type="ftr" sz="quarter" idx="3"/>
          </p:nvPr>
        </p:nvSpPr>
        <p:spPr>
          <a:xfrm>
            <a:off x="3028951" y="4767264"/>
            <a:ext cx="3086100" cy="273844"/>
          </a:xfrm>
          <a:prstGeom prst="rect">
            <a:avLst/>
          </a:prstGeom>
        </p:spPr>
        <p:txBody>
          <a:bodyPr vert="horz" lIns="68507" tIns="34250" rIns="68507" bIns="34250" rtlCol="0" anchor="ctr"/>
          <a:lstStyle>
            <a:lvl1pPr algn="ctr">
              <a:defRPr sz="9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6457951" y="4767264"/>
            <a:ext cx="2057400" cy="273844"/>
          </a:xfrm>
          <a:prstGeom prst="rect">
            <a:avLst/>
          </a:prstGeom>
        </p:spPr>
        <p:txBody>
          <a:bodyPr vert="horz" lIns="68507" tIns="34250" rIns="68507" bIns="34250" rtlCol="0" anchor="ctr"/>
          <a:lstStyle>
            <a:lvl1pPr algn="r">
              <a:defRPr sz="900">
                <a:solidFill>
                  <a:schemeClr val="tx1">
                    <a:tint val="75000"/>
                  </a:schemeClr>
                </a:solidFill>
              </a:defRPr>
            </a:lvl1pPr>
          </a:lstStyle>
          <a:p>
            <a:fld id="{C5993F57-7394-8F48-B11E-E5B19A426428}" type="slidenum">
              <a:rPr kumimoji="1" lang="zh-CN" altLang="en-US" smtClean="0"/>
              <a:pPr/>
              <a:t>‹#›</a:t>
            </a:fld>
            <a:endParaRPr kumimoji="1" lang="zh-CN" altLang="en-US"/>
          </a:p>
        </p:txBody>
      </p:sp>
    </p:spTree>
    <p:extLst>
      <p:ext uri="{BB962C8B-B14F-4D97-AF65-F5344CB8AC3E}">
        <p14:creationId xmlns:p14="http://schemas.microsoft.com/office/powerpoint/2010/main" val="422849904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02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255" indent="-171255" algn="l" defTabSz="685027" rtl="0" eaLnBrk="1" latinLnBrk="0" hangingPunct="1">
        <a:lnSpc>
          <a:spcPct val="90000"/>
        </a:lnSpc>
        <a:spcBef>
          <a:spcPts val="750"/>
        </a:spcBef>
        <a:buFont typeface="Arial" panose="020B0604020202020204"/>
        <a:buChar char="•"/>
        <a:defRPr sz="2100" kern="1200">
          <a:solidFill>
            <a:schemeClr val="tx1"/>
          </a:solidFill>
          <a:latin typeface="+mn-lt"/>
          <a:ea typeface="+mn-ea"/>
          <a:cs typeface="+mn-cs"/>
        </a:defRPr>
      </a:lvl1pPr>
      <a:lvl2pPr marL="513763" indent="-171255" algn="l" defTabSz="685027" rtl="0" eaLnBrk="1" latinLnBrk="0" hangingPunct="1">
        <a:lnSpc>
          <a:spcPct val="90000"/>
        </a:lnSpc>
        <a:spcBef>
          <a:spcPts val="375"/>
        </a:spcBef>
        <a:buFont typeface="Arial" panose="020B0604020202020204"/>
        <a:buChar char="•"/>
        <a:defRPr sz="1800" kern="1200">
          <a:solidFill>
            <a:schemeClr val="tx1"/>
          </a:solidFill>
          <a:latin typeface="+mn-lt"/>
          <a:ea typeface="+mn-ea"/>
          <a:cs typeface="+mn-cs"/>
        </a:defRPr>
      </a:lvl2pPr>
      <a:lvl3pPr marL="856280" indent="-171255" algn="l" defTabSz="685027" rtl="0" eaLnBrk="1" latinLnBrk="0" hangingPunct="1">
        <a:lnSpc>
          <a:spcPct val="90000"/>
        </a:lnSpc>
        <a:spcBef>
          <a:spcPts val="375"/>
        </a:spcBef>
        <a:buFont typeface="Arial" panose="020B0604020202020204"/>
        <a:buChar char="•"/>
        <a:defRPr sz="1500" kern="1200">
          <a:solidFill>
            <a:schemeClr val="tx1"/>
          </a:solidFill>
          <a:latin typeface="+mn-lt"/>
          <a:ea typeface="+mn-ea"/>
          <a:cs typeface="+mn-cs"/>
        </a:defRPr>
      </a:lvl3pPr>
      <a:lvl4pPr marL="1198792" indent="-171255" algn="l" defTabSz="685027" rtl="0" eaLnBrk="1" latinLnBrk="0" hangingPunct="1">
        <a:lnSpc>
          <a:spcPct val="90000"/>
        </a:lnSpc>
        <a:spcBef>
          <a:spcPts val="375"/>
        </a:spcBef>
        <a:buFont typeface="Arial" panose="020B0604020202020204"/>
        <a:buChar char="•"/>
        <a:defRPr sz="1400" kern="1200">
          <a:solidFill>
            <a:schemeClr val="tx1"/>
          </a:solidFill>
          <a:latin typeface="+mn-lt"/>
          <a:ea typeface="+mn-ea"/>
          <a:cs typeface="+mn-cs"/>
        </a:defRPr>
      </a:lvl4pPr>
      <a:lvl5pPr marL="1541307" indent="-171255" algn="l" defTabSz="685027" rtl="0" eaLnBrk="1" latinLnBrk="0" hangingPunct="1">
        <a:lnSpc>
          <a:spcPct val="90000"/>
        </a:lnSpc>
        <a:spcBef>
          <a:spcPts val="375"/>
        </a:spcBef>
        <a:buFont typeface="Arial" panose="020B0604020202020204"/>
        <a:buChar char="•"/>
        <a:defRPr sz="1400" kern="1200">
          <a:solidFill>
            <a:schemeClr val="tx1"/>
          </a:solidFill>
          <a:latin typeface="+mn-lt"/>
          <a:ea typeface="+mn-ea"/>
          <a:cs typeface="+mn-cs"/>
        </a:defRPr>
      </a:lvl5pPr>
      <a:lvl6pPr marL="1883828" indent="-171255" algn="l" defTabSz="685027" rtl="0" eaLnBrk="1" latinLnBrk="0" hangingPunct="1">
        <a:lnSpc>
          <a:spcPct val="90000"/>
        </a:lnSpc>
        <a:spcBef>
          <a:spcPts val="375"/>
        </a:spcBef>
        <a:buFont typeface="Arial" panose="020B0604020202020204"/>
        <a:buChar char="•"/>
        <a:defRPr sz="1400" kern="1200">
          <a:solidFill>
            <a:schemeClr val="tx1"/>
          </a:solidFill>
          <a:latin typeface="+mn-lt"/>
          <a:ea typeface="+mn-ea"/>
          <a:cs typeface="+mn-cs"/>
        </a:defRPr>
      </a:lvl6pPr>
      <a:lvl7pPr marL="2226334" indent="-171255" algn="l" defTabSz="685027" rtl="0" eaLnBrk="1" latinLnBrk="0" hangingPunct="1">
        <a:lnSpc>
          <a:spcPct val="90000"/>
        </a:lnSpc>
        <a:spcBef>
          <a:spcPts val="375"/>
        </a:spcBef>
        <a:buFont typeface="Arial" panose="020B0604020202020204"/>
        <a:buChar char="•"/>
        <a:defRPr sz="1400" kern="1200">
          <a:solidFill>
            <a:schemeClr val="tx1"/>
          </a:solidFill>
          <a:latin typeface="+mn-lt"/>
          <a:ea typeface="+mn-ea"/>
          <a:cs typeface="+mn-cs"/>
        </a:defRPr>
      </a:lvl7pPr>
      <a:lvl8pPr marL="2568849" indent="-171255" algn="l" defTabSz="685027" rtl="0" eaLnBrk="1" latinLnBrk="0" hangingPunct="1">
        <a:lnSpc>
          <a:spcPct val="90000"/>
        </a:lnSpc>
        <a:spcBef>
          <a:spcPts val="375"/>
        </a:spcBef>
        <a:buFont typeface="Arial" panose="020B0604020202020204"/>
        <a:buChar char="•"/>
        <a:defRPr sz="1400" kern="1200">
          <a:solidFill>
            <a:schemeClr val="tx1"/>
          </a:solidFill>
          <a:latin typeface="+mn-lt"/>
          <a:ea typeface="+mn-ea"/>
          <a:cs typeface="+mn-cs"/>
        </a:defRPr>
      </a:lvl8pPr>
      <a:lvl9pPr marL="2911360" indent="-171255" algn="l" defTabSz="685027" rtl="0" eaLnBrk="1" latinLnBrk="0" hangingPunct="1">
        <a:lnSpc>
          <a:spcPct val="90000"/>
        </a:lnSpc>
        <a:spcBef>
          <a:spcPts val="375"/>
        </a:spcBef>
        <a:buFont typeface="Arial" panose="020B0604020202020204"/>
        <a:buChar char="•"/>
        <a:defRPr sz="1400" kern="1200">
          <a:solidFill>
            <a:schemeClr val="tx1"/>
          </a:solidFill>
          <a:latin typeface="+mn-lt"/>
          <a:ea typeface="+mn-ea"/>
          <a:cs typeface="+mn-cs"/>
        </a:defRPr>
      </a:lvl9pPr>
    </p:bodyStyle>
    <p:otherStyle>
      <a:defPPr>
        <a:defRPr lang="zh-CN"/>
      </a:defPPr>
      <a:lvl1pPr marL="0" algn="l" defTabSz="685027" rtl="0" eaLnBrk="1" latinLnBrk="0" hangingPunct="1">
        <a:defRPr sz="1400" kern="1200">
          <a:solidFill>
            <a:schemeClr val="tx1"/>
          </a:solidFill>
          <a:latin typeface="+mn-lt"/>
          <a:ea typeface="+mn-ea"/>
          <a:cs typeface="+mn-cs"/>
        </a:defRPr>
      </a:lvl1pPr>
      <a:lvl2pPr marL="342518" algn="l" defTabSz="685027" rtl="0" eaLnBrk="1" latinLnBrk="0" hangingPunct="1">
        <a:defRPr sz="1400" kern="1200">
          <a:solidFill>
            <a:schemeClr val="tx1"/>
          </a:solidFill>
          <a:latin typeface="+mn-lt"/>
          <a:ea typeface="+mn-ea"/>
          <a:cs typeface="+mn-cs"/>
        </a:defRPr>
      </a:lvl2pPr>
      <a:lvl3pPr marL="685027" algn="l" defTabSz="685027" rtl="0" eaLnBrk="1" latinLnBrk="0" hangingPunct="1">
        <a:defRPr sz="1400" kern="1200">
          <a:solidFill>
            <a:schemeClr val="tx1"/>
          </a:solidFill>
          <a:latin typeface="+mn-lt"/>
          <a:ea typeface="+mn-ea"/>
          <a:cs typeface="+mn-cs"/>
        </a:defRPr>
      </a:lvl3pPr>
      <a:lvl4pPr marL="1027538" algn="l" defTabSz="685027" rtl="0" eaLnBrk="1" latinLnBrk="0" hangingPunct="1">
        <a:defRPr sz="1400" kern="1200">
          <a:solidFill>
            <a:schemeClr val="tx1"/>
          </a:solidFill>
          <a:latin typeface="+mn-lt"/>
          <a:ea typeface="+mn-ea"/>
          <a:cs typeface="+mn-cs"/>
        </a:defRPr>
      </a:lvl4pPr>
      <a:lvl5pPr marL="1370054" algn="l" defTabSz="685027" rtl="0" eaLnBrk="1" latinLnBrk="0" hangingPunct="1">
        <a:defRPr sz="1400" kern="1200">
          <a:solidFill>
            <a:schemeClr val="tx1"/>
          </a:solidFill>
          <a:latin typeface="+mn-lt"/>
          <a:ea typeface="+mn-ea"/>
          <a:cs typeface="+mn-cs"/>
        </a:defRPr>
      </a:lvl5pPr>
      <a:lvl6pPr marL="1712564" algn="l" defTabSz="685027" rtl="0" eaLnBrk="1" latinLnBrk="0" hangingPunct="1">
        <a:defRPr sz="1400" kern="1200">
          <a:solidFill>
            <a:schemeClr val="tx1"/>
          </a:solidFill>
          <a:latin typeface="+mn-lt"/>
          <a:ea typeface="+mn-ea"/>
          <a:cs typeface="+mn-cs"/>
        </a:defRPr>
      </a:lvl6pPr>
      <a:lvl7pPr marL="2055079" algn="l" defTabSz="685027" rtl="0" eaLnBrk="1" latinLnBrk="0" hangingPunct="1">
        <a:defRPr sz="1400" kern="1200">
          <a:solidFill>
            <a:schemeClr val="tx1"/>
          </a:solidFill>
          <a:latin typeface="+mn-lt"/>
          <a:ea typeface="+mn-ea"/>
          <a:cs typeface="+mn-cs"/>
        </a:defRPr>
      </a:lvl7pPr>
      <a:lvl8pPr marL="2397586" algn="l" defTabSz="685027" rtl="0" eaLnBrk="1" latinLnBrk="0" hangingPunct="1">
        <a:defRPr sz="1400" kern="1200">
          <a:solidFill>
            <a:schemeClr val="tx1"/>
          </a:solidFill>
          <a:latin typeface="+mn-lt"/>
          <a:ea typeface="+mn-ea"/>
          <a:cs typeface="+mn-cs"/>
        </a:defRPr>
      </a:lvl8pPr>
      <a:lvl9pPr marL="2740102" algn="l" defTabSz="68502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812614" y="565608"/>
            <a:ext cx="7518772" cy="2136789"/>
          </a:xfrm>
        </p:spPr>
        <p:txBody>
          <a:bodyPr/>
          <a:lstStyle/>
          <a:p>
            <a:r>
              <a:rPr lang="zh-CN" altLang="en-US" sz="3600" dirty="0">
                <a:solidFill>
                  <a:schemeClr val="accent5">
                    <a:lumMod val="75000"/>
                  </a:schemeClr>
                </a:solidFill>
                <a:effectLst/>
                <a:ea typeface="等线" panose="02010600030101010101" pitchFamily="2" charset="-122"/>
                <a:cs typeface="Times New Roman" panose="02020603050405020304" pitchFamily="18" charset="0"/>
              </a:rPr>
              <a:t>钱临照与两个国立研究院</a:t>
            </a:r>
            <a:br>
              <a:rPr lang="en-US" altLang="zh-CN" sz="3600" dirty="0">
                <a:solidFill>
                  <a:schemeClr val="accent5">
                    <a:lumMod val="75000"/>
                  </a:schemeClr>
                </a:solidFill>
              </a:rPr>
            </a:br>
            <a:br>
              <a:rPr lang="en-US" altLang="zh-CN" sz="3600" dirty="0">
                <a:solidFill>
                  <a:schemeClr val="accent5">
                    <a:lumMod val="75000"/>
                  </a:schemeClr>
                </a:solidFill>
              </a:rPr>
            </a:br>
            <a:r>
              <a:rPr lang="zh-CN" altLang="en-US" sz="2000" dirty="0">
                <a:solidFill>
                  <a:schemeClr val="accent5">
                    <a:lumMod val="75000"/>
                  </a:schemeClr>
                </a:solidFill>
              </a:rPr>
              <a:t>胡升华  </a:t>
            </a:r>
            <a:br>
              <a:rPr lang="en-US" altLang="zh-CN" sz="2000" dirty="0">
                <a:solidFill>
                  <a:schemeClr val="accent5">
                    <a:lumMod val="75000"/>
                  </a:schemeClr>
                </a:solidFill>
              </a:rPr>
            </a:br>
            <a:br>
              <a:rPr lang="en-US" altLang="zh-CN" sz="2000" dirty="0">
                <a:solidFill>
                  <a:schemeClr val="accent5">
                    <a:lumMod val="75000"/>
                  </a:schemeClr>
                </a:solidFill>
              </a:rPr>
            </a:br>
            <a:r>
              <a:rPr lang="zh-CN" altLang="en-US" sz="2000" dirty="0">
                <a:solidFill>
                  <a:schemeClr val="accent5">
                    <a:lumMod val="75000"/>
                  </a:schemeClr>
                </a:solidFill>
                <a:latin typeface="仿宋" panose="02010609060101010101" pitchFamily="49" charset="-122"/>
                <a:ea typeface="仿宋" panose="02010609060101010101" pitchFamily="49" charset="-122"/>
              </a:rPr>
              <a:t>中国科学技术大学科技史与科技考古系</a:t>
            </a:r>
          </a:p>
        </p:txBody>
      </p:sp>
      <p:sp>
        <p:nvSpPr>
          <p:cNvPr id="3" name="副标题 2"/>
          <p:cNvSpPr>
            <a:spLocks noGrp="1"/>
          </p:cNvSpPr>
          <p:nvPr>
            <p:ph type="subTitle" idx="1"/>
          </p:nvPr>
        </p:nvSpPr>
        <p:spPr>
          <a:xfrm>
            <a:off x="1368579" y="3807724"/>
            <a:ext cx="6400800" cy="630163"/>
          </a:xfrm>
        </p:spPr>
        <p:txBody>
          <a:bodyPr>
            <a:normAutofit/>
          </a:bodyPr>
          <a:lstStyle/>
          <a:p>
            <a:r>
              <a:rPr lang="en-US" altLang="zh-CN" sz="2000" dirty="0">
                <a:solidFill>
                  <a:schemeClr val="accent5">
                    <a:lumMod val="75000"/>
                  </a:schemeClr>
                </a:solidFill>
                <a:latin typeface="华文新魏" pitchFamily="2" charset="-122"/>
                <a:ea typeface="华文新魏" pitchFamily="2" charset="-122"/>
              </a:rPr>
              <a:t>2025.05.24·</a:t>
            </a:r>
            <a:r>
              <a:rPr lang="zh-CN" altLang="en-US" sz="2000" dirty="0">
                <a:solidFill>
                  <a:schemeClr val="accent5">
                    <a:lumMod val="75000"/>
                  </a:schemeClr>
                </a:solidFill>
                <a:latin typeface="华文新魏" pitchFamily="2" charset="-122"/>
                <a:ea typeface="华文新魏" pitchFamily="2" charset="-122"/>
              </a:rPr>
              <a:t>北京</a:t>
            </a:r>
            <a:endParaRPr lang="zh-CN" altLang="en-US" sz="2000" dirty="0">
              <a:solidFill>
                <a:schemeClr val="accent5">
                  <a:lumMod val="75000"/>
                </a:schemeClr>
              </a:solidFill>
            </a:endParaRPr>
          </a:p>
        </p:txBody>
      </p:sp>
      <p:sp>
        <p:nvSpPr>
          <p:cNvPr id="4" name="矩形 3">
            <a:extLst>
              <a:ext uri="{FF2B5EF4-FFF2-40B4-BE49-F238E27FC236}">
                <a16:creationId xmlns:a16="http://schemas.microsoft.com/office/drawing/2014/main" id="{11CA1426-21A3-2D46-CD77-A41BD2AB09CA}"/>
              </a:ext>
            </a:extLst>
          </p:cNvPr>
          <p:cNvSpPr/>
          <p:nvPr/>
        </p:nvSpPr>
        <p:spPr>
          <a:xfrm>
            <a:off x="0" y="0"/>
            <a:ext cx="9144000" cy="1602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7AB535DB-23C7-01BF-2C8D-531E02717E57}"/>
              </a:ext>
            </a:extLst>
          </p:cNvPr>
          <p:cNvSpPr/>
          <p:nvPr/>
        </p:nvSpPr>
        <p:spPr>
          <a:xfrm>
            <a:off x="0" y="4983244"/>
            <a:ext cx="9144000" cy="1602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1E05C-C17E-28CD-0EC3-48970355ECED}"/>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3C73371B-2D12-136F-51E7-093E382E2402}"/>
              </a:ext>
            </a:extLst>
          </p:cNvPr>
          <p:cNvSpPr/>
          <p:nvPr/>
        </p:nvSpPr>
        <p:spPr>
          <a:xfrm>
            <a:off x="-12614" y="5069383"/>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a:extLst>
              <a:ext uri="{FF2B5EF4-FFF2-40B4-BE49-F238E27FC236}">
                <a16:creationId xmlns:a16="http://schemas.microsoft.com/office/drawing/2014/main" id="{A3D2E41F-07AD-D57F-B1BC-BC2F51970B9B}"/>
              </a:ext>
            </a:extLst>
          </p:cNvPr>
          <p:cNvSpPr txBox="1"/>
          <p:nvPr/>
        </p:nvSpPr>
        <p:spPr>
          <a:xfrm>
            <a:off x="370319" y="74117"/>
            <a:ext cx="1042273" cy="769441"/>
          </a:xfrm>
          <a:prstGeom prst="rect">
            <a:avLst/>
          </a:prstGeom>
          <a:noFill/>
        </p:spPr>
        <p:txBody>
          <a:bodyPr wrap="none" rtlCol="0">
            <a:spAutoFit/>
          </a:bodyPr>
          <a:lstStyle>
            <a:defPPr>
              <a:defRPr lang="zh-CN"/>
            </a:defPPr>
            <a:lvl1pPr>
              <a:defRPr sz="4000" b="1">
                <a:solidFill>
                  <a:schemeClr val="bg1"/>
                </a:solidFill>
                <a:latin typeface="微软雅黑" pitchFamily="34" charset="-122"/>
                <a:ea typeface="微软雅黑" pitchFamily="34" charset="-122"/>
              </a:defRPr>
            </a:lvl1pPr>
          </a:lstStyle>
          <a:p>
            <a:pPr algn="ctr"/>
            <a:r>
              <a:rPr lang="en-US" altLang="zh-CN" sz="4400" dirty="0">
                <a:solidFill>
                  <a:srgbClr val="0070C0"/>
                </a:solidFill>
              </a:rPr>
              <a:t>1.2</a:t>
            </a:r>
            <a:endParaRPr lang="zh-CN" altLang="en-US" sz="4400" dirty="0">
              <a:solidFill>
                <a:srgbClr val="0070C0"/>
              </a:solidFill>
            </a:endParaRPr>
          </a:p>
        </p:txBody>
      </p:sp>
      <p:cxnSp>
        <p:nvCxnSpPr>
          <p:cNvPr id="20" name="直接连接符 19">
            <a:extLst>
              <a:ext uri="{FF2B5EF4-FFF2-40B4-BE49-F238E27FC236}">
                <a16:creationId xmlns:a16="http://schemas.microsoft.com/office/drawing/2014/main" id="{69CCCBEF-2302-8287-D2CC-4CDC25AA35AC}"/>
              </a:ext>
            </a:extLst>
          </p:cNvPr>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CE644FF3-F958-50F1-85C0-E9F0484CD35F}"/>
              </a:ext>
            </a:extLst>
          </p:cNvPr>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F75CD7D-9F63-6615-4395-E8F321DD56F6}"/>
              </a:ext>
            </a:extLst>
          </p:cNvPr>
          <p:cNvSpPr txBox="1"/>
          <p:nvPr/>
        </p:nvSpPr>
        <p:spPr>
          <a:xfrm>
            <a:off x="1412593" y="173805"/>
            <a:ext cx="3725015" cy="400110"/>
          </a:xfrm>
          <a:prstGeom prst="rect">
            <a:avLst/>
          </a:prstGeom>
          <a:noFill/>
        </p:spPr>
        <p:txBody>
          <a:bodyPr wrap="square" rtlCol="0">
            <a:spAutoFit/>
          </a:bodyPr>
          <a:lstStyle/>
          <a:p>
            <a:r>
              <a:rPr lang="zh-CN" altLang="en-US" sz="2000" dirty="0">
                <a:solidFill>
                  <a:schemeClr val="accent5">
                    <a:lumMod val="75000"/>
                  </a:schemeClr>
                </a:solidFill>
                <a:latin typeface="+mj-ea"/>
                <a:ea typeface="+mj-ea"/>
              </a:rPr>
              <a:t>中国的科学研究由地质学开始</a:t>
            </a:r>
            <a:endParaRPr lang="zh-CN" altLang="en-US" sz="2000" b="1" dirty="0">
              <a:latin typeface="微软雅黑" panose="020B0503020204020204" pitchFamily="34" charset="-122"/>
              <a:ea typeface="微软雅黑" panose="020B0503020204020204" pitchFamily="34" charset="-122"/>
            </a:endParaRPr>
          </a:p>
        </p:txBody>
      </p:sp>
      <p:sp>
        <p:nvSpPr>
          <p:cNvPr id="9" name="TextBox 8">
            <a:extLst>
              <a:ext uri="{FF2B5EF4-FFF2-40B4-BE49-F238E27FC236}">
                <a16:creationId xmlns:a16="http://schemas.microsoft.com/office/drawing/2014/main" id="{F692DE84-BD14-1F5C-C6B2-38EB6B423E71}"/>
              </a:ext>
            </a:extLst>
          </p:cNvPr>
          <p:cNvSpPr txBox="1"/>
          <p:nvPr/>
        </p:nvSpPr>
        <p:spPr>
          <a:xfrm>
            <a:off x="5427166" y="767210"/>
            <a:ext cx="3489369" cy="4122026"/>
          </a:xfrm>
          <a:prstGeom prst="rect">
            <a:avLst/>
          </a:prstGeom>
          <a:solidFill>
            <a:schemeClr val="tx2">
              <a:lumMod val="20000"/>
              <a:lumOff val="80000"/>
            </a:schemeClr>
          </a:solidFill>
        </p:spPr>
        <p:txBody>
          <a:bodyPr wrap="square" rtlCol="0">
            <a:spAutoFit/>
          </a:bodyPr>
          <a:lstStyle/>
          <a:p>
            <a:pPr>
              <a:lnSpc>
                <a:spcPct val="115000"/>
              </a:lnSpc>
              <a:spcAft>
                <a:spcPts val="800"/>
              </a:spcAft>
              <a:buNone/>
            </a:pPr>
            <a:endParaRPr lang="en-US" altLang="zh-CN" sz="1400" kern="0" dirty="0">
              <a:solidFill>
                <a:schemeClr val="accent5">
                  <a:lumMod val="75000"/>
                </a:schemeClr>
              </a:solidFill>
              <a:effectLst/>
              <a:latin typeface="+mn-ea"/>
              <a:cs typeface="宋体" panose="02010600030101010101" pitchFamily="2" charset="-122"/>
            </a:endParaRPr>
          </a:p>
          <a:p>
            <a:pPr>
              <a:lnSpc>
                <a:spcPct val="115000"/>
              </a:lnSpc>
              <a:spcAft>
                <a:spcPts val="800"/>
              </a:spcAft>
              <a:buNone/>
            </a:pPr>
            <a:r>
              <a:rPr lang="zh-CN" altLang="en-US" sz="1400" kern="0" dirty="0">
                <a:solidFill>
                  <a:schemeClr val="accent5">
                    <a:lumMod val="75000"/>
                  </a:schemeClr>
                </a:solidFill>
                <a:effectLst/>
                <a:latin typeface="+mn-ea"/>
                <a:cs typeface="宋体" panose="02010600030101010101" pitchFamily="2" charset="-122"/>
              </a:rPr>
              <a:t>地质调查所成立于</a:t>
            </a:r>
            <a:r>
              <a:rPr lang="en-US" altLang="zh-CN" sz="1400" kern="0" dirty="0">
                <a:solidFill>
                  <a:schemeClr val="accent5">
                    <a:lumMod val="75000"/>
                  </a:schemeClr>
                </a:solidFill>
                <a:effectLst/>
                <a:latin typeface="+mn-ea"/>
                <a:cs typeface="宋体" panose="02010600030101010101" pitchFamily="2" charset="-122"/>
              </a:rPr>
              <a:t>1913</a:t>
            </a:r>
            <a:r>
              <a:rPr lang="zh-CN" altLang="en-US" sz="1400" kern="0" dirty="0">
                <a:solidFill>
                  <a:schemeClr val="accent5">
                    <a:lumMod val="75000"/>
                  </a:schemeClr>
                </a:solidFill>
                <a:effectLst/>
                <a:latin typeface="+mn-ea"/>
                <a:cs typeface="宋体" panose="02010600030101010101" pitchFamily="2" charset="-122"/>
              </a:rPr>
              <a:t>年，</a:t>
            </a:r>
            <a:r>
              <a:rPr lang="en-US" altLang="zh-CN" sz="1400" kern="0" dirty="0">
                <a:solidFill>
                  <a:schemeClr val="accent5">
                    <a:lumMod val="75000"/>
                  </a:schemeClr>
                </a:solidFill>
                <a:effectLst/>
                <a:latin typeface="+mn-ea"/>
                <a:cs typeface="宋体" panose="02010600030101010101" pitchFamily="2" charset="-122"/>
              </a:rPr>
              <a:t>1916</a:t>
            </a:r>
            <a:r>
              <a:rPr lang="zh-CN" altLang="en-US" sz="1400" kern="0" dirty="0">
                <a:solidFill>
                  <a:schemeClr val="accent5">
                    <a:lumMod val="75000"/>
                  </a:schemeClr>
                </a:solidFill>
                <a:latin typeface="+mn-ea"/>
                <a:cs typeface="宋体" panose="02010600030101010101" pitchFamily="2" charset="-122"/>
              </a:rPr>
              <a:t>年正式开展工作</a:t>
            </a:r>
            <a:endParaRPr lang="en-US" altLang="zh-CN" sz="1400" kern="0" dirty="0">
              <a:solidFill>
                <a:schemeClr val="accent5">
                  <a:lumMod val="75000"/>
                </a:schemeClr>
              </a:solidFill>
              <a:effectLst/>
              <a:latin typeface="+mn-ea"/>
              <a:cs typeface="宋体" panose="02010600030101010101" pitchFamily="2" charset="-122"/>
            </a:endParaRPr>
          </a:p>
          <a:p>
            <a:pPr>
              <a:lnSpc>
                <a:spcPct val="115000"/>
              </a:lnSpc>
              <a:spcAft>
                <a:spcPts val="800"/>
              </a:spcAft>
              <a:buNone/>
            </a:pPr>
            <a:r>
              <a:rPr lang="zh-CN" altLang="en-US" sz="1400" kern="0" dirty="0">
                <a:solidFill>
                  <a:schemeClr val="accent5">
                    <a:lumMod val="75000"/>
                  </a:schemeClr>
                </a:solidFill>
                <a:effectLst/>
                <a:latin typeface="+mn-ea"/>
                <a:cs typeface="宋体" panose="02010600030101010101" pitchFamily="2" charset="-122"/>
              </a:rPr>
              <a:t>图中，前排</a:t>
            </a:r>
            <a:r>
              <a:rPr lang="zh-CN" altLang="zh-CN" sz="1400" kern="0" dirty="0">
                <a:solidFill>
                  <a:schemeClr val="accent5">
                    <a:lumMod val="75000"/>
                  </a:schemeClr>
                </a:solidFill>
                <a:effectLst/>
                <a:latin typeface="+mn-ea"/>
                <a:cs typeface="宋体" panose="02010600030101010101" pitchFamily="2" charset="-122"/>
              </a:rPr>
              <a:t>左起：翁文灏、章鸿钊、丁文江</a:t>
            </a:r>
            <a:endParaRPr lang="zh-CN" altLang="zh-CN" sz="1400" kern="100" dirty="0">
              <a:solidFill>
                <a:schemeClr val="accent5">
                  <a:lumMod val="75000"/>
                </a:schemeClr>
              </a:solidFill>
              <a:effectLst/>
              <a:latin typeface="+mn-ea"/>
              <a:cs typeface="Times New Roman" panose="02020603050405020304" pitchFamily="18" charset="0"/>
            </a:endParaRPr>
          </a:p>
          <a:p>
            <a:pPr>
              <a:lnSpc>
                <a:spcPct val="115000"/>
              </a:lnSpc>
              <a:spcAft>
                <a:spcPts val="800"/>
              </a:spcAft>
              <a:buNone/>
            </a:pPr>
            <a:r>
              <a:rPr lang="zh-CN" altLang="zh-CN" sz="1400" kern="0" dirty="0">
                <a:solidFill>
                  <a:schemeClr val="accent5">
                    <a:lumMod val="75000"/>
                  </a:schemeClr>
                </a:solidFill>
                <a:effectLst/>
                <a:latin typeface="+mn-ea"/>
                <a:cs typeface="宋体" panose="02010600030101010101" pitchFamily="2" charset="-122"/>
              </a:rPr>
              <a:t>中排左起：仝步瀛、朱庭祜、周赞衡、李学清、谭锡畴、徐韦曼、王竹泉</a:t>
            </a:r>
            <a:endParaRPr lang="zh-CN" altLang="zh-CN" sz="1400" kern="100" dirty="0">
              <a:solidFill>
                <a:schemeClr val="accent5">
                  <a:lumMod val="75000"/>
                </a:schemeClr>
              </a:solidFill>
              <a:effectLst/>
              <a:latin typeface="+mn-ea"/>
              <a:cs typeface="Times New Roman" panose="02020603050405020304" pitchFamily="18" charset="0"/>
            </a:endParaRPr>
          </a:p>
          <a:p>
            <a:pPr>
              <a:lnSpc>
                <a:spcPct val="115000"/>
              </a:lnSpc>
              <a:spcAft>
                <a:spcPts val="800"/>
              </a:spcAft>
            </a:pPr>
            <a:r>
              <a:rPr lang="zh-CN" altLang="zh-CN" sz="1400" kern="0" dirty="0">
                <a:solidFill>
                  <a:schemeClr val="accent5">
                    <a:lumMod val="75000"/>
                  </a:schemeClr>
                </a:solidFill>
                <a:effectLst/>
                <a:latin typeface="+mn-ea"/>
                <a:cs typeface="宋体" panose="02010600030101010101" pitchFamily="2" charset="-122"/>
              </a:rPr>
              <a:t>后排左起：赵志新、叶良辅、徐渊摩、卢祖荫、李捷、刘季辰</a:t>
            </a:r>
            <a:endParaRPr lang="en-US" altLang="zh-CN" sz="1400" kern="0" dirty="0">
              <a:solidFill>
                <a:schemeClr val="accent5">
                  <a:lumMod val="75000"/>
                </a:schemeClr>
              </a:solidFill>
              <a:effectLst/>
              <a:latin typeface="+mn-ea"/>
              <a:cs typeface="宋体" panose="02010600030101010101" pitchFamily="2" charset="-122"/>
            </a:endParaRPr>
          </a:p>
          <a:p>
            <a:pPr>
              <a:lnSpc>
                <a:spcPct val="115000"/>
              </a:lnSpc>
              <a:spcAft>
                <a:spcPts val="800"/>
              </a:spcAft>
            </a:pPr>
            <a:r>
              <a:rPr lang="zh-CN" altLang="en-US" sz="1400" kern="0" dirty="0">
                <a:solidFill>
                  <a:schemeClr val="accent5">
                    <a:lumMod val="75000"/>
                  </a:schemeClr>
                </a:solidFill>
                <a:latin typeface="华文宋体" panose="02010600040101010101" pitchFamily="2" charset="-122"/>
                <a:ea typeface="华文宋体" panose="02010600040101010101" pitchFamily="2" charset="-122"/>
                <a:cs typeface="Times New Roman" panose="02020603050405020304" pitchFamily="18" charset="0"/>
              </a:rPr>
              <a:t>（图中缺谢家荣等</a:t>
            </a:r>
            <a:r>
              <a:rPr lang="en-US" altLang="zh-CN" sz="1400" kern="0" dirty="0">
                <a:solidFill>
                  <a:schemeClr val="accent5">
                    <a:lumMod val="75000"/>
                  </a:schemeClr>
                </a:solidFill>
                <a:latin typeface="华文宋体" panose="02010600040101010101" pitchFamily="2" charset="-122"/>
                <a:ea typeface="华文宋体" panose="02010600040101010101" pitchFamily="2" charset="-122"/>
                <a:cs typeface="Times New Roman" panose="02020603050405020304" pitchFamily="18" charset="0"/>
              </a:rPr>
              <a:t>5</a:t>
            </a:r>
            <a:r>
              <a:rPr lang="zh-CN" altLang="en-US" sz="1400" kern="0" dirty="0">
                <a:solidFill>
                  <a:schemeClr val="accent5">
                    <a:lumMod val="75000"/>
                  </a:schemeClr>
                </a:solidFill>
                <a:latin typeface="华文宋体" panose="02010600040101010101" pitchFamily="2" charset="-122"/>
                <a:ea typeface="华文宋体" panose="02010600040101010101" pitchFamily="2" charset="-122"/>
                <a:cs typeface="Times New Roman" panose="02020603050405020304" pitchFamily="18" charset="0"/>
              </a:rPr>
              <a:t>人）</a:t>
            </a:r>
            <a:endParaRPr lang="en-US" altLang="zh-CN" sz="1400" kern="0" dirty="0">
              <a:solidFill>
                <a:schemeClr val="accent5">
                  <a:lumMod val="75000"/>
                </a:schemeClr>
              </a:solidFill>
              <a:latin typeface="华文宋体" panose="02010600040101010101" pitchFamily="2" charset="-122"/>
              <a:ea typeface="华文宋体" panose="02010600040101010101" pitchFamily="2" charset="-122"/>
              <a:cs typeface="Times New Roman" panose="02020603050405020304" pitchFamily="18" charset="0"/>
            </a:endParaRPr>
          </a:p>
          <a:p>
            <a:pPr>
              <a:lnSpc>
                <a:spcPct val="115000"/>
              </a:lnSpc>
              <a:spcAft>
                <a:spcPts val="800"/>
              </a:spcAft>
            </a:pPr>
            <a:endParaRPr lang="en-US" altLang="zh-CN" sz="1400" kern="0" dirty="0">
              <a:solidFill>
                <a:schemeClr val="accent5">
                  <a:lumMod val="75000"/>
                </a:schemeClr>
              </a:solidFill>
              <a:effectLst/>
              <a:latin typeface="华文宋体" panose="02010600040101010101" pitchFamily="2" charset="-122"/>
              <a:ea typeface="华文宋体" panose="02010600040101010101" pitchFamily="2" charset="-122"/>
              <a:cs typeface="Times New Roman" panose="02020603050405020304" pitchFamily="18" charset="0"/>
            </a:endParaRPr>
          </a:p>
          <a:p>
            <a:pPr>
              <a:lnSpc>
                <a:spcPct val="115000"/>
              </a:lnSpc>
              <a:spcAft>
                <a:spcPts val="800"/>
              </a:spcAft>
            </a:pPr>
            <a:endParaRPr lang="en-US" altLang="zh-CN" sz="1400" kern="0" dirty="0">
              <a:solidFill>
                <a:schemeClr val="accent5">
                  <a:lumMod val="75000"/>
                </a:schemeClr>
              </a:solidFill>
              <a:latin typeface="华文宋体" panose="02010600040101010101" pitchFamily="2" charset="-122"/>
              <a:ea typeface="华文宋体" panose="02010600040101010101" pitchFamily="2" charset="-122"/>
              <a:cs typeface="Times New Roman" panose="02020603050405020304" pitchFamily="18" charset="0"/>
            </a:endParaRPr>
          </a:p>
          <a:p>
            <a:pPr>
              <a:lnSpc>
                <a:spcPct val="115000"/>
              </a:lnSpc>
              <a:spcAft>
                <a:spcPts val="800"/>
              </a:spcAft>
            </a:pPr>
            <a:endParaRPr lang="zh-CN" altLang="zh-CN" sz="1400" kern="100" dirty="0">
              <a:solidFill>
                <a:schemeClr val="accent5">
                  <a:lumMod val="75000"/>
                </a:schemeClr>
              </a:solidFill>
              <a:effectLst/>
              <a:latin typeface="华文宋体" panose="02010600040101010101" pitchFamily="2" charset="-122"/>
              <a:ea typeface="华文宋体" panose="0201060004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A4ACF816-79CE-78BB-3E07-01A6FD9BF5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465" y="737823"/>
            <a:ext cx="5037893" cy="3719437"/>
          </a:xfrm>
          <a:prstGeom prst="rect">
            <a:avLst/>
          </a:prstGeom>
        </p:spPr>
      </p:pic>
      <p:sp>
        <p:nvSpPr>
          <p:cNvPr id="6" name="文本框 5">
            <a:extLst>
              <a:ext uri="{FF2B5EF4-FFF2-40B4-BE49-F238E27FC236}">
                <a16:creationId xmlns:a16="http://schemas.microsoft.com/office/drawing/2014/main" id="{FE17A49B-36F6-94BD-B52A-D4823B36C0A0}"/>
              </a:ext>
            </a:extLst>
          </p:cNvPr>
          <p:cNvSpPr txBox="1"/>
          <p:nvPr/>
        </p:nvSpPr>
        <p:spPr>
          <a:xfrm>
            <a:off x="227465" y="4576843"/>
            <a:ext cx="5051545" cy="307777"/>
          </a:xfrm>
          <a:prstGeom prst="rect">
            <a:avLst/>
          </a:prstGeom>
          <a:noFill/>
        </p:spPr>
        <p:txBody>
          <a:bodyPr wrap="square" rtlCol="0">
            <a:spAutoFit/>
          </a:bodyPr>
          <a:lstStyle/>
          <a:p>
            <a:pPr algn="ctr"/>
            <a:r>
              <a:rPr lang="en-US" altLang="zh-CN" sz="1400" kern="0" dirty="0">
                <a:solidFill>
                  <a:schemeClr val="accent5">
                    <a:lumMod val="75000"/>
                  </a:schemeClr>
                </a:solidFill>
                <a:effectLst/>
                <a:latin typeface="+mn-ea"/>
                <a:cs typeface="宋体" panose="02010600030101010101" pitchFamily="2" charset="-122"/>
              </a:rPr>
              <a:t>1916</a:t>
            </a:r>
            <a:r>
              <a:rPr lang="zh-CN" altLang="zh-CN" sz="1400" kern="0" dirty="0">
                <a:solidFill>
                  <a:schemeClr val="accent5">
                    <a:lumMod val="75000"/>
                  </a:schemeClr>
                </a:solidFill>
                <a:effectLst/>
                <a:latin typeface="+mn-ea"/>
                <a:cs typeface="宋体" panose="02010600030101010101" pitchFamily="2" charset="-122"/>
              </a:rPr>
              <a:t>年农商部地质研究所教员与卒业生合影</a:t>
            </a:r>
            <a:endParaRPr lang="zh-CN" altLang="en-US" sz="1400" dirty="0">
              <a:solidFill>
                <a:schemeClr val="accent5">
                  <a:lumMod val="75000"/>
                </a:schemeClr>
              </a:solidFill>
              <a:latin typeface="+mn-ea"/>
            </a:endParaRPr>
          </a:p>
        </p:txBody>
      </p:sp>
    </p:spTree>
    <p:extLst>
      <p:ext uri="{BB962C8B-B14F-4D97-AF65-F5344CB8AC3E}">
        <p14:creationId xmlns:p14="http://schemas.microsoft.com/office/powerpoint/2010/main" val="1014870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0DB85-6AD5-EB26-F950-1A9D5FDA589F}"/>
            </a:ext>
          </a:extLst>
        </p:cNvPr>
        <p:cNvGrpSpPr/>
        <p:nvPr/>
      </p:nvGrpSpPr>
      <p:grpSpPr>
        <a:xfrm>
          <a:off x="0" y="0"/>
          <a:ext cx="0" cy="0"/>
          <a:chOff x="0" y="0"/>
          <a:chExt cx="0" cy="0"/>
        </a:xfrm>
      </p:grpSpPr>
      <p:sp>
        <p:nvSpPr>
          <p:cNvPr id="13" name="矩形 12">
            <a:extLst>
              <a:ext uri="{FF2B5EF4-FFF2-40B4-BE49-F238E27FC236}">
                <a16:creationId xmlns:a16="http://schemas.microsoft.com/office/drawing/2014/main" id="{D38FD202-AAF6-A320-C592-CFAC6E8B7F75}"/>
              </a:ext>
            </a:extLst>
          </p:cNvPr>
          <p:cNvSpPr/>
          <p:nvPr/>
        </p:nvSpPr>
        <p:spPr>
          <a:xfrm>
            <a:off x="3761295" y="769114"/>
            <a:ext cx="5012386" cy="420057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ACB0EDCA-C333-7291-1ED0-D5D3BB1EB920}"/>
              </a:ext>
            </a:extLst>
          </p:cNvPr>
          <p:cNvSpPr/>
          <p:nvPr/>
        </p:nvSpPr>
        <p:spPr>
          <a:xfrm>
            <a:off x="-12614" y="5069383"/>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a:extLst>
              <a:ext uri="{FF2B5EF4-FFF2-40B4-BE49-F238E27FC236}">
                <a16:creationId xmlns:a16="http://schemas.microsoft.com/office/drawing/2014/main" id="{AEF4E0FE-D4D5-1E89-1170-A872CA07E294}"/>
              </a:ext>
            </a:extLst>
          </p:cNvPr>
          <p:cNvSpPr txBox="1"/>
          <p:nvPr/>
        </p:nvSpPr>
        <p:spPr>
          <a:xfrm>
            <a:off x="370319" y="74117"/>
            <a:ext cx="1042273" cy="769441"/>
          </a:xfrm>
          <a:prstGeom prst="rect">
            <a:avLst/>
          </a:prstGeom>
          <a:noFill/>
        </p:spPr>
        <p:txBody>
          <a:bodyPr wrap="none" rtlCol="0">
            <a:spAutoFit/>
          </a:bodyPr>
          <a:lstStyle>
            <a:defPPr>
              <a:defRPr lang="zh-CN"/>
            </a:defPPr>
            <a:lvl1pPr>
              <a:defRPr sz="4000" b="1">
                <a:solidFill>
                  <a:schemeClr val="bg1"/>
                </a:solidFill>
                <a:latin typeface="微软雅黑" pitchFamily="34" charset="-122"/>
                <a:ea typeface="微软雅黑" pitchFamily="34" charset="-122"/>
              </a:defRPr>
            </a:lvl1pPr>
          </a:lstStyle>
          <a:p>
            <a:pPr algn="ctr"/>
            <a:r>
              <a:rPr lang="en-US" altLang="zh-CN" sz="4400" dirty="0">
                <a:solidFill>
                  <a:srgbClr val="0070C0"/>
                </a:solidFill>
              </a:rPr>
              <a:t>1.2</a:t>
            </a:r>
            <a:endParaRPr lang="zh-CN" altLang="en-US" sz="4400" dirty="0">
              <a:solidFill>
                <a:srgbClr val="0070C0"/>
              </a:solidFill>
            </a:endParaRPr>
          </a:p>
        </p:txBody>
      </p:sp>
      <p:cxnSp>
        <p:nvCxnSpPr>
          <p:cNvPr id="20" name="直接连接符 19">
            <a:extLst>
              <a:ext uri="{FF2B5EF4-FFF2-40B4-BE49-F238E27FC236}">
                <a16:creationId xmlns:a16="http://schemas.microsoft.com/office/drawing/2014/main" id="{0CDFFEB6-41F1-ABD9-7E4B-487EACA6E533}"/>
              </a:ext>
            </a:extLst>
          </p:cNvPr>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E9B04B69-345F-B9E5-D94E-F31AD822FC9A}"/>
              </a:ext>
            </a:extLst>
          </p:cNvPr>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06DD766-E2E5-FEC7-DEA6-BD42F560729E}"/>
              </a:ext>
            </a:extLst>
          </p:cNvPr>
          <p:cNvSpPr txBox="1"/>
          <p:nvPr/>
        </p:nvSpPr>
        <p:spPr>
          <a:xfrm>
            <a:off x="1412593" y="173805"/>
            <a:ext cx="3725015" cy="400110"/>
          </a:xfrm>
          <a:prstGeom prst="rect">
            <a:avLst/>
          </a:prstGeom>
          <a:noFill/>
        </p:spPr>
        <p:txBody>
          <a:bodyPr wrap="square" rtlCol="0">
            <a:spAutoFit/>
          </a:bodyPr>
          <a:lstStyle/>
          <a:p>
            <a:r>
              <a:rPr lang="zh-CN" altLang="en-US" sz="2000" dirty="0">
                <a:solidFill>
                  <a:schemeClr val="accent5">
                    <a:lumMod val="75000"/>
                  </a:schemeClr>
                </a:solidFill>
                <a:latin typeface="+mj-ea"/>
                <a:ea typeface="+mj-ea"/>
              </a:rPr>
              <a:t>中国的科学研究由地质学开始</a:t>
            </a:r>
            <a:endParaRPr lang="zh-CN" altLang="en-US" sz="2000" b="1"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7254EFB5-951A-DC9D-117C-58B443A0F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00" y="769114"/>
            <a:ext cx="3038840" cy="4200581"/>
          </a:xfrm>
          <a:prstGeom prst="rect">
            <a:avLst/>
          </a:prstGeom>
        </p:spPr>
      </p:pic>
      <p:pic>
        <p:nvPicPr>
          <p:cNvPr id="11" name="图片 10">
            <a:extLst>
              <a:ext uri="{FF2B5EF4-FFF2-40B4-BE49-F238E27FC236}">
                <a16:creationId xmlns:a16="http://schemas.microsoft.com/office/drawing/2014/main" id="{5247C698-E2BD-D714-587D-EC9FD2E745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8685" y="1065757"/>
            <a:ext cx="4665015" cy="3232866"/>
          </a:xfrm>
          <a:prstGeom prst="rect">
            <a:avLst/>
          </a:prstGeom>
        </p:spPr>
      </p:pic>
      <p:sp>
        <p:nvSpPr>
          <p:cNvPr id="12" name="文本框 11">
            <a:extLst>
              <a:ext uri="{FF2B5EF4-FFF2-40B4-BE49-F238E27FC236}">
                <a16:creationId xmlns:a16="http://schemas.microsoft.com/office/drawing/2014/main" id="{F1C47A33-A91B-7F87-511D-D45AE891CACD}"/>
              </a:ext>
            </a:extLst>
          </p:cNvPr>
          <p:cNvSpPr txBox="1"/>
          <p:nvPr/>
        </p:nvSpPr>
        <p:spPr>
          <a:xfrm>
            <a:off x="3893270" y="4398311"/>
            <a:ext cx="5015060" cy="523220"/>
          </a:xfrm>
          <a:prstGeom prst="rect">
            <a:avLst/>
          </a:prstGeom>
          <a:noFill/>
        </p:spPr>
        <p:txBody>
          <a:bodyPr wrap="square" rtlCol="0">
            <a:spAutoFit/>
          </a:bodyPr>
          <a:lstStyle/>
          <a:p>
            <a:r>
              <a:rPr lang="zh-CN" altLang="en-US" sz="1400" b="1" i="1" dirty="0">
                <a:solidFill>
                  <a:schemeClr val="accent5">
                    <a:lumMod val="75000"/>
                  </a:schemeClr>
                </a:solidFill>
                <a:effectLst/>
                <a:latin typeface="Code2000"/>
              </a:rPr>
              <a:t>首次以英文学术期刊方式报告在中国开展的研究成果</a:t>
            </a:r>
            <a:endParaRPr lang="en-US" altLang="zh-CN" sz="1400" b="1" i="1" dirty="0">
              <a:solidFill>
                <a:schemeClr val="accent5">
                  <a:lumMod val="75000"/>
                </a:schemeClr>
              </a:solidFill>
              <a:effectLst/>
              <a:latin typeface="Code2000"/>
            </a:endParaRPr>
          </a:p>
          <a:p>
            <a:r>
              <a:rPr lang="en-US" altLang="zh-CN" sz="1400" b="1" i="1" dirty="0">
                <a:solidFill>
                  <a:schemeClr val="accent5">
                    <a:lumMod val="75000"/>
                  </a:schemeClr>
                </a:solidFill>
                <a:effectLst/>
                <a:latin typeface="Code2000"/>
              </a:rPr>
              <a:t>The Journal of Geology </a:t>
            </a:r>
            <a:r>
              <a:rPr lang="en-US" altLang="zh-CN" sz="1400" b="0" dirty="0">
                <a:solidFill>
                  <a:schemeClr val="accent5">
                    <a:lumMod val="75000"/>
                  </a:schemeClr>
                </a:solidFill>
                <a:effectLst/>
                <a:latin typeface="Code2000"/>
              </a:rPr>
              <a:t>, Oct. - Nov., 1923, Vol. 31, No. 7 </a:t>
            </a:r>
            <a:endParaRPr lang="zh-CN" altLang="en-US" dirty="0">
              <a:solidFill>
                <a:schemeClr val="accent5">
                  <a:lumMod val="75000"/>
                </a:schemeClr>
              </a:solidFill>
            </a:endParaRPr>
          </a:p>
        </p:txBody>
      </p:sp>
      <p:cxnSp>
        <p:nvCxnSpPr>
          <p:cNvPr id="15" name="直接连接符 14">
            <a:extLst>
              <a:ext uri="{FF2B5EF4-FFF2-40B4-BE49-F238E27FC236}">
                <a16:creationId xmlns:a16="http://schemas.microsoft.com/office/drawing/2014/main" id="{2800E70D-725C-427C-638F-E41EAA5EADFE}"/>
              </a:ext>
            </a:extLst>
          </p:cNvPr>
          <p:cNvCxnSpPr/>
          <p:nvPr/>
        </p:nvCxnSpPr>
        <p:spPr>
          <a:xfrm>
            <a:off x="4204355" y="1414021"/>
            <a:ext cx="2752626"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68358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p:cNvSpPr txBox="1"/>
          <p:nvPr/>
        </p:nvSpPr>
        <p:spPr>
          <a:xfrm>
            <a:off x="543697" y="120061"/>
            <a:ext cx="962123" cy="707886"/>
          </a:xfrm>
          <a:prstGeom prst="rect">
            <a:avLst/>
          </a:prstGeom>
          <a:noFill/>
        </p:spPr>
        <p:txBody>
          <a:bodyPr wrap="none" rtlCol="0">
            <a:spAutoFit/>
          </a:bodyPr>
          <a:lstStyle>
            <a:defPPr>
              <a:defRPr lang="zh-CN"/>
            </a:defPPr>
            <a:lvl1pPr>
              <a:defRPr sz="4000" b="1">
                <a:solidFill>
                  <a:schemeClr val="bg1"/>
                </a:solidFill>
                <a:latin typeface="微软雅黑" pitchFamily="34" charset="-122"/>
                <a:ea typeface="微软雅黑" pitchFamily="34" charset="-122"/>
              </a:defRPr>
            </a:lvl1pPr>
          </a:lstStyle>
          <a:p>
            <a:pPr algn="ctr"/>
            <a:r>
              <a:rPr lang="en-US" altLang="zh-CN" dirty="0">
                <a:solidFill>
                  <a:srgbClr val="0070C0"/>
                </a:solidFill>
              </a:rPr>
              <a:t>1.3</a:t>
            </a:r>
            <a:endParaRPr lang="zh-CN" altLang="en-US" dirty="0">
              <a:solidFill>
                <a:srgbClr val="0070C0"/>
              </a:solidFill>
            </a:endParaRPr>
          </a:p>
        </p:txBody>
      </p:sp>
      <p:cxnSp>
        <p:nvCxnSpPr>
          <p:cNvPr id="20" name="直接连接符 19"/>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a:cxnSpLocks/>
          </p:cNvCxnSpPr>
          <p:nvPr/>
        </p:nvCxnSpPr>
        <p:spPr>
          <a:xfrm>
            <a:off x="1706252" y="551805"/>
            <a:ext cx="7437986" cy="14852"/>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06252" y="120061"/>
            <a:ext cx="5899537" cy="400110"/>
          </a:xfrm>
          <a:prstGeom prst="rect">
            <a:avLst/>
          </a:prstGeom>
          <a:noFill/>
        </p:spPr>
        <p:txBody>
          <a:bodyPr wrap="square" rtlCol="0">
            <a:spAutoFit/>
          </a:bodyPr>
          <a:lstStyle/>
          <a:p>
            <a:r>
              <a:rPr lang="zh-CN" altLang="en-US" sz="2000" dirty="0">
                <a:solidFill>
                  <a:schemeClr val="accent5">
                    <a:lumMod val="75000"/>
                  </a:schemeClr>
                </a:solidFill>
                <a:latin typeface="+mj-ea"/>
                <a:ea typeface="+mj-ea"/>
              </a:rPr>
              <a:t>最早的自然科学研究机构（政府占主导地位）</a:t>
            </a:r>
            <a:endParaRPr lang="zh-CN" altLang="en-US" sz="2000" dirty="0">
              <a:solidFill>
                <a:schemeClr val="accent5">
                  <a:lumMod val="75000"/>
                </a:schemeClr>
              </a:solidFill>
              <a:latin typeface="+mn-ea"/>
            </a:endParaRPr>
          </a:p>
        </p:txBody>
      </p:sp>
      <p:sp>
        <p:nvSpPr>
          <p:cNvPr id="6" name="文本框 5">
            <a:extLst>
              <a:ext uri="{FF2B5EF4-FFF2-40B4-BE49-F238E27FC236}">
                <a16:creationId xmlns:a16="http://schemas.microsoft.com/office/drawing/2014/main" id="{ADB08AAC-FE3C-5A82-067A-9FEAC96A2B5B}"/>
              </a:ext>
            </a:extLst>
          </p:cNvPr>
          <p:cNvSpPr txBox="1"/>
          <p:nvPr/>
        </p:nvSpPr>
        <p:spPr>
          <a:xfrm>
            <a:off x="809920" y="4643661"/>
            <a:ext cx="7437985" cy="261610"/>
          </a:xfrm>
          <a:prstGeom prst="rect">
            <a:avLst/>
          </a:prstGeom>
          <a:noFill/>
        </p:spPr>
        <p:txBody>
          <a:bodyPr wrap="square" rtlCol="0">
            <a:spAutoFit/>
          </a:bodyPr>
          <a:lstStyle/>
          <a:p>
            <a:r>
              <a:rPr lang="zh-CN" altLang="en-US" sz="1100" dirty="0"/>
              <a:t>参见任鸿隽</a:t>
            </a:r>
            <a:r>
              <a:rPr lang="en-US" altLang="zh-CN" sz="1100" dirty="0"/>
              <a:t>.《</a:t>
            </a:r>
            <a:r>
              <a:rPr lang="zh-CN" altLang="en-US" sz="1100" dirty="0"/>
              <a:t>五十年来的科学</a:t>
            </a:r>
            <a:r>
              <a:rPr lang="en-US" altLang="zh-CN" sz="1100" dirty="0"/>
              <a:t>》</a:t>
            </a:r>
            <a:r>
              <a:rPr lang="zh-CN" altLang="en-US" sz="1100" dirty="0"/>
              <a:t>（</a:t>
            </a:r>
            <a:r>
              <a:rPr lang="en-US" altLang="zh-CN" sz="1100" dirty="0"/>
              <a:t>1944</a:t>
            </a:r>
            <a:r>
              <a:rPr lang="zh-CN" altLang="en-US" sz="1100" dirty="0"/>
              <a:t>）。北大理科研究所，</a:t>
            </a:r>
            <a:r>
              <a:rPr lang="en-US" altLang="zh-CN" sz="1100" dirty="0"/>
              <a:t>1917</a:t>
            </a:r>
            <a:r>
              <a:rPr lang="zh-CN" altLang="en-US" sz="1100" dirty="0"/>
              <a:t>创办，但离真正学术研究机构还有距离。</a:t>
            </a:r>
          </a:p>
        </p:txBody>
      </p:sp>
      <p:graphicFrame>
        <p:nvGraphicFramePr>
          <p:cNvPr id="5" name="表格 4">
            <a:extLst>
              <a:ext uri="{FF2B5EF4-FFF2-40B4-BE49-F238E27FC236}">
                <a16:creationId xmlns:a16="http://schemas.microsoft.com/office/drawing/2014/main" id="{A4850E5E-4901-851E-F834-22D27A583E7B}"/>
              </a:ext>
            </a:extLst>
          </p:cNvPr>
          <p:cNvGraphicFramePr>
            <a:graphicFrameLocks noGrp="1"/>
          </p:cNvGraphicFramePr>
          <p:nvPr>
            <p:extLst>
              <p:ext uri="{D42A27DB-BD31-4B8C-83A1-F6EECF244321}">
                <p14:modId xmlns:p14="http://schemas.microsoft.com/office/powerpoint/2010/main" val="3913413350"/>
              </p:ext>
            </p:extLst>
          </p:nvPr>
        </p:nvGraphicFramePr>
        <p:xfrm>
          <a:off x="1020375" y="859581"/>
          <a:ext cx="7227530" cy="3744752"/>
        </p:xfrm>
        <a:graphic>
          <a:graphicData uri="http://schemas.openxmlformats.org/drawingml/2006/table">
            <a:tbl>
              <a:tblPr firstRow="1" bandRow="1">
                <a:tableStyleId>{5C22544A-7EE6-4342-B048-85BDC9FD1C3A}</a:tableStyleId>
              </a:tblPr>
              <a:tblGrid>
                <a:gridCol w="2251598">
                  <a:extLst>
                    <a:ext uri="{9D8B030D-6E8A-4147-A177-3AD203B41FA5}">
                      <a16:colId xmlns:a16="http://schemas.microsoft.com/office/drawing/2014/main" val="3488177209"/>
                    </a:ext>
                  </a:extLst>
                </a:gridCol>
                <a:gridCol w="1354557">
                  <a:extLst>
                    <a:ext uri="{9D8B030D-6E8A-4147-A177-3AD203B41FA5}">
                      <a16:colId xmlns:a16="http://schemas.microsoft.com/office/drawing/2014/main" val="966432521"/>
                    </a:ext>
                  </a:extLst>
                </a:gridCol>
                <a:gridCol w="1364086">
                  <a:extLst>
                    <a:ext uri="{9D8B030D-6E8A-4147-A177-3AD203B41FA5}">
                      <a16:colId xmlns:a16="http://schemas.microsoft.com/office/drawing/2014/main" val="4030077716"/>
                    </a:ext>
                  </a:extLst>
                </a:gridCol>
                <a:gridCol w="2257289">
                  <a:extLst>
                    <a:ext uri="{9D8B030D-6E8A-4147-A177-3AD203B41FA5}">
                      <a16:colId xmlns:a16="http://schemas.microsoft.com/office/drawing/2014/main" val="638038886"/>
                    </a:ext>
                  </a:extLst>
                </a:gridCol>
              </a:tblGrid>
              <a:tr h="340432">
                <a:tc>
                  <a:txBody>
                    <a:bodyPr/>
                    <a:lstStyle/>
                    <a:p>
                      <a:pPr algn="ctr">
                        <a:lnSpc>
                          <a:spcPct val="115000"/>
                        </a:lnSpc>
                        <a:spcAft>
                          <a:spcPts val="800"/>
                        </a:spcAft>
                        <a:buNone/>
                      </a:pPr>
                      <a:r>
                        <a:rPr lang="zh-CN" sz="12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研究单位名称</a:t>
                      </a:r>
                      <a:endParaRPr lang="zh-CN" sz="12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zh-CN" sz="12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成立时间</a:t>
                      </a:r>
                      <a:endParaRPr lang="zh-CN" sz="12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zh-CN" sz="12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主办单位</a:t>
                      </a:r>
                      <a:endParaRPr lang="zh-CN" sz="12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zh-CN" sz="1200" b="1"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rPr>
                        <a:t>备注</a:t>
                      </a:r>
                      <a:endParaRPr lang="zh-CN" sz="1200" kern="100" dirty="0">
                        <a:solidFill>
                          <a:schemeClr val="bg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890899704"/>
                  </a:ext>
                </a:extLst>
              </a:tr>
              <a:tr h="340432">
                <a:tc>
                  <a:txBody>
                    <a:bodyPr/>
                    <a:lstStyle/>
                    <a:p>
                      <a:pPr>
                        <a:lnSpc>
                          <a:spcPct val="115000"/>
                        </a:lnSpc>
                        <a:spcAft>
                          <a:spcPts val="800"/>
                        </a:spcAft>
                        <a:buNone/>
                      </a:pPr>
                      <a:r>
                        <a:rPr lang="zh-CN" sz="1200" b="1"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中国地质调查所</a:t>
                      </a:r>
                      <a:endParaRPr lang="zh-CN" sz="12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US"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1916</a:t>
                      </a:r>
                      <a:endParaRPr lang="zh-CN"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zh-CN"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政府</a:t>
                      </a:r>
                    </a:p>
                  </a:txBody>
                  <a:tcPr marL="68580" marR="68580" marT="0" marB="0" anchor="ctr"/>
                </a:tc>
                <a:tc>
                  <a:txBody>
                    <a:bodyPr/>
                    <a:lstStyle/>
                    <a:p>
                      <a:pPr>
                        <a:lnSpc>
                          <a:spcPct val="115000"/>
                        </a:lnSpc>
                        <a:spcAft>
                          <a:spcPts val="800"/>
                        </a:spcAft>
                        <a:buNone/>
                      </a:pPr>
                      <a:r>
                        <a:rPr lang="zh-CN"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地方性</a:t>
                      </a:r>
                    </a:p>
                  </a:txBody>
                  <a:tcPr marL="68580" marR="68580" marT="0" marB="0" anchor="ctr"/>
                </a:tc>
                <a:extLst>
                  <a:ext uri="{0D108BD9-81ED-4DB2-BD59-A6C34878D82A}">
                    <a16:rowId xmlns:a16="http://schemas.microsoft.com/office/drawing/2014/main" val="3206126898"/>
                  </a:ext>
                </a:extLst>
              </a:tr>
              <a:tr h="340432">
                <a:tc>
                  <a:txBody>
                    <a:bodyPr/>
                    <a:lstStyle/>
                    <a:p>
                      <a:pPr>
                        <a:lnSpc>
                          <a:spcPct val="115000"/>
                        </a:lnSpc>
                        <a:spcAft>
                          <a:spcPts val="800"/>
                        </a:spcAft>
                        <a:buNone/>
                      </a:pPr>
                      <a:r>
                        <a:rPr lang="zh-CN" sz="1200" b="1"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中国科学社生物研究所</a:t>
                      </a:r>
                      <a:endParaRPr lang="zh-CN" sz="12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US" sz="12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1920</a:t>
                      </a:r>
                      <a:endParaRPr lang="zh-CN" sz="12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zh-CN"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私立</a:t>
                      </a:r>
                    </a:p>
                  </a:txBody>
                  <a:tcPr marL="68580" marR="68580" marT="0" marB="0" anchor="ctr"/>
                </a:tc>
                <a:tc>
                  <a:txBody>
                    <a:bodyPr/>
                    <a:lstStyle/>
                    <a:p>
                      <a:pPr>
                        <a:lnSpc>
                          <a:spcPct val="115000"/>
                        </a:lnSpc>
                        <a:spcAft>
                          <a:spcPts val="800"/>
                        </a:spcAft>
                        <a:buNone/>
                      </a:pPr>
                      <a:r>
                        <a:rPr lang="zh-CN"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地方性</a:t>
                      </a:r>
                    </a:p>
                  </a:txBody>
                  <a:tcPr marL="68580" marR="68580" marT="0" marB="0" anchor="ctr"/>
                </a:tc>
                <a:extLst>
                  <a:ext uri="{0D108BD9-81ED-4DB2-BD59-A6C34878D82A}">
                    <a16:rowId xmlns:a16="http://schemas.microsoft.com/office/drawing/2014/main" val="1023672680"/>
                  </a:ext>
                </a:extLst>
              </a:tr>
              <a:tr h="340432">
                <a:tc>
                  <a:txBody>
                    <a:bodyPr/>
                    <a:lstStyle/>
                    <a:p>
                      <a:pPr>
                        <a:lnSpc>
                          <a:spcPct val="115000"/>
                        </a:lnSpc>
                        <a:spcAft>
                          <a:spcPts val="800"/>
                        </a:spcAft>
                        <a:buNone/>
                      </a:pPr>
                      <a:r>
                        <a:rPr lang="zh-CN" sz="1200" b="1"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黄海化学工业研究社</a:t>
                      </a:r>
                      <a:endParaRPr lang="zh-CN" sz="12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US"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1922</a:t>
                      </a:r>
                      <a:endParaRPr lang="zh-CN"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zh-CN" sz="12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企业</a:t>
                      </a:r>
                    </a:p>
                  </a:txBody>
                  <a:tcPr marL="68580" marR="68580" marT="0" marB="0" anchor="ctr"/>
                </a:tc>
                <a:tc>
                  <a:txBody>
                    <a:bodyPr/>
                    <a:lstStyle/>
                    <a:p>
                      <a:pPr>
                        <a:lnSpc>
                          <a:spcPct val="115000"/>
                        </a:lnSpc>
                        <a:spcAft>
                          <a:spcPts val="800"/>
                        </a:spcAft>
                        <a:buNone/>
                      </a:pPr>
                      <a:r>
                        <a:rPr lang="zh-CN"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首家企业研究机构</a:t>
                      </a:r>
                    </a:p>
                  </a:txBody>
                  <a:tcPr marL="68580" marR="68580" marT="0" marB="0" anchor="ctr"/>
                </a:tc>
                <a:extLst>
                  <a:ext uri="{0D108BD9-81ED-4DB2-BD59-A6C34878D82A}">
                    <a16:rowId xmlns:a16="http://schemas.microsoft.com/office/drawing/2014/main" val="2541833474"/>
                  </a:ext>
                </a:extLst>
              </a:tr>
              <a:tr h="340432">
                <a:tc>
                  <a:txBody>
                    <a:bodyPr/>
                    <a:lstStyle/>
                    <a:p>
                      <a:pPr>
                        <a:lnSpc>
                          <a:spcPct val="115000"/>
                        </a:lnSpc>
                        <a:spcAft>
                          <a:spcPts val="800"/>
                        </a:spcAft>
                        <a:buNone/>
                      </a:pPr>
                      <a:r>
                        <a:rPr lang="zh-CN" sz="1200" b="1"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静生生物调查所</a:t>
                      </a:r>
                      <a:endParaRPr lang="zh-CN" sz="12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US"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1927</a:t>
                      </a:r>
                      <a:endParaRPr lang="zh-CN"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zh-CN"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私立</a:t>
                      </a:r>
                    </a:p>
                  </a:txBody>
                  <a:tcPr marL="68580" marR="68580" marT="0" marB="0" anchor="ctr"/>
                </a:tc>
                <a:tc>
                  <a:txBody>
                    <a:bodyPr/>
                    <a:lstStyle/>
                    <a:p>
                      <a:pPr>
                        <a:lnSpc>
                          <a:spcPct val="115000"/>
                        </a:lnSpc>
                        <a:spcAft>
                          <a:spcPts val="800"/>
                        </a:spcAft>
                        <a:buNone/>
                      </a:pPr>
                      <a:r>
                        <a:rPr lang="zh-CN"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地方性</a:t>
                      </a:r>
                    </a:p>
                  </a:txBody>
                  <a:tcPr marL="68580" marR="68580" marT="0" marB="0" anchor="ctr"/>
                </a:tc>
                <a:extLst>
                  <a:ext uri="{0D108BD9-81ED-4DB2-BD59-A6C34878D82A}">
                    <a16:rowId xmlns:a16="http://schemas.microsoft.com/office/drawing/2014/main" val="2363532324"/>
                  </a:ext>
                </a:extLst>
              </a:tr>
              <a:tr h="340432">
                <a:tc>
                  <a:txBody>
                    <a:bodyPr/>
                    <a:lstStyle/>
                    <a:p>
                      <a:pPr>
                        <a:lnSpc>
                          <a:spcPct val="115000"/>
                        </a:lnSpc>
                        <a:spcAft>
                          <a:spcPts val="800"/>
                        </a:spcAft>
                        <a:buNone/>
                      </a:pPr>
                      <a:r>
                        <a:rPr lang="zh-CN" sz="1200" b="1"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中央研究院各研究所</a:t>
                      </a:r>
                      <a:endParaRPr lang="zh-CN" sz="12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US"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1928</a:t>
                      </a:r>
                      <a:endParaRPr lang="zh-CN"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zh-CN"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政府</a:t>
                      </a:r>
                    </a:p>
                  </a:txBody>
                  <a:tcPr marL="68580" marR="68580" marT="0" marB="0" anchor="ctr"/>
                </a:tc>
                <a:tc>
                  <a:txBody>
                    <a:bodyPr/>
                    <a:lstStyle/>
                    <a:p>
                      <a:pPr>
                        <a:lnSpc>
                          <a:spcPct val="115000"/>
                        </a:lnSpc>
                        <a:spcAft>
                          <a:spcPts val="800"/>
                        </a:spcAft>
                        <a:buNone/>
                      </a:pPr>
                      <a:r>
                        <a:rPr lang="zh-CN"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普遍性</a:t>
                      </a:r>
                      <a:r>
                        <a:rPr lang="en-US"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a:t>
                      </a:r>
                      <a:r>
                        <a:rPr lang="zh-CN"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地方性</a:t>
                      </a:r>
                    </a:p>
                  </a:txBody>
                  <a:tcPr marL="68580" marR="68580" marT="0" marB="0" anchor="ctr"/>
                </a:tc>
                <a:extLst>
                  <a:ext uri="{0D108BD9-81ED-4DB2-BD59-A6C34878D82A}">
                    <a16:rowId xmlns:a16="http://schemas.microsoft.com/office/drawing/2014/main" val="2577509352"/>
                  </a:ext>
                </a:extLst>
              </a:tr>
              <a:tr h="340432">
                <a:tc>
                  <a:txBody>
                    <a:bodyPr/>
                    <a:lstStyle/>
                    <a:p>
                      <a:pPr>
                        <a:lnSpc>
                          <a:spcPct val="115000"/>
                        </a:lnSpc>
                        <a:spcAft>
                          <a:spcPts val="800"/>
                        </a:spcAft>
                        <a:buNone/>
                      </a:pPr>
                      <a:r>
                        <a:rPr lang="zh-CN" sz="1200" b="1"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北平研究院各研究所</a:t>
                      </a:r>
                      <a:endParaRPr lang="zh-CN" sz="12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US" sz="12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1929</a:t>
                      </a:r>
                      <a:endParaRPr lang="zh-CN" sz="12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zh-CN" sz="12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政府</a:t>
                      </a:r>
                    </a:p>
                  </a:txBody>
                  <a:tcPr marL="68580" marR="68580" marT="0" marB="0" anchor="ctr"/>
                </a:tc>
                <a:tc>
                  <a:txBody>
                    <a:bodyPr/>
                    <a:lstStyle/>
                    <a:p>
                      <a:pPr>
                        <a:lnSpc>
                          <a:spcPct val="115000"/>
                        </a:lnSpc>
                        <a:spcAft>
                          <a:spcPts val="800"/>
                        </a:spcAft>
                        <a:buNone/>
                      </a:pPr>
                      <a:r>
                        <a:rPr lang="zh-CN"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普遍性</a:t>
                      </a:r>
                      <a:r>
                        <a:rPr lang="en-US"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a:t>
                      </a:r>
                      <a:r>
                        <a:rPr lang="zh-CN"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地方性</a:t>
                      </a:r>
                    </a:p>
                  </a:txBody>
                  <a:tcPr marL="68580" marR="68580" marT="0" marB="0" anchor="ctr"/>
                </a:tc>
                <a:extLst>
                  <a:ext uri="{0D108BD9-81ED-4DB2-BD59-A6C34878D82A}">
                    <a16:rowId xmlns:a16="http://schemas.microsoft.com/office/drawing/2014/main" val="3256162999"/>
                  </a:ext>
                </a:extLst>
              </a:tr>
              <a:tr h="340432">
                <a:tc>
                  <a:txBody>
                    <a:bodyPr/>
                    <a:lstStyle/>
                    <a:p>
                      <a:pPr>
                        <a:lnSpc>
                          <a:spcPct val="115000"/>
                        </a:lnSpc>
                        <a:spcAft>
                          <a:spcPts val="800"/>
                        </a:spcAft>
                        <a:buNone/>
                      </a:pPr>
                      <a:r>
                        <a:rPr lang="zh-CN" sz="1200" b="1"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中央工业实验所</a:t>
                      </a:r>
                      <a:endParaRPr lang="zh-CN"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US" sz="12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1931</a:t>
                      </a:r>
                      <a:endParaRPr lang="zh-CN" sz="12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US" sz="12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 </a:t>
                      </a:r>
                      <a:r>
                        <a:rPr lang="zh-CN" sz="12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政府</a:t>
                      </a:r>
                    </a:p>
                  </a:txBody>
                  <a:tcPr marL="68580" marR="68580" marT="0" marB="0" anchor="ctr"/>
                </a:tc>
                <a:tc>
                  <a:txBody>
                    <a:bodyPr/>
                    <a:lstStyle/>
                    <a:p>
                      <a:endParaRPr lang="zh-CN" sz="1200" kern="100" dirty="0">
                        <a:solidFill>
                          <a:schemeClr val="accent1">
                            <a:lumMod val="75000"/>
                          </a:schemeClr>
                        </a:solidFill>
                        <a:effectLst/>
                        <a:latin typeface="等线" panose="02010600030101010101" pitchFamily="2" charset="-122"/>
                        <a:ea typeface="等线" panose="02010600030101010101" pitchFamily="2" charset="-122"/>
                      </a:endParaRPr>
                    </a:p>
                  </a:txBody>
                  <a:tcPr marL="68580" marR="68580" marT="0" marB="0" anchor="ctr"/>
                </a:tc>
                <a:extLst>
                  <a:ext uri="{0D108BD9-81ED-4DB2-BD59-A6C34878D82A}">
                    <a16:rowId xmlns:a16="http://schemas.microsoft.com/office/drawing/2014/main" val="3746066302"/>
                  </a:ext>
                </a:extLst>
              </a:tr>
              <a:tr h="340432">
                <a:tc>
                  <a:txBody>
                    <a:bodyPr/>
                    <a:lstStyle/>
                    <a:p>
                      <a:pPr>
                        <a:lnSpc>
                          <a:spcPct val="115000"/>
                        </a:lnSpc>
                        <a:spcAft>
                          <a:spcPts val="800"/>
                        </a:spcAft>
                        <a:buNone/>
                      </a:pPr>
                      <a:r>
                        <a:rPr lang="zh-CN" sz="1200" b="1"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中央农业实验所</a:t>
                      </a:r>
                      <a:endParaRPr lang="zh-CN"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US"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1932</a:t>
                      </a:r>
                      <a:endParaRPr lang="zh-CN"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US"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 </a:t>
                      </a:r>
                      <a:r>
                        <a:rPr lang="zh-CN"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政府</a:t>
                      </a:r>
                    </a:p>
                  </a:txBody>
                  <a:tcPr marL="68580" marR="68580" marT="0" marB="0" anchor="ctr"/>
                </a:tc>
                <a:tc>
                  <a:txBody>
                    <a:bodyPr/>
                    <a:lstStyle/>
                    <a:p>
                      <a:endParaRPr lang="zh-CN" sz="1200" kern="100" dirty="0">
                        <a:solidFill>
                          <a:schemeClr val="accent1">
                            <a:lumMod val="75000"/>
                          </a:schemeClr>
                        </a:solidFill>
                        <a:effectLst/>
                        <a:latin typeface="等线" panose="02010600030101010101" pitchFamily="2" charset="-122"/>
                        <a:ea typeface="等线" panose="02010600030101010101" pitchFamily="2" charset="-122"/>
                      </a:endParaRPr>
                    </a:p>
                  </a:txBody>
                  <a:tcPr marL="68580" marR="68580" marT="0" marB="0" anchor="ctr"/>
                </a:tc>
                <a:extLst>
                  <a:ext uri="{0D108BD9-81ED-4DB2-BD59-A6C34878D82A}">
                    <a16:rowId xmlns:a16="http://schemas.microsoft.com/office/drawing/2014/main" val="2184366870"/>
                  </a:ext>
                </a:extLst>
              </a:tr>
              <a:tr h="340432">
                <a:tc>
                  <a:txBody>
                    <a:bodyPr/>
                    <a:lstStyle/>
                    <a:p>
                      <a:pPr>
                        <a:lnSpc>
                          <a:spcPct val="115000"/>
                        </a:lnSpc>
                        <a:spcAft>
                          <a:spcPts val="800"/>
                        </a:spcAft>
                        <a:buNone/>
                      </a:pPr>
                      <a:r>
                        <a:rPr lang="zh-CN" sz="1200" b="1"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各大学研究所</a:t>
                      </a:r>
                      <a:endParaRPr lang="zh-CN"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endParaRPr lang="zh-CN" sz="1200" kern="100">
                        <a:solidFill>
                          <a:schemeClr val="accent1">
                            <a:lumMod val="75000"/>
                          </a:schemeClr>
                        </a:solidFill>
                        <a:effectLst/>
                        <a:latin typeface="等线" panose="02010600030101010101" pitchFamily="2" charset="-122"/>
                        <a:ea typeface="等线" panose="02010600030101010101" pitchFamily="2" charset="-122"/>
                      </a:endParaRPr>
                    </a:p>
                  </a:txBody>
                  <a:tcPr marL="68580" marR="68580" marT="0" marB="0" anchor="ctr"/>
                </a:tc>
                <a:tc>
                  <a:txBody>
                    <a:bodyPr/>
                    <a:lstStyle/>
                    <a:p>
                      <a:pPr>
                        <a:lnSpc>
                          <a:spcPct val="115000"/>
                        </a:lnSpc>
                        <a:spcAft>
                          <a:spcPts val="800"/>
                        </a:spcAft>
                        <a:buNone/>
                      </a:pPr>
                      <a:r>
                        <a:rPr lang="en-US"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 </a:t>
                      </a:r>
                      <a:r>
                        <a:rPr lang="zh-CN"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大学</a:t>
                      </a:r>
                    </a:p>
                  </a:txBody>
                  <a:tcPr marL="68580" marR="68580" marT="0" marB="0" anchor="ctr"/>
                </a:tc>
                <a:tc>
                  <a:txBody>
                    <a:bodyPr/>
                    <a:lstStyle/>
                    <a:p>
                      <a:pPr>
                        <a:lnSpc>
                          <a:spcPct val="115000"/>
                        </a:lnSpc>
                        <a:spcAft>
                          <a:spcPts val="800"/>
                        </a:spcAft>
                        <a:buNone/>
                      </a:pPr>
                      <a:r>
                        <a:rPr lang="en-US" sz="12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1934</a:t>
                      </a:r>
                      <a:r>
                        <a:rPr lang="zh-CN" sz="12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年教育部定标认证</a:t>
                      </a:r>
                    </a:p>
                  </a:txBody>
                  <a:tcPr marL="68580" marR="68580" marT="0" marB="0" anchor="ctr"/>
                </a:tc>
                <a:extLst>
                  <a:ext uri="{0D108BD9-81ED-4DB2-BD59-A6C34878D82A}">
                    <a16:rowId xmlns:a16="http://schemas.microsoft.com/office/drawing/2014/main" val="1441684813"/>
                  </a:ext>
                </a:extLst>
              </a:tr>
              <a:tr h="340432">
                <a:tc>
                  <a:txBody>
                    <a:bodyPr/>
                    <a:lstStyle/>
                    <a:p>
                      <a:pPr>
                        <a:lnSpc>
                          <a:spcPct val="115000"/>
                        </a:lnSpc>
                        <a:spcAft>
                          <a:spcPts val="800"/>
                        </a:spcAft>
                        <a:buNone/>
                      </a:pPr>
                      <a:r>
                        <a:rPr lang="zh-CN" sz="1200" b="1"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中国地理学研究所</a:t>
                      </a:r>
                      <a:endParaRPr lang="zh-CN" sz="12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US" sz="12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1940</a:t>
                      </a:r>
                      <a:endParaRPr lang="zh-CN" sz="1200" kern="100" dirty="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nSpc>
                          <a:spcPct val="115000"/>
                        </a:lnSpc>
                        <a:spcAft>
                          <a:spcPts val="800"/>
                        </a:spcAft>
                        <a:buNone/>
                      </a:pPr>
                      <a:r>
                        <a:rPr lang="en-US"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 </a:t>
                      </a:r>
                      <a:r>
                        <a:rPr lang="zh-CN" sz="1200" kern="100">
                          <a:solidFill>
                            <a:schemeClr val="accent1">
                              <a:lumMod val="75000"/>
                            </a:schemeClr>
                          </a:solidFill>
                          <a:effectLst/>
                          <a:latin typeface="等线" panose="02010600030101010101" pitchFamily="2" charset="-122"/>
                          <a:ea typeface="等线" panose="02010600030101010101" pitchFamily="2" charset="-122"/>
                          <a:cs typeface="Times New Roman" panose="02020603050405020304" pitchFamily="18" charset="0"/>
                        </a:rPr>
                        <a:t>私立</a:t>
                      </a:r>
                    </a:p>
                  </a:txBody>
                  <a:tcPr marL="68580" marR="68580" marT="0" marB="0" anchor="ctr"/>
                </a:tc>
                <a:tc>
                  <a:txBody>
                    <a:bodyPr/>
                    <a:lstStyle/>
                    <a:p>
                      <a:endParaRPr lang="zh-CN" sz="1200" kern="100" dirty="0">
                        <a:solidFill>
                          <a:schemeClr val="accent1">
                            <a:lumMod val="75000"/>
                          </a:schemeClr>
                        </a:solidFill>
                        <a:effectLst/>
                        <a:latin typeface="等线" panose="02010600030101010101" pitchFamily="2" charset="-122"/>
                        <a:ea typeface="等线" panose="02010600030101010101" pitchFamily="2" charset="-122"/>
                      </a:endParaRPr>
                    </a:p>
                  </a:txBody>
                  <a:tcPr marL="68580" marR="68580" marT="0" marB="0" anchor="ctr"/>
                </a:tc>
                <a:extLst>
                  <a:ext uri="{0D108BD9-81ED-4DB2-BD59-A6C34878D82A}">
                    <a16:rowId xmlns:a16="http://schemas.microsoft.com/office/drawing/2014/main" val="1313604807"/>
                  </a:ext>
                </a:extLst>
              </a:tr>
            </a:tbl>
          </a:graphicData>
        </a:graphic>
      </p:graphicFrame>
      <p:cxnSp>
        <p:nvCxnSpPr>
          <p:cNvPr id="11" name="直接连接符 10">
            <a:extLst>
              <a:ext uri="{FF2B5EF4-FFF2-40B4-BE49-F238E27FC236}">
                <a16:creationId xmlns:a16="http://schemas.microsoft.com/office/drawing/2014/main" id="{6D5A2FDF-DEDC-9138-A814-0A4D02E90B0F}"/>
              </a:ext>
            </a:extLst>
          </p:cNvPr>
          <p:cNvCxnSpPr/>
          <p:nvPr/>
        </p:nvCxnSpPr>
        <p:spPr>
          <a:xfrm>
            <a:off x="667976" y="4618992"/>
            <a:ext cx="7932328" cy="0"/>
          </a:xfrm>
          <a:prstGeom prst="line">
            <a:avLst/>
          </a:prstGeom>
          <a:ln>
            <a:solidFill>
              <a:srgbClr val="0070C0"/>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417169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E2ACA7FC-63C1-3C6F-B329-AA8DB6BBCD30}"/>
              </a:ext>
            </a:extLst>
          </p:cNvPr>
          <p:cNvSpPr/>
          <p:nvPr/>
        </p:nvSpPr>
        <p:spPr>
          <a:xfrm>
            <a:off x="5387788" y="697585"/>
            <a:ext cx="3086908" cy="94236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a:p>
        </p:txBody>
      </p:sp>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p:cNvSpPr txBox="1"/>
          <p:nvPr/>
        </p:nvSpPr>
        <p:spPr>
          <a:xfrm>
            <a:off x="370319" y="74117"/>
            <a:ext cx="1042273" cy="769441"/>
          </a:xfrm>
          <a:prstGeom prst="rect">
            <a:avLst/>
          </a:prstGeom>
          <a:noFill/>
        </p:spPr>
        <p:txBody>
          <a:bodyPr wrap="none" rtlCol="0">
            <a:spAutoFit/>
          </a:bodyPr>
          <a:lstStyle>
            <a:defPPr>
              <a:defRPr lang="zh-CN"/>
            </a:defPPr>
            <a:lvl1pPr>
              <a:defRPr sz="4000" b="1">
                <a:solidFill>
                  <a:schemeClr val="bg1"/>
                </a:solidFill>
                <a:latin typeface="微软雅黑" pitchFamily="34" charset="-122"/>
                <a:ea typeface="微软雅黑" pitchFamily="34" charset="-122"/>
              </a:defRPr>
            </a:lvl1pPr>
          </a:lstStyle>
          <a:p>
            <a:pPr algn="ctr"/>
            <a:r>
              <a:rPr lang="en-US" altLang="zh-CN" sz="4400" dirty="0">
                <a:solidFill>
                  <a:srgbClr val="0070C0"/>
                </a:solidFill>
              </a:rPr>
              <a:t>1.4</a:t>
            </a:r>
            <a:endParaRPr lang="zh-CN" altLang="en-US" sz="4400" dirty="0">
              <a:solidFill>
                <a:srgbClr val="0070C0"/>
              </a:solidFill>
            </a:endParaRPr>
          </a:p>
        </p:txBody>
      </p:sp>
      <p:cxnSp>
        <p:nvCxnSpPr>
          <p:cNvPr id="20" name="直接连接符 19"/>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342010" y="566657"/>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677525" y="166547"/>
            <a:ext cx="3641959" cy="400110"/>
          </a:xfrm>
          <a:prstGeom prst="rect">
            <a:avLst/>
          </a:prstGeom>
          <a:noFill/>
        </p:spPr>
        <p:txBody>
          <a:bodyPr wrap="square" rtlCol="0">
            <a:spAutoFit/>
          </a:bodyPr>
          <a:lstStyle/>
          <a:p>
            <a:r>
              <a:rPr lang="zh-CN" altLang="en-US" sz="2000" dirty="0">
                <a:solidFill>
                  <a:schemeClr val="accent5">
                    <a:lumMod val="75000"/>
                  </a:schemeClr>
                </a:solidFill>
                <a:latin typeface="+mj-ea"/>
              </a:rPr>
              <a:t>学术独立思潮</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744719" y="2209582"/>
            <a:ext cx="7729978" cy="2637773"/>
          </a:xfrm>
          <a:prstGeom prst="rect">
            <a:avLst/>
          </a:prstGeom>
          <a:solidFill>
            <a:schemeClr val="accent5">
              <a:lumMod val="20000"/>
              <a:lumOff val="80000"/>
            </a:schemeClr>
          </a:solidFill>
        </p:spPr>
        <p:txBody>
          <a:bodyPr wrap="square" rtlCol="0">
            <a:spAutoFit/>
          </a:bodyPr>
          <a:lstStyle/>
          <a:p>
            <a:pPr>
              <a:lnSpc>
                <a:spcPts val="1800"/>
              </a:lnSpc>
              <a:spcBef>
                <a:spcPts val="600"/>
              </a:spcBef>
              <a:buClr>
                <a:srgbClr val="4472C4"/>
              </a:buClr>
            </a:pPr>
            <a:r>
              <a:rPr lang="zh-CN" altLang="en-US" sz="1400" b="1" dirty="0">
                <a:solidFill>
                  <a:schemeClr val="accent5">
                    <a:lumMod val="75000"/>
                  </a:schemeClr>
                </a:solidFill>
                <a:latin typeface="等线" panose="02010600030101010101" pitchFamily="2" charset="-122"/>
                <a:ea typeface="等线" panose="02010600030101010101" pitchFamily="2" charset="-122"/>
                <a:cs typeface="Times New Roman" panose="02020603050405020304" pitchFamily="18" charset="0"/>
              </a:rPr>
              <a:t>学术独立：科学建制化</a:t>
            </a:r>
            <a:r>
              <a:rPr lang="en-US" altLang="zh-CN" sz="1400" b="1" dirty="0">
                <a:solidFill>
                  <a:schemeClr val="accent5">
                    <a:lumMod val="75000"/>
                  </a:schemeClr>
                </a:solidFill>
                <a:latin typeface="等线" panose="02010600030101010101" pitchFamily="2" charset="-122"/>
                <a:ea typeface="等线" panose="02010600030101010101" pitchFamily="2" charset="-122"/>
                <a:cs typeface="Times New Roman" panose="02020603050405020304" pitchFamily="18" charset="0"/>
              </a:rPr>
              <a:t>+</a:t>
            </a:r>
            <a:r>
              <a:rPr lang="zh-CN" altLang="en-US" sz="1400" b="1" dirty="0">
                <a:solidFill>
                  <a:schemeClr val="accent5">
                    <a:lumMod val="75000"/>
                  </a:schemeClr>
                </a:solidFill>
                <a:latin typeface="等线" panose="02010600030101010101" pitchFamily="2" charset="-122"/>
                <a:ea typeface="等线" panose="02010600030101010101" pitchFamily="2" charset="-122"/>
                <a:cs typeface="Times New Roman" panose="02020603050405020304" pitchFamily="18" charset="0"/>
              </a:rPr>
              <a:t>学术研究自由</a:t>
            </a:r>
            <a:endParaRPr lang="en-US" altLang="zh-CN" sz="1400" b="1" dirty="0">
              <a:solidFill>
                <a:schemeClr val="accent5">
                  <a:lumMod val="75000"/>
                </a:schemeClr>
              </a:solidFill>
              <a:latin typeface="等线" panose="02010600030101010101" pitchFamily="2" charset="-122"/>
              <a:ea typeface="等线" panose="02010600030101010101" pitchFamily="2" charset="-122"/>
              <a:cs typeface="Times New Roman" panose="02020603050405020304" pitchFamily="18" charset="0"/>
            </a:endParaRPr>
          </a:p>
          <a:p>
            <a:pPr marL="216000" indent="-285750">
              <a:lnSpc>
                <a:spcPts val="1800"/>
              </a:lnSpc>
              <a:spcBef>
                <a:spcPts val="600"/>
              </a:spcBef>
              <a:buClr>
                <a:srgbClr val="4472C4"/>
              </a:buClr>
              <a:buFont typeface="Wingdings" panose="05000000000000000000" pitchFamily="2" charset="2"/>
              <a:buChar char="n"/>
            </a:pPr>
            <a:r>
              <a:rPr lang="zh-CN" altLang="en-US" sz="1400" dirty="0">
                <a:solidFill>
                  <a:schemeClr val="accent5">
                    <a:lumMod val="75000"/>
                  </a:schemeClr>
                </a:solidFill>
                <a:latin typeface="等线" panose="02010600030101010101" pitchFamily="2" charset="-122"/>
                <a:ea typeface="等线" panose="02010600030101010101" pitchFamily="2" charset="-122"/>
                <a:cs typeface="Times New Roman" panose="02020603050405020304" pitchFamily="18" charset="0"/>
              </a:rPr>
              <a:t>竺可桢：（科学精神）“只问是非不计利害。”科学研究“不是想制造飞机炸弹来杀人，但同时也并不存心要拯人民于水火。他们的目的在求真理。（</a:t>
            </a:r>
            <a:r>
              <a:rPr lang="en-US" altLang="zh-CN" sz="1400" dirty="0">
                <a:solidFill>
                  <a:schemeClr val="accent5">
                    <a:lumMod val="75000"/>
                  </a:schemeClr>
                </a:solidFill>
                <a:latin typeface="等线" panose="02010600030101010101" pitchFamily="2" charset="-122"/>
                <a:ea typeface="等线" panose="02010600030101010101" pitchFamily="2" charset="-122"/>
                <a:cs typeface="Times New Roman" panose="02020603050405020304" pitchFamily="18" charset="0"/>
              </a:rPr>
              <a:t>1935</a:t>
            </a:r>
            <a:r>
              <a:rPr lang="zh-CN" altLang="en-US" sz="1400" dirty="0">
                <a:solidFill>
                  <a:schemeClr val="accent5">
                    <a:lumMod val="75000"/>
                  </a:schemeClr>
                </a:solidFill>
                <a:latin typeface="等线" panose="02010600030101010101" pitchFamily="2" charset="-122"/>
                <a:ea typeface="等线" panose="02010600030101010101" pitchFamily="2" charset="-122"/>
                <a:cs typeface="Times New Roman" panose="02020603050405020304" pitchFamily="18" charset="0"/>
              </a:rPr>
              <a:t>）</a:t>
            </a:r>
            <a:endParaRPr lang="en-US" altLang="zh-CN" sz="1400" dirty="0">
              <a:solidFill>
                <a:schemeClr val="accent5">
                  <a:lumMod val="75000"/>
                </a:schemeClr>
              </a:solidFill>
              <a:latin typeface="等线" panose="02010600030101010101" pitchFamily="2" charset="-122"/>
              <a:ea typeface="等线" panose="02010600030101010101" pitchFamily="2" charset="-122"/>
              <a:cs typeface="Times New Roman" panose="02020603050405020304" pitchFamily="18" charset="0"/>
            </a:endParaRPr>
          </a:p>
          <a:p>
            <a:pPr marL="216000" indent="-285750">
              <a:lnSpc>
                <a:spcPts val="1800"/>
              </a:lnSpc>
              <a:spcBef>
                <a:spcPts val="600"/>
              </a:spcBef>
              <a:buClr>
                <a:srgbClr val="4472C4"/>
              </a:buClr>
              <a:buFont typeface="Wingdings" panose="05000000000000000000" pitchFamily="2" charset="2"/>
              <a:buChar char="n"/>
            </a:pPr>
            <a:r>
              <a:rPr lang="zh-CN" altLang="en-US" sz="1400" dirty="0">
                <a:solidFill>
                  <a:schemeClr val="accent5">
                    <a:lumMod val="75000"/>
                  </a:schemeClr>
                </a:solidFill>
                <a:latin typeface="等线" panose="02010600030101010101" pitchFamily="2" charset="-122"/>
                <a:ea typeface="等线" panose="02010600030101010101" pitchFamily="2" charset="-122"/>
              </a:rPr>
              <a:t>吴有训：中国的学术现况下，大学主要工作之一，是求学术的独立。（</a:t>
            </a:r>
            <a:r>
              <a:rPr lang="en-US" altLang="zh-CN" sz="1400" dirty="0">
                <a:solidFill>
                  <a:schemeClr val="accent5">
                    <a:lumMod val="75000"/>
                  </a:schemeClr>
                </a:solidFill>
                <a:latin typeface="等线" panose="02010600030101010101" pitchFamily="2" charset="-122"/>
                <a:ea typeface="等线" panose="02010600030101010101" pitchFamily="2" charset="-122"/>
              </a:rPr>
              <a:t>1935</a:t>
            </a:r>
            <a:r>
              <a:rPr lang="zh-CN" altLang="en-US" sz="1400" dirty="0">
                <a:solidFill>
                  <a:schemeClr val="accent5">
                    <a:lumMod val="75000"/>
                  </a:schemeClr>
                </a:solidFill>
                <a:latin typeface="等线" panose="02010600030101010101" pitchFamily="2" charset="-122"/>
                <a:ea typeface="等线" panose="02010600030101010101" pitchFamily="2" charset="-122"/>
              </a:rPr>
              <a:t>）</a:t>
            </a:r>
            <a:endParaRPr lang="en-US" altLang="zh-CN" sz="1400" dirty="0">
              <a:solidFill>
                <a:schemeClr val="accent5">
                  <a:lumMod val="75000"/>
                </a:schemeClr>
              </a:solidFill>
              <a:latin typeface="等线" panose="02010600030101010101" pitchFamily="2" charset="-122"/>
              <a:ea typeface="等线" panose="02010600030101010101" pitchFamily="2" charset="-122"/>
            </a:endParaRPr>
          </a:p>
          <a:p>
            <a:pPr marL="216000" indent="-285750">
              <a:lnSpc>
                <a:spcPts val="1800"/>
              </a:lnSpc>
              <a:spcBef>
                <a:spcPts val="600"/>
              </a:spcBef>
              <a:buClr>
                <a:srgbClr val="4472C4"/>
              </a:buClr>
              <a:buFont typeface="Wingdings" panose="05000000000000000000" pitchFamily="2" charset="2"/>
              <a:buChar char="n"/>
            </a:pPr>
            <a:r>
              <a:rPr lang="zh-CN" altLang="en-US" sz="1400" dirty="0">
                <a:solidFill>
                  <a:schemeClr val="accent5">
                    <a:lumMod val="75000"/>
                  </a:schemeClr>
                </a:solidFill>
                <a:latin typeface="等线" panose="02010600030101010101" pitchFamily="2" charset="-122"/>
                <a:ea typeface="等线" panose="02010600030101010101" pitchFamily="2" charset="-122"/>
              </a:rPr>
              <a:t>蔡元培：学术自由，即凭研究者兴趣与见解决定动向，不受他人制限的原则，应于合理范围内充分尊重。这种自由正是学术进步的基础。（</a:t>
            </a:r>
            <a:r>
              <a:rPr lang="en-US" altLang="zh-CN" sz="1400" dirty="0">
                <a:solidFill>
                  <a:schemeClr val="accent5">
                    <a:lumMod val="75000"/>
                  </a:schemeClr>
                </a:solidFill>
                <a:latin typeface="等线" panose="02010600030101010101" pitchFamily="2" charset="-122"/>
                <a:ea typeface="等线" panose="02010600030101010101" pitchFamily="2" charset="-122"/>
              </a:rPr>
              <a:t>1936</a:t>
            </a:r>
            <a:r>
              <a:rPr lang="zh-CN" altLang="en-US" sz="1400" dirty="0">
                <a:solidFill>
                  <a:schemeClr val="accent5">
                    <a:lumMod val="75000"/>
                  </a:schemeClr>
                </a:solidFill>
                <a:latin typeface="等线" panose="02010600030101010101" pitchFamily="2" charset="-122"/>
                <a:ea typeface="等线" panose="02010600030101010101" pitchFamily="2" charset="-122"/>
              </a:rPr>
              <a:t>）</a:t>
            </a:r>
            <a:endParaRPr lang="en-US" altLang="zh-CN" sz="1400" dirty="0">
              <a:solidFill>
                <a:schemeClr val="accent5">
                  <a:lumMod val="75000"/>
                </a:schemeClr>
              </a:solidFill>
              <a:latin typeface="等线" panose="02010600030101010101" pitchFamily="2" charset="-122"/>
              <a:ea typeface="等线" panose="02010600030101010101" pitchFamily="2" charset="-122"/>
            </a:endParaRPr>
          </a:p>
          <a:p>
            <a:pPr marL="285750" indent="-285750">
              <a:lnSpc>
                <a:spcPts val="2500"/>
              </a:lnSpc>
              <a:buClr>
                <a:schemeClr val="tx2">
                  <a:lumMod val="60000"/>
                  <a:lumOff val="40000"/>
                </a:schemeClr>
              </a:buClr>
              <a:buFont typeface="Wingdings" panose="05000000000000000000" pitchFamily="2" charset="2"/>
              <a:buChar char="n"/>
            </a:pPr>
            <a:r>
              <a:rPr lang="zh-CN" altLang="en-US" sz="1400" b="1" dirty="0">
                <a:solidFill>
                  <a:srgbClr val="0033CC"/>
                </a:solidFill>
                <a:latin typeface="等线" panose="02010600030101010101" pitchFamily="2" charset="-122"/>
                <a:ea typeface="等线" panose="02010600030101010101" pitchFamily="2" charset="-122"/>
              </a:rPr>
              <a:t>全面抗战前八九年是中国科学的一个黄金时期；从抗战开始到国民党败退台湾这</a:t>
            </a:r>
            <a:r>
              <a:rPr lang="en-US" altLang="zh-CN" sz="1400" b="1" dirty="0">
                <a:solidFill>
                  <a:srgbClr val="0033CC"/>
                </a:solidFill>
                <a:latin typeface="等线" panose="02010600030101010101" pitchFamily="2" charset="-122"/>
                <a:ea typeface="等线" panose="02010600030101010101" pitchFamily="2" charset="-122"/>
              </a:rPr>
              <a:t>10</a:t>
            </a:r>
            <a:r>
              <a:rPr lang="zh-CN" altLang="en-US" sz="1400" b="1" dirty="0">
                <a:solidFill>
                  <a:srgbClr val="0033CC"/>
                </a:solidFill>
                <a:latin typeface="等线" panose="02010600030101010101" pitchFamily="2" charset="-122"/>
                <a:ea typeface="等线" panose="02010600030101010101" pitchFamily="2" charset="-122"/>
              </a:rPr>
              <a:t>余年，中国科学被按下了休止键。</a:t>
            </a:r>
            <a:endParaRPr lang="en-US" altLang="zh-CN" sz="1400" b="1" dirty="0">
              <a:solidFill>
                <a:srgbClr val="0033CC"/>
              </a:solidFill>
              <a:latin typeface="等线" panose="02010600030101010101" pitchFamily="2" charset="-122"/>
              <a:ea typeface="等线" panose="02010600030101010101" pitchFamily="2" charset="-122"/>
            </a:endParaRPr>
          </a:p>
          <a:p>
            <a:pPr marL="285750" indent="-285750">
              <a:lnSpc>
                <a:spcPts val="2500"/>
              </a:lnSpc>
              <a:buClr>
                <a:schemeClr val="tx2">
                  <a:lumMod val="60000"/>
                  <a:lumOff val="40000"/>
                </a:schemeClr>
              </a:buClr>
              <a:buFont typeface="Wingdings" panose="05000000000000000000" pitchFamily="2" charset="2"/>
              <a:buChar char="n"/>
            </a:pPr>
            <a:r>
              <a:rPr lang="zh-CN" altLang="en-US" sz="1400" b="1" dirty="0">
                <a:solidFill>
                  <a:srgbClr val="0033CC"/>
                </a:solidFill>
                <a:latin typeface="等线" panose="02010600030101010101" pitchFamily="2" charset="-122"/>
                <a:ea typeface="等线" panose="02010600030101010101" pitchFamily="2" charset="-122"/>
              </a:rPr>
              <a:t>钱临照在这两个时期先后服务于两个国立研究院</a:t>
            </a:r>
            <a:r>
              <a:rPr lang="en-US" altLang="zh-CN" sz="1400" b="1" dirty="0">
                <a:solidFill>
                  <a:srgbClr val="0033CC"/>
                </a:solidFill>
                <a:latin typeface="等线" panose="02010600030101010101" pitchFamily="2" charset="-122"/>
                <a:ea typeface="等线" panose="02010600030101010101" pitchFamily="2" charset="-122"/>
              </a:rPr>
              <a:t>——</a:t>
            </a:r>
            <a:r>
              <a:rPr lang="zh-CN" altLang="en-US" sz="1400" b="1" dirty="0">
                <a:solidFill>
                  <a:srgbClr val="0033CC"/>
                </a:solidFill>
                <a:latin typeface="等线" panose="02010600030101010101" pitchFamily="2" charset="-122"/>
                <a:ea typeface="等线" panose="02010600030101010101" pitchFamily="2" charset="-122"/>
              </a:rPr>
              <a:t>北平研究院和中央研究院</a:t>
            </a:r>
            <a:r>
              <a:rPr lang="zh-CN" altLang="en-US" sz="1400" b="1" dirty="0">
                <a:solidFill>
                  <a:srgbClr val="FF0000"/>
                </a:solidFill>
                <a:latin typeface="等线" panose="02010600030101010101" pitchFamily="2" charset="-122"/>
                <a:ea typeface="等线" panose="02010600030101010101" pitchFamily="2" charset="-122"/>
              </a:rPr>
              <a:t>（见证人）</a:t>
            </a:r>
            <a:endParaRPr lang="zh-CN" altLang="en-US" sz="1800" b="1" dirty="0">
              <a:solidFill>
                <a:srgbClr val="FF0000"/>
              </a:solidFill>
              <a:latin typeface="等线" panose="02010600030101010101" pitchFamily="2" charset="-122"/>
              <a:ea typeface="等线" panose="02010600030101010101" pitchFamily="2" charset="-122"/>
            </a:endParaRPr>
          </a:p>
        </p:txBody>
      </p:sp>
      <p:grpSp>
        <p:nvGrpSpPr>
          <p:cNvPr id="16" name="组合 15">
            <a:extLst>
              <a:ext uri="{FF2B5EF4-FFF2-40B4-BE49-F238E27FC236}">
                <a16:creationId xmlns:a16="http://schemas.microsoft.com/office/drawing/2014/main" id="{8327F28F-08C3-1813-7588-960C696C6BC4}"/>
              </a:ext>
            </a:extLst>
          </p:cNvPr>
          <p:cNvGrpSpPr/>
          <p:nvPr/>
        </p:nvGrpSpPr>
        <p:grpSpPr>
          <a:xfrm>
            <a:off x="744720" y="766111"/>
            <a:ext cx="7579149" cy="847162"/>
            <a:chOff x="895976" y="955922"/>
            <a:chExt cx="6294248" cy="847162"/>
          </a:xfrm>
        </p:grpSpPr>
        <p:sp>
          <p:nvSpPr>
            <p:cNvPr id="11" name="文本框 10">
              <a:extLst>
                <a:ext uri="{FF2B5EF4-FFF2-40B4-BE49-F238E27FC236}">
                  <a16:creationId xmlns:a16="http://schemas.microsoft.com/office/drawing/2014/main" id="{180A6C74-C17E-7BC7-E3DD-EBC7F29F3B2E}"/>
                </a:ext>
              </a:extLst>
            </p:cNvPr>
            <p:cNvSpPr txBox="1"/>
            <p:nvPr/>
          </p:nvSpPr>
          <p:spPr>
            <a:xfrm>
              <a:off x="895976" y="955922"/>
              <a:ext cx="1078974" cy="830997"/>
            </a:xfrm>
            <a:prstGeom prst="rect">
              <a:avLst/>
            </a:prstGeom>
            <a:solidFill>
              <a:srgbClr val="0070C0"/>
            </a:solidFill>
            <a:ln>
              <a:solidFill>
                <a:schemeClr val="accent1">
                  <a:lumMod val="60000"/>
                  <a:lumOff val="40000"/>
                </a:schemeClr>
              </a:solidFill>
            </a:ln>
          </p:spPr>
          <p:txBody>
            <a:bodyPr wrap="square" rtlCol="0">
              <a:spAutoFit/>
            </a:bodyPr>
            <a:lstStyle/>
            <a:p>
              <a:pPr algn="ctr"/>
              <a:endParaRPr lang="en-US" altLang="zh-CN" sz="1600" dirty="0">
                <a:solidFill>
                  <a:schemeClr val="accent1">
                    <a:lumMod val="75000"/>
                  </a:schemeClr>
                </a:solidFill>
              </a:endParaRPr>
            </a:p>
            <a:p>
              <a:pPr algn="ctr"/>
              <a:r>
                <a:rPr lang="zh-CN" altLang="en-US" sz="1600" dirty="0">
                  <a:solidFill>
                    <a:schemeClr val="bg1"/>
                  </a:solidFill>
                </a:rPr>
                <a:t>科学救国</a:t>
              </a:r>
              <a:endParaRPr lang="en-US" altLang="zh-CN" sz="1600" dirty="0">
                <a:solidFill>
                  <a:schemeClr val="bg1"/>
                </a:solidFill>
              </a:endParaRPr>
            </a:p>
            <a:p>
              <a:pPr algn="ctr"/>
              <a:endParaRPr lang="zh-CN" altLang="en-US" sz="1600" dirty="0"/>
            </a:p>
          </p:txBody>
        </p:sp>
        <p:sp>
          <p:nvSpPr>
            <p:cNvPr id="12" name="文本框 11">
              <a:extLst>
                <a:ext uri="{FF2B5EF4-FFF2-40B4-BE49-F238E27FC236}">
                  <a16:creationId xmlns:a16="http://schemas.microsoft.com/office/drawing/2014/main" id="{4774099F-59AA-7760-88DF-8DB537DFB77A}"/>
                </a:ext>
              </a:extLst>
            </p:cNvPr>
            <p:cNvSpPr txBox="1"/>
            <p:nvPr/>
          </p:nvSpPr>
          <p:spPr>
            <a:xfrm>
              <a:off x="2197177" y="966763"/>
              <a:ext cx="1078974" cy="830997"/>
            </a:xfrm>
            <a:prstGeom prst="rect">
              <a:avLst/>
            </a:prstGeom>
            <a:solidFill>
              <a:srgbClr val="0033CC"/>
            </a:solidFill>
            <a:ln>
              <a:solidFill>
                <a:schemeClr val="accent1">
                  <a:lumMod val="60000"/>
                  <a:lumOff val="40000"/>
                </a:schemeClr>
              </a:solidFill>
            </a:ln>
          </p:spPr>
          <p:txBody>
            <a:bodyPr wrap="square" rtlCol="0">
              <a:spAutoFit/>
            </a:bodyPr>
            <a:lstStyle/>
            <a:p>
              <a:pPr algn="ctr"/>
              <a:endParaRPr lang="en-US" altLang="zh-CN" sz="1600" dirty="0"/>
            </a:p>
            <a:p>
              <a:pPr algn="ctr"/>
              <a:r>
                <a:rPr lang="zh-CN" altLang="en-US" sz="1600" dirty="0">
                  <a:solidFill>
                    <a:schemeClr val="bg1"/>
                  </a:solidFill>
                </a:rPr>
                <a:t>学术独立</a:t>
              </a:r>
              <a:endParaRPr lang="en-US" altLang="zh-CN" sz="1400" dirty="0">
                <a:solidFill>
                  <a:schemeClr val="bg1"/>
                </a:solidFill>
              </a:endParaRPr>
            </a:p>
            <a:p>
              <a:pPr algn="ctr"/>
              <a:endParaRPr lang="zh-CN" altLang="en-US" sz="1600" dirty="0"/>
            </a:p>
          </p:txBody>
        </p:sp>
        <p:sp>
          <p:nvSpPr>
            <p:cNvPr id="14" name="文本框 13">
              <a:extLst>
                <a:ext uri="{FF2B5EF4-FFF2-40B4-BE49-F238E27FC236}">
                  <a16:creationId xmlns:a16="http://schemas.microsoft.com/office/drawing/2014/main" id="{E6596695-7B68-5D71-28A5-2568E5AA4F22}"/>
                </a:ext>
              </a:extLst>
            </p:cNvPr>
            <p:cNvSpPr txBox="1"/>
            <p:nvPr/>
          </p:nvSpPr>
          <p:spPr>
            <a:xfrm>
              <a:off x="4900427" y="972087"/>
              <a:ext cx="1042273" cy="830997"/>
            </a:xfrm>
            <a:prstGeom prst="rect">
              <a:avLst/>
            </a:prstGeom>
            <a:solidFill>
              <a:schemeClr val="accent1">
                <a:lumMod val="40000"/>
                <a:lumOff val="60000"/>
              </a:schemeClr>
            </a:solidFill>
            <a:ln>
              <a:solidFill>
                <a:schemeClr val="accent1">
                  <a:lumMod val="60000"/>
                  <a:lumOff val="40000"/>
                </a:schemeClr>
              </a:solidFill>
            </a:ln>
          </p:spPr>
          <p:txBody>
            <a:bodyPr wrap="square" rtlCol="0">
              <a:spAutoFit/>
            </a:bodyPr>
            <a:lstStyle/>
            <a:p>
              <a:pPr algn="ctr"/>
              <a:endParaRPr lang="en-US" altLang="zh-CN" sz="1600" dirty="0"/>
            </a:p>
            <a:p>
              <a:pPr algn="ctr"/>
              <a:r>
                <a:rPr lang="zh-CN" altLang="en-US" sz="1600" dirty="0">
                  <a:solidFill>
                    <a:schemeClr val="accent5">
                      <a:lumMod val="75000"/>
                    </a:schemeClr>
                  </a:solidFill>
                </a:rPr>
                <a:t>人民科学</a:t>
              </a:r>
              <a:endParaRPr lang="en-US" altLang="zh-CN" sz="1600" dirty="0">
                <a:solidFill>
                  <a:schemeClr val="accent5">
                    <a:lumMod val="75000"/>
                  </a:schemeClr>
                </a:solidFill>
              </a:endParaRPr>
            </a:p>
            <a:p>
              <a:pPr algn="ctr"/>
              <a:endParaRPr lang="zh-CN" altLang="en-US" sz="1600" dirty="0"/>
            </a:p>
          </p:txBody>
        </p:sp>
        <p:sp>
          <p:nvSpPr>
            <p:cNvPr id="15" name="文本框 14">
              <a:extLst>
                <a:ext uri="{FF2B5EF4-FFF2-40B4-BE49-F238E27FC236}">
                  <a16:creationId xmlns:a16="http://schemas.microsoft.com/office/drawing/2014/main" id="{4A309CC3-C1F6-46E3-F464-991F736EBD63}"/>
                </a:ext>
              </a:extLst>
            </p:cNvPr>
            <p:cNvSpPr txBox="1"/>
            <p:nvPr/>
          </p:nvSpPr>
          <p:spPr>
            <a:xfrm>
              <a:off x="6147951" y="966764"/>
              <a:ext cx="1042273" cy="830997"/>
            </a:xfrm>
            <a:prstGeom prst="rect">
              <a:avLst/>
            </a:prstGeom>
            <a:solidFill>
              <a:schemeClr val="accent1">
                <a:lumMod val="40000"/>
                <a:lumOff val="60000"/>
              </a:schemeClr>
            </a:solidFill>
            <a:ln>
              <a:solidFill>
                <a:schemeClr val="accent1">
                  <a:lumMod val="60000"/>
                  <a:lumOff val="40000"/>
                </a:schemeClr>
              </a:solidFill>
            </a:ln>
          </p:spPr>
          <p:txBody>
            <a:bodyPr wrap="square" rtlCol="0">
              <a:spAutoFit/>
            </a:bodyPr>
            <a:lstStyle/>
            <a:p>
              <a:pPr algn="ctr"/>
              <a:endParaRPr lang="en-US" altLang="zh-CN" sz="1600" dirty="0"/>
            </a:p>
            <a:p>
              <a:pPr algn="ctr"/>
              <a:r>
                <a:rPr lang="zh-CN" altLang="en-US" sz="1600" dirty="0">
                  <a:solidFill>
                    <a:schemeClr val="accent5">
                      <a:lumMod val="75000"/>
                    </a:schemeClr>
                  </a:solidFill>
                </a:rPr>
                <a:t>国家科学</a:t>
              </a:r>
              <a:endParaRPr lang="en-US" altLang="zh-CN" sz="1600" dirty="0">
                <a:solidFill>
                  <a:schemeClr val="accent5">
                    <a:lumMod val="75000"/>
                  </a:schemeClr>
                </a:solidFill>
              </a:endParaRPr>
            </a:p>
            <a:p>
              <a:pPr algn="ctr"/>
              <a:endParaRPr lang="zh-CN" altLang="en-US" sz="1600" dirty="0"/>
            </a:p>
          </p:txBody>
        </p:sp>
      </p:grpSp>
      <p:graphicFrame>
        <p:nvGraphicFramePr>
          <p:cNvPr id="17" name="表格 16">
            <a:extLst>
              <a:ext uri="{FF2B5EF4-FFF2-40B4-BE49-F238E27FC236}">
                <a16:creationId xmlns:a16="http://schemas.microsoft.com/office/drawing/2014/main" id="{F62E8B2D-4348-9258-CB3E-EE1D5D284CB6}"/>
              </a:ext>
            </a:extLst>
          </p:cNvPr>
          <p:cNvGraphicFramePr>
            <a:graphicFrameLocks noGrp="1"/>
          </p:cNvGraphicFramePr>
          <p:nvPr>
            <p:extLst>
              <p:ext uri="{D42A27DB-BD31-4B8C-83A1-F6EECF244321}">
                <p14:modId xmlns:p14="http://schemas.microsoft.com/office/powerpoint/2010/main" val="129533008"/>
              </p:ext>
            </p:extLst>
          </p:nvPr>
        </p:nvGraphicFramePr>
        <p:xfrm>
          <a:off x="744719" y="1739348"/>
          <a:ext cx="7729980" cy="370840"/>
        </p:xfrm>
        <a:graphic>
          <a:graphicData uri="http://schemas.openxmlformats.org/drawingml/2006/table">
            <a:tbl>
              <a:tblPr firstRow="1" bandRow="1">
                <a:tableStyleId>{5C22544A-7EE6-4342-B048-85BDC9FD1C3A}</a:tableStyleId>
              </a:tblPr>
              <a:tblGrid>
                <a:gridCol w="1545996">
                  <a:extLst>
                    <a:ext uri="{9D8B030D-6E8A-4147-A177-3AD203B41FA5}">
                      <a16:colId xmlns:a16="http://schemas.microsoft.com/office/drawing/2014/main" val="2993019435"/>
                    </a:ext>
                  </a:extLst>
                </a:gridCol>
                <a:gridCol w="1545996">
                  <a:extLst>
                    <a:ext uri="{9D8B030D-6E8A-4147-A177-3AD203B41FA5}">
                      <a16:colId xmlns:a16="http://schemas.microsoft.com/office/drawing/2014/main" val="3169365283"/>
                    </a:ext>
                  </a:extLst>
                </a:gridCol>
                <a:gridCol w="1545996">
                  <a:extLst>
                    <a:ext uri="{9D8B030D-6E8A-4147-A177-3AD203B41FA5}">
                      <a16:colId xmlns:a16="http://schemas.microsoft.com/office/drawing/2014/main" val="428457653"/>
                    </a:ext>
                  </a:extLst>
                </a:gridCol>
                <a:gridCol w="1545996">
                  <a:extLst>
                    <a:ext uri="{9D8B030D-6E8A-4147-A177-3AD203B41FA5}">
                      <a16:colId xmlns:a16="http://schemas.microsoft.com/office/drawing/2014/main" val="3719565715"/>
                    </a:ext>
                  </a:extLst>
                </a:gridCol>
                <a:gridCol w="1545996">
                  <a:extLst>
                    <a:ext uri="{9D8B030D-6E8A-4147-A177-3AD203B41FA5}">
                      <a16:colId xmlns:a16="http://schemas.microsoft.com/office/drawing/2014/main" val="2977969690"/>
                    </a:ext>
                  </a:extLst>
                </a:gridCol>
              </a:tblGrid>
              <a:tr h="370840">
                <a:tc>
                  <a:txBody>
                    <a:bodyPr/>
                    <a:lstStyle/>
                    <a:p>
                      <a:pPr algn="ctr"/>
                      <a:r>
                        <a:rPr lang="en-US" altLang="zh-CN" dirty="0"/>
                        <a:t>20</a:t>
                      </a:r>
                      <a:r>
                        <a:rPr lang="zh-CN" altLang="en-US" dirty="0"/>
                        <a:t>世纪</a:t>
                      </a:r>
                      <a:r>
                        <a:rPr lang="en-US" altLang="zh-CN" dirty="0"/>
                        <a:t>20</a:t>
                      </a:r>
                      <a:r>
                        <a:rPr lang="zh-CN" altLang="en-US" dirty="0"/>
                        <a:t>年代前</a:t>
                      </a:r>
                    </a:p>
                  </a:txBody>
                  <a:tcPr anchor="ctr"/>
                </a:tc>
                <a:tc>
                  <a:txBody>
                    <a:bodyPr/>
                    <a:lstStyle/>
                    <a:p>
                      <a:pPr algn="ctr"/>
                      <a:r>
                        <a:rPr lang="zh-CN" altLang="en-US" dirty="0"/>
                        <a:t>抗战前八九年</a:t>
                      </a:r>
                    </a:p>
                  </a:txBody>
                  <a:tcPr anchor="ctr"/>
                </a:tc>
                <a:tc>
                  <a:txBody>
                    <a:bodyPr/>
                    <a:lstStyle/>
                    <a:p>
                      <a:pPr algn="ctr"/>
                      <a:r>
                        <a:rPr lang="en-US" altLang="zh-CN" dirty="0"/>
                        <a:t>1937-1949</a:t>
                      </a:r>
                      <a:endParaRPr lang="zh-CN" altLang="en-US" dirty="0"/>
                    </a:p>
                  </a:txBody>
                  <a:tcPr anchor="ctr"/>
                </a:tc>
                <a:tc>
                  <a:txBody>
                    <a:bodyPr/>
                    <a:lstStyle/>
                    <a:p>
                      <a:pPr algn="ctr"/>
                      <a:r>
                        <a:rPr lang="en-US" altLang="zh-CN" dirty="0"/>
                        <a:t>20</a:t>
                      </a:r>
                      <a:r>
                        <a:rPr lang="zh-CN" altLang="en-US" dirty="0"/>
                        <a:t>世纪后半叶</a:t>
                      </a:r>
                    </a:p>
                  </a:txBody>
                  <a:tcPr anchor="ctr"/>
                </a:tc>
                <a:tc>
                  <a:txBody>
                    <a:bodyPr/>
                    <a:lstStyle/>
                    <a:p>
                      <a:pPr algn="ctr"/>
                      <a:r>
                        <a:rPr lang="en-US" altLang="zh-CN" dirty="0"/>
                        <a:t>21</a:t>
                      </a:r>
                      <a:r>
                        <a:rPr lang="zh-CN" altLang="en-US" dirty="0"/>
                        <a:t>世纪</a:t>
                      </a:r>
                    </a:p>
                  </a:txBody>
                  <a:tcPr anchor="ctr"/>
                </a:tc>
                <a:extLst>
                  <a:ext uri="{0D108BD9-81ED-4DB2-BD59-A6C34878D82A}">
                    <a16:rowId xmlns:a16="http://schemas.microsoft.com/office/drawing/2014/main" val="3938363034"/>
                  </a:ext>
                </a:extLst>
              </a:tr>
            </a:tbl>
          </a:graphicData>
        </a:graphic>
      </p:graphicFrame>
      <p:sp>
        <p:nvSpPr>
          <p:cNvPr id="2" name="文本框 1">
            <a:extLst>
              <a:ext uri="{FF2B5EF4-FFF2-40B4-BE49-F238E27FC236}">
                <a16:creationId xmlns:a16="http://schemas.microsoft.com/office/drawing/2014/main" id="{6C5CE9C7-127E-CAD9-5A16-A2F2143A4678}"/>
              </a:ext>
            </a:extLst>
          </p:cNvPr>
          <p:cNvSpPr txBox="1"/>
          <p:nvPr/>
        </p:nvSpPr>
        <p:spPr>
          <a:xfrm>
            <a:off x="3841401" y="776953"/>
            <a:ext cx="1299235" cy="830997"/>
          </a:xfrm>
          <a:prstGeom prst="rect">
            <a:avLst/>
          </a:prstGeom>
          <a:solidFill>
            <a:schemeClr val="bg2"/>
          </a:solidFill>
          <a:ln>
            <a:solidFill>
              <a:schemeClr val="bg2"/>
            </a:solidFill>
          </a:ln>
        </p:spPr>
        <p:txBody>
          <a:bodyPr wrap="square" rtlCol="0">
            <a:spAutoFit/>
          </a:bodyPr>
          <a:lstStyle/>
          <a:p>
            <a:pPr algn="ctr"/>
            <a:endParaRPr lang="en-US" altLang="zh-CN" sz="1600" dirty="0">
              <a:solidFill>
                <a:schemeClr val="accent1">
                  <a:lumMod val="75000"/>
                </a:schemeClr>
              </a:solidFill>
            </a:endParaRPr>
          </a:p>
          <a:p>
            <a:pPr algn="ctr"/>
            <a:r>
              <a:rPr lang="zh-CN" altLang="en-US" sz="1600" dirty="0">
                <a:solidFill>
                  <a:schemeClr val="accent1">
                    <a:lumMod val="75000"/>
                  </a:schemeClr>
                </a:solidFill>
              </a:rPr>
              <a:t>被迫休止</a:t>
            </a:r>
            <a:endParaRPr lang="en-US" altLang="zh-CN" sz="1600" dirty="0">
              <a:solidFill>
                <a:schemeClr val="accent1">
                  <a:lumMod val="75000"/>
                </a:schemeClr>
              </a:solidFill>
            </a:endParaRPr>
          </a:p>
          <a:p>
            <a:pPr algn="ctr"/>
            <a:endParaRPr lang="zh-CN" altLang="en-US" sz="1600" dirty="0"/>
          </a:p>
        </p:txBody>
      </p:sp>
    </p:spTree>
    <p:extLst>
      <p:ext uri="{BB962C8B-B14F-4D97-AF65-F5344CB8AC3E}">
        <p14:creationId xmlns:p14="http://schemas.microsoft.com/office/powerpoint/2010/main" val="3362771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187624" y="1074098"/>
            <a:ext cx="944489" cy="1569660"/>
          </a:xfrm>
          <a:prstGeom prst="rect">
            <a:avLst/>
          </a:prstGeom>
          <a:noFill/>
        </p:spPr>
        <p:txBody>
          <a:bodyPr wrap="none" rtlCol="0">
            <a:spAutoFit/>
          </a:bodyPr>
          <a:lstStyle>
            <a:defPPr>
              <a:defRPr lang="zh-CN"/>
            </a:defPPr>
            <a:lvl1pPr>
              <a:defRPr sz="4000" b="1">
                <a:solidFill>
                  <a:schemeClr val="bg1"/>
                </a:solidFill>
                <a:latin typeface="微软雅黑" pitchFamily="34" charset="-122"/>
                <a:ea typeface="微软雅黑" pitchFamily="34" charset="-122"/>
              </a:defRPr>
            </a:lvl1pPr>
          </a:lstStyle>
          <a:p>
            <a:pPr algn="ctr"/>
            <a:r>
              <a:rPr lang="en-US" altLang="zh-CN" sz="9600" dirty="0">
                <a:solidFill>
                  <a:srgbClr val="0070C0"/>
                </a:solidFill>
              </a:rPr>
              <a:t>2</a:t>
            </a:r>
            <a:endParaRPr lang="zh-CN" altLang="en-US" sz="9600" dirty="0">
              <a:solidFill>
                <a:srgbClr val="0070C0"/>
              </a:solidFill>
            </a:endParaRPr>
          </a:p>
        </p:txBody>
      </p:sp>
      <p:cxnSp>
        <p:nvCxnSpPr>
          <p:cNvPr id="13" name="直接连接符 12"/>
          <p:cNvCxnSpPr/>
          <p:nvPr/>
        </p:nvCxnSpPr>
        <p:spPr>
          <a:xfrm>
            <a:off x="-12614" y="1851670"/>
            <a:ext cx="1200238" cy="7258"/>
          </a:xfrm>
          <a:prstGeom prst="line">
            <a:avLst/>
          </a:prstGeom>
          <a:ln w="9525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12" idx="3"/>
          </p:cNvCxnSpPr>
          <p:nvPr/>
        </p:nvCxnSpPr>
        <p:spPr>
          <a:xfrm flipV="1">
            <a:off x="2132113" y="1851670"/>
            <a:ext cx="6743079" cy="7258"/>
          </a:xfrm>
          <a:prstGeom prst="line">
            <a:avLst/>
          </a:prstGeom>
          <a:ln w="9525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95853" y="1142477"/>
            <a:ext cx="6062115" cy="523220"/>
          </a:xfrm>
          <a:prstGeom prst="rect">
            <a:avLst/>
          </a:prstGeom>
          <a:noFill/>
        </p:spPr>
        <p:txBody>
          <a:bodyPr wrap="square" rtlCol="0">
            <a:spAutoFit/>
          </a:bodyPr>
          <a:lstStyle/>
          <a:p>
            <a:r>
              <a:rPr lang="zh-CN" altLang="en-US" sz="2800" dirty="0">
                <a:solidFill>
                  <a:schemeClr val="accent5">
                    <a:lumMod val="75000"/>
                  </a:schemeClr>
                </a:solidFill>
                <a:latin typeface="+mn-ea"/>
              </a:rPr>
              <a:t>钱临照在平研院物理所的早期工作</a:t>
            </a:r>
            <a:endPar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2" name="TextBox 31"/>
          <p:cNvSpPr txBox="1"/>
          <p:nvPr/>
        </p:nvSpPr>
        <p:spPr>
          <a:xfrm>
            <a:off x="3012609" y="2144520"/>
            <a:ext cx="4762535" cy="1844608"/>
          </a:xfrm>
          <a:prstGeom prst="rect">
            <a:avLst/>
          </a:prstGeom>
          <a:noFill/>
        </p:spPr>
        <p:txBody>
          <a:bodyPr wrap="square" rtlCol="0">
            <a:spAutoFit/>
          </a:bodyPr>
          <a:lstStyle/>
          <a:p>
            <a:pPr>
              <a:lnSpc>
                <a:spcPct val="150000"/>
              </a:lnSpc>
            </a:pPr>
            <a:r>
              <a:rPr lang="en-US" altLang="zh-CN" sz="1600" b="1" dirty="0">
                <a:solidFill>
                  <a:schemeClr val="accent5">
                    <a:lumMod val="75000"/>
                  </a:schemeClr>
                </a:solidFill>
                <a:latin typeface="+mj-ea"/>
                <a:ea typeface="+mj-ea"/>
              </a:rPr>
              <a:t>2.1  </a:t>
            </a:r>
            <a:r>
              <a:rPr lang="zh-CN" altLang="en-US" sz="1600" dirty="0">
                <a:solidFill>
                  <a:schemeClr val="accent5">
                    <a:lumMod val="75000"/>
                  </a:schemeClr>
                </a:solidFill>
                <a:latin typeface="+mj-ea"/>
              </a:rPr>
              <a:t>现实与理想间的一次关键选择</a:t>
            </a:r>
            <a:endParaRPr lang="zh-CN" altLang="en-US" sz="1600" dirty="0">
              <a:solidFill>
                <a:schemeClr val="accent5">
                  <a:lumMod val="75000"/>
                </a:schemeClr>
              </a:solidFill>
              <a:latin typeface="+mj-ea"/>
              <a:ea typeface="+mj-ea"/>
            </a:endParaRPr>
          </a:p>
          <a:p>
            <a:pPr>
              <a:lnSpc>
                <a:spcPct val="150000"/>
              </a:lnSpc>
            </a:pPr>
            <a:r>
              <a:rPr lang="en-US" altLang="zh-CN" sz="1600" b="1" dirty="0">
                <a:solidFill>
                  <a:schemeClr val="accent5">
                    <a:lumMod val="75000"/>
                  </a:schemeClr>
                </a:solidFill>
                <a:latin typeface="+mj-ea"/>
                <a:ea typeface="+mj-ea"/>
              </a:rPr>
              <a:t>2.2  </a:t>
            </a:r>
            <a:r>
              <a:rPr lang="zh-CN" altLang="en-US" sz="1600" dirty="0">
                <a:solidFill>
                  <a:schemeClr val="accent5">
                    <a:lumMod val="75000"/>
                  </a:schemeClr>
                </a:solidFill>
                <a:latin typeface="+mj-ea"/>
                <a:ea typeface="+mj-ea"/>
              </a:rPr>
              <a:t>钱临照在平研院的收获</a:t>
            </a:r>
            <a:endParaRPr lang="en-US" altLang="zh-CN" sz="1600" dirty="0">
              <a:solidFill>
                <a:schemeClr val="accent5">
                  <a:lumMod val="75000"/>
                </a:schemeClr>
              </a:solidFill>
              <a:latin typeface="+mj-ea"/>
              <a:ea typeface="+mj-ea"/>
            </a:endParaRPr>
          </a:p>
          <a:p>
            <a:pPr>
              <a:lnSpc>
                <a:spcPct val="150000"/>
              </a:lnSpc>
            </a:pPr>
            <a:r>
              <a:rPr lang="en-US" altLang="zh-CN" sz="1600" b="1" dirty="0">
                <a:solidFill>
                  <a:schemeClr val="accent5">
                    <a:lumMod val="75000"/>
                  </a:schemeClr>
                </a:solidFill>
                <a:latin typeface="+mj-ea"/>
                <a:ea typeface="+mj-ea"/>
              </a:rPr>
              <a:t>2.3</a:t>
            </a:r>
            <a:r>
              <a:rPr lang="en-US" altLang="zh-CN" sz="1600" dirty="0">
                <a:solidFill>
                  <a:schemeClr val="accent5">
                    <a:lumMod val="75000"/>
                  </a:schemeClr>
                </a:solidFill>
                <a:latin typeface="+mj-ea"/>
                <a:ea typeface="+mj-ea"/>
              </a:rPr>
              <a:t>  </a:t>
            </a:r>
            <a:r>
              <a:rPr lang="zh-CN" altLang="en-US" sz="1600" dirty="0">
                <a:solidFill>
                  <a:schemeClr val="accent5">
                    <a:lumMod val="75000"/>
                  </a:schemeClr>
                </a:solidFill>
                <a:latin typeface="+mj-ea"/>
                <a:ea typeface="+mj-ea"/>
              </a:rPr>
              <a:t>钱临照在平研院物理所研究工作的意义</a:t>
            </a:r>
          </a:p>
          <a:p>
            <a:pPr>
              <a:lnSpc>
                <a:spcPct val="150000"/>
              </a:lnSpc>
            </a:pPr>
            <a:endParaRPr lang="en-US" altLang="zh-CN" sz="1600" dirty="0">
              <a:solidFill>
                <a:schemeClr val="accent5">
                  <a:lumMod val="75000"/>
                </a:schemeClr>
              </a:solidFill>
              <a:latin typeface="+mj-ea"/>
              <a:ea typeface="+mj-ea"/>
            </a:endParaRPr>
          </a:p>
          <a:p>
            <a:pPr>
              <a:lnSpc>
                <a:spcPct val="150000"/>
              </a:lnSpc>
            </a:pP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8752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56" presetClass="entr" presetSubtype="0" fill="hold" grpId="0" nodeType="afterEffect">
                                  <p:stCondLst>
                                    <p:cond delay="0"/>
                                  </p:stCondLst>
                                  <p:iterate type="lt">
                                    <p:tmPct val="10000"/>
                                  </p:iterate>
                                  <p:childTnLst>
                                    <p:set>
                                      <p:cBhvr>
                                        <p:cTn id="20" dur="1" fill="hold">
                                          <p:stCondLst>
                                            <p:cond delay="0"/>
                                          </p:stCondLst>
                                        </p:cTn>
                                        <p:tgtEl>
                                          <p:spTgt spid="15"/>
                                        </p:tgtEl>
                                        <p:attrNameLst>
                                          <p:attrName>style.visibility</p:attrName>
                                        </p:attrNameLst>
                                      </p:cBhvr>
                                      <p:to>
                                        <p:strVal val="visible"/>
                                      </p:to>
                                    </p:set>
                                    <p:anim by="(-#ppt_w*2)" calcmode="lin" valueType="num">
                                      <p:cBhvr rctx="PPT">
                                        <p:cTn id="21" dur="500" autoRev="1" fill="hold">
                                          <p:stCondLst>
                                            <p:cond delay="0"/>
                                          </p:stCondLst>
                                        </p:cTn>
                                        <p:tgtEl>
                                          <p:spTgt spid="15"/>
                                        </p:tgtEl>
                                        <p:attrNameLst>
                                          <p:attrName>ppt_w</p:attrName>
                                        </p:attrNameLst>
                                      </p:cBhvr>
                                    </p:anim>
                                    <p:anim by="(#ppt_w*0.50)" calcmode="lin" valueType="num">
                                      <p:cBhvr>
                                        <p:cTn id="22" dur="500" decel="50000" autoRev="1" fill="hold">
                                          <p:stCondLst>
                                            <p:cond delay="0"/>
                                          </p:stCondLst>
                                        </p:cTn>
                                        <p:tgtEl>
                                          <p:spTgt spid="15"/>
                                        </p:tgtEl>
                                        <p:attrNameLst>
                                          <p:attrName>ppt_x</p:attrName>
                                        </p:attrNameLst>
                                      </p:cBhvr>
                                    </p:anim>
                                    <p:anim from="(-#ppt_h/2)" to="(#ppt_y)" calcmode="lin" valueType="num">
                                      <p:cBhvr>
                                        <p:cTn id="23" dur="1000" fill="hold">
                                          <p:stCondLst>
                                            <p:cond delay="0"/>
                                          </p:stCondLst>
                                        </p:cTn>
                                        <p:tgtEl>
                                          <p:spTgt spid="15"/>
                                        </p:tgtEl>
                                        <p:attrNameLst>
                                          <p:attrName>ppt_y</p:attrName>
                                        </p:attrNameLst>
                                      </p:cBhvr>
                                    </p:anim>
                                    <p:animRot by="21600000">
                                      <p:cBhvr>
                                        <p:cTn id="24" dur="1000" fill="hold">
                                          <p:stCondLst>
                                            <p:cond delay="0"/>
                                          </p:stCondLst>
                                        </p:cTn>
                                        <p:tgtEl>
                                          <p:spTgt spid="15"/>
                                        </p:tgtEl>
                                        <p:attrNameLst>
                                          <p:attrName>r</p:attrName>
                                        </p:attrNameLst>
                                      </p:cBhvr>
                                    </p:animRot>
                                  </p:childTnLst>
                                </p:cTn>
                              </p:par>
                            </p:childTnLst>
                          </p:cTn>
                        </p:par>
                        <p:par>
                          <p:cTn id="25" fill="hold">
                            <p:stCondLst>
                              <p:cond delay="3400"/>
                            </p:stCondLst>
                            <p:childTnLst>
                              <p:par>
                                <p:cTn id="26" presetID="2" presetClass="entr" presetSubtype="2"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500" fill="hold"/>
                                        <p:tgtEl>
                                          <p:spTgt spid="32"/>
                                        </p:tgtEl>
                                        <p:attrNameLst>
                                          <p:attrName>ppt_x</p:attrName>
                                        </p:attrNameLst>
                                      </p:cBhvr>
                                      <p:tavLst>
                                        <p:tav tm="0">
                                          <p:val>
                                            <p:strVal val="1+#ppt_w/2"/>
                                          </p:val>
                                        </p:tav>
                                        <p:tav tm="100000">
                                          <p:val>
                                            <p:strVal val="#ppt_x"/>
                                          </p:val>
                                        </p:tav>
                                      </p:tavLst>
                                    </p:anim>
                                    <p:anim calcmode="lin" valueType="num">
                                      <p:cBhvr additive="base">
                                        <p:cTn id="29"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A0FC98E-5D38-A9C0-7DE2-842C0495E280}"/>
              </a:ext>
            </a:extLst>
          </p:cNvPr>
          <p:cNvSpPr/>
          <p:nvPr/>
        </p:nvSpPr>
        <p:spPr>
          <a:xfrm>
            <a:off x="4706472" y="786188"/>
            <a:ext cx="3101788" cy="3472516"/>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p:cNvSpPr txBox="1"/>
          <p:nvPr/>
        </p:nvSpPr>
        <p:spPr>
          <a:xfrm>
            <a:off x="370319" y="74117"/>
            <a:ext cx="1042273" cy="769441"/>
          </a:xfrm>
          <a:prstGeom prst="rect">
            <a:avLst/>
          </a:prstGeom>
          <a:noFill/>
        </p:spPr>
        <p:txBody>
          <a:bodyPr wrap="none" rtlCol="0">
            <a:spAutoFit/>
          </a:bodyPr>
          <a:lstStyle>
            <a:defPPr>
              <a:defRPr lang="zh-CN"/>
            </a:defPPr>
            <a:lvl1pPr>
              <a:defRPr sz="4000" b="1">
                <a:solidFill>
                  <a:schemeClr val="bg1"/>
                </a:solidFill>
                <a:latin typeface="微软雅黑" pitchFamily="34" charset="-122"/>
                <a:ea typeface="微软雅黑" pitchFamily="34" charset="-122"/>
              </a:defRPr>
            </a:lvl1pPr>
          </a:lstStyle>
          <a:p>
            <a:pPr algn="ctr"/>
            <a:r>
              <a:rPr lang="en-US" altLang="zh-CN" sz="4400" dirty="0">
                <a:solidFill>
                  <a:srgbClr val="0070C0"/>
                </a:solidFill>
              </a:rPr>
              <a:t>2.1</a:t>
            </a:r>
            <a:endParaRPr lang="zh-CN" altLang="en-US" sz="4400" dirty="0">
              <a:solidFill>
                <a:srgbClr val="0070C0"/>
              </a:solidFill>
            </a:endParaRPr>
          </a:p>
        </p:txBody>
      </p:sp>
      <p:cxnSp>
        <p:nvCxnSpPr>
          <p:cNvPr id="20" name="直接连接符 19"/>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611984" y="173805"/>
            <a:ext cx="5712643" cy="400110"/>
          </a:xfrm>
          <a:prstGeom prst="rect">
            <a:avLst/>
          </a:prstGeom>
          <a:noFill/>
        </p:spPr>
        <p:txBody>
          <a:bodyPr wrap="square" rtlCol="0">
            <a:spAutoFit/>
          </a:bodyPr>
          <a:lstStyle/>
          <a:p>
            <a:r>
              <a:rPr lang="zh-CN" altLang="en-US" sz="2000" dirty="0">
                <a:solidFill>
                  <a:schemeClr val="accent5">
                    <a:lumMod val="75000"/>
                  </a:schemeClr>
                </a:solidFill>
                <a:latin typeface="+mj-ea"/>
                <a:ea typeface="+mj-ea"/>
              </a:rPr>
              <a:t>现实与理想间的一次关键选择</a:t>
            </a:r>
            <a:endParaRPr lang="zh-CN" altLang="en-US" sz="2000" b="1" dirty="0">
              <a:latin typeface="仿宋" panose="02010609060101010101" pitchFamily="49" charset="-122"/>
              <a:ea typeface="仿宋" panose="02010609060101010101" pitchFamily="49" charset="-122"/>
            </a:endParaRPr>
          </a:p>
        </p:txBody>
      </p:sp>
      <p:sp>
        <p:nvSpPr>
          <p:cNvPr id="12" name="文本框 11">
            <a:extLst>
              <a:ext uri="{FF2B5EF4-FFF2-40B4-BE49-F238E27FC236}">
                <a16:creationId xmlns:a16="http://schemas.microsoft.com/office/drawing/2014/main" id="{AC56FDA9-7B3E-0857-8B76-A7DE27E92ED6}"/>
              </a:ext>
            </a:extLst>
          </p:cNvPr>
          <p:cNvSpPr txBox="1"/>
          <p:nvPr/>
        </p:nvSpPr>
        <p:spPr>
          <a:xfrm>
            <a:off x="629816" y="4378302"/>
            <a:ext cx="7884368" cy="507831"/>
          </a:xfrm>
          <a:prstGeom prst="rect">
            <a:avLst/>
          </a:prstGeom>
          <a:noFill/>
        </p:spPr>
        <p:txBody>
          <a:bodyPr wrap="square" rtlCol="0">
            <a:spAutoFit/>
          </a:bodyPr>
          <a:lstStyle/>
          <a:p>
            <a:r>
              <a:rPr lang="zh-CN" altLang="en-US" dirty="0">
                <a:solidFill>
                  <a:srgbClr val="0070C0"/>
                </a:solidFill>
              </a:rPr>
              <a:t>严济慈与钱临照有大同大学师生之谊。</a:t>
            </a:r>
            <a:r>
              <a:rPr lang="zh-CN" altLang="en-US" dirty="0">
                <a:solidFill>
                  <a:srgbClr val="FF0000"/>
                </a:solidFill>
              </a:rPr>
              <a:t>平研院月经费 </a:t>
            </a:r>
            <a:r>
              <a:rPr lang="en-US" altLang="zh-CN" dirty="0">
                <a:solidFill>
                  <a:srgbClr val="FF0000"/>
                </a:solidFill>
              </a:rPr>
              <a:t>3 </a:t>
            </a:r>
            <a:r>
              <a:rPr lang="zh-CN" altLang="en-US" dirty="0">
                <a:solidFill>
                  <a:srgbClr val="FF0000"/>
                </a:solidFill>
              </a:rPr>
              <a:t>万元</a:t>
            </a:r>
            <a:r>
              <a:rPr lang="zh-CN" altLang="en-US" dirty="0">
                <a:solidFill>
                  <a:srgbClr val="0070C0"/>
                </a:solidFill>
              </a:rPr>
              <a:t>，物理所</a:t>
            </a:r>
            <a:r>
              <a:rPr lang="en-US" altLang="zh-CN" dirty="0">
                <a:solidFill>
                  <a:srgbClr val="0070C0"/>
                </a:solidFill>
              </a:rPr>
              <a:t>2000</a:t>
            </a:r>
            <a:r>
              <a:rPr lang="zh-CN" altLang="en-US" dirty="0">
                <a:solidFill>
                  <a:srgbClr val="0070C0"/>
                </a:solidFill>
              </a:rPr>
              <a:t>元，经费只能聘</a:t>
            </a:r>
            <a:r>
              <a:rPr lang="en-US" altLang="zh-CN" dirty="0">
                <a:solidFill>
                  <a:srgbClr val="0070C0"/>
                </a:solidFill>
              </a:rPr>
              <a:t>4</a:t>
            </a:r>
            <a:r>
              <a:rPr lang="zh-CN" altLang="en-US" dirty="0">
                <a:solidFill>
                  <a:srgbClr val="0070C0"/>
                </a:solidFill>
              </a:rPr>
              <a:t>位助理员。</a:t>
            </a:r>
            <a:r>
              <a:rPr lang="en-US" altLang="zh-CN" dirty="0">
                <a:solidFill>
                  <a:srgbClr val="0070C0"/>
                </a:solidFill>
              </a:rPr>
              <a:t>4 </a:t>
            </a:r>
            <a:r>
              <a:rPr lang="zh-CN" altLang="en-US" dirty="0">
                <a:solidFill>
                  <a:srgbClr val="0070C0"/>
                </a:solidFill>
              </a:rPr>
              <a:t>个研究所只有一个办事员 。每个所不到 </a:t>
            </a:r>
            <a:r>
              <a:rPr lang="en-US" altLang="zh-CN" dirty="0">
                <a:solidFill>
                  <a:srgbClr val="0070C0"/>
                </a:solidFill>
              </a:rPr>
              <a:t>10 </a:t>
            </a:r>
            <a:r>
              <a:rPr lang="zh-CN" altLang="en-US" dirty="0">
                <a:solidFill>
                  <a:srgbClr val="0070C0"/>
                </a:solidFill>
              </a:rPr>
              <a:t>人。在严济慈家住一个月，未便启齿求助。</a:t>
            </a:r>
          </a:p>
        </p:txBody>
      </p:sp>
      <p:pic>
        <p:nvPicPr>
          <p:cNvPr id="16" name="图片 15">
            <a:extLst>
              <a:ext uri="{FF2B5EF4-FFF2-40B4-BE49-F238E27FC236}">
                <a16:creationId xmlns:a16="http://schemas.microsoft.com/office/drawing/2014/main" id="{DE2D8357-0B37-56EC-7B80-A797C8C7B3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0588" y="884796"/>
            <a:ext cx="2628867" cy="3271203"/>
          </a:xfrm>
          <a:prstGeom prst="rect">
            <a:avLst/>
          </a:prstGeom>
        </p:spPr>
      </p:pic>
      <p:pic>
        <p:nvPicPr>
          <p:cNvPr id="3" name="图片 2">
            <a:extLst>
              <a:ext uri="{FF2B5EF4-FFF2-40B4-BE49-F238E27FC236}">
                <a16:creationId xmlns:a16="http://schemas.microsoft.com/office/drawing/2014/main" id="{8AD01887-3B93-6428-977C-9A1E2DD87C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3003" y="814872"/>
            <a:ext cx="2550195" cy="3472516"/>
          </a:xfrm>
          <a:prstGeom prst="rect">
            <a:avLst/>
          </a:prstGeom>
        </p:spPr>
      </p:pic>
    </p:spTree>
    <p:extLst>
      <p:ext uri="{BB962C8B-B14F-4D97-AF65-F5344CB8AC3E}">
        <p14:creationId xmlns:p14="http://schemas.microsoft.com/office/powerpoint/2010/main" val="3427889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19C91-9EAE-456B-4681-E705F98610F3}"/>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AF933FFD-2646-0D49-5DD5-F06538EFEC20}"/>
              </a:ext>
            </a:extLst>
          </p:cNvPr>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a:extLst>
              <a:ext uri="{FF2B5EF4-FFF2-40B4-BE49-F238E27FC236}">
                <a16:creationId xmlns:a16="http://schemas.microsoft.com/office/drawing/2014/main" id="{8415D476-42E4-FDE5-F706-67F3454D99DA}"/>
              </a:ext>
            </a:extLst>
          </p:cNvPr>
          <p:cNvSpPr txBox="1"/>
          <p:nvPr/>
        </p:nvSpPr>
        <p:spPr>
          <a:xfrm>
            <a:off x="370319" y="74117"/>
            <a:ext cx="1042273" cy="769441"/>
          </a:xfrm>
          <a:prstGeom prst="rect">
            <a:avLst/>
          </a:prstGeom>
          <a:noFill/>
        </p:spPr>
        <p:txBody>
          <a:bodyPr wrap="none" rtlCol="0">
            <a:spAutoFit/>
          </a:bodyPr>
          <a:lstStyle>
            <a:defPPr>
              <a:defRPr lang="zh-CN"/>
            </a:defPPr>
            <a:lvl1pPr>
              <a:defRPr sz="4000" b="1">
                <a:solidFill>
                  <a:schemeClr val="bg1"/>
                </a:solidFill>
                <a:latin typeface="微软雅黑" pitchFamily="34" charset="-122"/>
                <a:ea typeface="微软雅黑" pitchFamily="34" charset="-122"/>
              </a:defRPr>
            </a:lvl1pPr>
          </a:lstStyle>
          <a:p>
            <a:pPr algn="ctr"/>
            <a:r>
              <a:rPr lang="en-US" altLang="zh-CN" sz="4400" dirty="0">
                <a:solidFill>
                  <a:srgbClr val="0070C0"/>
                </a:solidFill>
              </a:rPr>
              <a:t>2.1</a:t>
            </a:r>
            <a:endParaRPr lang="zh-CN" altLang="en-US" sz="4400" dirty="0">
              <a:solidFill>
                <a:srgbClr val="0070C0"/>
              </a:solidFill>
            </a:endParaRPr>
          </a:p>
        </p:txBody>
      </p:sp>
      <p:cxnSp>
        <p:nvCxnSpPr>
          <p:cNvPr id="20" name="直接连接符 19">
            <a:extLst>
              <a:ext uri="{FF2B5EF4-FFF2-40B4-BE49-F238E27FC236}">
                <a16:creationId xmlns:a16="http://schemas.microsoft.com/office/drawing/2014/main" id="{8A46400B-6B1E-AAE6-23D5-D3F065626D68}"/>
              </a:ext>
            </a:extLst>
          </p:cNvPr>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EB15F105-EE0D-1F03-AACE-C03CF916C610}"/>
              </a:ext>
            </a:extLst>
          </p:cNvPr>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5DD830D-3251-0838-7A29-2FB200613DAE}"/>
              </a:ext>
            </a:extLst>
          </p:cNvPr>
          <p:cNvSpPr txBox="1"/>
          <p:nvPr/>
        </p:nvSpPr>
        <p:spPr>
          <a:xfrm>
            <a:off x="1795525" y="173805"/>
            <a:ext cx="5529102" cy="400110"/>
          </a:xfrm>
          <a:prstGeom prst="rect">
            <a:avLst/>
          </a:prstGeom>
          <a:noFill/>
        </p:spPr>
        <p:txBody>
          <a:bodyPr wrap="square" rtlCol="0">
            <a:spAutoFit/>
          </a:bodyPr>
          <a:lstStyle/>
          <a:p>
            <a:r>
              <a:rPr lang="zh-CN" altLang="en-US" sz="2000" dirty="0">
                <a:solidFill>
                  <a:schemeClr val="accent5">
                    <a:lumMod val="75000"/>
                  </a:schemeClr>
                </a:solidFill>
                <a:latin typeface="+mj-ea"/>
                <a:ea typeface="+mj-ea"/>
              </a:rPr>
              <a:t>现实与理想间的一次关键选择</a:t>
            </a:r>
            <a:endParaRPr lang="zh-CN" altLang="en-US" sz="2000" b="1" dirty="0">
              <a:latin typeface="仿宋" panose="02010609060101010101" pitchFamily="49" charset="-122"/>
              <a:ea typeface="仿宋" panose="02010609060101010101" pitchFamily="49" charset="-122"/>
            </a:endParaRPr>
          </a:p>
        </p:txBody>
      </p:sp>
      <p:sp>
        <p:nvSpPr>
          <p:cNvPr id="12" name="文本框 11">
            <a:extLst>
              <a:ext uri="{FF2B5EF4-FFF2-40B4-BE49-F238E27FC236}">
                <a16:creationId xmlns:a16="http://schemas.microsoft.com/office/drawing/2014/main" id="{89B591D6-2401-C7FC-0B3F-3556BA4A761D}"/>
              </a:ext>
            </a:extLst>
          </p:cNvPr>
          <p:cNvSpPr txBox="1"/>
          <p:nvPr/>
        </p:nvSpPr>
        <p:spPr>
          <a:xfrm>
            <a:off x="3611988" y="4049192"/>
            <a:ext cx="5211501" cy="715581"/>
          </a:xfrm>
          <a:prstGeom prst="rect">
            <a:avLst/>
          </a:prstGeom>
          <a:noFill/>
        </p:spPr>
        <p:txBody>
          <a:bodyPr wrap="square" rtlCol="0">
            <a:spAutoFit/>
          </a:bodyPr>
          <a:lstStyle/>
          <a:p>
            <a:pPr algn="ctr"/>
            <a:r>
              <a:rPr lang="en-US" altLang="zh-CN" dirty="0">
                <a:solidFill>
                  <a:srgbClr val="0070C0"/>
                </a:solidFill>
              </a:rPr>
              <a:t>1931</a:t>
            </a:r>
            <a:r>
              <a:rPr lang="zh-CN" altLang="en-US" dirty="0">
                <a:solidFill>
                  <a:srgbClr val="0070C0"/>
                </a:solidFill>
              </a:rPr>
              <a:t>年北平研究院物理所同仁</a:t>
            </a:r>
            <a:endParaRPr lang="en-US" altLang="zh-CN" dirty="0">
              <a:solidFill>
                <a:srgbClr val="0070C0"/>
              </a:solidFill>
            </a:endParaRPr>
          </a:p>
          <a:p>
            <a:r>
              <a:rPr lang="zh-CN" altLang="en-US" dirty="0">
                <a:solidFill>
                  <a:srgbClr val="0070C0"/>
                </a:solidFill>
              </a:rPr>
              <a:t>前排左起：</a:t>
            </a:r>
            <a:r>
              <a:rPr lang="zh-CN" altLang="en-US" dirty="0">
                <a:solidFill>
                  <a:srgbClr val="FF0000"/>
                </a:solidFill>
              </a:rPr>
              <a:t>盛耕雨、</a:t>
            </a:r>
            <a:r>
              <a:rPr lang="zh-CN" altLang="en-US" dirty="0">
                <a:solidFill>
                  <a:srgbClr val="0070C0"/>
                </a:solidFill>
              </a:rPr>
              <a:t>严济慈、李书华、饶毓泰、朱广才、</a:t>
            </a:r>
            <a:r>
              <a:rPr lang="zh-CN" altLang="en-US" dirty="0">
                <a:solidFill>
                  <a:srgbClr val="FF0000"/>
                </a:solidFill>
              </a:rPr>
              <a:t>吴学蔺</a:t>
            </a:r>
            <a:r>
              <a:rPr lang="zh-CN" altLang="en-US" dirty="0">
                <a:solidFill>
                  <a:srgbClr val="0070C0"/>
                </a:solidFill>
              </a:rPr>
              <a:t>；</a:t>
            </a:r>
            <a:endParaRPr lang="en-US" altLang="zh-CN" dirty="0">
              <a:solidFill>
                <a:srgbClr val="0070C0"/>
              </a:solidFill>
            </a:endParaRPr>
          </a:p>
          <a:p>
            <a:r>
              <a:rPr lang="zh-CN" altLang="en-US" dirty="0">
                <a:solidFill>
                  <a:srgbClr val="0070C0"/>
                </a:solidFill>
              </a:rPr>
              <a:t>后排左起：</a:t>
            </a:r>
            <a:r>
              <a:rPr lang="zh-CN" altLang="en-US" dirty="0">
                <a:solidFill>
                  <a:srgbClr val="FF0000"/>
                </a:solidFill>
              </a:rPr>
              <a:t>钱临照</a:t>
            </a:r>
            <a:r>
              <a:rPr lang="zh-CN" altLang="en-US" dirty="0">
                <a:solidFill>
                  <a:srgbClr val="0070C0"/>
                </a:solidFill>
              </a:rPr>
              <a:t>、</a:t>
            </a:r>
            <a:r>
              <a:rPr lang="zh-CN" altLang="en-US" dirty="0">
                <a:solidFill>
                  <a:schemeClr val="accent1">
                    <a:lumMod val="75000"/>
                  </a:schemeClr>
                </a:solidFill>
              </a:rPr>
              <a:t>鲁若愚、</a:t>
            </a:r>
            <a:r>
              <a:rPr lang="zh-CN" altLang="en-US" dirty="0">
                <a:solidFill>
                  <a:srgbClr val="FF0000"/>
                </a:solidFill>
              </a:rPr>
              <a:t>陆学善</a:t>
            </a:r>
            <a:r>
              <a:rPr lang="zh-CN" altLang="en-US" dirty="0">
                <a:solidFill>
                  <a:srgbClr val="0070C0"/>
                </a:solidFill>
              </a:rPr>
              <a:t>、</a:t>
            </a:r>
            <a:r>
              <a:rPr lang="zh-CN" altLang="en-US" dirty="0">
                <a:solidFill>
                  <a:srgbClr val="FF0000"/>
                </a:solidFill>
              </a:rPr>
              <a:t>钟盛标</a:t>
            </a:r>
          </a:p>
        </p:txBody>
      </p:sp>
      <p:pic>
        <p:nvPicPr>
          <p:cNvPr id="3" name="图片 2">
            <a:extLst>
              <a:ext uri="{FF2B5EF4-FFF2-40B4-BE49-F238E27FC236}">
                <a16:creationId xmlns:a16="http://schemas.microsoft.com/office/drawing/2014/main" id="{F134D884-3D4E-5B76-F3DA-C0E7531F24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1988" y="749333"/>
            <a:ext cx="4972060" cy="3279444"/>
          </a:xfrm>
          <a:prstGeom prst="rect">
            <a:avLst/>
          </a:prstGeom>
        </p:spPr>
      </p:pic>
      <p:sp>
        <p:nvSpPr>
          <p:cNvPr id="5" name="文本框 4">
            <a:extLst>
              <a:ext uri="{FF2B5EF4-FFF2-40B4-BE49-F238E27FC236}">
                <a16:creationId xmlns:a16="http://schemas.microsoft.com/office/drawing/2014/main" id="{E3FDA008-6B79-414A-119B-B0FE41374F31}"/>
              </a:ext>
            </a:extLst>
          </p:cNvPr>
          <p:cNvSpPr txBox="1"/>
          <p:nvPr/>
        </p:nvSpPr>
        <p:spPr>
          <a:xfrm>
            <a:off x="559952" y="780217"/>
            <a:ext cx="2852551" cy="3899529"/>
          </a:xfrm>
          <a:prstGeom prst="rect">
            <a:avLst/>
          </a:prstGeom>
          <a:solidFill>
            <a:schemeClr val="bg2">
              <a:lumMod val="90000"/>
            </a:schemeClr>
          </a:solidFill>
        </p:spPr>
        <p:txBody>
          <a:bodyPr wrap="square" rtlCol="0">
            <a:spAutoFit/>
          </a:bodyPr>
          <a:lstStyle/>
          <a:p>
            <a:endParaRPr lang="en-US" altLang="zh-CN" sz="800" dirty="0">
              <a:solidFill>
                <a:srgbClr val="0070C0"/>
              </a:solidFill>
            </a:endParaRPr>
          </a:p>
          <a:p>
            <a:pPr marL="285750" indent="-285750">
              <a:lnSpc>
                <a:spcPct val="110000"/>
              </a:lnSpc>
              <a:buFont typeface="Wingdings" panose="05000000000000000000" pitchFamily="2" charset="2"/>
              <a:buChar char="n"/>
            </a:pPr>
            <a:r>
              <a:rPr lang="zh-CN" altLang="en-US" sz="1400" dirty="0">
                <a:solidFill>
                  <a:srgbClr val="0070C0"/>
                </a:solidFill>
              </a:rPr>
              <a:t>儿子刚刚出世（</a:t>
            </a:r>
            <a:r>
              <a:rPr lang="en-US" altLang="zh-CN" sz="1400" dirty="0">
                <a:solidFill>
                  <a:srgbClr val="0070C0"/>
                </a:solidFill>
              </a:rPr>
              <a:t>1931.10.4</a:t>
            </a:r>
            <a:r>
              <a:rPr lang="zh-CN" altLang="en-US" sz="1400" dirty="0">
                <a:solidFill>
                  <a:srgbClr val="0070C0"/>
                </a:solidFill>
              </a:rPr>
              <a:t>），妻儿在上海期盼</a:t>
            </a:r>
            <a:endParaRPr lang="en-US" altLang="zh-CN" sz="1400" dirty="0">
              <a:solidFill>
                <a:srgbClr val="0070C0"/>
              </a:solidFill>
            </a:endParaRPr>
          </a:p>
          <a:p>
            <a:pPr marL="285750" indent="-285750">
              <a:lnSpc>
                <a:spcPct val="110000"/>
              </a:lnSpc>
              <a:buFont typeface="Wingdings" panose="05000000000000000000" pitchFamily="2" charset="2"/>
              <a:buChar char="n"/>
            </a:pPr>
            <a:r>
              <a:rPr lang="zh-CN" altLang="en-US" sz="1400" dirty="0">
                <a:solidFill>
                  <a:srgbClr val="0070C0"/>
                </a:solidFill>
              </a:rPr>
              <a:t>上海英工部局月薪</a:t>
            </a:r>
            <a:r>
              <a:rPr lang="en-US" altLang="zh-CN" sz="1400" dirty="0">
                <a:solidFill>
                  <a:srgbClr val="0070C0"/>
                </a:solidFill>
              </a:rPr>
              <a:t>160</a:t>
            </a:r>
            <a:r>
              <a:rPr lang="zh-CN" altLang="en-US" sz="1400" dirty="0">
                <a:solidFill>
                  <a:srgbClr val="0070C0"/>
                </a:solidFill>
              </a:rPr>
              <a:t>元的美差</a:t>
            </a:r>
            <a:endParaRPr lang="en-US" altLang="zh-CN" sz="1400" dirty="0">
              <a:solidFill>
                <a:srgbClr val="0070C0"/>
              </a:solidFill>
            </a:endParaRPr>
          </a:p>
          <a:p>
            <a:pPr marL="285750" indent="-285750">
              <a:lnSpc>
                <a:spcPct val="110000"/>
              </a:lnSpc>
              <a:buFont typeface="Wingdings" panose="05000000000000000000" pitchFamily="2" charset="2"/>
              <a:buChar char="n"/>
            </a:pPr>
            <a:r>
              <a:rPr lang="zh-CN" altLang="en-US" sz="1400" dirty="0">
                <a:solidFill>
                  <a:srgbClr val="0070C0"/>
                </a:solidFill>
              </a:rPr>
              <a:t>正式助理员薪金的一半，</a:t>
            </a:r>
            <a:r>
              <a:rPr lang="en-US" altLang="zh-CN" sz="1400" dirty="0">
                <a:solidFill>
                  <a:srgbClr val="0070C0"/>
                </a:solidFill>
              </a:rPr>
              <a:t>40</a:t>
            </a:r>
            <a:r>
              <a:rPr lang="zh-CN" altLang="en-US" sz="1400" dirty="0">
                <a:solidFill>
                  <a:srgbClr val="0070C0"/>
                </a:solidFill>
              </a:rPr>
              <a:t>元，仅有</a:t>
            </a:r>
            <a:r>
              <a:rPr lang="en-US" altLang="zh-CN" sz="1400" dirty="0">
                <a:solidFill>
                  <a:srgbClr val="0070C0"/>
                </a:solidFill>
              </a:rPr>
              <a:t>160</a:t>
            </a:r>
            <a:r>
              <a:rPr lang="zh-CN" altLang="en-US" sz="1400" dirty="0">
                <a:solidFill>
                  <a:srgbClr val="0070C0"/>
                </a:solidFill>
              </a:rPr>
              <a:t>元的</a:t>
            </a:r>
            <a:r>
              <a:rPr lang="en-US" altLang="zh-CN" sz="1400" dirty="0">
                <a:solidFill>
                  <a:srgbClr val="0070C0"/>
                </a:solidFill>
              </a:rPr>
              <a:t>1/4</a:t>
            </a:r>
          </a:p>
          <a:p>
            <a:pPr marL="285750" indent="-285750">
              <a:lnSpc>
                <a:spcPct val="110000"/>
              </a:lnSpc>
              <a:buFont typeface="Wingdings" panose="05000000000000000000" pitchFamily="2" charset="2"/>
              <a:buChar char="n"/>
            </a:pPr>
            <a:r>
              <a:rPr lang="zh-CN" altLang="en-US" sz="1400" dirty="0">
                <a:solidFill>
                  <a:srgbClr val="0070C0"/>
                </a:solidFill>
              </a:rPr>
              <a:t>但在严济慈手下能够参与当时国内最前沿的物理研究</a:t>
            </a:r>
            <a:endParaRPr lang="en-US" altLang="zh-CN" sz="1400" dirty="0">
              <a:solidFill>
                <a:srgbClr val="0070C0"/>
              </a:solidFill>
            </a:endParaRPr>
          </a:p>
          <a:p>
            <a:pPr>
              <a:lnSpc>
                <a:spcPct val="110000"/>
              </a:lnSpc>
            </a:pPr>
            <a:r>
              <a:rPr lang="zh-CN" altLang="en-US" sz="1400" dirty="0">
                <a:solidFill>
                  <a:srgbClr val="FF0000"/>
                </a:solidFill>
              </a:rPr>
              <a:t>“这正是我求之而不能的！我几乎没加思考，就从黄包车上取下了行李。”</a:t>
            </a:r>
            <a:endParaRPr lang="en-US" altLang="zh-CN" sz="1400" dirty="0">
              <a:solidFill>
                <a:srgbClr val="FF0000"/>
              </a:solidFill>
            </a:endParaRPr>
          </a:p>
          <a:p>
            <a:r>
              <a:rPr lang="en-US" altLang="zh-CN" sz="1400" dirty="0">
                <a:solidFill>
                  <a:srgbClr val="0070C0"/>
                </a:solidFill>
              </a:rPr>
              <a:t>——</a:t>
            </a:r>
            <a:r>
              <a:rPr lang="zh-CN" altLang="en-US" sz="1400" dirty="0">
                <a:solidFill>
                  <a:srgbClr val="0070C0"/>
                </a:solidFill>
                <a:latin typeface="楷体" panose="02010609060101010101" pitchFamily="49" charset="-122"/>
                <a:ea typeface="楷体" panose="02010609060101010101" pitchFamily="49" charset="-122"/>
              </a:rPr>
              <a:t>钱临照</a:t>
            </a:r>
            <a:r>
              <a:rPr lang="en-US" altLang="zh-CN" sz="1400" dirty="0">
                <a:solidFill>
                  <a:srgbClr val="0070C0"/>
                </a:solidFill>
                <a:latin typeface="楷体" panose="02010609060101010101" pitchFamily="49" charset="-122"/>
                <a:ea typeface="楷体" panose="02010609060101010101" pitchFamily="49" charset="-122"/>
              </a:rPr>
              <a:t>.《</a:t>
            </a:r>
            <a:r>
              <a:rPr lang="zh-CN" altLang="en-US" sz="1400" dirty="0">
                <a:solidFill>
                  <a:srgbClr val="0070C0"/>
                </a:solidFill>
                <a:latin typeface="楷体" panose="02010609060101010101" pitchFamily="49" charset="-122"/>
                <a:ea typeface="楷体" panose="02010609060101010101" pitchFamily="49" charset="-122"/>
              </a:rPr>
              <a:t>望桃李春色，仰蜡炬高风</a:t>
            </a:r>
            <a:r>
              <a:rPr lang="en-US" altLang="zh-CN" sz="1400" dirty="0">
                <a:solidFill>
                  <a:srgbClr val="0070C0"/>
                </a:solidFill>
                <a:latin typeface="楷体" panose="02010609060101010101" pitchFamily="49" charset="-122"/>
                <a:ea typeface="楷体" panose="02010609060101010101" pitchFamily="49" charset="-122"/>
              </a:rPr>
              <a:t>——</a:t>
            </a:r>
            <a:r>
              <a:rPr lang="zh-CN" altLang="en-US" sz="1400" dirty="0">
                <a:solidFill>
                  <a:srgbClr val="0070C0"/>
                </a:solidFill>
                <a:latin typeface="楷体" panose="02010609060101010101" pitchFamily="49" charset="-122"/>
                <a:ea typeface="楷体" panose="02010609060101010101" pitchFamily="49" charset="-122"/>
              </a:rPr>
              <a:t>回忆吾师严济慈先生的教育工作</a:t>
            </a:r>
            <a:r>
              <a:rPr lang="en-US" altLang="zh-CN" sz="1400" dirty="0">
                <a:solidFill>
                  <a:srgbClr val="0070C0"/>
                </a:solidFill>
                <a:latin typeface="楷体" panose="02010609060101010101" pitchFamily="49" charset="-122"/>
                <a:ea typeface="楷体" panose="02010609060101010101" pitchFamily="49" charset="-122"/>
              </a:rPr>
              <a:t>》(1996</a:t>
            </a:r>
            <a:r>
              <a:rPr lang="zh-CN" altLang="en-US" sz="1400" dirty="0">
                <a:solidFill>
                  <a:srgbClr val="0070C0"/>
                </a:solidFill>
                <a:latin typeface="楷体" panose="02010609060101010101" pitchFamily="49" charset="-122"/>
                <a:ea typeface="楷体" panose="02010609060101010101" pitchFamily="49" charset="-122"/>
              </a:rPr>
              <a:t>年</a:t>
            </a:r>
            <a:r>
              <a:rPr lang="en-US" altLang="zh-CN" sz="1400" dirty="0">
                <a:solidFill>
                  <a:srgbClr val="0070C0"/>
                </a:solidFill>
                <a:latin typeface="楷体" panose="02010609060101010101" pitchFamily="49" charset="-122"/>
                <a:ea typeface="楷体" panose="02010609060101010101" pitchFamily="49" charset="-122"/>
              </a:rPr>
              <a:t>12 </a:t>
            </a:r>
            <a:r>
              <a:rPr lang="zh-CN" altLang="en-US" sz="1400" dirty="0">
                <a:solidFill>
                  <a:srgbClr val="0070C0"/>
                </a:solidFill>
                <a:latin typeface="楷体" panose="02010609060101010101" pitchFamily="49" charset="-122"/>
                <a:ea typeface="楷体" panose="02010609060101010101" pitchFamily="49" charset="-122"/>
              </a:rPr>
              <a:t>月</a:t>
            </a:r>
            <a:r>
              <a:rPr lang="en-US" altLang="zh-CN" sz="1400" dirty="0">
                <a:solidFill>
                  <a:srgbClr val="0070C0"/>
                </a:solidFill>
                <a:latin typeface="楷体" panose="02010609060101010101" pitchFamily="49" charset="-122"/>
                <a:ea typeface="楷体" panose="02010609060101010101" pitchFamily="49" charset="-122"/>
              </a:rPr>
              <a:t>1 </a:t>
            </a:r>
            <a:r>
              <a:rPr lang="zh-CN" altLang="en-US" sz="1400" dirty="0">
                <a:solidFill>
                  <a:srgbClr val="0070C0"/>
                </a:solidFill>
                <a:latin typeface="楷体" panose="02010609060101010101" pitchFamily="49" charset="-122"/>
                <a:ea typeface="楷体" panose="02010609060101010101" pitchFamily="49" charset="-122"/>
              </a:rPr>
              <a:t>日</a:t>
            </a:r>
            <a:r>
              <a:rPr lang="en-US" altLang="zh-CN" sz="1400" dirty="0">
                <a:solidFill>
                  <a:srgbClr val="0070C0"/>
                </a:solidFill>
                <a:latin typeface="楷体" panose="02010609060101010101" pitchFamily="49" charset="-122"/>
                <a:ea typeface="楷体" panose="02010609060101010101" pitchFamily="49" charset="-122"/>
              </a:rPr>
              <a:t>《</a:t>
            </a:r>
            <a:r>
              <a:rPr lang="zh-CN" altLang="en-US" sz="1400" dirty="0">
                <a:solidFill>
                  <a:srgbClr val="0070C0"/>
                </a:solidFill>
                <a:latin typeface="楷体" panose="02010609060101010101" pitchFamily="49" charset="-122"/>
                <a:ea typeface="楷体" panose="02010609060101010101" pitchFamily="49" charset="-122"/>
              </a:rPr>
              <a:t>科技日报</a:t>
            </a:r>
            <a:r>
              <a:rPr lang="en-US" altLang="zh-CN" sz="1400" dirty="0">
                <a:solidFill>
                  <a:srgbClr val="0070C0"/>
                </a:solidFill>
                <a:latin typeface="楷体" panose="02010609060101010101" pitchFamily="49" charset="-122"/>
                <a:ea typeface="楷体" panose="02010609060101010101" pitchFamily="49" charset="-122"/>
              </a:rPr>
              <a:t>》)</a:t>
            </a:r>
          </a:p>
          <a:p>
            <a:endParaRPr lang="zh-CN" altLang="en-US" sz="1400" dirty="0">
              <a:solidFill>
                <a:srgbClr val="0070C0"/>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426522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4FAFE-655B-9D07-E469-4F63831C8BEC}"/>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94065739-B566-957A-4AF9-1EE9F815039B}"/>
              </a:ext>
            </a:extLst>
          </p:cNvPr>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TextBox 18">
            <a:extLst>
              <a:ext uri="{FF2B5EF4-FFF2-40B4-BE49-F238E27FC236}">
                <a16:creationId xmlns:a16="http://schemas.microsoft.com/office/drawing/2014/main" id="{021CDBB8-6D6A-3C22-F087-5173C413C51F}"/>
              </a:ext>
            </a:extLst>
          </p:cNvPr>
          <p:cNvSpPr txBox="1"/>
          <p:nvPr/>
        </p:nvSpPr>
        <p:spPr>
          <a:xfrm>
            <a:off x="425971" y="89856"/>
            <a:ext cx="1042273" cy="769441"/>
          </a:xfrm>
          <a:prstGeom prst="rect">
            <a:avLst/>
          </a:prstGeom>
          <a:noFill/>
        </p:spPr>
        <p:txBody>
          <a:bodyPr wrap="square" rtlCol="0">
            <a:spAutoFit/>
          </a:bodyPr>
          <a:lstStyle>
            <a:defPPr>
              <a:defRPr lang="zh-CN"/>
            </a:defPPr>
            <a:lvl1pPr>
              <a:defRPr sz="4000" b="1">
                <a:solidFill>
                  <a:schemeClr val="bg1"/>
                </a:solidFill>
                <a:latin typeface="微软雅黑" pitchFamily="34" charset="-122"/>
                <a:ea typeface="微软雅黑" pitchFamily="34" charset="-122"/>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rPr>
              <a:t>2.</a:t>
            </a:r>
            <a:r>
              <a:rPr lang="en-US" altLang="zh-CN" sz="4400" dirty="0">
                <a:solidFill>
                  <a:srgbClr val="0070C0"/>
                </a:solidFill>
              </a:rPr>
              <a:t>2</a:t>
            </a:r>
            <a:endParaRPr kumimoji="0" lang="zh-CN" altLang="en-US"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endParaRPr>
          </a:p>
        </p:txBody>
      </p:sp>
      <p:cxnSp>
        <p:nvCxnSpPr>
          <p:cNvPr id="20" name="直接连接符 19">
            <a:extLst>
              <a:ext uri="{FF2B5EF4-FFF2-40B4-BE49-F238E27FC236}">
                <a16:creationId xmlns:a16="http://schemas.microsoft.com/office/drawing/2014/main" id="{BCCD3E17-5F03-7C77-9336-B95E7144BC47}"/>
              </a:ext>
            </a:extLst>
          </p:cNvPr>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17A98F6C-6C0D-2E75-A321-678232B4E71A}"/>
              </a:ext>
            </a:extLst>
          </p:cNvPr>
          <p:cNvCxnSpPr>
            <a:cxnSpLocks/>
          </p:cNvCxnSpPr>
          <p:nvPr/>
        </p:nvCxnSpPr>
        <p:spPr>
          <a:xfrm>
            <a:off x="1412592" y="573915"/>
            <a:ext cx="773140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B21081B-F84B-2090-EC6C-9FE848B9FFF7}"/>
              </a:ext>
            </a:extLst>
          </p:cNvPr>
          <p:cNvSpPr txBox="1"/>
          <p:nvPr/>
        </p:nvSpPr>
        <p:spPr>
          <a:xfrm>
            <a:off x="1574275" y="179969"/>
            <a:ext cx="5684364" cy="400110"/>
          </a:xfrm>
          <a:prstGeom prst="rect">
            <a:avLst/>
          </a:prstGeom>
          <a:noFill/>
        </p:spPr>
        <p:txBody>
          <a:bodyPr wrap="square" rtlCol="0">
            <a:spAutoFit/>
          </a:bodyPr>
          <a:lstStyle/>
          <a:p>
            <a:pPr lvl="0">
              <a:defRPr/>
            </a:pPr>
            <a:r>
              <a:rPr lang="zh-CN" altLang="en-US" sz="2000" dirty="0">
                <a:solidFill>
                  <a:srgbClr val="4472C4">
                    <a:lumMod val="75000"/>
                  </a:srgbClr>
                </a:solidFill>
                <a:latin typeface="等线" panose="02010600030101010101" pitchFamily="2" charset="-122"/>
                <a:ea typeface="等线" panose="02010600030101010101" pitchFamily="2" charset="-122"/>
              </a:rPr>
              <a:t> 钱临照在平研院的收获</a:t>
            </a:r>
          </a:p>
        </p:txBody>
      </p:sp>
      <p:sp>
        <p:nvSpPr>
          <p:cNvPr id="3" name="文本框 2">
            <a:extLst>
              <a:ext uri="{FF2B5EF4-FFF2-40B4-BE49-F238E27FC236}">
                <a16:creationId xmlns:a16="http://schemas.microsoft.com/office/drawing/2014/main" id="{EA932D3C-6F0E-2A5F-0B9F-E24550DE7EAB}"/>
              </a:ext>
            </a:extLst>
          </p:cNvPr>
          <p:cNvSpPr txBox="1"/>
          <p:nvPr/>
        </p:nvSpPr>
        <p:spPr>
          <a:xfrm>
            <a:off x="5278296" y="793834"/>
            <a:ext cx="3575358" cy="3893374"/>
          </a:xfrm>
          <a:prstGeom prst="rect">
            <a:avLst/>
          </a:prstGeom>
          <a:solidFill>
            <a:schemeClr val="accent4">
              <a:lumMod val="20000"/>
              <a:lumOff val="80000"/>
            </a:schemeClr>
          </a:solidFill>
        </p:spPr>
        <p:txBody>
          <a:bodyPr wrap="square">
            <a:spAutoFit/>
          </a:bodyPr>
          <a:lstStyle/>
          <a:p>
            <a:pPr marL="285750" indent="-285750" fontAlgn="ctr">
              <a:lnSpc>
                <a:spcPct val="130000"/>
              </a:lnSpc>
              <a:buFont typeface="Wingdings" panose="05000000000000000000" pitchFamily="2" charset="2"/>
              <a:buChar char="n"/>
            </a:pPr>
            <a:r>
              <a:rPr lang="zh-CN" altLang="en-US" sz="1400" dirty="0">
                <a:solidFill>
                  <a:srgbClr val="4472C4"/>
                </a:solidFill>
                <a:latin typeface="等线" panose="02010600030101010101" pitchFamily="2" charset="-122"/>
                <a:ea typeface="等线" panose="02010600030101010101" pitchFamily="2" charset="-122"/>
              </a:rPr>
              <a:t>一心一意做科研的精神状态</a:t>
            </a:r>
            <a:endParaRPr lang="en-US" altLang="zh-CN" sz="1400" dirty="0">
              <a:solidFill>
                <a:srgbClr val="4472C4"/>
              </a:solidFill>
              <a:latin typeface="等线" panose="02010600030101010101" pitchFamily="2" charset="-122"/>
              <a:ea typeface="等线" panose="02010600030101010101" pitchFamily="2" charset="-122"/>
            </a:endParaRPr>
          </a:p>
          <a:p>
            <a:pPr marL="285750" indent="-285750" fontAlgn="ctr">
              <a:lnSpc>
                <a:spcPct val="130000"/>
              </a:lnSpc>
              <a:buFont typeface="Wingdings" panose="05000000000000000000" pitchFamily="2" charset="2"/>
              <a:buChar char="n"/>
            </a:pPr>
            <a:r>
              <a:rPr lang="zh-CN" altLang="en-US" sz="1400" dirty="0">
                <a:solidFill>
                  <a:srgbClr val="4472C4"/>
                </a:solidFill>
                <a:latin typeface="等线" panose="02010600030101010101" pitchFamily="2" charset="-122"/>
                <a:ea typeface="等线" panose="02010600030101010101" pitchFamily="2" charset="-122"/>
              </a:rPr>
              <a:t>动手能力</a:t>
            </a:r>
            <a:r>
              <a:rPr lang="en-US" altLang="zh-CN" sz="1400" dirty="0">
                <a:solidFill>
                  <a:srgbClr val="4472C4"/>
                </a:solidFill>
                <a:latin typeface="等线" panose="02010600030101010101" pitchFamily="2" charset="-122"/>
                <a:ea typeface="等线" panose="02010600030101010101" pitchFamily="2" charset="-122"/>
              </a:rPr>
              <a:t>——</a:t>
            </a:r>
            <a:r>
              <a:rPr lang="zh-CN" altLang="en-US" sz="1400" dirty="0">
                <a:solidFill>
                  <a:srgbClr val="4472C4"/>
                </a:solidFill>
                <a:latin typeface="等线" panose="02010600030101010101" pitchFamily="2" charset="-122"/>
                <a:ea typeface="等线" panose="02010600030101010101" pitchFamily="2" charset="-122"/>
              </a:rPr>
              <a:t>困难条件下可以继续工作</a:t>
            </a:r>
            <a:endParaRPr lang="en-US" altLang="zh-CN" sz="1400" dirty="0">
              <a:solidFill>
                <a:srgbClr val="4472C4"/>
              </a:solidFill>
              <a:latin typeface="等线" panose="02010600030101010101" pitchFamily="2" charset="-122"/>
              <a:ea typeface="等线" panose="02010600030101010101" pitchFamily="2" charset="-122"/>
            </a:endParaRPr>
          </a:p>
          <a:p>
            <a:pPr marL="285750" indent="-285750" fontAlgn="ctr">
              <a:lnSpc>
                <a:spcPct val="130000"/>
              </a:lnSpc>
              <a:buFont typeface="Wingdings" panose="05000000000000000000" pitchFamily="2" charset="2"/>
              <a:buChar char="n"/>
            </a:pPr>
            <a:r>
              <a:rPr lang="zh-CN" altLang="en-US" sz="1400" dirty="0">
                <a:solidFill>
                  <a:srgbClr val="4472C4"/>
                </a:solidFill>
                <a:latin typeface="等线" panose="02010600030101010101" pitchFamily="2" charset="-122"/>
                <a:ea typeface="等线" panose="02010600030101010101" pitchFamily="2" charset="-122"/>
              </a:rPr>
              <a:t>形成了手脑并用的物理教学观，影响到后来中国科大的物理教师、物理教学</a:t>
            </a:r>
            <a:endParaRPr lang="en-US" altLang="zh-CN" sz="1400" dirty="0">
              <a:solidFill>
                <a:srgbClr val="4472C4"/>
              </a:solidFill>
              <a:latin typeface="等线" panose="02010600030101010101" pitchFamily="2" charset="-122"/>
              <a:ea typeface="等线" panose="02010600030101010101" pitchFamily="2" charset="-122"/>
            </a:endParaRPr>
          </a:p>
          <a:p>
            <a:pPr marL="285750" indent="-285750" fontAlgn="ctr">
              <a:lnSpc>
                <a:spcPct val="130000"/>
              </a:lnSpc>
              <a:buFont typeface="Wingdings" panose="05000000000000000000" pitchFamily="2" charset="2"/>
              <a:buChar char="n"/>
            </a:pPr>
            <a:r>
              <a:rPr lang="zh-CN" altLang="en-US" sz="1400" dirty="0">
                <a:solidFill>
                  <a:srgbClr val="4472C4"/>
                </a:solidFill>
                <a:latin typeface="等线" panose="02010600030101010101" pitchFamily="2" charset="-122"/>
                <a:ea typeface="等线" panose="02010600030101010101" pitchFamily="2" charset="-122"/>
              </a:rPr>
              <a:t>初步形成研究特色：找到有价值问题、想出方法、自己创造工具来解决问题</a:t>
            </a:r>
          </a:p>
          <a:p>
            <a:pPr marL="285750" indent="-285750" fontAlgn="ctr">
              <a:lnSpc>
                <a:spcPct val="130000"/>
              </a:lnSpc>
              <a:buFont typeface="Wingdings" panose="05000000000000000000" pitchFamily="2" charset="2"/>
              <a:buChar char="n"/>
            </a:pPr>
            <a:endParaRPr lang="en-US" altLang="zh-CN" sz="1400" dirty="0">
              <a:solidFill>
                <a:srgbClr val="4472C4"/>
              </a:solidFill>
              <a:latin typeface="等线" panose="02010600030101010101" pitchFamily="2" charset="-122"/>
              <a:ea typeface="等线" panose="02010600030101010101" pitchFamily="2" charset="-122"/>
            </a:endParaRPr>
          </a:p>
          <a:p>
            <a:pPr fontAlgn="ctr">
              <a:lnSpc>
                <a:spcPct val="130000"/>
              </a:lnSpc>
            </a:pPr>
            <a:r>
              <a:rPr lang="zh-CN" altLang="en-US" sz="1400" b="0" i="0" u="none" strike="noStrike" dirty="0">
                <a:solidFill>
                  <a:srgbClr val="FF0000"/>
                </a:solidFill>
                <a:effectLst/>
                <a:latin typeface="等线" panose="02010600030101010101" pitchFamily="2" charset="-122"/>
                <a:ea typeface="等线" panose="02010600030101010101" pitchFamily="2" charset="-122"/>
              </a:rPr>
              <a:t>经验教训（选导师、选方向）：</a:t>
            </a:r>
            <a:endParaRPr lang="en-US" altLang="zh-CN" sz="1400" b="0" i="0" u="none" strike="noStrike" dirty="0">
              <a:solidFill>
                <a:srgbClr val="FF0000"/>
              </a:solidFill>
              <a:effectLst/>
              <a:latin typeface="等线" panose="02010600030101010101" pitchFamily="2" charset="-122"/>
              <a:ea typeface="等线" panose="02010600030101010101" pitchFamily="2" charset="-122"/>
            </a:endParaRPr>
          </a:p>
          <a:p>
            <a:pPr fontAlgn="ctr">
              <a:lnSpc>
                <a:spcPct val="130000"/>
              </a:lnSpc>
            </a:pPr>
            <a:r>
              <a:rPr lang="zh-CN" altLang="en-US" sz="1400" b="0" i="0" u="none" strike="noStrike" dirty="0">
                <a:solidFill>
                  <a:srgbClr val="FF0000"/>
                </a:solidFill>
                <a:effectLst/>
                <a:latin typeface="等线" panose="02010600030101010101" pitchFamily="2" charset="-122"/>
                <a:ea typeface="等线" panose="02010600030101010101" pitchFamily="2" charset="-122"/>
              </a:rPr>
              <a:t>研究工作起步后的惯性，使他不能及时并入主流方向；留学实际上不够圆满：选前沿领域导师、深入一个重要问题</a:t>
            </a:r>
            <a:endParaRPr lang="en-US" altLang="zh-CN" sz="1400" b="0" i="0" u="none" strike="noStrike" dirty="0">
              <a:solidFill>
                <a:srgbClr val="FF0000"/>
              </a:solidFill>
              <a:effectLst/>
              <a:latin typeface="等线" panose="02010600030101010101" pitchFamily="2" charset="-122"/>
              <a:ea typeface="等线" panose="02010600030101010101" pitchFamily="2" charset="-122"/>
            </a:endParaRPr>
          </a:p>
          <a:p>
            <a:pPr fontAlgn="ctr">
              <a:lnSpc>
                <a:spcPct val="130000"/>
              </a:lnSpc>
            </a:pPr>
            <a:r>
              <a:rPr lang="en-US" altLang="zh-CN" sz="1400" dirty="0">
                <a:solidFill>
                  <a:schemeClr val="accent1">
                    <a:lumMod val="75000"/>
                  </a:schemeClr>
                </a:solidFill>
                <a:latin typeface="等线" panose="02010600030101010101" pitchFamily="2" charset="-122"/>
                <a:ea typeface="等线" panose="02010600030101010101" pitchFamily="2" charset="-122"/>
              </a:rPr>
              <a:t>            </a:t>
            </a:r>
            <a:r>
              <a:rPr lang="en-US" altLang="zh-CN" sz="1400" b="0" i="0" u="none" strike="noStrike" dirty="0">
                <a:solidFill>
                  <a:schemeClr val="accent1">
                    <a:lumMod val="75000"/>
                  </a:schemeClr>
                </a:solidFill>
                <a:effectLst/>
                <a:latin typeface="等线" panose="02010600030101010101" pitchFamily="2" charset="-122"/>
                <a:ea typeface="等线" panose="02010600030101010101" pitchFamily="2" charset="-122"/>
              </a:rPr>
              <a:t>——</a:t>
            </a:r>
            <a:r>
              <a:rPr lang="zh-CN" altLang="en-US" sz="1400" b="0" i="0" u="none" strike="noStrike" dirty="0">
                <a:solidFill>
                  <a:schemeClr val="accent1">
                    <a:lumMod val="75000"/>
                  </a:schemeClr>
                </a:solidFill>
                <a:effectLst/>
                <a:latin typeface="等线" panose="02010600030101010101" pitchFamily="2" charset="-122"/>
                <a:ea typeface="等线" panose="02010600030101010101" pitchFamily="2" charset="-122"/>
              </a:rPr>
              <a:t>经验教训为中国科大学生带来福音（侯建国的实例）</a:t>
            </a:r>
            <a:endParaRPr lang="en-US" altLang="zh-CN" sz="800" b="0" i="0" u="none" strike="noStrike" dirty="0">
              <a:solidFill>
                <a:schemeClr val="accent1">
                  <a:lumMod val="75000"/>
                </a:schemeClr>
              </a:solidFill>
              <a:effectLst/>
              <a:latin typeface="等线" panose="02010600030101010101" pitchFamily="2" charset="-122"/>
              <a:ea typeface="等线" panose="02010600030101010101" pitchFamily="2" charset="-122"/>
            </a:endParaRPr>
          </a:p>
          <a:p>
            <a:pPr fontAlgn="ctr">
              <a:lnSpc>
                <a:spcPct val="130000"/>
              </a:lnSpc>
            </a:pPr>
            <a:endParaRPr lang="en-US" altLang="zh-CN" sz="800" b="0" i="0" u="none" strike="noStrike" dirty="0">
              <a:solidFill>
                <a:schemeClr val="accent1">
                  <a:lumMod val="75000"/>
                </a:schemeClr>
              </a:solidFill>
              <a:effectLst/>
              <a:latin typeface="等线" panose="02010600030101010101" pitchFamily="2" charset="-122"/>
              <a:ea typeface="等线" panose="02010600030101010101" pitchFamily="2" charset="-122"/>
            </a:endParaRPr>
          </a:p>
        </p:txBody>
      </p:sp>
      <p:sp>
        <p:nvSpPr>
          <p:cNvPr id="10" name="矩形 9">
            <a:extLst>
              <a:ext uri="{FF2B5EF4-FFF2-40B4-BE49-F238E27FC236}">
                <a16:creationId xmlns:a16="http://schemas.microsoft.com/office/drawing/2014/main" id="{A14033C2-6DF2-6E05-F2FF-D7AC7127D484}"/>
              </a:ext>
            </a:extLst>
          </p:cNvPr>
          <p:cNvSpPr/>
          <p:nvPr/>
        </p:nvSpPr>
        <p:spPr>
          <a:xfrm>
            <a:off x="290346" y="4198883"/>
            <a:ext cx="4886176" cy="523220"/>
          </a:xfrm>
          <a:prstGeom prst="rect">
            <a:avLst/>
          </a:prstGeom>
          <a:noFill/>
        </p:spPr>
        <p:txBody>
          <a:bodyPr wrap="square" lIns="91440" tIns="45720" rIns="91440" bIns="45720">
            <a:spAutoFit/>
          </a:bodyPr>
          <a:lstStyle/>
          <a:p>
            <a:pPr algn="ctr"/>
            <a:r>
              <a:rPr lang="en-US" altLang="zh-CN" sz="1400" b="0" cap="none" spc="0" dirty="0">
                <a:ln w="0"/>
                <a:solidFill>
                  <a:schemeClr val="accent1"/>
                </a:solidFill>
                <a:effectLst>
                  <a:outerShdw blurRad="38100" dist="25400" dir="5400000" algn="ctr" rotWithShape="0">
                    <a:srgbClr val="6E747A">
                      <a:alpha val="43000"/>
                    </a:srgbClr>
                  </a:outerShdw>
                </a:effectLst>
              </a:rPr>
              <a:t>1.</a:t>
            </a:r>
            <a:r>
              <a:rPr lang="zh-CN" altLang="en-US" sz="1400" b="0" cap="none" spc="0" dirty="0">
                <a:ln w="0"/>
                <a:solidFill>
                  <a:schemeClr val="accent1"/>
                </a:solidFill>
                <a:effectLst>
                  <a:outerShdw blurRad="38100" dist="25400" dir="5400000" algn="ctr" rotWithShape="0">
                    <a:srgbClr val="6E747A">
                      <a:alpha val="43000"/>
                    </a:srgbClr>
                  </a:outerShdw>
                </a:effectLst>
              </a:rPr>
              <a:t>压力对照相乳胶感光性能的影响</a:t>
            </a:r>
            <a:r>
              <a:rPr lang="en-US" altLang="zh-CN" sz="1400" b="0" cap="none" spc="0" dirty="0">
                <a:ln w="0"/>
                <a:solidFill>
                  <a:schemeClr val="accent1"/>
                </a:solidFill>
                <a:effectLst>
                  <a:outerShdw blurRad="38100" dist="25400" dir="5400000" algn="ctr" rotWithShape="0">
                    <a:srgbClr val="6E747A">
                      <a:alpha val="43000"/>
                    </a:srgbClr>
                  </a:outerShdw>
                </a:effectLst>
              </a:rPr>
              <a:t>-</a:t>
            </a:r>
            <a:r>
              <a:rPr lang="zh-CN" altLang="en-US" sz="1400" b="0" cap="none" spc="0" dirty="0">
                <a:ln w="0"/>
                <a:solidFill>
                  <a:schemeClr val="accent1"/>
                </a:solidFill>
                <a:effectLst>
                  <a:outerShdw blurRad="38100" dist="25400" dir="5400000" algn="ctr" rotWithShape="0">
                    <a:srgbClr val="6E747A">
                      <a:alpha val="43000"/>
                    </a:srgbClr>
                  </a:outerShdw>
                </a:effectLst>
              </a:rPr>
              <a:t>实验室图片</a:t>
            </a:r>
            <a:endParaRPr lang="en-US" altLang="zh-CN" sz="1400" b="0" cap="none" spc="0" dirty="0">
              <a:ln w="0"/>
              <a:solidFill>
                <a:schemeClr val="accent1"/>
              </a:solidFill>
              <a:effectLst>
                <a:outerShdw blurRad="38100" dist="25400" dir="5400000" algn="ctr" rotWithShape="0">
                  <a:srgbClr val="6E747A">
                    <a:alpha val="43000"/>
                  </a:srgbClr>
                </a:outerShdw>
              </a:effectLst>
            </a:endParaRPr>
          </a:p>
          <a:p>
            <a:pPr algn="ctr"/>
            <a:r>
              <a:rPr lang="en-US" altLang="zh-CN" sz="1400" b="0" cap="none" spc="0" dirty="0">
                <a:ln w="0"/>
                <a:solidFill>
                  <a:schemeClr val="accent1"/>
                </a:solidFill>
                <a:effectLst>
                  <a:outerShdw blurRad="38100" dist="25400" dir="5400000" algn="ctr" rotWithShape="0">
                    <a:srgbClr val="6E747A">
                      <a:alpha val="43000"/>
                    </a:srgbClr>
                  </a:outerShdw>
                </a:effectLst>
              </a:rPr>
              <a:t>2.</a:t>
            </a:r>
            <a:r>
              <a:rPr lang="zh-CN" altLang="en-US" sz="1400" b="0" cap="none" spc="0" dirty="0">
                <a:ln w="0"/>
                <a:solidFill>
                  <a:schemeClr val="accent1"/>
                </a:solidFill>
                <a:effectLst>
                  <a:outerShdw blurRad="38100" dist="25400" dir="5400000" algn="ctr" rotWithShape="0">
                    <a:srgbClr val="6E747A">
                      <a:alpha val="43000"/>
                    </a:srgbClr>
                  </a:outerShdw>
                </a:effectLst>
              </a:rPr>
              <a:t>另一项工作是水晶扭电及其反效应的研究</a:t>
            </a:r>
            <a:r>
              <a:rPr lang="zh-CN" altLang="en-US" sz="1400" b="0" cap="none" spc="0" dirty="0">
                <a:ln w="0"/>
                <a:solidFill>
                  <a:srgbClr val="FF0000"/>
                </a:solidFill>
                <a:effectLst>
                  <a:outerShdw blurRad="38100" dist="25400" dir="5400000" algn="ctr" rotWithShape="0">
                    <a:srgbClr val="6E747A">
                      <a:alpha val="43000"/>
                    </a:srgbClr>
                  </a:outerShdw>
                </a:effectLst>
              </a:rPr>
              <a:t>（留学时继续）</a:t>
            </a:r>
          </a:p>
        </p:txBody>
      </p:sp>
      <p:pic>
        <p:nvPicPr>
          <p:cNvPr id="5" name="图片 4">
            <a:extLst>
              <a:ext uri="{FF2B5EF4-FFF2-40B4-BE49-F238E27FC236}">
                <a16:creationId xmlns:a16="http://schemas.microsoft.com/office/drawing/2014/main" id="{D827E315-E0C5-FAA5-0B82-E1F5BB146E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346" y="793834"/>
            <a:ext cx="4886177" cy="3394301"/>
          </a:xfrm>
          <a:prstGeom prst="rect">
            <a:avLst/>
          </a:prstGeom>
        </p:spPr>
      </p:pic>
    </p:spTree>
    <p:extLst>
      <p:ext uri="{BB962C8B-B14F-4D97-AF65-F5344CB8AC3E}">
        <p14:creationId xmlns:p14="http://schemas.microsoft.com/office/powerpoint/2010/main" val="3495381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161A-45A2-716C-C870-F878603909B4}"/>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CF37D9EA-4BC1-E16C-C582-537B595D6BF5}"/>
              </a:ext>
            </a:extLst>
          </p:cNvPr>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TextBox 18">
            <a:extLst>
              <a:ext uri="{FF2B5EF4-FFF2-40B4-BE49-F238E27FC236}">
                <a16:creationId xmlns:a16="http://schemas.microsoft.com/office/drawing/2014/main" id="{E3B740A2-536B-F63A-1B3C-CEAE4C58AC39}"/>
              </a:ext>
            </a:extLst>
          </p:cNvPr>
          <p:cNvSpPr txBox="1"/>
          <p:nvPr/>
        </p:nvSpPr>
        <p:spPr>
          <a:xfrm>
            <a:off x="425971" y="89856"/>
            <a:ext cx="1042273" cy="769441"/>
          </a:xfrm>
          <a:prstGeom prst="rect">
            <a:avLst/>
          </a:prstGeom>
          <a:noFill/>
        </p:spPr>
        <p:txBody>
          <a:bodyPr wrap="square" rtlCol="0">
            <a:spAutoFit/>
          </a:bodyPr>
          <a:lstStyle>
            <a:defPPr>
              <a:defRPr lang="zh-CN"/>
            </a:defPPr>
            <a:lvl1pPr>
              <a:defRPr sz="4000" b="1">
                <a:solidFill>
                  <a:schemeClr val="bg1"/>
                </a:solidFill>
                <a:latin typeface="微软雅黑" pitchFamily="34" charset="-122"/>
                <a:ea typeface="微软雅黑" pitchFamily="34" charset="-122"/>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rPr>
              <a:t>2.</a:t>
            </a:r>
            <a:r>
              <a:rPr lang="en-US" altLang="zh-CN" sz="4400" dirty="0">
                <a:solidFill>
                  <a:srgbClr val="0070C0"/>
                </a:solidFill>
              </a:rPr>
              <a:t>2</a:t>
            </a:r>
            <a:endParaRPr kumimoji="0" lang="zh-CN" altLang="en-US"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endParaRPr>
          </a:p>
        </p:txBody>
      </p:sp>
      <p:cxnSp>
        <p:nvCxnSpPr>
          <p:cNvPr id="20" name="直接连接符 19">
            <a:extLst>
              <a:ext uri="{FF2B5EF4-FFF2-40B4-BE49-F238E27FC236}">
                <a16:creationId xmlns:a16="http://schemas.microsoft.com/office/drawing/2014/main" id="{8694B6F5-FFE6-EC0E-18CF-1EC09B8CC642}"/>
              </a:ext>
            </a:extLst>
          </p:cNvPr>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BEF10BB4-859D-F33D-1E54-528DC0749685}"/>
              </a:ext>
            </a:extLst>
          </p:cNvPr>
          <p:cNvCxnSpPr>
            <a:cxnSpLocks/>
          </p:cNvCxnSpPr>
          <p:nvPr/>
        </p:nvCxnSpPr>
        <p:spPr>
          <a:xfrm>
            <a:off x="1412592" y="573915"/>
            <a:ext cx="773140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8CD9DA9-07E2-47E1-2135-8CA2CCDC69D5}"/>
              </a:ext>
            </a:extLst>
          </p:cNvPr>
          <p:cNvSpPr txBox="1"/>
          <p:nvPr/>
        </p:nvSpPr>
        <p:spPr>
          <a:xfrm>
            <a:off x="1574275" y="179969"/>
            <a:ext cx="5684364" cy="400110"/>
          </a:xfrm>
          <a:prstGeom prst="rect">
            <a:avLst/>
          </a:prstGeom>
          <a:noFill/>
        </p:spPr>
        <p:txBody>
          <a:bodyPr wrap="square" rtlCol="0">
            <a:spAutoFit/>
          </a:bodyPr>
          <a:lstStyle/>
          <a:p>
            <a:pPr lvl="0">
              <a:defRPr/>
            </a:pPr>
            <a:r>
              <a:rPr lang="zh-CN" altLang="en-US" sz="2000" dirty="0">
                <a:solidFill>
                  <a:srgbClr val="4472C4">
                    <a:lumMod val="75000"/>
                  </a:srgbClr>
                </a:solidFill>
                <a:latin typeface="等线" panose="02010600030101010101" pitchFamily="2" charset="-122"/>
                <a:ea typeface="等线" panose="02010600030101010101" pitchFamily="2" charset="-122"/>
              </a:rPr>
              <a:t> 钱临照在平研院的收获</a:t>
            </a:r>
          </a:p>
        </p:txBody>
      </p:sp>
      <p:sp>
        <p:nvSpPr>
          <p:cNvPr id="3" name="文本框 2">
            <a:extLst>
              <a:ext uri="{FF2B5EF4-FFF2-40B4-BE49-F238E27FC236}">
                <a16:creationId xmlns:a16="http://schemas.microsoft.com/office/drawing/2014/main" id="{49DA0461-D30D-0E04-FD13-59052787FAF7}"/>
              </a:ext>
            </a:extLst>
          </p:cNvPr>
          <p:cNvSpPr txBox="1"/>
          <p:nvPr/>
        </p:nvSpPr>
        <p:spPr>
          <a:xfrm>
            <a:off x="5278296" y="793834"/>
            <a:ext cx="3575358" cy="3733330"/>
          </a:xfrm>
          <a:prstGeom prst="rect">
            <a:avLst/>
          </a:prstGeom>
          <a:solidFill>
            <a:srgbClr val="E4DADD"/>
          </a:solidFill>
        </p:spPr>
        <p:txBody>
          <a:bodyPr wrap="square">
            <a:spAutoFit/>
          </a:bodyPr>
          <a:lstStyle/>
          <a:p>
            <a:pPr fontAlgn="ctr">
              <a:lnSpc>
                <a:spcPct val="130000"/>
              </a:lnSpc>
            </a:pPr>
            <a:r>
              <a:rPr lang="zh-CN" altLang="en-US" sz="1400" b="1" dirty="0">
                <a:solidFill>
                  <a:srgbClr val="4472C4"/>
                </a:solidFill>
                <a:latin typeface="等线" panose="02010600030101010101" pitchFamily="2" charset="-122"/>
                <a:ea typeface="等线" panose="02010600030101010101" pitchFamily="2" charset="-122"/>
              </a:rPr>
              <a:t>侯建国：</a:t>
            </a:r>
            <a:r>
              <a:rPr lang="en-US" altLang="zh-CN" sz="1400" dirty="0">
                <a:solidFill>
                  <a:srgbClr val="4472C4"/>
                </a:solidFill>
                <a:latin typeface="等线" panose="02010600030101010101" pitchFamily="2" charset="-122"/>
                <a:ea typeface="等线" panose="02010600030101010101" pitchFamily="2" charset="-122"/>
              </a:rPr>
              <a:t>1986</a:t>
            </a:r>
            <a:r>
              <a:rPr lang="zh-CN" altLang="en-US" sz="1400" dirty="0">
                <a:solidFill>
                  <a:srgbClr val="4472C4"/>
                </a:solidFill>
                <a:latin typeface="等线" panose="02010600030101010101" pitchFamily="2" charset="-122"/>
                <a:ea typeface="等线" panose="02010600030101010101" pitchFamily="2" charset="-122"/>
              </a:rPr>
              <a:t>年我考取中国科大的博士生，</a:t>
            </a:r>
            <a:r>
              <a:rPr lang="zh-CN" altLang="en-US" sz="1400" dirty="0">
                <a:solidFill>
                  <a:srgbClr val="FF0000"/>
                </a:solidFill>
                <a:latin typeface="等线" panose="02010600030101010101" pitchFamily="2" charset="-122"/>
                <a:ea typeface="等线" panose="02010600030101010101" pitchFamily="2" charset="-122"/>
              </a:rPr>
              <a:t>师从钱临照先生和吴自勤先生。</a:t>
            </a:r>
            <a:endParaRPr lang="en-US" altLang="zh-CN" sz="1400" dirty="0">
              <a:solidFill>
                <a:srgbClr val="FF0000"/>
              </a:solidFill>
              <a:latin typeface="等线" panose="02010600030101010101" pitchFamily="2" charset="-122"/>
              <a:ea typeface="等线" panose="02010600030101010101" pitchFamily="2" charset="-122"/>
            </a:endParaRPr>
          </a:p>
          <a:p>
            <a:pPr fontAlgn="ctr">
              <a:lnSpc>
                <a:spcPct val="130000"/>
              </a:lnSpc>
            </a:pPr>
            <a:r>
              <a:rPr lang="en-US" altLang="zh-CN" sz="1400" dirty="0">
                <a:solidFill>
                  <a:srgbClr val="4472C4"/>
                </a:solidFill>
                <a:latin typeface="等线" panose="02010600030101010101" pitchFamily="2" charset="-122"/>
                <a:ea typeface="等线" panose="02010600030101010101" pitchFamily="2" charset="-122"/>
              </a:rPr>
              <a:t>20</a:t>
            </a:r>
            <a:r>
              <a:rPr lang="zh-CN" altLang="en-US" sz="1400" dirty="0">
                <a:solidFill>
                  <a:srgbClr val="4472C4"/>
                </a:solidFill>
                <a:latin typeface="等线" panose="02010600030101010101" pitchFamily="2" charset="-122"/>
                <a:ea typeface="等线" panose="02010600030101010101" pitchFamily="2" charset="-122"/>
              </a:rPr>
              <a:t>世纪</a:t>
            </a:r>
            <a:r>
              <a:rPr lang="en-US" altLang="zh-CN" sz="1400" dirty="0">
                <a:solidFill>
                  <a:srgbClr val="4472C4"/>
                </a:solidFill>
                <a:latin typeface="等线" panose="02010600030101010101" pitchFamily="2" charset="-122"/>
                <a:ea typeface="等线" panose="02010600030101010101" pitchFamily="2" charset="-122"/>
              </a:rPr>
              <a:t>80</a:t>
            </a:r>
            <a:r>
              <a:rPr lang="zh-CN" altLang="en-US" sz="1400" dirty="0">
                <a:solidFill>
                  <a:srgbClr val="4472C4"/>
                </a:solidFill>
                <a:latin typeface="等线" panose="02010600030101010101" pitchFamily="2" charset="-122"/>
                <a:ea typeface="等线" panose="02010600030101010101" pitchFamily="2" charset="-122"/>
              </a:rPr>
              <a:t>年代后期，科大出国留学之风甚烈，我也</a:t>
            </a:r>
            <a:r>
              <a:rPr lang="zh-CN" altLang="en-US" sz="1400" dirty="0">
                <a:solidFill>
                  <a:srgbClr val="FF0000"/>
                </a:solidFill>
                <a:latin typeface="等线" panose="02010600030101010101" pitchFamily="2" charset="-122"/>
                <a:ea typeface="等线" panose="02010600030101010101" pitchFamily="2" charset="-122"/>
              </a:rPr>
              <a:t>随大流，申请了美国的几所大学</a:t>
            </a:r>
            <a:r>
              <a:rPr lang="zh-CN" altLang="en-US" sz="1400" dirty="0">
                <a:solidFill>
                  <a:srgbClr val="4472C4"/>
                </a:solidFill>
                <a:latin typeface="等线" panose="02010600030101010101" pitchFamily="2" charset="-122"/>
                <a:ea typeface="等线" panose="02010600030101010101" pitchFamily="2" charset="-122"/>
              </a:rPr>
              <a:t>，并请钱先生给我写推荐信。</a:t>
            </a:r>
            <a:endParaRPr lang="en-US" altLang="zh-CN" sz="1400" dirty="0">
              <a:solidFill>
                <a:srgbClr val="4472C4"/>
              </a:solidFill>
              <a:latin typeface="等线" panose="02010600030101010101" pitchFamily="2" charset="-122"/>
              <a:ea typeface="等线" panose="02010600030101010101" pitchFamily="2" charset="-122"/>
            </a:endParaRPr>
          </a:p>
          <a:p>
            <a:pPr fontAlgn="ctr">
              <a:lnSpc>
                <a:spcPct val="130000"/>
              </a:lnSpc>
            </a:pPr>
            <a:r>
              <a:rPr lang="zh-CN" altLang="en-US" sz="1400" dirty="0">
                <a:solidFill>
                  <a:srgbClr val="4472C4"/>
                </a:solidFill>
                <a:latin typeface="等线" panose="02010600030101010101" pitchFamily="2" charset="-122"/>
                <a:ea typeface="等线" panose="02010600030101010101" pitchFamily="2" charset="-122"/>
              </a:rPr>
              <a:t>当钱先生见我选择的学校并非在物理学研究领域处于一流研究水平时，就先和我谈起他</a:t>
            </a:r>
          </a:p>
          <a:p>
            <a:pPr fontAlgn="ctr">
              <a:lnSpc>
                <a:spcPct val="130000"/>
              </a:lnSpc>
            </a:pPr>
            <a:r>
              <a:rPr lang="zh-CN" altLang="en-US" sz="1400" dirty="0">
                <a:solidFill>
                  <a:srgbClr val="4472C4"/>
                </a:solidFill>
                <a:latin typeface="等线" panose="02010600030101010101" pitchFamily="2" charset="-122"/>
                <a:ea typeface="等线" panose="02010600030101010101" pitchFamily="2" charset="-122"/>
              </a:rPr>
              <a:t>早年留英的心得体会，给我分析道</a:t>
            </a:r>
            <a:r>
              <a:rPr lang="en-US" altLang="zh-CN" sz="1400" dirty="0">
                <a:solidFill>
                  <a:srgbClr val="4472C4"/>
                </a:solidFill>
                <a:latin typeface="等线" panose="02010600030101010101" pitchFamily="2" charset="-122"/>
                <a:ea typeface="等线" panose="02010600030101010101" pitchFamily="2" charset="-122"/>
              </a:rPr>
              <a:t>:“</a:t>
            </a:r>
            <a:r>
              <a:rPr lang="zh-CN" altLang="en-US" sz="1400" dirty="0">
                <a:solidFill>
                  <a:srgbClr val="4472C4"/>
                </a:solidFill>
                <a:latin typeface="等线" panose="02010600030101010101" pitchFamily="2" charset="-122"/>
                <a:ea typeface="等线" panose="02010600030101010101" pitchFamily="2" charset="-122"/>
              </a:rPr>
              <a:t>你现在从事有关分形的研究工作，在国际上也才起步，前景看好。你若中断学业而</a:t>
            </a:r>
            <a:r>
              <a:rPr lang="zh-CN" altLang="en-US" sz="1400" dirty="0">
                <a:solidFill>
                  <a:srgbClr val="FF0000"/>
                </a:solidFill>
                <a:latin typeface="等线" panose="02010600030101010101" pitchFamily="2" charset="-122"/>
                <a:ea typeface="等线" panose="02010600030101010101" pitchFamily="2" charset="-122"/>
              </a:rPr>
              <a:t>到美国的一般大学重读硕士，很不值得！</a:t>
            </a:r>
            <a:r>
              <a:rPr lang="zh-CN" altLang="en-US" sz="1400" dirty="0">
                <a:solidFill>
                  <a:srgbClr val="4472C4"/>
                </a:solidFill>
                <a:latin typeface="等线" panose="02010600030101010101" pitchFamily="2" charset="-122"/>
                <a:ea typeface="等线" panose="02010600030101010101" pitchFamily="2" charset="-122"/>
              </a:rPr>
              <a:t>应该继续在国内完成博士论文，再</a:t>
            </a:r>
            <a:r>
              <a:rPr lang="zh-CN" altLang="en-US" sz="1400" dirty="0">
                <a:solidFill>
                  <a:srgbClr val="FF0000"/>
                </a:solidFill>
                <a:latin typeface="等线" panose="02010600030101010101" pitchFamily="2" charset="-122"/>
                <a:ea typeface="等线" panose="02010600030101010101" pitchFamily="2" charset="-122"/>
              </a:rPr>
              <a:t>争取到国外一流大学</a:t>
            </a:r>
          </a:p>
          <a:p>
            <a:pPr fontAlgn="ctr">
              <a:lnSpc>
                <a:spcPct val="130000"/>
              </a:lnSpc>
            </a:pPr>
            <a:r>
              <a:rPr lang="zh-CN" altLang="en-US" sz="1400" dirty="0">
                <a:solidFill>
                  <a:srgbClr val="FF0000"/>
                </a:solidFill>
                <a:latin typeface="等线" panose="02010600030101010101" pitchFamily="2" charset="-122"/>
                <a:ea typeface="等线" panose="02010600030101010101" pitchFamily="2" charset="-122"/>
              </a:rPr>
              <a:t>做博士后</a:t>
            </a:r>
            <a:r>
              <a:rPr lang="zh-CN" altLang="en-US" sz="1400" dirty="0">
                <a:solidFill>
                  <a:srgbClr val="4472C4"/>
                </a:solidFill>
                <a:latin typeface="等线" panose="02010600030101010101" pitchFamily="2" charset="-122"/>
                <a:ea typeface="等线" panose="02010600030101010101" pitchFamily="2" charset="-122"/>
              </a:rPr>
              <a:t>的研究工作。</a:t>
            </a:r>
            <a:endParaRPr lang="zh-CN" altLang="en-US" sz="1400" b="0" i="0" u="none" strike="noStrike" dirty="0">
              <a:solidFill>
                <a:schemeClr val="accent1">
                  <a:lumMod val="75000"/>
                </a:schemeClr>
              </a:solidFill>
              <a:effectLst/>
              <a:latin typeface="等线" panose="02010600030101010101" pitchFamily="2" charset="-122"/>
              <a:ea typeface="等线" panose="02010600030101010101" pitchFamily="2" charset="-122"/>
            </a:endParaRPr>
          </a:p>
        </p:txBody>
      </p:sp>
      <p:sp>
        <p:nvSpPr>
          <p:cNvPr id="10" name="矩形 9">
            <a:extLst>
              <a:ext uri="{FF2B5EF4-FFF2-40B4-BE49-F238E27FC236}">
                <a16:creationId xmlns:a16="http://schemas.microsoft.com/office/drawing/2014/main" id="{20780261-9B43-FA52-4104-D0C1540E68F6}"/>
              </a:ext>
            </a:extLst>
          </p:cNvPr>
          <p:cNvSpPr/>
          <p:nvPr/>
        </p:nvSpPr>
        <p:spPr>
          <a:xfrm>
            <a:off x="704673" y="4219387"/>
            <a:ext cx="3949831" cy="307777"/>
          </a:xfrm>
          <a:prstGeom prst="rect">
            <a:avLst/>
          </a:prstGeom>
          <a:noFill/>
        </p:spPr>
        <p:txBody>
          <a:bodyPr wrap="square" lIns="91440" tIns="45720" rIns="91440" bIns="45720">
            <a:spAutoFit/>
          </a:bodyPr>
          <a:lstStyle/>
          <a:p>
            <a:pPr algn="ctr"/>
            <a:r>
              <a:rPr lang="zh-CN" altLang="en-US" sz="1400" b="0" cap="none" spc="0" dirty="0">
                <a:ln w="0"/>
                <a:solidFill>
                  <a:schemeClr val="accent1"/>
                </a:solidFill>
                <a:effectLst>
                  <a:outerShdw blurRad="38100" dist="25400" dir="5400000" algn="ctr" rotWithShape="0">
                    <a:srgbClr val="6E747A">
                      <a:alpha val="43000"/>
                    </a:srgbClr>
                  </a:outerShdw>
                </a:effectLst>
              </a:rPr>
              <a:t>侯建国、吴自勤、钱临照、刘文汉</a:t>
            </a:r>
          </a:p>
        </p:txBody>
      </p:sp>
      <p:pic>
        <p:nvPicPr>
          <p:cNvPr id="12" name="图片 11">
            <a:extLst>
              <a:ext uri="{FF2B5EF4-FFF2-40B4-BE49-F238E27FC236}">
                <a16:creationId xmlns:a16="http://schemas.microsoft.com/office/drawing/2014/main" id="{5A224F3B-B8A0-0639-8CF0-AEA386945D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091" y="793834"/>
            <a:ext cx="4914994" cy="3337281"/>
          </a:xfrm>
          <a:prstGeom prst="rect">
            <a:avLst/>
          </a:prstGeom>
        </p:spPr>
      </p:pic>
    </p:spTree>
    <p:extLst>
      <p:ext uri="{BB962C8B-B14F-4D97-AF65-F5344CB8AC3E}">
        <p14:creationId xmlns:p14="http://schemas.microsoft.com/office/powerpoint/2010/main" val="3072915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58568-822B-7379-841D-01F2C1A7184F}"/>
            </a:ext>
          </a:extLst>
        </p:cNvPr>
        <p:cNvGrpSpPr/>
        <p:nvPr/>
      </p:nvGrpSpPr>
      <p:grpSpPr>
        <a:xfrm>
          <a:off x="0" y="0"/>
          <a:ext cx="0" cy="0"/>
          <a:chOff x="0" y="0"/>
          <a:chExt cx="0" cy="0"/>
        </a:xfrm>
      </p:grpSpPr>
      <p:sp>
        <p:nvSpPr>
          <p:cNvPr id="6" name="矩形 5">
            <a:extLst>
              <a:ext uri="{FF2B5EF4-FFF2-40B4-BE49-F238E27FC236}">
                <a16:creationId xmlns:a16="http://schemas.microsoft.com/office/drawing/2014/main" id="{0875FC7B-66D0-BAD5-C48B-50D1FA048526}"/>
              </a:ext>
            </a:extLst>
          </p:cNvPr>
          <p:cNvSpPr/>
          <p:nvPr/>
        </p:nvSpPr>
        <p:spPr>
          <a:xfrm>
            <a:off x="5423796" y="769113"/>
            <a:ext cx="3307448" cy="3889736"/>
          </a:xfrm>
          <a:prstGeom prst="rect">
            <a:avLst/>
          </a:prstGeom>
          <a:solidFill>
            <a:schemeClr val="accent1">
              <a:lumMod val="60000"/>
              <a:lumOff val="4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2781FA2E-8A9A-AB5D-3D33-FE1C634EA5EF}"/>
              </a:ext>
            </a:extLst>
          </p:cNvPr>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TextBox 18">
            <a:extLst>
              <a:ext uri="{FF2B5EF4-FFF2-40B4-BE49-F238E27FC236}">
                <a16:creationId xmlns:a16="http://schemas.microsoft.com/office/drawing/2014/main" id="{1CC02CCB-2DDC-4618-AA1F-17BDAAC98A7D}"/>
              </a:ext>
            </a:extLst>
          </p:cNvPr>
          <p:cNvSpPr txBox="1"/>
          <p:nvPr/>
        </p:nvSpPr>
        <p:spPr>
          <a:xfrm>
            <a:off x="425971" y="89856"/>
            <a:ext cx="1042273" cy="769441"/>
          </a:xfrm>
          <a:prstGeom prst="rect">
            <a:avLst/>
          </a:prstGeom>
          <a:noFill/>
        </p:spPr>
        <p:txBody>
          <a:bodyPr wrap="square" rtlCol="0">
            <a:spAutoFit/>
          </a:bodyPr>
          <a:lstStyle>
            <a:defPPr>
              <a:defRPr lang="zh-CN"/>
            </a:defPPr>
            <a:lvl1pPr>
              <a:defRPr sz="4000" b="1">
                <a:solidFill>
                  <a:schemeClr val="bg1"/>
                </a:solidFill>
                <a:latin typeface="微软雅黑" pitchFamily="34" charset="-122"/>
                <a:ea typeface="微软雅黑" pitchFamily="34" charset="-122"/>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rPr>
              <a:t>2.3</a:t>
            </a:r>
            <a:endParaRPr kumimoji="0" lang="zh-CN" altLang="en-US"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endParaRPr>
          </a:p>
        </p:txBody>
      </p:sp>
      <p:cxnSp>
        <p:nvCxnSpPr>
          <p:cNvPr id="20" name="直接连接符 19">
            <a:extLst>
              <a:ext uri="{FF2B5EF4-FFF2-40B4-BE49-F238E27FC236}">
                <a16:creationId xmlns:a16="http://schemas.microsoft.com/office/drawing/2014/main" id="{58B36626-B178-88CF-8994-F06877E2FD69}"/>
              </a:ext>
            </a:extLst>
          </p:cNvPr>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E5EB2A65-20EF-9FDD-73A8-437752FD8297}"/>
              </a:ext>
            </a:extLst>
          </p:cNvPr>
          <p:cNvCxnSpPr>
            <a:cxnSpLocks/>
          </p:cNvCxnSpPr>
          <p:nvPr/>
        </p:nvCxnSpPr>
        <p:spPr>
          <a:xfrm>
            <a:off x="1412592" y="573915"/>
            <a:ext cx="773140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6D78BDA-1ED3-9B1C-69E8-4CEC160EBEE1}"/>
              </a:ext>
            </a:extLst>
          </p:cNvPr>
          <p:cNvSpPr txBox="1"/>
          <p:nvPr/>
        </p:nvSpPr>
        <p:spPr>
          <a:xfrm>
            <a:off x="1574275" y="179969"/>
            <a:ext cx="4515439" cy="400110"/>
          </a:xfrm>
          <a:prstGeom prst="rect">
            <a:avLst/>
          </a:prstGeom>
          <a:noFill/>
        </p:spPr>
        <p:txBody>
          <a:bodyPr wrap="square" rtlCol="0">
            <a:spAutoFit/>
          </a:bodyPr>
          <a:lstStyle/>
          <a:p>
            <a:pPr lvl="0">
              <a:defRPr/>
            </a:pPr>
            <a:r>
              <a:rPr lang="zh-CN" altLang="en-US" sz="2000" dirty="0">
                <a:solidFill>
                  <a:srgbClr val="4472C4">
                    <a:lumMod val="75000"/>
                  </a:srgbClr>
                </a:solidFill>
                <a:latin typeface="等线" panose="02010600030101010101" pitchFamily="2" charset="-122"/>
                <a:ea typeface="等线" panose="02010600030101010101" pitchFamily="2" charset="-122"/>
              </a:rPr>
              <a:t>钱临照在平研院物理所研究工作的意义</a:t>
            </a:r>
          </a:p>
        </p:txBody>
      </p:sp>
      <p:sp>
        <p:nvSpPr>
          <p:cNvPr id="3" name="文本框 2">
            <a:extLst>
              <a:ext uri="{FF2B5EF4-FFF2-40B4-BE49-F238E27FC236}">
                <a16:creationId xmlns:a16="http://schemas.microsoft.com/office/drawing/2014/main" id="{E12E1521-1B48-2623-EE05-368F21D8EC3C}"/>
              </a:ext>
            </a:extLst>
          </p:cNvPr>
          <p:cNvSpPr txBox="1"/>
          <p:nvPr/>
        </p:nvSpPr>
        <p:spPr>
          <a:xfrm>
            <a:off x="614102" y="769113"/>
            <a:ext cx="4608348" cy="3893374"/>
          </a:xfrm>
          <a:prstGeom prst="rect">
            <a:avLst/>
          </a:prstGeom>
          <a:solidFill>
            <a:schemeClr val="accent1">
              <a:lumMod val="40000"/>
              <a:lumOff val="60000"/>
            </a:schemeClr>
          </a:solidFill>
        </p:spPr>
        <p:txBody>
          <a:bodyPr wrap="square">
            <a:spAutoFit/>
          </a:bodyPr>
          <a:lstStyle/>
          <a:p>
            <a:pPr marL="285750" indent="-285750" fontAlgn="ctr">
              <a:lnSpc>
                <a:spcPct val="130000"/>
              </a:lnSpc>
              <a:buFont typeface="Wingdings" panose="05000000000000000000" pitchFamily="2" charset="2"/>
              <a:buChar char="n"/>
            </a:pPr>
            <a:r>
              <a:rPr lang="zh-CN" altLang="en-US" sz="1400" b="0" i="0" u="none" strike="noStrike" dirty="0">
                <a:solidFill>
                  <a:srgbClr val="4472C4"/>
                </a:solidFill>
                <a:effectLst/>
                <a:latin typeface="等线" panose="02010600030101010101" pitchFamily="2" charset="-122"/>
                <a:ea typeface="等线" panose="02010600030101010101" pitchFamily="2" charset="-122"/>
              </a:rPr>
              <a:t>抗战前八九年</a:t>
            </a:r>
            <a:r>
              <a:rPr lang="en-US" altLang="zh-CN" sz="1400" b="0" i="0" u="none" strike="noStrike" dirty="0">
                <a:solidFill>
                  <a:srgbClr val="4472C4"/>
                </a:solidFill>
                <a:effectLst/>
                <a:latin typeface="等线" panose="02010600030101010101" pitchFamily="2" charset="-122"/>
                <a:ea typeface="等线" panose="02010600030101010101" pitchFamily="2" charset="-122"/>
              </a:rPr>
              <a:t>-</a:t>
            </a:r>
            <a:r>
              <a:rPr lang="zh-CN" altLang="en-US" sz="1400" b="0" i="0" u="none" strike="noStrike" dirty="0">
                <a:solidFill>
                  <a:srgbClr val="FF0000"/>
                </a:solidFill>
                <a:effectLst/>
                <a:latin typeface="等线" panose="02010600030101010101" pitchFamily="2" charset="-122"/>
                <a:ea typeface="等线" panose="02010600030101010101" pitchFamily="2" charset="-122"/>
              </a:rPr>
              <a:t>自由研究</a:t>
            </a:r>
            <a:r>
              <a:rPr lang="en-US" altLang="zh-CN" sz="1400" b="0" i="0" u="none" strike="noStrike" dirty="0">
                <a:solidFill>
                  <a:srgbClr val="4472C4"/>
                </a:solidFill>
                <a:effectLst/>
                <a:latin typeface="等线" panose="02010600030101010101" pitchFamily="2" charset="-122"/>
                <a:ea typeface="等线" panose="02010600030101010101" pitchFamily="2" charset="-122"/>
              </a:rPr>
              <a:t>-</a:t>
            </a:r>
            <a:r>
              <a:rPr lang="zh-CN" altLang="en-US" sz="1400" b="0" i="0" u="none" strike="noStrike" dirty="0">
                <a:solidFill>
                  <a:srgbClr val="4472C4"/>
                </a:solidFill>
                <a:effectLst/>
                <a:latin typeface="等线" panose="02010600030101010101" pitchFamily="2" charset="-122"/>
                <a:ea typeface="等线" panose="02010600030101010101" pitchFamily="2" charset="-122"/>
              </a:rPr>
              <a:t>初级阶段，完全根据</a:t>
            </a:r>
            <a:r>
              <a:rPr lang="zh-CN" altLang="en-US" sz="1400" b="0" i="0" u="none" strike="noStrike" dirty="0">
                <a:solidFill>
                  <a:srgbClr val="FF0000"/>
                </a:solidFill>
                <a:effectLst/>
                <a:latin typeface="等线" panose="02010600030101010101" pitchFamily="2" charset="-122"/>
                <a:ea typeface="等线" panose="02010600030101010101" pitchFamily="2" charset="-122"/>
              </a:rPr>
              <a:t>兴趣</a:t>
            </a:r>
            <a:r>
              <a:rPr lang="zh-CN" altLang="en-US" sz="1400" b="0" i="0" u="none" strike="noStrike" dirty="0">
                <a:solidFill>
                  <a:srgbClr val="4472C4"/>
                </a:solidFill>
                <a:effectLst/>
                <a:latin typeface="等线" panose="02010600030101010101" pitchFamily="2" charset="-122"/>
                <a:ea typeface="等线" panose="02010600030101010101" pitchFamily="2" charset="-122"/>
              </a:rPr>
              <a:t>、身边</a:t>
            </a:r>
            <a:r>
              <a:rPr lang="zh-CN" altLang="en-US" sz="1400" b="0" i="0" u="none" strike="noStrike" dirty="0">
                <a:solidFill>
                  <a:srgbClr val="FF0000"/>
                </a:solidFill>
                <a:effectLst/>
                <a:latin typeface="等线" panose="02010600030101010101" pitchFamily="2" charset="-122"/>
                <a:ea typeface="等线" panose="02010600030101010101" pitchFamily="2" charset="-122"/>
              </a:rPr>
              <a:t>条件</a:t>
            </a:r>
            <a:r>
              <a:rPr lang="zh-CN" altLang="en-US" sz="1400" b="0" i="0" u="none" strike="noStrike" dirty="0">
                <a:solidFill>
                  <a:srgbClr val="4472C4"/>
                </a:solidFill>
                <a:effectLst/>
                <a:latin typeface="等线" panose="02010600030101010101" pitchFamily="2" charset="-122"/>
                <a:ea typeface="等线" panose="02010600030101010101" pitchFamily="2" charset="-122"/>
              </a:rPr>
              <a:t>和已有</a:t>
            </a:r>
            <a:r>
              <a:rPr lang="zh-CN" altLang="en-US" sz="1400" b="0" i="0" u="none" strike="noStrike" dirty="0">
                <a:solidFill>
                  <a:srgbClr val="FF0000"/>
                </a:solidFill>
                <a:effectLst/>
                <a:latin typeface="等线" panose="02010600030101010101" pitchFamily="2" charset="-122"/>
                <a:ea typeface="等线" panose="02010600030101010101" pitchFamily="2" charset="-122"/>
              </a:rPr>
              <a:t>经验</a:t>
            </a:r>
            <a:r>
              <a:rPr lang="zh-CN" altLang="en-US" sz="1400" b="0" i="0" u="none" strike="noStrike" dirty="0">
                <a:solidFill>
                  <a:srgbClr val="4472C4"/>
                </a:solidFill>
                <a:effectLst/>
                <a:latin typeface="等线" panose="02010600030101010101" pitchFamily="2" charset="-122"/>
                <a:ea typeface="等线" panose="02010600030101010101" pitchFamily="2" charset="-122"/>
              </a:rPr>
              <a:t>而展开</a:t>
            </a:r>
            <a:endParaRPr lang="en-US" altLang="zh-CN" sz="1400" b="0" i="0" u="none" strike="noStrike" dirty="0">
              <a:solidFill>
                <a:srgbClr val="4472C4"/>
              </a:solidFill>
              <a:effectLst/>
              <a:latin typeface="等线" panose="02010600030101010101" pitchFamily="2" charset="-122"/>
              <a:ea typeface="等线" panose="02010600030101010101" pitchFamily="2" charset="-122"/>
            </a:endParaRPr>
          </a:p>
          <a:p>
            <a:pPr marL="285750" indent="-285750" fontAlgn="ctr">
              <a:lnSpc>
                <a:spcPct val="130000"/>
              </a:lnSpc>
              <a:buFont typeface="Wingdings" panose="05000000000000000000" pitchFamily="2" charset="2"/>
              <a:buChar char="n"/>
            </a:pPr>
            <a:r>
              <a:rPr lang="en-US" altLang="zh-CN" sz="1400" dirty="0">
                <a:solidFill>
                  <a:srgbClr val="4472C4"/>
                </a:solidFill>
                <a:latin typeface="等线" panose="02010600030101010101" pitchFamily="2" charset="-122"/>
                <a:ea typeface="等线" panose="02010600030101010101" pitchFamily="2" charset="-122"/>
              </a:rPr>
              <a:t>1930</a:t>
            </a:r>
            <a:r>
              <a:rPr lang="zh-CN" altLang="en-US" sz="1400" dirty="0">
                <a:solidFill>
                  <a:srgbClr val="4472C4"/>
                </a:solidFill>
                <a:latin typeface="等线" panose="02010600030101010101" pitchFamily="2" charset="-122"/>
                <a:ea typeface="等线" panose="02010600030101010101" pitchFamily="2" charset="-122"/>
              </a:rPr>
              <a:t>年之前，中国物理学论文年产出从未超过</a:t>
            </a:r>
            <a:r>
              <a:rPr lang="en-US" altLang="zh-CN" sz="1400" dirty="0">
                <a:solidFill>
                  <a:srgbClr val="4472C4"/>
                </a:solidFill>
                <a:latin typeface="等线" panose="02010600030101010101" pitchFamily="2" charset="-122"/>
                <a:ea typeface="等线" panose="02010600030101010101" pitchFamily="2" charset="-122"/>
              </a:rPr>
              <a:t>10</a:t>
            </a:r>
            <a:r>
              <a:rPr lang="zh-CN" altLang="en-US" sz="1400" dirty="0">
                <a:solidFill>
                  <a:srgbClr val="4472C4"/>
                </a:solidFill>
                <a:latin typeface="等线" panose="02010600030101010101" pitchFamily="2" charset="-122"/>
                <a:ea typeface="等线" panose="02010600030101010101" pitchFamily="2" charset="-122"/>
              </a:rPr>
              <a:t>篇。</a:t>
            </a:r>
            <a:endParaRPr lang="en-US" altLang="zh-CN" sz="1400" dirty="0">
              <a:solidFill>
                <a:srgbClr val="4472C4"/>
              </a:solidFill>
              <a:latin typeface="等线" panose="02010600030101010101" pitchFamily="2" charset="-122"/>
              <a:ea typeface="等线" panose="02010600030101010101" pitchFamily="2" charset="-122"/>
            </a:endParaRPr>
          </a:p>
          <a:p>
            <a:pPr marL="285750" indent="-285750" fontAlgn="ctr">
              <a:lnSpc>
                <a:spcPct val="130000"/>
              </a:lnSpc>
              <a:buFont typeface="Wingdings" panose="05000000000000000000" pitchFamily="2" charset="2"/>
              <a:buChar char="n"/>
            </a:pPr>
            <a:r>
              <a:rPr lang="en-US" altLang="zh-CN" sz="1400" dirty="0">
                <a:solidFill>
                  <a:srgbClr val="4472C4"/>
                </a:solidFill>
                <a:latin typeface="等线" panose="02010600030101010101" pitchFamily="2" charset="-122"/>
                <a:ea typeface="等线" panose="02010600030101010101" pitchFamily="2" charset="-122"/>
              </a:rPr>
              <a:t>1931</a:t>
            </a:r>
            <a:r>
              <a:rPr lang="zh-CN" altLang="en-US" sz="1400" dirty="0">
                <a:solidFill>
                  <a:srgbClr val="4472C4"/>
                </a:solidFill>
                <a:latin typeface="等线" panose="02010600030101010101" pitchFamily="2" charset="-122"/>
                <a:ea typeface="等线" panose="02010600030101010101" pitchFamily="2" charset="-122"/>
              </a:rPr>
              <a:t>年开始，国内完成的成果首次超过国外</a:t>
            </a:r>
            <a:r>
              <a:rPr lang="en-US" altLang="zh-CN" sz="1400" dirty="0">
                <a:solidFill>
                  <a:srgbClr val="4472C4"/>
                </a:solidFill>
                <a:latin typeface="等线" panose="02010600030101010101" pitchFamily="2" charset="-122"/>
                <a:ea typeface="等线" panose="02010600030101010101" pitchFamily="2" charset="-122"/>
              </a:rPr>
              <a:t>——</a:t>
            </a:r>
            <a:r>
              <a:rPr lang="zh-CN" altLang="en-US" sz="1400" dirty="0">
                <a:solidFill>
                  <a:srgbClr val="FF0000"/>
                </a:solidFill>
                <a:latin typeface="等线" panose="02010600030101010101" pitchFamily="2" charset="-122"/>
                <a:ea typeface="等线" panose="02010600030101010101" pitchFamily="2" charset="-122"/>
              </a:rPr>
              <a:t>物理学研究工作的主战场已经从国外转移到国内。</a:t>
            </a:r>
            <a:r>
              <a:rPr lang="en-US" altLang="zh-CN" sz="1400" dirty="0">
                <a:solidFill>
                  <a:srgbClr val="4472C4"/>
                </a:solidFill>
                <a:latin typeface="等线" panose="02010600030101010101" pitchFamily="2" charset="-122"/>
                <a:ea typeface="等线" panose="02010600030101010101" pitchFamily="2" charset="-122"/>
              </a:rPr>
              <a:t>1932 </a:t>
            </a:r>
            <a:r>
              <a:rPr lang="zh-CN" altLang="en-US" sz="1400" dirty="0">
                <a:solidFill>
                  <a:srgbClr val="4472C4"/>
                </a:solidFill>
                <a:latin typeface="等线" panose="02010600030101010101" pitchFamily="2" charset="-122"/>
                <a:ea typeface="等线" panose="02010600030101010101" pitchFamily="2" charset="-122"/>
              </a:rPr>
              <a:t>年成立物理学会水到渠成（郎之万？）。</a:t>
            </a:r>
            <a:endParaRPr lang="en-US" altLang="zh-CN" sz="1400" b="0" i="0" u="none" strike="noStrike" dirty="0">
              <a:solidFill>
                <a:srgbClr val="4472C4"/>
              </a:solidFill>
              <a:effectLst/>
              <a:latin typeface="仿宋" panose="02010609060101010101" pitchFamily="49" charset="-122"/>
              <a:ea typeface="仿宋" panose="02010609060101010101" pitchFamily="49" charset="-122"/>
            </a:endParaRPr>
          </a:p>
          <a:p>
            <a:pPr marL="285750" indent="-285750" fontAlgn="ctr">
              <a:lnSpc>
                <a:spcPct val="130000"/>
              </a:lnSpc>
              <a:buFont typeface="Wingdings" panose="05000000000000000000" pitchFamily="2" charset="2"/>
              <a:buChar char="n"/>
            </a:pPr>
            <a:r>
              <a:rPr lang="en-US" altLang="zh-CN" sz="1400" b="0" i="0" u="none" strike="noStrike" dirty="0">
                <a:solidFill>
                  <a:srgbClr val="4472C4"/>
                </a:solidFill>
                <a:effectLst/>
                <a:latin typeface="等线" panose="02010600030101010101" pitchFamily="2" charset="-122"/>
                <a:ea typeface="等线" panose="02010600030101010101" pitchFamily="2" charset="-122"/>
              </a:rPr>
              <a:t>1932</a:t>
            </a:r>
            <a:r>
              <a:rPr lang="zh-CN" altLang="en-US" sz="1400" b="0" i="0" u="none" strike="noStrike" dirty="0">
                <a:solidFill>
                  <a:srgbClr val="4472C4"/>
                </a:solidFill>
                <a:effectLst/>
                <a:latin typeface="等线" panose="02010600030101010101" pitchFamily="2" charset="-122"/>
                <a:ea typeface="等线" panose="02010600030101010101" pitchFamily="2" charset="-122"/>
              </a:rPr>
              <a:t>－</a:t>
            </a:r>
            <a:r>
              <a:rPr lang="en-US" altLang="zh-CN" sz="1400" b="0" i="0" u="none" strike="noStrike" dirty="0">
                <a:solidFill>
                  <a:srgbClr val="4472C4"/>
                </a:solidFill>
                <a:effectLst/>
                <a:latin typeface="等线" panose="02010600030101010101" pitchFamily="2" charset="-122"/>
                <a:ea typeface="等线" panose="02010600030101010101" pitchFamily="2" charset="-122"/>
              </a:rPr>
              <a:t>1934</a:t>
            </a:r>
            <a:r>
              <a:rPr lang="zh-CN" altLang="en-US" sz="1400" b="0" i="0" u="none" strike="noStrike" dirty="0">
                <a:solidFill>
                  <a:srgbClr val="4472C4"/>
                </a:solidFill>
                <a:effectLst/>
                <a:latin typeface="等线" panose="02010600030101010101" pitchFamily="2" charset="-122"/>
                <a:ea typeface="等线" panose="02010600030101010101" pitchFamily="2" charset="-122"/>
              </a:rPr>
              <a:t>年</a:t>
            </a:r>
            <a:r>
              <a:rPr lang="en-US" altLang="zh-CN" sz="1400" b="0" i="0" u="none" strike="noStrike" dirty="0">
                <a:solidFill>
                  <a:srgbClr val="4472C4"/>
                </a:solidFill>
                <a:effectLst/>
                <a:latin typeface="等线" panose="02010600030101010101" pitchFamily="2" charset="-122"/>
                <a:ea typeface="等线" panose="02010600030101010101" pitchFamily="2" charset="-122"/>
              </a:rPr>
              <a:t>3</a:t>
            </a:r>
            <a:r>
              <a:rPr lang="zh-CN" altLang="en-US" sz="1400" b="0" i="0" u="none" strike="noStrike" dirty="0">
                <a:solidFill>
                  <a:srgbClr val="4472C4"/>
                </a:solidFill>
                <a:effectLst/>
                <a:latin typeface="等线" panose="02010600030101010101" pitchFamily="2" charset="-122"/>
                <a:ea typeface="等线" panose="02010600030101010101" pitchFamily="2" charset="-122"/>
              </a:rPr>
              <a:t>年</a:t>
            </a:r>
            <a:r>
              <a:rPr lang="zh-CN" altLang="en-US" sz="1400" dirty="0">
                <a:solidFill>
                  <a:srgbClr val="4472C4"/>
                </a:solidFill>
                <a:latin typeface="等线" panose="02010600030101010101" pitchFamily="2" charset="-122"/>
                <a:ea typeface="等线" panose="02010600030101010101" pitchFamily="2" charset="-122"/>
              </a:rPr>
              <a:t>，</a:t>
            </a:r>
            <a:r>
              <a:rPr lang="zh-CN" altLang="en-US" sz="1400" b="0" i="0" u="none" strike="noStrike" dirty="0">
                <a:solidFill>
                  <a:srgbClr val="4472C4"/>
                </a:solidFill>
                <a:effectLst/>
                <a:latin typeface="等线" panose="02010600030101010101" pitchFamily="2" charset="-122"/>
                <a:ea typeface="等线" panose="02010600030101010101" pitchFamily="2" charset="-122"/>
              </a:rPr>
              <a:t>国内工作</a:t>
            </a:r>
            <a:r>
              <a:rPr lang="en-US" altLang="zh-CN" sz="1400" b="0" i="0" u="none" strike="noStrike" dirty="0">
                <a:solidFill>
                  <a:srgbClr val="4472C4"/>
                </a:solidFill>
                <a:effectLst/>
                <a:latin typeface="等线" panose="02010600030101010101" pitchFamily="2" charset="-122"/>
                <a:ea typeface="等线" panose="02010600030101010101" pitchFamily="2" charset="-122"/>
              </a:rPr>
              <a:t>72</a:t>
            </a:r>
            <a:r>
              <a:rPr lang="zh-CN" altLang="en-US" sz="1400" b="0" i="0" u="none" strike="noStrike" dirty="0">
                <a:solidFill>
                  <a:srgbClr val="4472C4"/>
                </a:solidFill>
                <a:effectLst/>
                <a:latin typeface="等线" panose="02010600030101010101" pitchFamily="2" charset="-122"/>
                <a:ea typeface="等线" panose="02010600030101010101" pitchFamily="2" charset="-122"/>
              </a:rPr>
              <a:t>篇，平研物理所</a:t>
            </a:r>
            <a:r>
              <a:rPr lang="en-US" altLang="zh-CN" sz="1400" b="0" i="0" u="none" strike="noStrike" dirty="0">
                <a:solidFill>
                  <a:srgbClr val="4472C4"/>
                </a:solidFill>
                <a:effectLst/>
                <a:latin typeface="等线" panose="02010600030101010101" pitchFamily="2" charset="-122"/>
                <a:ea typeface="等线" panose="02010600030101010101" pitchFamily="2" charset="-122"/>
              </a:rPr>
              <a:t>14</a:t>
            </a:r>
            <a:r>
              <a:rPr lang="zh-CN" altLang="en-US" sz="1400" b="0" i="0" u="none" strike="noStrike" dirty="0">
                <a:solidFill>
                  <a:srgbClr val="4472C4"/>
                </a:solidFill>
                <a:effectLst/>
                <a:latin typeface="等线" panose="02010600030101010101" pitchFamily="2" charset="-122"/>
                <a:ea typeface="等线" panose="02010600030101010101" pitchFamily="2" charset="-122"/>
              </a:rPr>
              <a:t>篇，</a:t>
            </a:r>
            <a:r>
              <a:rPr lang="zh-CN" altLang="en-US" sz="1400" dirty="0">
                <a:solidFill>
                  <a:srgbClr val="4472C4"/>
                </a:solidFill>
                <a:latin typeface="等线" panose="02010600030101010101" pitchFamily="2" charset="-122"/>
                <a:ea typeface="等线" panose="02010600030101010101" pitchFamily="2" charset="-122"/>
              </a:rPr>
              <a:t>约</a:t>
            </a:r>
            <a:r>
              <a:rPr lang="zh-CN" altLang="en-US" sz="1400" b="0" i="0" u="none" strike="noStrike" dirty="0">
                <a:solidFill>
                  <a:srgbClr val="4472C4"/>
                </a:solidFill>
                <a:effectLst/>
                <a:latin typeface="等线" panose="02010600030101010101" pitchFamily="2" charset="-122"/>
                <a:ea typeface="等线" panose="02010600030101010101" pitchFamily="2" charset="-122"/>
              </a:rPr>
              <a:t>占</a:t>
            </a:r>
            <a:r>
              <a:rPr lang="en-US" altLang="zh-CN" sz="1400" b="0" i="0" u="none" strike="noStrike" dirty="0">
                <a:solidFill>
                  <a:srgbClr val="4472C4"/>
                </a:solidFill>
                <a:effectLst/>
                <a:latin typeface="等线" panose="02010600030101010101" pitchFamily="2" charset="-122"/>
                <a:ea typeface="等线" panose="02010600030101010101" pitchFamily="2" charset="-122"/>
              </a:rPr>
              <a:t>20%</a:t>
            </a:r>
            <a:r>
              <a:rPr lang="zh-CN" altLang="en-US" sz="1400" b="0" i="0" u="none" strike="noStrike" dirty="0">
                <a:solidFill>
                  <a:srgbClr val="4472C4"/>
                </a:solidFill>
                <a:effectLst/>
                <a:latin typeface="等线" panose="02010600030101010101" pitchFamily="2" charset="-122"/>
                <a:ea typeface="等线" panose="02010600030101010101" pitchFamily="2" charset="-122"/>
              </a:rPr>
              <a:t>，钱临照</a:t>
            </a:r>
            <a:r>
              <a:rPr lang="en-US" altLang="zh-CN" sz="1400" b="0" i="0" u="none" strike="noStrike" dirty="0">
                <a:solidFill>
                  <a:srgbClr val="4472C4"/>
                </a:solidFill>
                <a:effectLst/>
                <a:latin typeface="等线" panose="02010600030101010101" pitchFamily="2" charset="-122"/>
                <a:ea typeface="等线" panose="02010600030101010101" pitchFamily="2" charset="-122"/>
              </a:rPr>
              <a:t>7</a:t>
            </a:r>
            <a:r>
              <a:rPr lang="zh-CN" altLang="en-US" sz="1400" b="0" i="0" u="none" strike="noStrike" dirty="0">
                <a:solidFill>
                  <a:srgbClr val="4472C4"/>
                </a:solidFill>
                <a:effectLst/>
                <a:latin typeface="等线" panose="02010600030101010101" pitchFamily="2" charset="-122"/>
                <a:ea typeface="等线" panose="02010600030101010101" pitchFamily="2" charset="-122"/>
              </a:rPr>
              <a:t>篇（</a:t>
            </a:r>
            <a:r>
              <a:rPr lang="en-US" altLang="zh-CN" sz="1400" b="0" i="0" u="none" strike="noStrike" dirty="0">
                <a:solidFill>
                  <a:srgbClr val="4472C4"/>
                </a:solidFill>
                <a:effectLst/>
                <a:latin typeface="等线" panose="02010600030101010101" pitchFamily="2" charset="-122"/>
                <a:ea typeface="等线" panose="02010600030101010101" pitchFamily="2" charset="-122"/>
              </a:rPr>
              <a:t>1935</a:t>
            </a:r>
            <a:r>
              <a:rPr lang="zh-CN" altLang="en-US" sz="1400" b="0" i="0" u="none" strike="noStrike" dirty="0">
                <a:solidFill>
                  <a:srgbClr val="4472C4"/>
                </a:solidFill>
                <a:effectLst/>
                <a:latin typeface="等线" panose="02010600030101010101" pitchFamily="2" charset="-122"/>
                <a:ea typeface="等线" panose="02010600030101010101" pitchFamily="2" charset="-122"/>
              </a:rPr>
              <a:t>年</a:t>
            </a:r>
            <a:r>
              <a:rPr lang="en-US" altLang="zh-CN" sz="1400" b="0" i="0" u="none" strike="noStrike" dirty="0">
                <a:solidFill>
                  <a:srgbClr val="4472C4"/>
                </a:solidFill>
                <a:effectLst/>
                <a:latin typeface="等线" panose="02010600030101010101" pitchFamily="2" charset="-122"/>
                <a:ea typeface="等线" panose="02010600030101010101" pitchFamily="2" charset="-122"/>
              </a:rPr>
              <a:t>3</a:t>
            </a:r>
            <a:r>
              <a:rPr lang="zh-CN" altLang="en-US" sz="1400" b="0" i="0" u="none" strike="noStrike" dirty="0">
                <a:solidFill>
                  <a:srgbClr val="4472C4"/>
                </a:solidFill>
                <a:effectLst/>
                <a:latin typeface="等线" panose="02010600030101010101" pitchFamily="2" charset="-122"/>
                <a:ea typeface="等线" panose="02010600030101010101" pitchFamily="2" charset="-122"/>
              </a:rPr>
              <a:t>篇）。</a:t>
            </a:r>
            <a:endParaRPr lang="en-US" altLang="zh-CN" sz="1400" b="0" i="0" u="none" strike="noStrike" dirty="0">
              <a:solidFill>
                <a:srgbClr val="4472C4"/>
              </a:solidFill>
              <a:effectLst/>
              <a:latin typeface="等线" panose="02010600030101010101" pitchFamily="2" charset="-122"/>
              <a:ea typeface="等线" panose="02010600030101010101" pitchFamily="2" charset="-122"/>
            </a:endParaRPr>
          </a:p>
          <a:p>
            <a:pPr marL="285750" indent="-285750" fontAlgn="ctr">
              <a:lnSpc>
                <a:spcPct val="130000"/>
              </a:lnSpc>
              <a:buFont typeface="Wingdings" panose="05000000000000000000" pitchFamily="2" charset="2"/>
              <a:buChar char="n"/>
            </a:pPr>
            <a:r>
              <a:rPr lang="zh-CN" altLang="en-US" sz="1400" dirty="0">
                <a:solidFill>
                  <a:srgbClr val="4472C4"/>
                </a:solidFill>
                <a:latin typeface="等线" panose="02010600030101010101" pitchFamily="2" charset="-122"/>
                <a:ea typeface="等线" panose="02010600030101010101" pitchFamily="2" charset="-122"/>
              </a:rPr>
              <a:t>钱临照与严济慈合作做出了国内最早的一批物理学成果，</a:t>
            </a:r>
            <a:r>
              <a:rPr lang="zh-CN" altLang="en-US" sz="1400" dirty="0">
                <a:solidFill>
                  <a:srgbClr val="FF0000"/>
                </a:solidFill>
                <a:latin typeface="等线" panose="02010600030101010101" pitchFamily="2" charset="-122"/>
                <a:ea typeface="等线" panose="02010600030101010101" pitchFamily="2" charset="-122"/>
              </a:rPr>
              <a:t>在物理学研究从无到有的转变中起到重要作用。</a:t>
            </a:r>
            <a:endParaRPr lang="en-US" altLang="zh-CN" sz="1400" dirty="0">
              <a:solidFill>
                <a:srgbClr val="FF0000"/>
              </a:solidFill>
              <a:latin typeface="等线" panose="02010600030101010101" pitchFamily="2" charset="-122"/>
              <a:ea typeface="等线" panose="02010600030101010101" pitchFamily="2" charset="-122"/>
            </a:endParaRPr>
          </a:p>
          <a:p>
            <a:pPr marL="285750" indent="-285750" fontAlgn="ctr">
              <a:lnSpc>
                <a:spcPct val="130000"/>
              </a:lnSpc>
              <a:buFont typeface="Wingdings" panose="05000000000000000000" pitchFamily="2" charset="2"/>
              <a:buChar char="n"/>
            </a:pPr>
            <a:r>
              <a:rPr lang="en-US" altLang="zh-CN" sz="1400" dirty="0">
                <a:solidFill>
                  <a:schemeClr val="accent1">
                    <a:lumMod val="75000"/>
                  </a:schemeClr>
                </a:solidFill>
                <a:latin typeface="等线" panose="02010600030101010101" pitchFamily="2" charset="-122"/>
                <a:ea typeface="等线" panose="02010600030101010101" pitchFamily="2" charset="-122"/>
              </a:rPr>
              <a:t>“</a:t>
            </a:r>
            <a:r>
              <a:rPr lang="zh-CN" altLang="en-US" sz="1400" dirty="0">
                <a:solidFill>
                  <a:schemeClr val="accent1">
                    <a:lumMod val="75000"/>
                  </a:schemeClr>
                </a:solidFill>
                <a:latin typeface="等线" panose="02010600030101010101" pitchFamily="2" charset="-122"/>
                <a:ea typeface="等线" panose="02010600030101010101" pitchFamily="2" charset="-122"/>
              </a:rPr>
              <a:t>洋八股</a:t>
            </a:r>
            <a:r>
              <a:rPr lang="en-US" altLang="zh-CN" sz="1400" dirty="0">
                <a:solidFill>
                  <a:schemeClr val="accent1">
                    <a:lumMod val="75000"/>
                  </a:schemeClr>
                </a:solidFill>
                <a:latin typeface="等线" panose="02010600030101010101" pitchFamily="2" charset="-122"/>
                <a:ea typeface="等线" panose="02010600030101010101" pitchFamily="2" charset="-122"/>
              </a:rPr>
              <a:t>”</a:t>
            </a:r>
            <a:r>
              <a:rPr lang="zh-CN" altLang="en-US" sz="1400" dirty="0">
                <a:solidFill>
                  <a:schemeClr val="accent5">
                    <a:lumMod val="75000"/>
                  </a:schemeClr>
                </a:solidFill>
                <a:latin typeface="等线" panose="02010600030101010101" pitchFamily="2" charset="-122"/>
                <a:ea typeface="等线" panose="02010600030101010101" pitchFamily="2" charset="-122"/>
              </a:rPr>
              <a:t>？</a:t>
            </a:r>
            <a:r>
              <a:rPr lang="zh-CN" altLang="en-US" sz="1400" dirty="0">
                <a:solidFill>
                  <a:srgbClr val="FF0000"/>
                </a:solidFill>
                <a:latin typeface="等线" panose="02010600030101010101" pitchFamily="2" charset="-122"/>
                <a:ea typeface="等线" panose="02010600030101010101" pitchFamily="2" charset="-122"/>
              </a:rPr>
              <a:t>（严济慈）</a:t>
            </a:r>
            <a:r>
              <a:rPr lang="zh-CN" altLang="en-US" sz="1400" dirty="0">
                <a:solidFill>
                  <a:schemeClr val="accent1">
                    <a:lumMod val="75000"/>
                  </a:schemeClr>
                </a:solidFill>
                <a:latin typeface="等线" panose="02010600030101010101" pitchFamily="2" charset="-122"/>
                <a:ea typeface="等线" panose="02010600030101010101" pitchFamily="2" charset="-122"/>
              </a:rPr>
              <a:t>几颗晨星之微光，诚无补于黑暗，但却是一种晓曙的先兆，光明的预告！</a:t>
            </a:r>
            <a:endParaRPr lang="en-US" altLang="zh-CN" sz="1400" dirty="0">
              <a:solidFill>
                <a:schemeClr val="accent1">
                  <a:lumMod val="75000"/>
                </a:schemeClr>
              </a:solidFill>
              <a:latin typeface="等线" panose="02010600030101010101" pitchFamily="2" charset="-122"/>
              <a:ea typeface="等线" panose="02010600030101010101" pitchFamily="2" charset="-122"/>
            </a:endParaRPr>
          </a:p>
          <a:p>
            <a:pPr marL="285750" indent="-285750" fontAlgn="ctr">
              <a:lnSpc>
                <a:spcPct val="130000"/>
              </a:lnSpc>
              <a:buFont typeface="Wingdings" panose="05000000000000000000" pitchFamily="2" charset="2"/>
              <a:buChar char="n"/>
            </a:pPr>
            <a:endParaRPr lang="en-US" altLang="zh-CN" sz="1400" dirty="0">
              <a:solidFill>
                <a:schemeClr val="accent1">
                  <a:lumMod val="75000"/>
                </a:schemeClr>
              </a:solidFill>
              <a:latin typeface="等线" panose="02010600030101010101" pitchFamily="2" charset="-122"/>
              <a:ea typeface="等线" panose="02010600030101010101" pitchFamily="2" charset="-122"/>
            </a:endParaRPr>
          </a:p>
          <a:p>
            <a:pPr fontAlgn="ctr">
              <a:lnSpc>
                <a:spcPct val="130000"/>
              </a:lnSpc>
            </a:pPr>
            <a:endParaRPr lang="en-US" altLang="zh-CN" sz="800" dirty="0">
              <a:solidFill>
                <a:schemeClr val="accent1">
                  <a:lumMod val="75000"/>
                </a:schemeClr>
              </a:solidFill>
              <a:latin typeface="等线" panose="02010600030101010101" pitchFamily="2" charset="-122"/>
              <a:ea typeface="等线" panose="02010600030101010101" pitchFamily="2" charset="-122"/>
            </a:endParaRPr>
          </a:p>
        </p:txBody>
      </p:sp>
      <p:pic>
        <p:nvPicPr>
          <p:cNvPr id="5" name="图片 4">
            <a:extLst>
              <a:ext uri="{FF2B5EF4-FFF2-40B4-BE49-F238E27FC236}">
                <a16:creationId xmlns:a16="http://schemas.microsoft.com/office/drawing/2014/main" id="{DA1E3B87-7A5E-D7A1-B3D8-24E84C4043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5143" y="965238"/>
            <a:ext cx="2904755" cy="3526920"/>
          </a:xfrm>
          <a:prstGeom prst="rect">
            <a:avLst/>
          </a:prstGeom>
        </p:spPr>
      </p:pic>
      <p:sp>
        <p:nvSpPr>
          <p:cNvPr id="2" name="矩形 1">
            <a:extLst>
              <a:ext uri="{FF2B5EF4-FFF2-40B4-BE49-F238E27FC236}">
                <a16:creationId xmlns:a16="http://schemas.microsoft.com/office/drawing/2014/main" id="{66A0E535-236F-97AA-E3D8-E317332E8CD0}"/>
              </a:ext>
            </a:extLst>
          </p:cNvPr>
          <p:cNvSpPr/>
          <p:nvPr/>
        </p:nvSpPr>
        <p:spPr>
          <a:xfrm>
            <a:off x="5485448" y="4625222"/>
            <a:ext cx="3070071" cy="276999"/>
          </a:xfrm>
          <a:prstGeom prst="rect">
            <a:avLst/>
          </a:prstGeom>
          <a:noFill/>
        </p:spPr>
        <p:txBody>
          <a:bodyPr wrap="none" lIns="91440" tIns="45720" rIns="91440" bIns="45720">
            <a:spAutoFit/>
          </a:bodyPr>
          <a:lstStyle/>
          <a:p>
            <a:pPr algn="ctr"/>
            <a:r>
              <a:rPr lang="en-US" altLang="zh-CN" sz="1200" b="0" cap="none" spc="0" dirty="0">
                <a:ln w="0"/>
                <a:effectLst>
                  <a:outerShdw blurRad="38100" dist="25400" dir="5400000" algn="ctr" rotWithShape="0">
                    <a:srgbClr val="6E747A">
                      <a:alpha val="43000"/>
                    </a:srgbClr>
                  </a:outerShdw>
                </a:effectLst>
              </a:rPr>
              <a:t>1914-1936</a:t>
            </a:r>
            <a:r>
              <a:rPr lang="zh-CN" altLang="en-US" sz="1200" b="0" cap="none" spc="0" dirty="0">
                <a:ln w="0"/>
                <a:effectLst>
                  <a:outerShdw blurRad="38100" dist="25400" dir="5400000" algn="ctr" rotWithShape="0">
                    <a:srgbClr val="6E747A">
                      <a:alpha val="43000"/>
                    </a:srgbClr>
                  </a:outerShdw>
                </a:effectLst>
              </a:rPr>
              <a:t>年中国学者发表物理学论文数目</a:t>
            </a:r>
          </a:p>
        </p:txBody>
      </p:sp>
    </p:spTree>
    <p:extLst>
      <p:ext uri="{BB962C8B-B14F-4D97-AF65-F5344CB8AC3E}">
        <p14:creationId xmlns:p14="http://schemas.microsoft.com/office/powerpoint/2010/main" val="2229809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3C3BD-41F6-78A1-9227-91123F8500D8}"/>
            </a:ext>
          </a:extLst>
        </p:cNvPr>
        <p:cNvGrpSpPr/>
        <p:nvPr/>
      </p:nvGrpSpPr>
      <p:grpSpPr>
        <a:xfrm>
          <a:off x="0" y="0"/>
          <a:ext cx="0" cy="0"/>
          <a:chOff x="0" y="0"/>
          <a:chExt cx="0" cy="0"/>
        </a:xfrm>
      </p:grpSpPr>
      <p:sp>
        <p:nvSpPr>
          <p:cNvPr id="5" name="矩形 4">
            <a:extLst>
              <a:ext uri="{FF2B5EF4-FFF2-40B4-BE49-F238E27FC236}">
                <a16:creationId xmlns:a16="http://schemas.microsoft.com/office/drawing/2014/main" id="{E5EFCF06-3EDB-F1B2-2873-FB504AF41D96}"/>
              </a:ext>
            </a:extLst>
          </p:cNvPr>
          <p:cNvSpPr/>
          <p:nvPr/>
        </p:nvSpPr>
        <p:spPr>
          <a:xfrm>
            <a:off x="685799" y="625311"/>
            <a:ext cx="7772401" cy="364863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3D4488F-14C4-5BE9-61B5-33E1B671646D}"/>
              </a:ext>
            </a:extLst>
          </p:cNvPr>
          <p:cNvSpPr/>
          <p:nvPr/>
        </p:nvSpPr>
        <p:spPr>
          <a:xfrm>
            <a:off x="0" y="0"/>
            <a:ext cx="9144000" cy="1602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57EB9D4E-2062-7FE0-4B5B-0A6AD2580B9B}"/>
              </a:ext>
            </a:extLst>
          </p:cNvPr>
          <p:cNvSpPr/>
          <p:nvPr/>
        </p:nvSpPr>
        <p:spPr>
          <a:xfrm>
            <a:off x="0" y="4983244"/>
            <a:ext cx="9144000" cy="1602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84C538D2-7EE9-72B4-6DB5-89879D05B384}"/>
              </a:ext>
            </a:extLst>
          </p:cNvPr>
          <p:cNvSpPr txBox="1"/>
          <p:nvPr/>
        </p:nvSpPr>
        <p:spPr>
          <a:xfrm>
            <a:off x="1059359" y="842901"/>
            <a:ext cx="7070104" cy="3144002"/>
          </a:xfrm>
          <a:prstGeom prst="rect">
            <a:avLst/>
          </a:prstGeom>
          <a:solidFill>
            <a:schemeClr val="bg1"/>
          </a:solidFill>
        </p:spPr>
        <p:txBody>
          <a:bodyPr wrap="square" rtlCol="0">
            <a:spAutoFit/>
          </a:bodyPr>
          <a:lstStyle/>
          <a:p>
            <a:pPr marL="144000">
              <a:lnSpc>
                <a:spcPct val="130000"/>
              </a:lnSpc>
            </a:pPr>
            <a:endParaRPr lang="en-US" altLang="zh-CN" sz="1400" dirty="0">
              <a:effectLst/>
              <a:ea typeface="仿宋" panose="02010609060101010101" pitchFamily="49" charset="-122"/>
              <a:cs typeface="Times New Roman" panose="02020603050405020304" pitchFamily="18" charset="0"/>
            </a:endParaRPr>
          </a:p>
          <a:p>
            <a:pPr marL="144000">
              <a:lnSpc>
                <a:spcPct val="130000"/>
              </a:lnSpc>
            </a:pPr>
            <a:r>
              <a:rPr lang="zh-CN" altLang="en-US" sz="1400" dirty="0">
                <a:solidFill>
                  <a:schemeClr val="accent1">
                    <a:lumMod val="75000"/>
                  </a:schemeClr>
                </a:solidFill>
                <a:effectLst/>
                <a:ea typeface="仿宋" panose="02010609060101010101" pitchFamily="49" charset="-122"/>
                <a:cs typeface="Times New Roman" panose="02020603050405020304" pitchFamily="18" charset="0"/>
              </a:rPr>
              <a:t>钱临照（</a:t>
            </a:r>
            <a:r>
              <a:rPr lang="en-US" altLang="zh-CN" sz="1400" dirty="0">
                <a:solidFill>
                  <a:schemeClr val="accent1">
                    <a:lumMod val="75000"/>
                  </a:schemeClr>
                </a:solidFill>
                <a:effectLst/>
                <a:ea typeface="仿宋" panose="02010609060101010101" pitchFamily="49" charset="-122"/>
                <a:cs typeface="Times New Roman" panose="02020603050405020304" pitchFamily="18" charset="0"/>
              </a:rPr>
              <a:t>1906-1999</a:t>
            </a:r>
            <a:r>
              <a:rPr lang="zh-CN" altLang="en-US" sz="1400" dirty="0">
                <a:solidFill>
                  <a:schemeClr val="accent1">
                    <a:lumMod val="75000"/>
                  </a:schemeClr>
                </a:solidFill>
                <a:effectLst/>
                <a:ea typeface="仿宋" panose="02010609060101010101" pitchFamily="49" charset="-122"/>
                <a:cs typeface="Times New Roman" panose="02020603050405020304" pitchFamily="18" charset="0"/>
              </a:rPr>
              <a:t>），江苏无锡人</a:t>
            </a:r>
            <a:endParaRPr lang="en-US" altLang="zh-CN" sz="1400" dirty="0">
              <a:solidFill>
                <a:schemeClr val="accent1">
                  <a:lumMod val="75000"/>
                </a:schemeClr>
              </a:solidFill>
              <a:effectLst/>
              <a:ea typeface="仿宋" panose="02010609060101010101" pitchFamily="49" charset="-122"/>
              <a:cs typeface="Times New Roman" panose="02020603050405020304" pitchFamily="18" charset="0"/>
            </a:endParaRPr>
          </a:p>
          <a:p>
            <a:pPr marL="144000">
              <a:lnSpc>
                <a:spcPct val="130000"/>
              </a:lnSpc>
            </a:pPr>
            <a:r>
              <a:rPr lang="en-US" altLang="zh-CN" sz="1400" dirty="0">
                <a:solidFill>
                  <a:schemeClr val="accent1">
                    <a:lumMod val="75000"/>
                  </a:schemeClr>
                </a:solidFill>
                <a:effectLst/>
                <a:ea typeface="仿宋" panose="02010609060101010101" pitchFamily="49" charset="-122"/>
                <a:cs typeface="Times New Roman" panose="02020603050405020304" pitchFamily="18" charset="0"/>
              </a:rPr>
              <a:t>1929</a:t>
            </a:r>
            <a:r>
              <a:rPr lang="zh-CN" altLang="en-US" sz="1400" dirty="0">
                <a:solidFill>
                  <a:schemeClr val="accent1">
                    <a:lumMod val="75000"/>
                  </a:schemeClr>
                </a:solidFill>
                <a:effectLst/>
                <a:ea typeface="仿宋" panose="02010609060101010101" pitchFamily="49" charset="-122"/>
                <a:cs typeface="Times New Roman" panose="02020603050405020304" pitchFamily="18" charset="0"/>
              </a:rPr>
              <a:t>年上海大同大学物理系毕业；</a:t>
            </a:r>
            <a:endParaRPr lang="en-US" altLang="zh-CN" sz="1400" dirty="0">
              <a:solidFill>
                <a:schemeClr val="accent1">
                  <a:lumMod val="75000"/>
                </a:schemeClr>
              </a:solidFill>
              <a:effectLst/>
              <a:ea typeface="仿宋" panose="02010609060101010101" pitchFamily="49" charset="-122"/>
              <a:cs typeface="Times New Roman" panose="02020603050405020304" pitchFamily="18" charset="0"/>
            </a:endParaRPr>
          </a:p>
          <a:p>
            <a:pPr marL="144000">
              <a:lnSpc>
                <a:spcPct val="130000"/>
              </a:lnSpc>
            </a:pPr>
            <a:r>
              <a:rPr lang="en-US" altLang="zh-CN" sz="1400" dirty="0">
                <a:solidFill>
                  <a:schemeClr val="accent1">
                    <a:lumMod val="75000"/>
                  </a:schemeClr>
                </a:solidFill>
                <a:effectLst/>
                <a:ea typeface="仿宋" panose="02010609060101010101" pitchFamily="49" charset="-122"/>
                <a:cs typeface="Times New Roman" panose="02020603050405020304" pitchFamily="18" charset="0"/>
              </a:rPr>
              <a:t>1931-1945</a:t>
            </a:r>
            <a:r>
              <a:rPr lang="zh-CN" altLang="en-US" sz="1400" dirty="0">
                <a:solidFill>
                  <a:schemeClr val="accent1">
                    <a:lumMod val="75000"/>
                  </a:schemeClr>
                </a:solidFill>
                <a:effectLst/>
                <a:ea typeface="仿宋" panose="02010609060101010101" pitchFamily="49" charset="-122"/>
                <a:cs typeface="Times New Roman" panose="02020603050405020304" pitchFamily="18" charset="0"/>
              </a:rPr>
              <a:t>，北平研究院物理研究所，</a:t>
            </a:r>
            <a:r>
              <a:rPr lang="en-US" altLang="zh-CN" sz="1400" dirty="0">
                <a:solidFill>
                  <a:schemeClr val="accent1">
                    <a:lumMod val="75000"/>
                  </a:schemeClr>
                </a:solidFill>
                <a:ea typeface="仿宋" panose="02010609060101010101" pitchFamily="49" charset="-122"/>
                <a:cs typeface="Times New Roman" panose="02020603050405020304" pitchFamily="18" charset="0"/>
              </a:rPr>
              <a:t>1934-1937</a:t>
            </a:r>
            <a:r>
              <a:rPr lang="zh-CN" altLang="en-US" sz="1400" dirty="0">
                <a:solidFill>
                  <a:schemeClr val="accent1">
                    <a:lumMod val="75000"/>
                  </a:schemeClr>
                </a:solidFill>
                <a:ea typeface="仿宋" panose="02010609060101010101" pitchFamily="49" charset="-122"/>
                <a:cs typeface="Times New Roman" panose="02020603050405020304" pitchFamily="18" charset="0"/>
              </a:rPr>
              <a:t>第二届中英庚款留学；伦敦大学学院</a:t>
            </a:r>
            <a:endParaRPr lang="en-US" altLang="zh-CN" sz="1400" dirty="0">
              <a:solidFill>
                <a:schemeClr val="accent1">
                  <a:lumMod val="75000"/>
                </a:schemeClr>
              </a:solidFill>
              <a:effectLst/>
              <a:ea typeface="仿宋" panose="02010609060101010101" pitchFamily="49" charset="-122"/>
              <a:cs typeface="Times New Roman" panose="02020603050405020304" pitchFamily="18" charset="0"/>
            </a:endParaRPr>
          </a:p>
          <a:p>
            <a:pPr marL="144000">
              <a:lnSpc>
                <a:spcPct val="130000"/>
              </a:lnSpc>
            </a:pPr>
            <a:r>
              <a:rPr lang="en-US" altLang="zh-CN" sz="1400" dirty="0">
                <a:solidFill>
                  <a:schemeClr val="accent1">
                    <a:lumMod val="75000"/>
                  </a:schemeClr>
                </a:solidFill>
                <a:effectLst/>
                <a:ea typeface="仿宋" panose="02010609060101010101" pitchFamily="49" charset="-122"/>
                <a:cs typeface="Times New Roman" panose="02020603050405020304" pitchFamily="18" charset="0"/>
              </a:rPr>
              <a:t>1946-1949</a:t>
            </a:r>
            <a:r>
              <a:rPr lang="zh-CN" altLang="en-US" sz="1400" dirty="0">
                <a:solidFill>
                  <a:schemeClr val="accent1">
                    <a:lumMod val="75000"/>
                  </a:schemeClr>
                </a:solidFill>
                <a:effectLst/>
                <a:ea typeface="仿宋" panose="02010609060101010101" pitchFamily="49" charset="-122"/>
                <a:cs typeface="Times New Roman" panose="02020603050405020304" pitchFamily="18" charset="0"/>
              </a:rPr>
              <a:t>，中央研究院；</a:t>
            </a:r>
            <a:endParaRPr lang="en-US" altLang="zh-CN" sz="1400" dirty="0">
              <a:solidFill>
                <a:schemeClr val="accent1">
                  <a:lumMod val="75000"/>
                </a:schemeClr>
              </a:solidFill>
              <a:effectLst/>
              <a:ea typeface="仿宋" panose="02010609060101010101" pitchFamily="49" charset="-122"/>
              <a:cs typeface="Times New Roman" panose="02020603050405020304" pitchFamily="18" charset="0"/>
            </a:endParaRPr>
          </a:p>
          <a:p>
            <a:pPr marL="144000">
              <a:lnSpc>
                <a:spcPct val="130000"/>
              </a:lnSpc>
            </a:pPr>
            <a:r>
              <a:rPr lang="en-US" altLang="zh-CN" sz="1400" dirty="0">
                <a:solidFill>
                  <a:schemeClr val="accent1">
                    <a:lumMod val="75000"/>
                  </a:schemeClr>
                </a:solidFill>
                <a:effectLst/>
                <a:ea typeface="仿宋" panose="02010609060101010101" pitchFamily="49" charset="-122"/>
                <a:cs typeface="Times New Roman" panose="02020603050405020304" pitchFamily="18" charset="0"/>
              </a:rPr>
              <a:t>1950-1960</a:t>
            </a:r>
            <a:r>
              <a:rPr lang="zh-CN" altLang="en-US" sz="1400" dirty="0">
                <a:solidFill>
                  <a:schemeClr val="accent1">
                    <a:lumMod val="75000"/>
                  </a:schemeClr>
                </a:solidFill>
                <a:effectLst/>
                <a:ea typeface="仿宋" panose="02010609060101010101" pitchFamily="49" charset="-122"/>
                <a:cs typeface="Times New Roman" panose="02020603050405020304" pitchFamily="18" charset="0"/>
              </a:rPr>
              <a:t>，中国科学院物理研究所研究员；</a:t>
            </a:r>
            <a:endParaRPr lang="en-US" altLang="zh-CN" sz="1400" dirty="0">
              <a:solidFill>
                <a:schemeClr val="accent1">
                  <a:lumMod val="75000"/>
                </a:schemeClr>
              </a:solidFill>
              <a:effectLst/>
              <a:ea typeface="仿宋" panose="02010609060101010101" pitchFamily="49" charset="-122"/>
              <a:cs typeface="Times New Roman" panose="02020603050405020304" pitchFamily="18" charset="0"/>
            </a:endParaRPr>
          </a:p>
          <a:p>
            <a:pPr marL="144000">
              <a:lnSpc>
                <a:spcPct val="130000"/>
              </a:lnSpc>
            </a:pPr>
            <a:r>
              <a:rPr lang="en-US" altLang="zh-CN" sz="1400" dirty="0">
                <a:solidFill>
                  <a:schemeClr val="accent1">
                    <a:lumMod val="75000"/>
                  </a:schemeClr>
                </a:solidFill>
                <a:ea typeface="仿宋" panose="02010609060101010101" pitchFamily="49" charset="-122"/>
                <a:cs typeface="Times New Roman" panose="02020603050405020304" pitchFamily="18" charset="0"/>
              </a:rPr>
              <a:t>1960-1999</a:t>
            </a:r>
            <a:r>
              <a:rPr lang="zh-CN" altLang="en-US" sz="1400" dirty="0">
                <a:solidFill>
                  <a:schemeClr val="accent1">
                    <a:lumMod val="75000"/>
                  </a:schemeClr>
                </a:solidFill>
                <a:ea typeface="仿宋" panose="02010609060101010101" pitchFamily="49" charset="-122"/>
                <a:cs typeface="Times New Roman" panose="02020603050405020304" pitchFamily="18" charset="0"/>
              </a:rPr>
              <a:t>，中国科学技术大学教授、副校长。</a:t>
            </a:r>
            <a:endParaRPr lang="en-US" altLang="zh-CN" sz="1400" dirty="0">
              <a:solidFill>
                <a:schemeClr val="accent1">
                  <a:lumMod val="75000"/>
                </a:schemeClr>
              </a:solidFill>
              <a:effectLst/>
              <a:ea typeface="仿宋" panose="02010609060101010101" pitchFamily="49" charset="-122"/>
              <a:cs typeface="Times New Roman" panose="02020603050405020304" pitchFamily="18" charset="0"/>
            </a:endParaRPr>
          </a:p>
          <a:p>
            <a:pPr marL="144000">
              <a:lnSpc>
                <a:spcPct val="130000"/>
              </a:lnSpc>
            </a:pPr>
            <a:r>
              <a:rPr lang="zh-CN" altLang="en-US" sz="1400" dirty="0">
                <a:solidFill>
                  <a:schemeClr val="accent1">
                    <a:lumMod val="75000"/>
                  </a:schemeClr>
                </a:solidFill>
                <a:effectLst/>
                <a:ea typeface="仿宋" panose="02010609060101010101" pitchFamily="49" charset="-122"/>
                <a:cs typeface="Times New Roman" panose="02020603050405020304" pitchFamily="18" charset="0"/>
              </a:rPr>
              <a:t>中国物理学会首期会员，</a:t>
            </a:r>
            <a:r>
              <a:rPr lang="en-US" altLang="zh-CN" sz="1400" dirty="0">
                <a:solidFill>
                  <a:schemeClr val="accent1">
                    <a:lumMod val="75000"/>
                  </a:schemeClr>
                </a:solidFill>
                <a:effectLst/>
                <a:ea typeface="仿宋" panose="02010609060101010101" pitchFamily="49" charset="-122"/>
                <a:cs typeface="Times New Roman" panose="02020603050405020304" pitchFamily="18" charset="0"/>
              </a:rPr>
              <a:t>《</a:t>
            </a:r>
            <a:r>
              <a:rPr lang="zh-CN" altLang="en-US" sz="1400" dirty="0">
                <a:solidFill>
                  <a:schemeClr val="accent1">
                    <a:lumMod val="75000"/>
                  </a:schemeClr>
                </a:solidFill>
                <a:effectLst/>
                <a:ea typeface="仿宋" panose="02010609060101010101" pitchFamily="49" charset="-122"/>
                <a:cs typeface="Times New Roman" panose="02020603050405020304" pitchFamily="18" charset="0"/>
              </a:rPr>
              <a:t>物理学报</a:t>
            </a:r>
            <a:r>
              <a:rPr lang="en-US" altLang="zh-CN" sz="1400" dirty="0">
                <a:solidFill>
                  <a:schemeClr val="accent1">
                    <a:lumMod val="75000"/>
                  </a:schemeClr>
                </a:solidFill>
                <a:effectLst/>
                <a:ea typeface="仿宋" panose="02010609060101010101" pitchFamily="49" charset="-122"/>
                <a:cs typeface="Times New Roman" panose="02020603050405020304" pitchFamily="18" charset="0"/>
              </a:rPr>
              <a:t>》</a:t>
            </a:r>
            <a:r>
              <a:rPr lang="zh-CN" altLang="en-US" sz="1400" dirty="0">
                <a:solidFill>
                  <a:schemeClr val="accent1">
                    <a:lumMod val="75000"/>
                  </a:schemeClr>
                </a:solidFill>
                <a:effectLst/>
                <a:ea typeface="仿宋" panose="02010609060101010101" pitchFamily="49" charset="-122"/>
                <a:cs typeface="Times New Roman" panose="02020603050405020304" pitchFamily="18" charset="0"/>
              </a:rPr>
              <a:t>主编，</a:t>
            </a:r>
            <a:r>
              <a:rPr lang="en-US" altLang="zh-CN" sz="1400" dirty="0">
                <a:solidFill>
                  <a:schemeClr val="accent1">
                    <a:lumMod val="75000"/>
                  </a:schemeClr>
                </a:solidFill>
                <a:effectLst/>
                <a:ea typeface="仿宋" panose="02010609060101010101" pitchFamily="49" charset="-122"/>
                <a:cs typeface="Times New Roman" panose="02020603050405020304" pitchFamily="18" charset="0"/>
              </a:rPr>
              <a:t>1955</a:t>
            </a:r>
            <a:r>
              <a:rPr lang="zh-CN" altLang="en-US" sz="1400" dirty="0">
                <a:solidFill>
                  <a:schemeClr val="accent1">
                    <a:lumMod val="75000"/>
                  </a:schemeClr>
                </a:solidFill>
                <a:effectLst/>
                <a:ea typeface="仿宋" panose="02010609060101010101" pitchFamily="49" charset="-122"/>
                <a:cs typeface="Times New Roman" panose="02020603050405020304" pitchFamily="18" charset="0"/>
              </a:rPr>
              <a:t>年学部委员（院士）</a:t>
            </a:r>
            <a:endParaRPr lang="en-US" altLang="zh-CN" sz="1400" dirty="0">
              <a:solidFill>
                <a:schemeClr val="accent1">
                  <a:lumMod val="75000"/>
                </a:schemeClr>
              </a:solidFill>
              <a:effectLst/>
              <a:ea typeface="仿宋" panose="02010609060101010101" pitchFamily="49" charset="-122"/>
              <a:cs typeface="Times New Roman" panose="02020603050405020304" pitchFamily="18" charset="0"/>
            </a:endParaRPr>
          </a:p>
          <a:p>
            <a:pPr marL="144000">
              <a:lnSpc>
                <a:spcPct val="130000"/>
              </a:lnSpc>
            </a:pPr>
            <a:endParaRPr lang="en-US" altLang="zh-CN" sz="1400" dirty="0">
              <a:solidFill>
                <a:schemeClr val="accent1">
                  <a:lumMod val="75000"/>
                </a:schemeClr>
              </a:solidFill>
              <a:effectLst/>
              <a:ea typeface="仿宋" panose="02010609060101010101" pitchFamily="49" charset="-122"/>
              <a:cs typeface="Times New Roman" panose="02020603050405020304" pitchFamily="18" charset="0"/>
            </a:endParaRPr>
          </a:p>
          <a:p>
            <a:pPr marL="144000">
              <a:lnSpc>
                <a:spcPct val="130000"/>
              </a:lnSpc>
            </a:pPr>
            <a:r>
              <a:rPr lang="zh-CN" altLang="en-US" sz="1400" dirty="0">
                <a:solidFill>
                  <a:schemeClr val="accent1">
                    <a:lumMod val="75000"/>
                  </a:schemeClr>
                </a:solidFill>
              </a:rPr>
              <a:t>今天仅限于他在北平研究院及中央研究院的工作的述评。</a:t>
            </a:r>
            <a:endParaRPr lang="en-US" altLang="zh-CN" sz="800" dirty="0">
              <a:solidFill>
                <a:schemeClr val="accent1">
                  <a:lumMod val="75000"/>
                </a:schemeClr>
              </a:solidFill>
            </a:endParaRPr>
          </a:p>
          <a:p>
            <a:pPr marL="144000">
              <a:lnSpc>
                <a:spcPct val="130000"/>
              </a:lnSpc>
            </a:pPr>
            <a:endParaRPr lang="zh-CN" altLang="en-US" sz="1400" b="1" dirty="0">
              <a:solidFill>
                <a:schemeClr val="accent1">
                  <a:lumMod val="75000"/>
                </a:schemeClr>
              </a:solidFill>
            </a:endParaRPr>
          </a:p>
        </p:txBody>
      </p:sp>
    </p:spTree>
    <p:extLst>
      <p:ext uri="{BB962C8B-B14F-4D97-AF65-F5344CB8AC3E}">
        <p14:creationId xmlns:p14="http://schemas.microsoft.com/office/powerpoint/2010/main" val="2173020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187624" y="1074098"/>
            <a:ext cx="944489" cy="1569660"/>
          </a:xfrm>
          <a:prstGeom prst="rect">
            <a:avLst/>
          </a:prstGeom>
          <a:noFill/>
        </p:spPr>
        <p:txBody>
          <a:bodyPr wrap="none" rtlCol="0">
            <a:spAutoFit/>
          </a:bodyPr>
          <a:lstStyle>
            <a:defPPr>
              <a:defRPr lang="zh-CN"/>
            </a:defPPr>
            <a:lvl1pPr>
              <a:defRPr sz="4000" b="1">
                <a:solidFill>
                  <a:schemeClr val="bg1"/>
                </a:solidFill>
                <a:latin typeface="微软雅黑" pitchFamily="34" charset="-122"/>
                <a:ea typeface="微软雅黑" pitchFamily="34" charset="-122"/>
              </a:defRPr>
            </a:lvl1pPr>
          </a:lstStyle>
          <a:p>
            <a:pPr algn="ctr"/>
            <a:r>
              <a:rPr lang="en-US" altLang="zh-CN" sz="9600" dirty="0">
                <a:solidFill>
                  <a:srgbClr val="0070C0"/>
                </a:solidFill>
              </a:rPr>
              <a:t>3</a:t>
            </a:r>
            <a:endParaRPr lang="zh-CN" altLang="en-US" sz="9600" dirty="0">
              <a:solidFill>
                <a:srgbClr val="0070C0"/>
              </a:solidFill>
            </a:endParaRPr>
          </a:p>
        </p:txBody>
      </p:sp>
      <p:cxnSp>
        <p:nvCxnSpPr>
          <p:cNvPr id="13" name="直接连接符 12"/>
          <p:cNvCxnSpPr/>
          <p:nvPr/>
        </p:nvCxnSpPr>
        <p:spPr>
          <a:xfrm>
            <a:off x="-12614" y="1851670"/>
            <a:ext cx="1200238" cy="7258"/>
          </a:xfrm>
          <a:prstGeom prst="line">
            <a:avLst/>
          </a:prstGeom>
          <a:ln w="9525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12" idx="3"/>
          </p:cNvCxnSpPr>
          <p:nvPr/>
        </p:nvCxnSpPr>
        <p:spPr>
          <a:xfrm flipV="1">
            <a:off x="2132113" y="1851670"/>
            <a:ext cx="6743079" cy="7258"/>
          </a:xfrm>
          <a:prstGeom prst="line">
            <a:avLst/>
          </a:prstGeom>
          <a:ln w="9525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95853" y="1142477"/>
            <a:ext cx="6062115" cy="523220"/>
          </a:xfrm>
          <a:prstGeom prst="rect">
            <a:avLst/>
          </a:prstGeom>
          <a:noFill/>
        </p:spPr>
        <p:txBody>
          <a:bodyPr wrap="square" rtlCol="0">
            <a:spAutoFit/>
          </a:bodyPr>
          <a:lstStyle/>
          <a:p>
            <a:r>
              <a:rPr lang="zh-CN" altLang="en-US" sz="2800" dirty="0">
                <a:solidFill>
                  <a:schemeClr val="accent5">
                    <a:lumMod val="75000"/>
                  </a:schemeClr>
                </a:solidFill>
                <a:latin typeface="+mn-ea"/>
              </a:rPr>
              <a:t>钱临照的战时工作</a:t>
            </a:r>
            <a:endPar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2" name="TextBox 31"/>
          <p:cNvSpPr txBox="1"/>
          <p:nvPr/>
        </p:nvSpPr>
        <p:spPr>
          <a:xfrm>
            <a:off x="2691333" y="1967481"/>
            <a:ext cx="4762535" cy="1103700"/>
          </a:xfrm>
          <a:prstGeom prst="rect">
            <a:avLst/>
          </a:prstGeom>
          <a:noFill/>
        </p:spPr>
        <p:txBody>
          <a:bodyPr wrap="square" rtlCol="0">
            <a:spAutoFit/>
          </a:bodyPr>
          <a:lstStyle/>
          <a:p>
            <a:pPr>
              <a:lnSpc>
                <a:spcPct val="150000"/>
              </a:lnSpc>
            </a:pPr>
            <a:r>
              <a:rPr lang="en-US" altLang="zh-CN" sz="1600" b="1" dirty="0">
                <a:solidFill>
                  <a:schemeClr val="accent5">
                    <a:lumMod val="75000"/>
                  </a:schemeClr>
                </a:solidFill>
                <a:latin typeface="+mj-ea"/>
                <a:ea typeface="+mj-ea"/>
              </a:rPr>
              <a:t>3.1   </a:t>
            </a:r>
            <a:r>
              <a:rPr lang="zh-CN" altLang="en-US" sz="1600" dirty="0">
                <a:solidFill>
                  <a:schemeClr val="accent5">
                    <a:lumMod val="75000"/>
                  </a:schemeClr>
                </a:solidFill>
                <a:latin typeface="+mj-ea"/>
                <a:ea typeface="+mj-ea"/>
              </a:rPr>
              <a:t>费慰梅的观察</a:t>
            </a:r>
            <a:endParaRPr lang="en-US" altLang="zh-CN" sz="1600" dirty="0">
              <a:solidFill>
                <a:schemeClr val="accent5">
                  <a:lumMod val="75000"/>
                </a:schemeClr>
              </a:solidFill>
              <a:latin typeface="+mj-ea"/>
              <a:ea typeface="+mj-ea"/>
            </a:endParaRPr>
          </a:p>
          <a:p>
            <a:pPr>
              <a:lnSpc>
                <a:spcPct val="150000"/>
              </a:lnSpc>
            </a:pPr>
            <a:r>
              <a:rPr lang="en-US" altLang="zh-CN" sz="1600" b="1" dirty="0">
                <a:solidFill>
                  <a:schemeClr val="accent5">
                    <a:lumMod val="75000"/>
                  </a:schemeClr>
                </a:solidFill>
                <a:latin typeface="+mj-ea"/>
                <a:ea typeface="+mj-ea"/>
              </a:rPr>
              <a:t>3.2   </a:t>
            </a:r>
            <a:r>
              <a:rPr lang="zh-CN" altLang="en-US" sz="1600" dirty="0">
                <a:solidFill>
                  <a:schemeClr val="accent5">
                    <a:lumMod val="75000"/>
                  </a:schemeClr>
                </a:solidFill>
                <a:latin typeface="+mj-ea"/>
              </a:rPr>
              <a:t>钱临照的战时工作</a:t>
            </a:r>
            <a:endParaRPr lang="en-US" altLang="zh-CN" sz="1600" b="1" dirty="0">
              <a:solidFill>
                <a:schemeClr val="accent5">
                  <a:lumMod val="75000"/>
                </a:schemeClr>
              </a:solidFill>
              <a:latin typeface="+mj-ea"/>
              <a:ea typeface="+mj-ea"/>
            </a:endParaRPr>
          </a:p>
          <a:p>
            <a:pPr>
              <a:lnSpc>
                <a:spcPct val="150000"/>
              </a:lnSpc>
            </a:pPr>
            <a:r>
              <a:rPr lang="en-US" altLang="zh-CN" sz="1400" dirty="0">
                <a:solidFill>
                  <a:schemeClr val="accent5">
                    <a:lumMod val="75000"/>
                  </a:schemeClr>
                </a:solidFill>
                <a:latin typeface="仿宋" panose="02010609060101010101" pitchFamily="49" charset="-122"/>
                <a:ea typeface="仿宋" panose="02010609060101010101" pitchFamily="49" charset="-122"/>
              </a:rPr>
              <a:t>    </a:t>
            </a:r>
            <a:endParaRPr lang="zh-CN" altLang="en-US" sz="1400" dirty="0">
              <a:solidFill>
                <a:schemeClr val="tx1">
                  <a:lumMod val="85000"/>
                  <a:lumOff val="15000"/>
                </a:schemeClr>
              </a:solidFill>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325542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56" presetClass="entr" presetSubtype="0" fill="hold" grpId="0" nodeType="afterEffect">
                                  <p:stCondLst>
                                    <p:cond delay="0"/>
                                  </p:stCondLst>
                                  <p:iterate type="lt">
                                    <p:tmPct val="10000"/>
                                  </p:iterate>
                                  <p:childTnLst>
                                    <p:set>
                                      <p:cBhvr>
                                        <p:cTn id="20" dur="1" fill="hold">
                                          <p:stCondLst>
                                            <p:cond delay="0"/>
                                          </p:stCondLst>
                                        </p:cTn>
                                        <p:tgtEl>
                                          <p:spTgt spid="15"/>
                                        </p:tgtEl>
                                        <p:attrNameLst>
                                          <p:attrName>style.visibility</p:attrName>
                                        </p:attrNameLst>
                                      </p:cBhvr>
                                      <p:to>
                                        <p:strVal val="visible"/>
                                      </p:to>
                                    </p:set>
                                    <p:anim by="(-#ppt_w*2)" calcmode="lin" valueType="num">
                                      <p:cBhvr rctx="PPT">
                                        <p:cTn id="21" dur="500" autoRev="1" fill="hold">
                                          <p:stCondLst>
                                            <p:cond delay="0"/>
                                          </p:stCondLst>
                                        </p:cTn>
                                        <p:tgtEl>
                                          <p:spTgt spid="15"/>
                                        </p:tgtEl>
                                        <p:attrNameLst>
                                          <p:attrName>ppt_w</p:attrName>
                                        </p:attrNameLst>
                                      </p:cBhvr>
                                    </p:anim>
                                    <p:anim by="(#ppt_w*0.50)" calcmode="lin" valueType="num">
                                      <p:cBhvr>
                                        <p:cTn id="22" dur="500" decel="50000" autoRev="1" fill="hold">
                                          <p:stCondLst>
                                            <p:cond delay="0"/>
                                          </p:stCondLst>
                                        </p:cTn>
                                        <p:tgtEl>
                                          <p:spTgt spid="15"/>
                                        </p:tgtEl>
                                        <p:attrNameLst>
                                          <p:attrName>ppt_x</p:attrName>
                                        </p:attrNameLst>
                                      </p:cBhvr>
                                    </p:anim>
                                    <p:anim from="(-#ppt_h/2)" to="(#ppt_y)" calcmode="lin" valueType="num">
                                      <p:cBhvr>
                                        <p:cTn id="23" dur="1000" fill="hold">
                                          <p:stCondLst>
                                            <p:cond delay="0"/>
                                          </p:stCondLst>
                                        </p:cTn>
                                        <p:tgtEl>
                                          <p:spTgt spid="15"/>
                                        </p:tgtEl>
                                        <p:attrNameLst>
                                          <p:attrName>ppt_y</p:attrName>
                                        </p:attrNameLst>
                                      </p:cBhvr>
                                    </p:anim>
                                    <p:animRot by="21600000">
                                      <p:cBhvr>
                                        <p:cTn id="24" dur="1000" fill="hold">
                                          <p:stCondLst>
                                            <p:cond delay="0"/>
                                          </p:stCondLst>
                                        </p:cTn>
                                        <p:tgtEl>
                                          <p:spTgt spid="15"/>
                                        </p:tgtEl>
                                        <p:attrNameLst>
                                          <p:attrName>r</p:attrName>
                                        </p:attrNameLst>
                                      </p:cBhvr>
                                    </p:animRot>
                                  </p:childTnLst>
                                </p:cTn>
                              </p:par>
                            </p:childTnLst>
                          </p:cTn>
                        </p:par>
                        <p:par>
                          <p:cTn id="25" fill="hold">
                            <p:stCondLst>
                              <p:cond delay="2700"/>
                            </p:stCondLst>
                            <p:childTnLst>
                              <p:par>
                                <p:cTn id="26" presetID="2" presetClass="entr" presetSubtype="2"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500" fill="hold"/>
                                        <p:tgtEl>
                                          <p:spTgt spid="32"/>
                                        </p:tgtEl>
                                        <p:attrNameLst>
                                          <p:attrName>ppt_x</p:attrName>
                                        </p:attrNameLst>
                                      </p:cBhvr>
                                      <p:tavLst>
                                        <p:tav tm="0">
                                          <p:val>
                                            <p:strVal val="1+#ppt_w/2"/>
                                          </p:val>
                                        </p:tav>
                                        <p:tav tm="100000">
                                          <p:val>
                                            <p:strVal val="#ppt_x"/>
                                          </p:val>
                                        </p:tav>
                                      </p:tavLst>
                                    </p:anim>
                                    <p:anim calcmode="lin" valueType="num">
                                      <p:cBhvr additive="base">
                                        <p:cTn id="29"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708D9-65BE-0B78-53B6-9D121E09CF70}"/>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792E1816-E9C0-B0CD-7345-7953EC24AE5B}"/>
              </a:ext>
            </a:extLst>
          </p:cNvPr>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TextBox 18">
            <a:extLst>
              <a:ext uri="{FF2B5EF4-FFF2-40B4-BE49-F238E27FC236}">
                <a16:creationId xmlns:a16="http://schemas.microsoft.com/office/drawing/2014/main" id="{79B9ECE3-54B4-A163-5D9E-42EABC09BBE9}"/>
              </a:ext>
            </a:extLst>
          </p:cNvPr>
          <p:cNvSpPr txBox="1"/>
          <p:nvPr/>
        </p:nvSpPr>
        <p:spPr>
          <a:xfrm>
            <a:off x="425971" y="89856"/>
            <a:ext cx="1042273" cy="769441"/>
          </a:xfrm>
          <a:prstGeom prst="rect">
            <a:avLst/>
          </a:prstGeom>
          <a:noFill/>
        </p:spPr>
        <p:txBody>
          <a:bodyPr wrap="square" rtlCol="0">
            <a:spAutoFit/>
          </a:bodyPr>
          <a:lstStyle>
            <a:defPPr>
              <a:defRPr lang="zh-CN"/>
            </a:defPPr>
            <a:lvl1pPr>
              <a:defRPr sz="4000" b="1">
                <a:solidFill>
                  <a:schemeClr val="bg1"/>
                </a:solidFill>
                <a:latin typeface="微软雅黑" pitchFamily="34" charset="-122"/>
                <a:ea typeface="微软雅黑" pitchFamily="34" charset="-122"/>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rPr>
              <a:t>3</a:t>
            </a:r>
            <a:r>
              <a:rPr lang="en-US" altLang="zh-CN" sz="4400" dirty="0">
                <a:solidFill>
                  <a:srgbClr val="0070C0"/>
                </a:solidFill>
              </a:rPr>
              <a:t>.1</a:t>
            </a:r>
            <a:endParaRPr kumimoji="0" lang="zh-CN" altLang="en-US"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endParaRPr>
          </a:p>
        </p:txBody>
      </p:sp>
      <p:cxnSp>
        <p:nvCxnSpPr>
          <p:cNvPr id="20" name="直接连接符 19">
            <a:extLst>
              <a:ext uri="{FF2B5EF4-FFF2-40B4-BE49-F238E27FC236}">
                <a16:creationId xmlns:a16="http://schemas.microsoft.com/office/drawing/2014/main" id="{4B704FDA-677E-D851-A584-D89AF45F7CEA}"/>
              </a:ext>
            </a:extLst>
          </p:cNvPr>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A0B2482D-5A56-939D-C96D-97B72668B97D}"/>
              </a:ext>
            </a:extLst>
          </p:cNvPr>
          <p:cNvCxnSpPr>
            <a:cxnSpLocks/>
          </p:cNvCxnSpPr>
          <p:nvPr/>
        </p:nvCxnSpPr>
        <p:spPr>
          <a:xfrm>
            <a:off x="1412592" y="573915"/>
            <a:ext cx="773140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615E982-C1D1-2DEE-C4C7-DF7AB04A0705}"/>
              </a:ext>
            </a:extLst>
          </p:cNvPr>
          <p:cNvSpPr txBox="1"/>
          <p:nvPr/>
        </p:nvSpPr>
        <p:spPr>
          <a:xfrm>
            <a:off x="1574276" y="179969"/>
            <a:ext cx="407238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4472C4">
                    <a:lumMod val="75000"/>
                  </a:srgbClr>
                </a:solidFill>
                <a:effectLst/>
                <a:uLnTx/>
                <a:uFillTx/>
                <a:latin typeface="等线" panose="02010600030101010101" pitchFamily="2" charset="-122"/>
                <a:ea typeface="等线" panose="02010600030101010101" pitchFamily="2" charset="-122"/>
              </a:rPr>
              <a:t>费慰梅的观察</a:t>
            </a:r>
          </a:p>
        </p:txBody>
      </p:sp>
      <p:pic>
        <p:nvPicPr>
          <p:cNvPr id="7" name="图片 6">
            <a:extLst>
              <a:ext uri="{FF2B5EF4-FFF2-40B4-BE49-F238E27FC236}">
                <a16:creationId xmlns:a16="http://schemas.microsoft.com/office/drawing/2014/main" id="{099E8B0F-3D4D-E59C-31EB-540A0D88A5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8242" y="754963"/>
            <a:ext cx="3469065" cy="4081817"/>
          </a:xfrm>
          <a:prstGeom prst="rect">
            <a:avLst/>
          </a:prstGeom>
        </p:spPr>
      </p:pic>
      <p:pic>
        <p:nvPicPr>
          <p:cNvPr id="5" name="图片 4">
            <a:extLst>
              <a:ext uri="{FF2B5EF4-FFF2-40B4-BE49-F238E27FC236}">
                <a16:creationId xmlns:a16="http://schemas.microsoft.com/office/drawing/2014/main" id="{5FD9EF4D-2096-02DB-D7F4-3AD9DF2289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8606" y="1514060"/>
            <a:ext cx="1633773" cy="2042217"/>
          </a:xfrm>
          <a:prstGeom prst="rect">
            <a:avLst/>
          </a:prstGeom>
        </p:spPr>
      </p:pic>
      <p:sp>
        <p:nvSpPr>
          <p:cNvPr id="11" name="文本框 10">
            <a:extLst>
              <a:ext uri="{FF2B5EF4-FFF2-40B4-BE49-F238E27FC236}">
                <a16:creationId xmlns:a16="http://schemas.microsoft.com/office/drawing/2014/main" id="{02D79D4F-5CBE-0FA6-2004-B5249496FEAB}"/>
              </a:ext>
            </a:extLst>
          </p:cNvPr>
          <p:cNvSpPr txBox="1"/>
          <p:nvPr/>
        </p:nvSpPr>
        <p:spPr>
          <a:xfrm>
            <a:off x="689371" y="798268"/>
            <a:ext cx="3882629" cy="3956404"/>
          </a:xfrm>
          <a:prstGeom prst="rect">
            <a:avLst/>
          </a:prstGeom>
          <a:solidFill>
            <a:srgbClr val="DFD9CD"/>
          </a:solidFill>
        </p:spPr>
        <p:txBody>
          <a:bodyPr wrap="square">
            <a:spAutoFit/>
          </a:bodyPr>
          <a:lstStyle/>
          <a:p>
            <a:endParaRPr lang="en-US" altLang="zh-CN" sz="1400" b="0" cap="none" spc="0" dirty="0">
              <a:ln w="0"/>
              <a:solidFill>
                <a:srgbClr val="FF0000"/>
              </a:solidFill>
              <a:latin typeface="+mn-ea"/>
            </a:endParaRPr>
          </a:p>
          <a:p>
            <a:r>
              <a:rPr lang="zh-CN" altLang="en-US" sz="1200" b="0" cap="none" spc="0" dirty="0">
                <a:ln w="0"/>
                <a:solidFill>
                  <a:srgbClr val="FF0000"/>
                </a:solidFill>
                <a:latin typeface="+mn-ea"/>
              </a:rPr>
              <a:t>费正清夫人费慰梅</a:t>
            </a:r>
            <a:r>
              <a:rPr lang="zh-CN" altLang="en-US" sz="1200" b="0" cap="none" spc="0" dirty="0">
                <a:ln w="0"/>
                <a:solidFill>
                  <a:schemeClr val="accent5">
                    <a:lumMod val="75000"/>
                  </a:schemeClr>
                </a:solidFill>
                <a:latin typeface="+mn-ea"/>
              </a:rPr>
              <a:t>（</a:t>
            </a:r>
            <a:r>
              <a:rPr lang="en-US" altLang="zh-CN" sz="1200" b="0" cap="none" spc="0" dirty="0">
                <a:ln w="0"/>
                <a:solidFill>
                  <a:schemeClr val="accent5">
                    <a:lumMod val="75000"/>
                  </a:schemeClr>
                </a:solidFill>
                <a:latin typeface="+mn-ea"/>
              </a:rPr>
              <a:t>Wilma Fairbank</a:t>
            </a:r>
            <a:r>
              <a:rPr lang="zh-CN" altLang="en-US" sz="1200" b="0" cap="none" spc="0" dirty="0">
                <a:ln w="0"/>
                <a:solidFill>
                  <a:schemeClr val="accent5">
                    <a:lumMod val="75000"/>
                  </a:schemeClr>
                </a:solidFill>
                <a:latin typeface="+mn-ea"/>
              </a:rPr>
              <a:t>，</a:t>
            </a:r>
            <a:r>
              <a:rPr lang="zh-CN" altLang="en-US" sz="1200" dirty="0">
                <a:ln w="0"/>
                <a:solidFill>
                  <a:schemeClr val="accent5">
                    <a:lumMod val="75000"/>
                  </a:schemeClr>
                </a:solidFill>
                <a:latin typeface="+mn-ea"/>
              </a:rPr>
              <a:t>抗战期间</a:t>
            </a:r>
            <a:r>
              <a:rPr lang="zh-CN" altLang="en-US" sz="1200" b="0" cap="none" spc="0" dirty="0">
                <a:ln w="0"/>
                <a:solidFill>
                  <a:schemeClr val="accent5">
                    <a:lumMod val="75000"/>
                  </a:schemeClr>
                </a:solidFill>
                <a:latin typeface="+mn-ea"/>
              </a:rPr>
              <a:t>任美国驻重庆大使馆</a:t>
            </a:r>
            <a:r>
              <a:rPr lang="zh-CN" altLang="en-US" sz="1200" dirty="0">
                <a:ln w="0"/>
                <a:solidFill>
                  <a:schemeClr val="accent5">
                    <a:lumMod val="75000"/>
                  </a:schemeClr>
                </a:solidFill>
                <a:latin typeface="+mn-ea"/>
              </a:rPr>
              <a:t>文化专员）：</a:t>
            </a:r>
            <a:endParaRPr lang="en-US" altLang="zh-CN" sz="1200" b="0" cap="none" spc="0" dirty="0">
              <a:ln w="0"/>
              <a:solidFill>
                <a:schemeClr val="accent5">
                  <a:lumMod val="75000"/>
                </a:schemeClr>
              </a:solidFill>
              <a:latin typeface="+mn-ea"/>
            </a:endParaRPr>
          </a:p>
          <a:p>
            <a:pPr marL="285750" indent="-285750">
              <a:lnSpc>
                <a:spcPts val="2000"/>
              </a:lnSpc>
              <a:buFont typeface="Wingdings" panose="05000000000000000000" pitchFamily="2" charset="2"/>
              <a:buChar char="n"/>
            </a:pPr>
            <a:r>
              <a:rPr lang="zh-CN" altLang="en-US" sz="1200" dirty="0">
                <a:ln w="0"/>
                <a:solidFill>
                  <a:srgbClr val="FF0000"/>
                </a:solidFill>
                <a:latin typeface="楷体" panose="02010609060101010101" pitchFamily="49" charset="-122"/>
                <a:ea typeface="楷体" panose="02010609060101010101" pitchFamily="49" charset="-122"/>
              </a:rPr>
              <a:t>中国政府对知识分子的雪藏与华盛顿形成鲜明对比</a:t>
            </a:r>
            <a:r>
              <a:rPr lang="zh-CN" altLang="en-US" sz="1200" dirty="0">
                <a:ln w="0"/>
                <a:solidFill>
                  <a:schemeClr val="accent5">
                    <a:lumMod val="75000"/>
                  </a:schemeClr>
                </a:solidFill>
                <a:latin typeface="楷体" panose="02010609060101010101" pitchFamily="49" charset="-122"/>
                <a:ea typeface="楷体" panose="02010609060101010101" pitchFamily="49" charset="-122"/>
              </a:rPr>
              <a:t>。</a:t>
            </a:r>
            <a:r>
              <a:rPr lang="zh-CN" altLang="en-US" sz="1200" dirty="0">
                <a:ln w="0"/>
                <a:solidFill>
                  <a:schemeClr val="accent5">
                    <a:lumMod val="75000"/>
                  </a:schemeClr>
                </a:solidFill>
                <a:latin typeface="+mn-ea"/>
              </a:rPr>
              <a:t>美国战时军队中原先的技术专家很快就被大量受过良好教育的志愿者所取代。</a:t>
            </a:r>
            <a:endParaRPr lang="en-US" altLang="zh-CN" sz="1200" dirty="0">
              <a:ln w="0"/>
              <a:solidFill>
                <a:schemeClr val="accent5">
                  <a:lumMod val="75000"/>
                </a:schemeClr>
              </a:solidFill>
              <a:latin typeface="+mn-ea"/>
            </a:endParaRPr>
          </a:p>
          <a:p>
            <a:pPr marL="285750" indent="-285750">
              <a:lnSpc>
                <a:spcPts val="2000"/>
              </a:lnSpc>
              <a:buFont typeface="Wingdings" panose="05000000000000000000" pitchFamily="2" charset="2"/>
              <a:buChar char="n"/>
            </a:pPr>
            <a:r>
              <a:rPr lang="zh-CN" altLang="en-US" sz="1200" dirty="0">
                <a:ln w="0"/>
                <a:solidFill>
                  <a:schemeClr val="accent5">
                    <a:lumMod val="75000"/>
                  </a:schemeClr>
                </a:solidFill>
                <a:latin typeface="+mn-ea"/>
              </a:rPr>
              <a:t>中国受教育人口太稀缺了，他们被政府当作战后复兴的重要资源保护起来，</a:t>
            </a:r>
            <a:r>
              <a:rPr lang="zh-CN" altLang="en-US" sz="1200" dirty="0">
                <a:ln w="0"/>
                <a:solidFill>
                  <a:srgbClr val="FF0000"/>
                </a:solidFill>
                <a:latin typeface="楷体" panose="02010609060101010101" pitchFamily="49" charset="-122"/>
                <a:ea typeface="楷体" panose="02010609060101010101" pitchFamily="49" charset="-122"/>
              </a:rPr>
              <a:t>把战场留给不识字的农村孩子和城市无产阶级</a:t>
            </a:r>
            <a:r>
              <a:rPr lang="zh-CN" altLang="en-US" sz="1200" dirty="0">
                <a:ln w="0"/>
                <a:solidFill>
                  <a:schemeClr val="accent5">
                    <a:lumMod val="75000"/>
                  </a:schemeClr>
                </a:solidFill>
                <a:latin typeface="楷体" panose="02010609060101010101" pitchFamily="49" charset="-122"/>
                <a:ea typeface="楷体" panose="02010609060101010101" pitchFamily="49" charset="-122"/>
              </a:rPr>
              <a:t>。</a:t>
            </a:r>
            <a:endParaRPr lang="en-US" altLang="zh-CN" sz="1200" dirty="0">
              <a:ln w="0"/>
              <a:solidFill>
                <a:schemeClr val="accent5">
                  <a:lumMod val="75000"/>
                </a:schemeClr>
              </a:solidFill>
              <a:latin typeface="楷体" panose="02010609060101010101" pitchFamily="49" charset="-122"/>
              <a:ea typeface="楷体" panose="02010609060101010101" pitchFamily="49" charset="-122"/>
            </a:endParaRPr>
          </a:p>
          <a:p>
            <a:pPr marL="285750" indent="-285750">
              <a:lnSpc>
                <a:spcPts val="2000"/>
              </a:lnSpc>
              <a:buFont typeface="Wingdings" panose="05000000000000000000" pitchFamily="2" charset="2"/>
              <a:buChar char="n"/>
            </a:pPr>
            <a:r>
              <a:rPr lang="zh-CN" altLang="en-US" sz="1200" dirty="0">
                <a:ln w="0"/>
                <a:solidFill>
                  <a:schemeClr val="accent5">
                    <a:lumMod val="75000"/>
                  </a:schemeClr>
                </a:solidFill>
                <a:latin typeface="+mn-ea"/>
              </a:rPr>
              <a:t>研究人员、教师和学生被要求继续他们的</a:t>
            </a:r>
            <a:r>
              <a:rPr lang="zh-CN" altLang="en-US" sz="1200" dirty="0">
                <a:ln w="0"/>
                <a:solidFill>
                  <a:srgbClr val="FF0000"/>
                </a:solidFill>
                <a:latin typeface="楷体" panose="02010609060101010101" pitchFamily="49" charset="-122"/>
                <a:ea typeface="楷体" panose="02010609060101010101" pitchFamily="49" charset="-122"/>
              </a:rPr>
              <a:t>研究、教学和学习，就像什么都没有改变一样。</a:t>
            </a:r>
            <a:endParaRPr lang="en-US" altLang="zh-CN" sz="1200" dirty="0">
              <a:ln w="0"/>
              <a:solidFill>
                <a:srgbClr val="FF0000"/>
              </a:solidFill>
              <a:latin typeface="楷体" panose="02010609060101010101" pitchFamily="49" charset="-122"/>
              <a:ea typeface="楷体" panose="02010609060101010101" pitchFamily="49" charset="-122"/>
            </a:endParaRPr>
          </a:p>
          <a:p>
            <a:pPr marL="285750" indent="-285750">
              <a:lnSpc>
                <a:spcPts val="2000"/>
              </a:lnSpc>
              <a:buFont typeface="Wingdings" panose="05000000000000000000" pitchFamily="2" charset="2"/>
              <a:buChar char="n"/>
            </a:pPr>
            <a:r>
              <a:rPr lang="zh-CN" altLang="en-US" sz="1200" dirty="0">
                <a:ln w="0"/>
                <a:solidFill>
                  <a:schemeClr val="accent5">
                    <a:lumMod val="75000"/>
                  </a:schemeClr>
                </a:solidFill>
                <a:latin typeface="+mn-ea"/>
              </a:rPr>
              <a:t>他们在政府控制下生活，依靠政府经费勉强维生，他们中那些真正的爱国者</a:t>
            </a:r>
            <a:r>
              <a:rPr lang="zh-CN" altLang="en-US" sz="1200" dirty="0">
                <a:ln w="0"/>
                <a:solidFill>
                  <a:srgbClr val="FF0000"/>
                </a:solidFill>
                <a:latin typeface="楷体" panose="02010609060101010101" pitchFamily="49" charset="-122"/>
                <a:ea typeface="楷体" panose="02010609060101010101" pitchFamily="49" charset="-122"/>
              </a:rPr>
              <a:t>在战争中被剥夺了有意义的角色，</a:t>
            </a:r>
            <a:r>
              <a:rPr lang="zh-CN" altLang="en-US" sz="1200" dirty="0">
                <a:ln w="0"/>
                <a:solidFill>
                  <a:schemeClr val="accent5">
                    <a:lumMod val="75000"/>
                  </a:schemeClr>
                </a:solidFill>
                <a:latin typeface="+mn-ea"/>
              </a:rPr>
              <a:t>经历了越来越多的沮丧、内疚和愤怒。</a:t>
            </a:r>
            <a:endParaRPr lang="en-US" altLang="zh-CN" sz="1200" dirty="0">
              <a:ln w="0"/>
              <a:solidFill>
                <a:schemeClr val="accent5">
                  <a:lumMod val="75000"/>
                </a:schemeClr>
              </a:solidFill>
              <a:latin typeface="+mn-ea"/>
            </a:endParaRPr>
          </a:p>
          <a:p>
            <a:pPr>
              <a:lnSpc>
                <a:spcPts val="2000"/>
              </a:lnSpc>
            </a:pPr>
            <a:r>
              <a:rPr lang="zh-CN" altLang="en-US" sz="1200" b="1" i="1" dirty="0">
                <a:ln w="0"/>
                <a:solidFill>
                  <a:schemeClr val="accent5">
                    <a:lumMod val="75000"/>
                  </a:schemeClr>
                </a:solidFill>
                <a:latin typeface="+mn-ea"/>
              </a:rPr>
              <a:t>  萨本栋对此回应</a:t>
            </a:r>
            <a:r>
              <a:rPr lang="en-US" altLang="zh-CN" sz="1200" b="1" i="1" dirty="0">
                <a:ln w="0"/>
                <a:solidFill>
                  <a:schemeClr val="accent5">
                    <a:lumMod val="75000"/>
                  </a:schemeClr>
                </a:solidFill>
                <a:latin typeface="+mn-ea"/>
              </a:rPr>
              <a:t>——</a:t>
            </a:r>
            <a:r>
              <a:rPr lang="zh-CN" altLang="en-US" sz="1200" b="1" i="1" dirty="0">
                <a:ln w="0"/>
                <a:solidFill>
                  <a:schemeClr val="accent5">
                    <a:lumMod val="75000"/>
                  </a:schemeClr>
                </a:solidFill>
                <a:latin typeface="+mn-ea"/>
              </a:rPr>
              <a:t>我们缺乏必要的设备</a:t>
            </a:r>
            <a:endParaRPr lang="en-US" altLang="zh-CN" sz="1200" b="1" i="1" dirty="0">
              <a:ln w="0"/>
              <a:solidFill>
                <a:schemeClr val="accent5">
                  <a:lumMod val="75000"/>
                </a:schemeClr>
              </a:solidFill>
              <a:latin typeface="+mn-ea"/>
            </a:endParaRPr>
          </a:p>
          <a:p>
            <a:pPr>
              <a:lnSpc>
                <a:spcPts val="2000"/>
              </a:lnSpc>
            </a:pPr>
            <a:endParaRPr lang="en-US" altLang="zh-CN" sz="300" dirty="0">
              <a:ln w="0"/>
              <a:solidFill>
                <a:schemeClr val="accent5">
                  <a:lumMod val="75000"/>
                </a:schemeClr>
              </a:solidFill>
              <a:latin typeface="+mn-ea"/>
            </a:endParaRPr>
          </a:p>
        </p:txBody>
      </p:sp>
    </p:spTree>
    <p:extLst>
      <p:ext uri="{BB962C8B-B14F-4D97-AF65-F5344CB8AC3E}">
        <p14:creationId xmlns:p14="http://schemas.microsoft.com/office/powerpoint/2010/main" val="283181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A12F6-6410-084B-5D80-78F8D7F2E0AB}"/>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E61EC82D-EC9E-82EB-E845-0E0A22EFBBF4}"/>
              </a:ext>
            </a:extLst>
          </p:cNvPr>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TextBox 18">
            <a:extLst>
              <a:ext uri="{FF2B5EF4-FFF2-40B4-BE49-F238E27FC236}">
                <a16:creationId xmlns:a16="http://schemas.microsoft.com/office/drawing/2014/main" id="{C1A75647-F6B9-648C-C498-622C083A4E01}"/>
              </a:ext>
            </a:extLst>
          </p:cNvPr>
          <p:cNvSpPr txBox="1"/>
          <p:nvPr/>
        </p:nvSpPr>
        <p:spPr>
          <a:xfrm>
            <a:off x="425971" y="89856"/>
            <a:ext cx="1042273" cy="769441"/>
          </a:xfrm>
          <a:prstGeom prst="rect">
            <a:avLst/>
          </a:prstGeom>
          <a:noFill/>
        </p:spPr>
        <p:txBody>
          <a:bodyPr wrap="square" rtlCol="0">
            <a:spAutoFit/>
          </a:bodyPr>
          <a:lstStyle>
            <a:defPPr>
              <a:defRPr lang="zh-CN"/>
            </a:defPPr>
            <a:lvl1pPr>
              <a:defRPr sz="4000" b="1">
                <a:solidFill>
                  <a:schemeClr val="bg1"/>
                </a:solidFill>
                <a:latin typeface="微软雅黑" pitchFamily="34" charset="-122"/>
                <a:ea typeface="微软雅黑" pitchFamily="34" charset="-122"/>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rPr>
              <a:t>3</a:t>
            </a:r>
            <a:r>
              <a:rPr lang="en-US" altLang="zh-CN" sz="4400" dirty="0">
                <a:solidFill>
                  <a:srgbClr val="0070C0"/>
                </a:solidFill>
              </a:rPr>
              <a:t>.2</a:t>
            </a:r>
            <a:endParaRPr kumimoji="0" lang="zh-CN" altLang="en-US"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endParaRPr>
          </a:p>
        </p:txBody>
      </p:sp>
      <p:cxnSp>
        <p:nvCxnSpPr>
          <p:cNvPr id="20" name="直接连接符 19">
            <a:extLst>
              <a:ext uri="{FF2B5EF4-FFF2-40B4-BE49-F238E27FC236}">
                <a16:creationId xmlns:a16="http://schemas.microsoft.com/office/drawing/2014/main" id="{790FDA7D-E16B-41D1-9384-DAB4D47833FA}"/>
              </a:ext>
            </a:extLst>
          </p:cNvPr>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1D9E0E9E-C8A0-34BA-143E-CAC91DFA41A4}"/>
              </a:ext>
            </a:extLst>
          </p:cNvPr>
          <p:cNvCxnSpPr>
            <a:cxnSpLocks/>
          </p:cNvCxnSpPr>
          <p:nvPr/>
        </p:nvCxnSpPr>
        <p:spPr>
          <a:xfrm>
            <a:off x="1412592" y="573915"/>
            <a:ext cx="773140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5E29E8C-6BB7-9CD8-9033-00F41DFE1B8F}"/>
              </a:ext>
            </a:extLst>
          </p:cNvPr>
          <p:cNvSpPr txBox="1"/>
          <p:nvPr/>
        </p:nvSpPr>
        <p:spPr>
          <a:xfrm>
            <a:off x="1574276" y="179969"/>
            <a:ext cx="407238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4472C4">
                    <a:lumMod val="75000"/>
                  </a:srgbClr>
                </a:solidFill>
                <a:effectLst/>
                <a:uLnTx/>
                <a:uFillTx/>
                <a:latin typeface="等线" panose="02010600030101010101" pitchFamily="2" charset="-122"/>
                <a:ea typeface="等线" panose="02010600030101010101" pitchFamily="2" charset="-122"/>
              </a:rPr>
              <a:t>战争的影响</a:t>
            </a:r>
          </a:p>
        </p:txBody>
      </p:sp>
      <p:sp>
        <p:nvSpPr>
          <p:cNvPr id="11" name="文本框 10">
            <a:extLst>
              <a:ext uri="{FF2B5EF4-FFF2-40B4-BE49-F238E27FC236}">
                <a16:creationId xmlns:a16="http://schemas.microsoft.com/office/drawing/2014/main" id="{BCF3ABE2-5EA0-98F4-4733-E6E5257D0BDF}"/>
              </a:ext>
            </a:extLst>
          </p:cNvPr>
          <p:cNvSpPr txBox="1"/>
          <p:nvPr/>
        </p:nvSpPr>
        <p:spPr>
          <a:xfrm>
            <a:off x="4382249" y="812174"/>
            <a:ext cx="4072380" cy="3752950"/>
          </a:xfrm>
          <a:prstGeom prst="rect">
            <a:avLst/>
          </a:prstGeom>
          <a:solidFill>
            <a:schemeClr val="accent3">
              <a:lumMod val="60000"/>
              <a:lumOff val="40000"/>
            </a:schemeClr>
          </a:solidFill>
        </p:spPr>
        <p:txBody>
          <a:bodyPr wrap="square">
            <a:spAutoFit/>
          </a:bodyPr>
          <a:lstStyle/>
          <a:p>
            <a:endParaRPr lang="en-US" altLang="zh-CN" sz="1400" b="0" cap="none" spc="0" dirty="0">
              <a:ln w="0"/>
              <a:solidFill>
                <a:srgbClr val="FF0000"/>
              </a:solidFill>
              <a:latin typeface="+mn-ea"/>
            </a:endParaRPr>
          </a:p>
          <a:p>
            <a:pPr marL="285750" indent="-285750">
              <a:lnSpc>
                <a:spcPct val="150000"/>
              </a:lnSpc>
              <a:buFont typeface="Wingdings" panose="05000000000000000000" pitchFamily="2" charset="2"/>
              <a:buChar char="n"/>
            </a:pPr>
            <a:r>
              <a:rPr lang="zh-CN" altLang="en-US" sz="1400" cap="none" spc="0" dirty="0">
                <a:ln w="0"/>
                <a:solidFill>
                  <a:srgbClr val="FF0000"/>
                </a:solidFill>
                <a:latin typeface="+mn-ea"/>
              </a:rPr>
              <a:t>韩咏华：</a:t>
            </a:r>
            <a:r>
              <a:rPr lang="zh-CN" altLang="en-US" sz="1400" cap="none" spc="0" dirty="0">
                <a:ln w="0"/>
                <a:solidFill>
                  <a:schemeClr val="accent1">
                    <a:lumMod val="75000"/>
                  </a:schemeClr>
                </a:solidFill>
                <a:latin typeface="+mn-ea"/>
              </a:rPr>
              <a:t>教授月薪，在</a:t>
            </a:r>
            <a:r>
              <a:rPr lang="en-US" altLang="zh-CN" sz="1400" cap="none" spc="0" dirty="0">
                <a:ln w="0"/>
                <a:solidFill>
                  <a:schemeClr val="accent1">
                    <a:lumMod val="75000"/>
                  </a:schemeClr>
                </a:solidFill>
                <a:latin typeface="+mn-ea"/>
              </a:rPr>
              <a:t>1938</a:t>
            </a:r>
            <a:r>
              <a:rPr lang="zh-CN" altLang="en-US" sz="1400" cap="none" spc="0" dirty="0">
                <a:ln w="0"/>
                <a:solidFill>
                  <a:schemeClr val="accent1">
                    <a:lumMod val="75000"/>
                  </a:schemeClr>
                </a:solidFill>
                <a:latin typeface="+mn-ea"/>
              </a:rPr>
              <a:t>、</a:t>
            </a:r>
            <a:r>
              <a:rPr lang="en-US" altLang="zh-CN" sz="1400" cap="none" spc="0" dirty="0">
                <a:ln w="0"/>
                <a:solidFill>
                  <a:schemeClr val="accent1">
                    <a:lumMod val="75000"/>
                  </a:schemeClr>
                </a:solidFill>
                <a:latin typeface="+mn-ea"/>
              </a:rPr>
              <a:t>39</a:t>
            </a:r>
            <a:r>
              <a:rPr lang="zh-CN" altLang="en-US" sz="1400" cap="none" spc="0" dirty="0">
                <a:ln w="0"/>
                <a:solidFill>
                  <a:schemeClr val="accent1">
                    <a:lumMod val="75000"/>
                  </a:schemeClr>
                </a:solidFill>
                <a:latin typeface="+mn-ea"/>
              </a:rPr>
              <a:t>年还能够维持三个星期，到后来就只够半个月用的了。不足之处，只好由夫人们去想办法，有的绣围巾，有的做帽子，也有的做一些食品，拿出去卖。</a:t>
            </a:r>
            <a:endParaRPr lang="en-US" altLang="zh-CN" sz="1400" cap="none" spc="0" dirty="0">
              <a:ln w="0"/>
              <a:solidFill>
                <a:schemeClr val="accent1">
                  <a:lumMod val="75000"/>
                </a:schemeClr>
              </a:solidFill>
              <a:latin typeface="+mn-ea"/>
            </a:endParaRPr>
          </a:p>
          <a:p>
            <a:pPr>
              <a:lnSpc>
                <a:spcPct val="150000"/>
              </a:lnSpc>
            </a:pPr>
            <a:r>
              <a:rPr lang="en-US" altLang="zh-CN" sz="1100" cap="none" spc="0" dirty="0">
                <a:ln w="0"/>
                <a:solidFill>
                  <a:schemeClr val="accent1">
                    <a:lumMod val="75000"/>
                  </a:schemeClr>
                </a:solidFill>
                <a:latin typeface="楷体" panose="02010609060101010101" pitchFamily="49" charset="-122"/>
                <a:ea typeface="楷体" panose="02010609060101010101" pitchFamily="49" charset="-122"/>
              </a:rPr>
              <a:t>               《</a:t>
            </a:r>
            <a:r>
              <a:rPr lang="zh-CN" altLang="en-US" sz="1100" cap="none" spc="0" dirty="0">
                <a:ln w="0"/>
                <a:solidFill>
                  <a:schemeClr val="accent1">
                    <a:lumMod val="75000"/>
                  </a:schemeClr>
                </a:solidFill>
                <a:latin typeface="楷体" panose="02010609060101010101" pitchFamily="49" charset="-122"/>
                <a:ea typeface="楷体" panose="02010609060101010101" pitchFamily="49" charset="-122"/>
              </a:rPr>
              <a:t>同甘共苦四十年</a:t>
            </a:r>
            <a:r>
              <a:rPr lang="en-US" altLang="zh-CN" sz="1100" cap="none" spc="0" dirty="0">
                <a:ln w="0"/>
                <a:solidFill>
                  <a:schemeClr val="accent1">
                    <a:lumMod val="75000"/>
                  </a:schemeClr>
                </a:solidFill>
                <a:latin typeface="楷体" panose="02010609060101010101" pitchFamily="49" charset="-122"/>
                <a:ea typeface="楷体" panose="02010609060101010101" pitchFamily="49" charset="-122"/>
              </a:rPr>
              <a:t>——</a:t>
            </a:r>
            <a:r>
              <a:rPr lang="zh-CN" altLang="en-US" sz="1100" cap="none" spc="0" dirty="0">
                <a:ln w="0"/>
                <a:solidFill>
                  <a:schemeClr val="accent1">
                    <a:lumMod val="75000"/>
                  </a:schemeClr>
                </a:solidFill>
                <a:latin typeface="楷体" panose="02010609060101010101" pitchFamily="49" charset="-122"/>
                <a:ea typeface="楷体" panose="02010609060101010101" pitchFamily="49" charset="-122"/>
              </a:rPr>
              <a:t>记我所了解的梅贻琦</a:t>
            </a:r>
            <a:r>
              <a:rPr lang="en-US" altLang="zh-CN" sz="1100" dirty="0">
                <a:ln w="0"/>
                <a:solidFill>
                  <a:schemeClr val="accent1">
                    <a:lumMod val="75000"/>
                  </a:schemeClr>
                </a:solidFill>
                <a:latin typeface="楷体" panose="02010609060101010101" pitchFamily="49" charset="-122"/>
                <a:ea typeface="楷体" panose="02010609060101010101" pitchFamily="49" charset="-122"/>
              </a:rPr>
              <a:t>》</a:t>
            </a:r>
            <a:endParaRPr lang="en-US" altLang="zh-CN" sz="1100" cap="none" spc="0" dirty="0">
              <a:ln w="0"/>
              <a:solidFill>
                <a:schemeClr val="accent1">
                  <a:lumMod val="75000"/>
                </a:schemeClr>
              </a:solidFill>
              <a:latin typeface="楷体" panose="02010609060101010101" pitchFamily="49" charset="-122"/>
              <a:ea typeface="楷体" panose="02010609060101010101" pitchFamily="49" charset="-122"/>
            </a:endParaRPr>
          </a:p>
          <a:p>
            <a:pPr marL="285750" indent="-285750">
              <a:lnSpc>
                <a:spcPct val="150000"/>
              </a:lnSpc>
              <a:buFont typeface="Wingdings" panose="05000000000000000000" pitchFamily="2" charset="2"/>
              <a:buChar char="n"/>
            </a:pPr>
            <a:r>
              <a:rPr lang="zh-CN" altLang="en-US" sz="1400" cap="none" spc="0" dirty="0">
                <a:ln w="0"/>
                <a:solidFill>
                  <a:schemeClr val="accent1">
                    <a:lumMod val="75000"/>
                  </a:schemeClr>
                </a:solidFill>
                <a:latin typeface="+mn-ea"/>
              </a:rPr>
              <a:t>赵忠尧自制肥皂出售</a:t>
            </a:r>
            <a:endParaRPr lang="en-US" altLang="zh-CN" sz="1400" cap="none" spc="0" dirty="0">
              <a:ln w="0"/>
              <a:solidFill>
                <a:schemeClr val="accent1">
                  <a:lumMod val="75000"/>
                </a:schemeClr>
              </a:solidFill>
              <a:latin typeface="+mn-ea"/>
            </a:endParaRPr>
          </a:p>
          <a:p>
            <a:pPr marL="285750" indent="-285750">
              <a:lnSpc>
                <a:spcPct val="150000"/>
              </a:lnSpc>
              <a:buFont typeface="Wingdings" panose="05000000000000000000" pitchFamily="2" charset="2"/>
              <a:buChar char="n"/>
            </a:pPr>
            <a:r>
              <a:rPr lang="zh-CN" altLang="en-US" sz="1400" cap="none" spc="0" dirty="0">
                <a:ln w="0"/>
                <a:solidFill>
                  <a:schemeClr val="accent1">
                    <a:lumMod val="75000"/>
                  </a:schemeClr>
                </a:solidFill>
                <a:latin typeface="+mn-ea"/>
              </a:rPr>
              <a:t>回忆抗战前夕的北平物理学的气氛，是觉得极有朝气向荣可喜的。八年余的抗战，使萌芽的中国物理夭折，至战后复员重拾起来，</a:t>
            </a:r>
            <a:r>
              <a:rPr lang="zh-CN" altLang="en-US" sz="1400" cap="none" spc="0" dirty="0">
                <a:ln w="0"/>
                <a:solidFill>
                  <a:srgbClr val="FF0000"/>
                </a:solidFill>
                <a:latin typeface="+mn-ea"/>
              </a:rPr>
              <a:t>损失者非“九年”的时间，而系发展的锐气及持续性也。</a:t>
            </a:r>
            <a:r>
              <a:rPr lang="en-US" altLang="zh-CN" sz="1400" dirty="0">
                <a:ln w="0"/>
                <a:solidFill>
                  <a:schemeClr val="accent1">
                    <a:lumMod val="75000"/>
                  </a:schemeClr>
                </a:solidFill>
                <a:latin typeface="+mn-ea"/>
              </a:rPr>
              <a:t>                             </a:t>
            </a:r>
            <a:r>
              <a:rPr lang="en-US" altLang="zh-CN" sz="1400" cap="none" spc="0" dirty="0">
                <a:ln w="0"/>
                <a:solidFill>
                  <a:schemeClr val="accent1">
                    <a:lumMod val="75000"/>
                  </a:schemeClr>
                </a:solidFill>
                <a:latin typeface="楷体" panose="02010609060101010101" pitchFamily="49" charset="-122"/>
                <a:ea typeface="楷体" panose="02010609060101010101" pitchFamily="49" charset="-122"/>
              </a:rPr>
              <a:t>——</a:t>
            </a:r>
            <a:r>
              <a:rPr lang="zh-CN" altLang="en-US" sz="1400" cap="none" spc="0" dirty="0">
                <a:ln w="0"/>
                <a:solidFill>
                  <a:schemeClr val="accent1">
                    <a:lumMod val="75000"/>
                  </a:schemeClr>
                </a:solidFill>
                <a:latin typeface="楷体" panose="02010609060101010101" pitchFamily="49" charset="-122"/>
                <a:ea typeface="楷体" panose="02010609060101010101" pitchFamily="49" charset="-122"/>
              </a:rPr>
              <a:t>吴大猷</a:t>
            </a:r>
            <a:endParaRPr lang="en-US" altLang="zh-CN" sz="1400" cap="none" spc="0" dirty="0">
              <a:ln w="0"/>
              <a:solidFill>
                <a:schemeClr val="accent1">
                  <a:lumMod val="75000"/>
                </a:schemeClr>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252671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C225B-83BA-390B-D0E1-1B8E94C447E9}"/>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5C02147F-3C5B-DD7C-A3E5-6E8C76230386}"/>
              </a:ext>
            </a:extLst>
          </p:cNvPr>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TextBox 18">
            <a:extLst>
              <a:ext uri="{FF2B5EF4-FFF2-40B4-BE49-F238E27FC236}">
                <a16:creationId xmlns:a16="http://schemas.microsoft.com/office/drawing/2014/main" id="{29545432-F6A7-B5F2-5864-240841209268}"/>
              </a:ext>
            </a:extLst>
          </p:cNvPr>
          <p:cNvSpPr txBox="1"/>
          <p:nvPr/>
        </p:nvSpPr>
        <p:spPr>
          <a:xfrm>
            <a:off x="425971" y="89856"/>
            <a:ext cx="1042273" cy="769441"/>
          </a:xfrm>
          <a:prstGeom prst="rect">
            <a:avLst/>
          </a:prstGeom>
          <a:noFill/>
        </p:spPr>
        <p:txBody>
          <a:bodyPr wrap="square" rtlCol="0">
            <a:spAutoFit/>
          </a:bodyPr>
          <a:lstStyle>
            <a:defPPr>
              <a:defRPr lang="zh-CN"/>
            </a:defPPr>
            <a:lvl1pPr>
              <a:defRPr sz="4000" b="1">
                <a:solidFill>
                  <a:schemeClr val="bg1"/>
                </a:solidFill>
                <a:latin typeface="微软雅黑" pitchFamily="34" charset="-122"/>
                <a:ea typeface="微软雅黑" pitchFamily="34" charset="-122"/>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rPr>
              <a:t>3</a:t>
            </a:r>
            <a:r>
              <a:rPr lang="en-US" altLang="zh-CN" sz="4400" dirty="0">
                <a:solidFill>
                  <a:srgbClr val="0070C0"/>
                </a:solidFill>
              </a:rPr>
              <a:t>.2</a:t>
            </a:r>
            <a:endParaRPr kumimoji="0" lang="zh-CN" altLang="en-US"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endParaRPr>
          </a:p>
        </p:txBody>
      </p:sp>
      <p:cxnSp>
        <p:nvCxnSpPr>
          <p:cNvPr id="20" name="直接连接符 19">
            <a:extLst>
              <a:ext uri="{FF2B5EF4-FFF2-40B4-BE49-F238E27FC236}">
                <a16:creationId xmlns:a16="http://schemas.microsoft.com/office/drawing/2014/main" id="{BDE74FEF-D80E-29F1-5A97-2B1D4E595DDD}"/>
              </a:ext>
            </a:extLst>
          </p:cNvPr>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B74D8A6D-B1E8-7FF4-9A29-7B98D32E2320}"/>
              </a:ext>
            </a:extLst>
          </p:cNvPr>
          <p:cNvCxnSpPr>
            <a:cxnSpLocks/>
          </p:cNvCxnSpPr>
          <p:nvPr/>
        </p:nvCxnSpPr>
        <p:spPr>
          <a:xfrm>
            <a:off x="1412592" y="573915"/>
            <a:ext cx="773140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796AFBF-0E36-DFE2-8987-08E5F74C53ED}"/>
              </a:ext>
            </a:extLst>
          </p:cNvPr>
          <p:cNvSpPr txBox="1"/>
          <p:nvPr/>
        </p:nvSpPr>
        <p:spPr>
          <a:xfrm>
            <a:off x="1574276" y="179969"/>
            <a:ext cx="407238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4472C4">
                    <a:lumMod val="75000"/>
                  </a:srgbClr>
                </a:solidFill>
                <a:effectLst/>
                <a:uLnTx/>
                <a:uFillTx/>
                <a:latin typeface="等线" panose="02010600030101010101" pitchFamily="2" charset="-122"/>
                <a:ea typeface="等线" panose="02010600030101010101" pitchFamily="2" charset="-122"/>
              </a:rPr>
              <a:t>钱临照的战时工作</a:t>
            </a:r>
          </a:p>
        </p:txBody>
      </p:sp>
      <p:sp>
        <p:nvSpPr>
          <p:cNvPr id="11" name="文本框 10">
            <a:extLst>
              <a:ext uri="{FF2B5EF4-FFF2-40B4-BE49-F238E27FC236}">
                <a16:creationId xmlns:a16="http://schemas.microsoft.com/office/drawing/2014/main" id="{776C57A5-3A80-6451-1F82-A7FEFFA74F24}"/>
              </a:ext>
            </a:extLst>
          </p:cNvPr>
          <p:cNvSpPr txBox="1"/>
          <p:nvPr/>
        </p:nvSpPr>
        <p:spPr>
          <a:xfrm>
            <a:off x="689371" y="744689"/>
            <a:ext cx="4325689" cy="4139979"/>
          </a:xfrm>
          <a:prstGeom prst="rect">
            <a:avLst/>
          </a:prstGeom>
          <a:solidFill>
            <a:schemeClr val="bg2"/>
          </a:solidFill>
        </p:spPr>
        <p:txBody>
          <a:bodyPr wrap="square">
            <a:spAutoFit/>
          </a:bodyPr>
          <a:lstStyle/>
          <a:p>
            <a:endParaRPr lang="en-US" altLang="zh-CN" sz="800" b="0" cap="none" spc="0" dirty="0">
              <a:ln w="0"/>
              <a:solidFill>
                <a:srgbClr val="FF0000"/>
              </a:solidFill>
              <a:latin typeface="+mn-ea"/>
            </a:endParaRPr>
          </a:p>
          <a:p>
            <a:pPr>
              <a:lnSpc>
                <a:spcPct val="130000"/>
              </a:lnSpc>
            </a:pPr>
            <a:r>
              <a:rPr lang="zh-CN" altLang="en-US" sz="1400" cap="none" spc="0" dirty="0">
                <a:ln w="0"/>
                <a:solidFill>
                  <a:schemeClr val="accent5">
                    <a:lumMod val="75000"/>
                  </a:schemeClr>
                </a:solidFill>
                <a:latin typeface="+mn-ea"/>
              </a:rPr>
              <a:t>李约瑟，李大斐沉下去观察（</a:t>
            </a:r>
            <a:r>
              <a:rPr lang="en-US" altLang="zh-CN" sz="1400" cap="none" spc="0" dirty="0">
                <a:ln w="0"/>
                <a:solidFill>
                  <a:schemeClr val="accent5">
                    <a:lumMod val="75000"/>
                  </a:schemeClr>
                </a:solidFill>
                <a:latin typeface="+mn-ea"/>
              </a:rPr>
              <a:t>《</a:t>
            </a:r>
            <a:r>
              <a:rPr lang="zh-CN" altLang="en-US" sz="1400" cap="none" spc="0" dirty="0">
                <a:ln w="0"/>
                <a:solidFill>
                  <a:schemeClr val="accent5">
                    <a:lumMod val="75000"/>
                  </a:schemeClr>
                </a:solidFill>
                <a:latin typeface="+mn-ea"/>
              </a:rPr>
              <a:t>科学前哨</a:t>
            </a:r>
            <a:r>
              <a:rPr lang="en-US" altLang="zh-CN" sz="1400" cap="none" spc="0" dirty="0">
                <a:ln w="0"/>
                <a:solidFill>
                  <a:schemeClr val="accent5">
                    <a:lumMod val="75000"/>
                  </a:schemeClr>
                </a:solidFill>
                <a:latin typeface="+mn-ea"/>
              </a:rPr>
              <a:t>》</a:t>
            </a:r>
            <a:r>
              <a:rPr lang="zh-CN" altLang="en-US" sz="1400" cap="none" spc="0" dirty="0">
                <a:ln w="0"/>
                <a:solidFill>
                  <a:schemeClr val="accent5">
                    <a:lumMod val="75000"/>
                  </a:schemeClr>
                </a:solidFill>
                <a:latin typeface="+mn-ea"/>
              </a:rPr>
              <a:t>，</a:t>
            </a:r>
            <a:r>
              <a:rPr lang="en-US" altLang="zh-CN" sz="1400" cap="none" spc="0" dirty="0">
                <a:ln w="0"/>
                <a:solidFill>
                  <a:schemeClr val="accent5">
                    <a:lumMod val="75000"/>
                  </a:schemeClr>
                </a:solidFill>
                <a:latin typeface="+mn-ea"/>
              </a:rPr>
              <a:t>1948</a:t>
            </a:r>
            <a:r>
              <a:rPr lang="zh-CN" altLang="en-US" sz="1400" cap="none" spc="0" dirty="0">
                <a:ln w="0"/>
                <a:solidFill>
                  <a:schemeClr val="accent5">
                    <a:lumMod val="75000"/>
                  </a:schemeClr>
                </a:solidFill>
                <a:latin typeface="+mn-ea"/>
              </a:rPr>
              <a:t>）</a:t>
            </a:r>
            <a:r>
              <a:rPr lang="zh-CN" altLang="en-US" sz="1400" dirty="0">
                <a:ln w="0"/>
                <a:solidFill>
                  <a:schemeClr val="accent5">
                    <a:lumMod val="75000"/>
                  </a:schemeClr>
                </a:solidFill>
                <a:latin typeface="+mn-ea"/>
              </a:rPr>
              <a:t>：</a:t>
            </a:r>
            <a:endParaRPr lang="en-US" altLang="zh-CN" sz="1400" cap="none" spc="0" dirty="0">
              <a:ln w="0"/>
              <a:solidFill>
                <a:schemeClr val="accent5">
                  <a:lumMod val="75000"/>
                </a:schemeClr>
              </a:solidFill>
              <a:latin typeface="+mn-ea"/>
            </a:endParaRPr>
          </a:p>
          <a:p>
            <a:pPr marL="285750" indent="-285750">
              <a:lnSpc>
                <a:spcPct val="130000"/>
              </a:lnSpc>
              <a:buFont typeface="Wingdings" panose="05000000000000000000" pitchFamily="2" charset="2"/>
              <a:buChar char="n"/>
            </a:pPr>
            <a:r>
              <a:rPr lang="zh-CN" altLang="en-US" sz="1400" cap="none" spc="0" dirty="0">
                <a:ln w="0"/>
                <a:solidFill>
                  <a:schemeClr val="accent5">
                    <a:lumMod val="75000"/>
                  </a:schemeClr>
                </a:solidFill>
                <a:latin typeface="+mn-ea"/>
              </a:rPr>
              <a:t>（平研院物理所）几乎完全转向</a:t>
            </a:r>
            <a:r>
              <a:rPr lang="zh-CN" altLang="en-US" sz="1400" cap="none" spc="0" dirty="0">
                <a:ln w="0"/>
                <a:solidFill>
                  <a:srgbClr val="FF0000"/>
                </a:solidFill>
                <a:latin typeface="+mn-ea"/>
              </a:rPr>
              <a:t>战争生产</a:t>
            </a:r>
            <a:endParaRPr lang="en-US" altLang="zh-CN" sz="1400" cap="none" spc="0" dirty="0">
              <a:ln w="0"/>
              <a:solidFill>
                <a:srgbClr val="FF0000"/>
              </a:solidFill>
              <a:latin typeface="+mn-ea"/>
            </a:endParaRPr>
          </a:p>
          <a:p>
            <a:pPr marL="285750" indent="-285750">
              <a:lnSpc>
                <a:spcPct val="130000"/>
              </a:lnSpc>
              <a:buFont typeface="Wingdings" panose="05000000000000000000" pitchFamily="2" charset="2"/>
              <a:buChar char="n"/>
            </a:pPr>
            <a:r>
              <a:rPr lang="zh-CN" altLang="en-US" sz="1400" cap="none" spc="0" dirty="0">
                <a:ln w="0"/>
                <a:solidFill>
                  <a:schemeClr val="accent5">
                    <a:lumMod val="75000"/>
                  </a:schemeClr>
                </a:solidFill>
                <a:latin typeface="+mn-ea"/>
              </a:rPr>
              <a:t>少有的对抗战有直接贡献的物理学机构</a:t>
            </a:r>
            <a:endParaRPr lang="en-US" altLang="zh-CN" sz="1400" cap="none" spc="0" dirty="0">
              <a:ln w="0"/>
              <a:solidFill>
                <a:schemeClr val="accent5">
                  <a:lumMod val="75000"/>
                </a:schemeClr>
              </a:solidFill>
              <a:latin typeface="+mn-ea"/>
            </a:endParaRPr>
          </a:p>
          <a:p>
            <a:pPr>
              <a:lnSpc>
                <a:spcPct val="130000"/>
              </a:lnSpc>
            </a:pPr>
            <a:r>
              <a:rPr lang="zh-CN" altLang="en-US" sz="1400" dirty="0">
                <a:ln w="0"/>
                <a:solidFill>
                  <a:srgbClr val="FF0000"/>
                </a:solidFill>
                <a:latin typeface="+mn-ea"/>
              </a:rPr>
              <a:t>有抗战意志容易，有实际能力困难</a:t>
            </a:r>
            <a:endParaRPr lang="en-US" altLang="zh-CN" sz="1400" dirty="0">
              <a:ln w="0"/>
              <a:solidFill>
                <a:srgbClr val="FF0000"/>
              </a:solidFill>
              <a:latin typeface="+mn-ea"/>
            </a:endParaRPr>
          </a:p>
          <a:p>
            <a:pPr>
              <a:lnSpc>
                <a:spcPct val="130000"/>
              </a:lnSpc>
            </a:pPr>
            <a:r>
              <a:rPr lang="zh-CN" altLang="en-US" sz="1400" dirty="0">
                <a:ln w="0"/>
                <a:solidFill>
                  <a:schemeClr val="accent5">
                    <a:lumMod val="75000"/>
                  </a:schemeClr>
                </a:solidFill>
                <a:latin typeface="+mn-ea"/>
              </a:rPr>
              <a:t>手脑并用能力的体现：</a:t>
            </a:r>
            <a:endParaRPr lang="en-US" altLang="zh-CN" sz="1400" dirty="0">
              <a:ln w="0"/>
              <a:solidFill>
                <a:schemeClr val="accent5">
                  <a:lumMod val="75000"/>
                </a:schemeClr>
              </a:solidFill>
              <a:latin typeface="+mn-ea"/>
            </a:endParaRPr>
          </a:p>
          <a:p>
            <a:pPr marL="285750" indent="-285750">
              <a:lnSpc>
                <a:spcPct val="130000"/>
              </a:lnSpc>
              <a:buFont typeface="Wingdings" panose="05000000000000000000" pitchFamily="2" charset="2"/>
              <a:buChar char="n"/>
            </a:pPr>
            <a:r>
              <a:rPr lang="zh-CN" altLang="en-US" sz="1400" dirty="0">
                <a:ln w="0"/>
                <a:solidFill>
                  <a:schemeClr val="accent5">
                    <a:lumMod val="75000"/>
                  </a:schemeClr>
                </a:solidFill>
                <a:latin typeface="+mn-ea"/>
              </a:rPr>
              <a:t>批量生产石英压电晶体</a:t>
            </a:r>
            <a:r>
              <a:rPr lang="en-US" altLang="zh-CN" sz="1400" dirty="0">
                <a:ln w="0"/>
                <a:solidFill>
                  <a:srgbClr val="FF0000"/>
                </a:solidFill>
                <a:latin typeface="+mn-ea"/>
              </a:rPr>
              <a:t>——</a:t>
            </a:r>
            <a:r>
              <a:rPr lang="zh-CN" altLang="en-US" sz="1400" dirty="0">
                <a:ln w="0"/>
                <a:solidFill>
                  <a:srgbClr val="FF0000"/>
                </a:solidFill>
                <a:latin typeface="+mn-ea"/>
              </a:rPr>
              <a:t>切割机</a:t>
            </a:r>
            <a:endParaRPr lang="en-US" altLang="zh-CN" sz="1400" dirty="0">
              <a:ln w="0"/>
              <a:solidFill>
                <a:srgbClr val="FF0000"/>
              </a:solidFill>
              <a:latin typeface="+mn-ea"/>
            </a:endParaRPr>
          </a:p>
          <a:p>
            <a:pPr marL="285750" indent="-285750">
              <a:lnSpc>
                <a:spcPct val="130000"/>
              </a:lnSpc>
              <a:buFont typeface="Wingdings" panose="05000000000000000000" pitchFamily="2" charset="2"/>
              <a:buChar char="n"/>
            </a:pPr>
            <a:r>
              <a:rPr lang="zh-CN" altLang="en-US" sz="1400" cap="none" spc="0" dirty="0">
                <a:ln w="0"/>
                <a:solidFill>
                  <a:schemeClr val="accent5">
                    <a:lumMod val="75000"/>
                  </a:schemeClr>
                </a:solidFill>
                <a:latin typeface="+mn-ea"/>
              </a:rPr>
              <a:t>显微镜、望远镜镜片</a:t>
            </a:r>
            <a:r>
              <a:rPr lang="en-US" altLang="zh-CN" sz="1400" cap="none" spc="0" dirty="0">
                <a:ln w="0"/>
                <a:solidFill>
                  <a:srgbClr val="FF0000"/>
                </a:solidFill>
                <a:latin typeface="+mn-ea"/>
              </a:rPr>
              <a:t>——</a:t>
            </a:r>
            <a:r>
              <a:rPr lang="zh-CN" altLang="en-US" sz="1400" cap="none" spc="0" dirty="0">
                <a:ln w="0"/>
                <a:solidFill>
                  <a:srgbClr val="FF0000"/>
                </a:solidFill>
                <a:latin typeface="+mn-ea"/>
              </a:rPr>
              <a:t>磨制、缺陷修补技术</a:t>
            </a:r>
            <a:endParaRPr lang="en-US" altLang="zh-CN" sz="1400" cap="none" spc="0" dirty="0">
              <a:ln w="0"/>
              <a:solidFill>
                <a:srgbClr val="FF0000"/>
              </a:solidFill>
              <a:latin typeface="+mn-ea"/>
            </a:endParaRPr>
          </a:p>
          <a:p>
            <a:pPr marL="285750" indent="-285750">
              <a:lnSpc>
                <a:spcPct val="130000"/>
              </a:lnSpc>
              <a:buFont typeface="Wingdings" panose="05000000000000000000" pitchFamily="2" charset="2"/>
              <a:buChar char="n"/>
            </a:pPr>
            <a:r>
              <a:rPr lang="zh-CN" altLang="en-US" sz="1400" dirty="0">
                <a:ln w="0"/>
                <a:solidFill>
                  <a:schemeClr val="accent5">
                    <a:lumMod val="75000"/>
                  </a:schemeClr>
                </a:solidFill>
                <a:latin typeface="+mn-ea"/>
              </a:rPr>
              <a:t>显微镜目镜微小球径测量</a:t>
            </a:r>
            <a:r>
              <a:rPr lang="en-US" altLang="zh-CN" sz="1400" dirty="0">
                <a:ln w="0"/>
                <a:solidFill>
                  <a:srgbClr val="FF0000"/>
                </a:solidFill>
                <a:latin typeface="+mn-ea"/>
              </a:rPr>
              <a:t>——</a:t>
            </a:r>
            <a:r>
              <a:rPr lang="zh-CN" altLang="en-US" sz="1400" dirty="0">
                <a:ln w="0"/>
                <a:solidFill>
                  <a:srgbClr val="FF0000"/>
                </a:solidFill>
                <a:latin typeface="+mn-ea"/>
              </a:rPr>
              <a:t>毫米级球径仪研制</a:t>
            </a:r>
            <a:endParaRPr lang="en-US" altLang="zh-CN" sz="1400" dirty="0">
              <a:ln w="0"/>
              <a:solidFill>
                <a:srgbClr val="FF0000"/>
              </a:solidFill>
              <a:latin typeface="+mn-ea"/>
            </a:endParaRPr>
          </a:p>
          <a:p>
            <a:pPr>
              <a:lnSpc>
                <a:spcPct val="130000"/>
              </a:lnSpc>
            </a:pPr>
            <a:r>
              <a:rPr lang="en-US" altLang="zh-CN" sz="1400" dirty="0">
                <a:ln w="0"/>
                <a:solidFill>
                  <a:schemeClr val="accent5">
                    <a:lumMod val="75000"/>
                  </a:schemeClr>
                </a:solidFill>
                <a:latin typeface="楷体" panose="02010609060101010101" pitchFamily="49" charset="-122"/>
                <a:ea typeface="楷体" panose="02010609060101010101" pitchFamily="49" charset="-122"/>
              </a:rPr>
              <a:t>   ——</a:t>
            </a:r>
            <a:r>
              <a:rPr lang="zh-CN" altLang="en-US" sz="1400" dirty="0">
                <a:ln w="0"/>
                <a:solidFill>
                  <a:schemeClr val="accent5">
                    <a:lumMod val="75000"/>
                  </a:schemeClr>
                </a:solidFill>
                <a:latin typeface="楷体" panose="02010609060101010101" pitchFamily="49" charset="-122"/>
                <a:ea typeface="楷体" panose="02010609060101010101" pitchFamily="49" charset="-122"/>
              </a:rPr>
              <a:t>找到有价值问题、想出方法、自己创造工具来解决问题</a:t>
            </a:r>
            <a:endParaRPr lang="en-US" altLang="zh-CN" sz="1400" dirty="0">
              <a:ln w="0"/>
              <a:solidFill>
                <a:schemeClr val="accent5">
                  <a:lumMod val="75000"/>
                </a:schemeClr>
              </a:solidFill>
              <a:latin typeface="楷体" panose="02010609060101010101" pitchFamily="49" charset="-122"/>
              <a:ea typeface="楷体" panose="02010609060101010101" pitchFamily="49" charset="-122"/>
            </a:endParaRPr>
          </a:p>
          <a:p>
            <a:pPr>
              <a:lnSpc>
                <a:spcPct val="120000"/>
              </a:lnSpc>
            </a:pPr>
            <a:r>
              <a:rPr lang="zh-CN" altLang="en-US" sz="1400" dirty="0">
                <a:ln w="0"/>
                <a:solidFill>
                  <a:schemeClr val="accent5">
                    <a:lumMod val="75000"/>
                  </a:schemeClr>
                </a:solidFill>
                <a:latin typeface="楷体" panose="02010609060101010101" pitchFamily="49" charset="-122"/>
                <a:ea typeface="楷体" panose="02010609060101010101" pitchFamily="49" charset="-122"/>
              </a:rPr>
              <a:t>    平研院物理所的战时工作既不是其日常研究任务、也不是政府命令，是钱临照等人强烈责任感与特殊技能的表现</a:t>
            </a:r>
            <a:r>
              <a:rPr lang="en-US" altLang="zh-CN" sz="1400" dirty="0">
                <a:ln w="0"/>
                <a:solidFill>
                  <a:schemeClr val="accent5">
                    <a:lumMod val="75000"/>
                  </a:schemeClr>
                </a:solidFill>
                <a:latin typeface="楷体" panose="02010609060101010101" pitchFamily="49" charset="-122"/>
                <a:ea typeface="楷体" panose="02010609060101010101" pitchFamily="49" charset="-122"/>
              </a:rPr>
              <a:t>——</a:t>
            </a:r>
            <a:r>
              <a:rPr lang="zh-CN" altLang="en-US" sz="1400" dirty="0">
                <a:ln w="0"/>
                <a:solidFill>
                  <a:schemeClr val="accent5">
                    <a:lumMod val="75000"/>
                  </a:schemeClr>
                </a:solidFill>
                <a:latin typeface="楷体" panose="02010609060101010101" pitchFamily="49" charset="-122"/>
                <a:ea typeface="楷体" panose="02010609060101010101" pitchFamily="49" charset="-122"/>
              </a:rPr>
              <a:t>不寻常的个案</a:t>
            </a:r>
            <a:r>
              <a:rPr lang="zh-CN" altLang="en-US" sz="1400" dirty="0">
                <a:ln w="0"/>
                <a:solidFill>
                  <a:srgbClr val="FF0000"/>
                </a:solidFill>
                <a:latin typeface="楷体" panose="02010609060101010101" pitchFamily="49" charset="-122"/>
                <a:ea typeface="楷体" panose="02010609060101010101" pitchFamily="49" charset="-122"/>
              </a:rPr>
              <a:t>（另一个个案是王守竞）</a:t>
            </a:r>
            <a:endParaRPr lang="en-US" altLang="zh-CN" sz="1200" dirty="0">
              <a:ln w="0"/>
              <a:solidFill>
                <a:srgbClr val="FF0000"/>
              </a:solidFill>
              <a:latin typeface="+mn-ea"/>
            </a:endParaRPr>
          </a:p>
        </p:txBody>
      </p:sp>
      <p:grpSp>
        <p:nvGrpSpPr>
          <p:cNvPr id="10" name="组合 9">
            <a:extLst>
              <a:ext uri="{FF2B5EF4-FFF2-40B4-BE49-F238E27FC236}">
                <a16:creationId xmlns:a16="http://schemas.microsoft.com/office/drawing/2014/main" id="{5B4A34E0-1E91-24D3-1760-56272A740C7F}"/>
              </a:ext>
            </a:extLst>
          </p:cNvPr>
          <p:cNvGrpSpPr/>
          <p:nvPr/>
        </p:nvGrpSpPr>
        <p:grpSpPr>
          <a:xfrm>
            <a:off x="5278296" y="614959"/>
            <a:ext cx="3223648" cy="4276487"/>
            <a:chOff x="5494381" y="848411"/>
            <a:chExt cx="3223648" cy="4276487"/>
          </a:xfrm>
        </p:grpSpPr>
        <p:pic>
          <p:nvPicPr>
            <p:cNvPr id="3" name="图片 2">
              <a:extLst>
                <a:ext uri="{FF2B5EF4-FFF2-40B4-BE49-F238E27FC236}">
                  <a16:creationId xmlns:a16="http://schemas.microsoft.com/office/drawing/2014/main" id="{3E9FD199-BB1F-2802-EE85-ADC01B40A0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4381" y="848411"/>
              <a:ext cx="3223648" cy="2183484"/>
            </a:xfrm>
            <a:prstGeom prst="rect">
              <a:avLst/>
            </a:prstGeom>
          </p:spPr>
        </p:pic>
        <p:pic>
          <p:nvPicPr>
            <p:cNvPr id="9" name="图片 8">
              <a:extLst>
                <a:ext uri="{FF2B5EF4-FFF2-40B4-BE49-F238E27FC236}">
                  <a16:creationId xmlns:a16="http://schemas.microsoft.com/office/drawing/2014/main" id="{7D13F026-D4CE-A59D-86EF-F1BBC32D02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4381" y="2941414"/>
              <a:ext cx="3223648" cy="2183484"/>
            </a:xfrm>
            <a:prstGeom prst="rect">
              <a:avLst/>
            </a:prstGeom>
          </p:spPr>
        </p:pic>
      </p:grpSp>
    </p:spTree>
    <p:extLst>
      <p:ext uri="{BB962C8B-B14F-4D97-AF65-F5344CB8AC3E}">
        <p14:creationId xmlns:p14="http://schemas.microsoft.com/office/powerpoint/2010/main" val="3637811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187624" y="1074098"/>
            <a:ext cx="944489" cy="1569660"/>
          </a:xfrm>
          <a:prstGeom prst="rect">
            <a:avLst/>
          </a:prstGeom>
          <a:noFill/>
        </p:spPr>
        <p:txBody>
          <a:bodyPr wrap="none" rtlCol="0">
            <a:spAutoFit/>
          </a:bodyPr>
          <a:lstStyle>
            <a:defPPr>
              <a:defRPr lang="zh-CN"/>
            </a:defPPr>
            <a:lvl1pPr>
              <a:defRPr sz="4000" b="1">
                <a:solidFill>
                  <a:schemeClr val="bg1"/>
                </a:solidFill>
                <a:latin typeface="微软雅黑" pitchFamily="34" charset="-122"/>
                <a:ea typeface="微软雅黑" pitchFamily="34" charset="-122"/>
              </a:defRPr>
            </a:lvl1pPr>
          </a:lstStyle>
          <a:p>
            <a:pPr algn="ctr"/>
            <a:r>
              <a:rPr lang="en-US" altLang="zh-CN" sz="9600" dirty="0">
                <a:solidFill>
                  <a:srgbClr val="0070C0"/>
                </a:solidFill>
              </a:rPr>
              <a:t>4</a:t>
            </a:r>
            <a:endParaRPr lang="zh-CN" altLang="en-US" sz="9600" dirty="0">
              <a:solidFill>
                <a:srgbClr val="0070C0"/>
              </a:solidFill>
            </a:endParaRPr>
          </a:p>
        </p:txBody>
      </p:sp>
      <p:cxnSp>
        <p:nvCxnSpPr>
          <p:cNvPr id="13" name="直接连接符 12"/>
          <p:cNvCxnSpPr/>
          <p:nvPr/>
        </p:nvCxnSpPr>
        <p:spPr>
          <a:xfrm>
            <a:off x="-12614" y="1851670"/>
            <a:ext cx="1200238" cy="7258"/>
          </a:xfrm>
          <a:prstGeom prst="line">
            <a:avLst/>
          </a:prstGeom>
          <a:ln w="9525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12" idx="3"/>
          </p:cNvCxnSpPr>
          <p:nvPr/>
        </p:nvCxnSpPr>
        <p:spPr>
          <a:xfrm flipV="1">
            <a:off x="2132113" y="1851670"/>
            <a:ext cx="6743079" cy="7258"/>
          </a:xfrm>
          <a:prstGeom prst="line">
            <a:avLst/>
          </a:prstGeom>
          <a:ln w="9525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95853" y="1142477"/>
            <a:ext cx="6062115" cy="523220"/>
          </a:xfrm>
          <a:prstGeom prst="rect">
            <a:avLst/>
          </a:prstGeom>
          <a:noFill/>
        </p:spPr>
        <p:txBody>
          <a:bodyPr wrap="square" rtlCol="0">
            <a:spAutoFit/>
          </a:bodyPr>
          <a:lstStyle/>
          <a:p>
            <a:r>
              <a:rPr lang="zh-CN" altLang="en-US" sz="2800" dirty="0">
                <a:solidFill>
                  <a:schemeClr val="accent5">
                    <a:lumMod val="75000"/>
                  </a:schemeClr>
                </a:solidFill>
                <a:latin typeface="等线" panose="02010600030101010101" pitchFamily="2" charset="-122"/>
                <a:ea typeface="等线" panose="02010600030101010101" pitchFamily="2" charset="-122"/>
                <a:cs typeface="Times New Roman" panose="02020603050405020304" pitchFamily="18" charset="0"/>
              </a:rPr>
              <a:t>钱临照与中研院总干事</a:t>
            </a:r>
            <a:endPar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2" name="TextBox 31"/>
          <p:cNvSpPr txBox="1"/>
          <p:nvPr/>
        </p:nvSpPr>
        <p:spPr>
          <a:xfrm>
            <a:off x="2691333" y="1967481"/>
            <a:ext cx="4762535" cy="2264851"/>
          </a:xfrm>
          <a:prstGeom prst="rect">
            <a:avLst/>
          </a:prstGeom>
          <a:noFill/>
        </p:spPr>
        <p:txBody>
          <a:bodyPr wrap="square" rtlCol="0">
            <a:spAutoFit/>
          </a:bodyPr>
          <a:lstStyle/>
          <a:p>
            <a:pPr>
              <a:lnSpc>
                <a:spcPct val="150000"/>
              </a:lnSpc>
            </a:pPr>
            <a:r>
              <a:rPr lang="en-US" altLang="zh-CN" sz="1600" dirty="0">
                <a:solidFill>
                  <a:schemeClr val="accent5">
                    <a:lumMod val="75000"/>
                  </a:schemeClr>
                </a:solidFill>
                <a:latin typeface="+mn-ea"/>
              </a:rPr>
              <a:t>4.1   </a:t>
            </a:r>
            <a:r>
              <a:rPr lang="zh-CN" altLang="en-US" sz="1600" dirty="0">
                <a:solidFill>
                  <a:schemeClr val="accent5">
                    <a:lumMod val="75000"/>
                  </a:schemeClr>
                </a:solidFill>
                <a:latin typeface="+mn-ea"/>
              </a:rPr>
              <a:t>中国最早的“计划科学”</a:t>
            </a:r>
          </a:p>
          <a:p>
            <a:pPr>
              <a:lnSpc>
                <a:spcPct val="150000"/>
              </a:lnSpc>
            </a:pPr>
            <a:r>
              <a:rPr lang="en-US" altLang="zh-CN" sz="1600" dirty="0">
                <a:solidFill>
                  <a:schemeClr val="accent5">
                    <a:lumMod val="75000"/>
                  </a:schemeClr>
                </a:solidFill>
                <a:latin typeface="+mn-ea"/>
              </a:rPr>
              <a:t>4.2   </a:t>
            </a:r>
            <a:r>
              <a:rPr lang="zh-CN" altLang="en-US" sz="1600" dirty="0">
                <a:solidFill>
                  <a:schemeClr val="accent5">
                    <a:lumMod val="75000"/>
                  </a:schemeClr>
                </a:solidFill>
                <a:latin typeface="+mn-ea"/>
              </a:rPr>
              <a:t>从平研院到中研院</a:t>
            </a:r>
            <a:endParaRPr lang="en-US" altLang="zh-CN" sz="1600" dirty="0">
              <a:solidFill>
                <a:schemeClr val="accent5">
                  <a:lumMod val="75000"/>
                </a:schemeClr>
              </a:solidFill>
              <a:latin typeface="+mn-ea"/>
            </a:endParaRPr>
          </a:p>
          <a:p>
            <a:pPr>
              <a:lnSpc>
                <a:spcPct val="150000"/>
              </a:lnSpc>
            </a:pPr>
            <a:r>
              <a:rPr lang="en-US" altLang="zh-CN" sz="1600" dirty="0">
                <a:solidFill>
                  <a:schemeClr val="accent5">
                    <a:lumMod val="75000"/>
                  </a:schemeClr>
                </a:solidFill>
                <a:latin typeface="+mn-ea"/>
              </a:rPr>
              <a:t>4.3   1945-1948</a:t>
            </a:r>
            <a:r>
              <a:rPr lang="zh-CN" altLang="en-US" sz="1600" dirty="0">
                <a:solidFill>
                  <a:schemeClr val="accent5">
                    <a:lumMod val="75000"/>
                  </a:schemeClr>
                </a:solidFill>
                <a:latin typeface="+mn-ea"/>
              </a:rPr>
              <a:t>年的核物理热</a:t>
            </a:r>
            <a:endParaRPr lang="en-US" altLang="zh-CN" sz="1600" dirty="0">
              <a:solidFill>
                <a:schemeClr val="accent5">
                  <a:lumMod val="75000"/>
                </a:schemeClr>
              </a:solidFill>
              <a:latin typeface="+mn-ea"/>
            </a:endParaRPr>
          </a:p>
          <a:p>
            <a:pPr>
              <a:lnSpc>
                <a:spcPct val="150000"/>
              </a:lnSpc>
            </a:pPr>
            <a:r>
              <a:rPr lang="en-US" altLang="zh-CN" sz="1600" dirty="0">
                <a:solidFill>
                  <a:schemeClr val="accent5">
                    <a:lumMod val="75000"/>
                  </a:schemeClr>
                </a:solidFill>
                <a:latin typeface="+mn-ea"/>
              </a:rPr>
              <a:t>4.4   </a:t>
            </a:r>
            <a:r>
              <a:rPr lang="zh-CN" altLang="en-US" sz="1600" dirty="0">
                <a:solidFill>
                  <a:schemeClr val="accent5">
                    <a:lumMod val="75000"/>
                  </a:schemeClr>
                </a:solidFill>
                <a:latin typeface="+mn-ea"/>
              </a:rPr>
              <a:t>中研院物理所的计划为什么失败</a:t>
            </a:r>
            <a:endParaRPr lang="en-US" altLang="zh-CN" sz="1600" dirty="0">
              <a:solidFill>
                <a:schemeClr val="accent5">
                  <a:lumMod val="75000"/>
                </a:schemeClr>
              </a:solidFill>
              <a:latin typeface="+mn-ea"/>
            </a:endParaRPr>
          </a:p>
          <a:p>
            <a:pPr>
              <a:lnSpc>
                <a:spcPct val="150000"/>
              </a:lnSpc>
            </a:pPr>
            <a:r>
              <a:rPr lang="en-US" altLang="zh-CN" sz="1600" dirty="0">
                <a:solidFill>
                  <a:schemeClr val="accent5">
                    <a:lumMod val="75000"/>
                  </a:schemeClr>
                </a:solidFill>
                <a:latin typeface="+mn-ea"/>
              </a:rPr>
              <a:t>4.5   </a:t>
            </a:r>
            <a:r>
              <a:rPr lang="zh-CN" altLang="en-US" sz="1600" dirty="0">
                <a:solidFill>
                  <a:schemeClr val="accent5">
                    <a:lumMod val="75000"/>
                  </a:schemeClr>
                </a:solidFill>
                <a:latin typeface="+mn-ea"/>
              </a:rPr>
              <a:t>钱临照与总干事</a:t>
            </a:r>
            <a:endParaRPr lang="en-US" altLang="zh-CN" sz="1600" dirty="0">
              <a:solidFill>
                <a:schemeClr val="accent5">
                  <a:lumMod val="75000"/>
                </a:schemeClr>
              </a:solidFill>
              <a:latin typeface="+mn-ea"/>
            </a:endParaRPr>
          </a:p>
          <a:p>
            <a:pPr>
              <a:lnSpc>
                <a:spcPct val="150000"/>
              </a:lnSpc>
            </a:pPr>
            <a:endParaRPr lang="en-US" altLang="zh-CN" sz="1600" dirty="0">
              <a:solidFill>
                <a:schemeClr val="accent5">
                  <a:lumMod val="75000"/>
                </a:schemeClr>
              </a:solidFill>
              <a:latin typeface="+mj-ea"/>
              <a:ea typeface="+mj-ea"/>
            </a:endParaRPr>
          </a:p>
        </p:txBody>
      </p:sp>
    </p:spTree>
    <p:extLst>
      <p:ext uri="{BB962C8B-B14F-4D97-AF65-F5344CB8AC3E}">
        <p14:creationId xmlns:p14="http://schemas.microsoft.com/office/powerpoint/2010/main" val="428307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56" presetClass="entr" presetSubtype="0" fill="hold" grpId="0" nodeType="afterEffect">
                                  <p:stCondLst>
                                    <p:cond delay="0"/>
                                  </p:stCondLst>
                                  <p:iterate type="lt">
                                    <p:tmPct val="10000"/>
                                  </p:iterate>
                                  <p:childTnLst>
                                    <p:set>
                                      <p:cBhvr>
                                        <p:cTn id="20" dur="1" fill="hold">
                                          <p:stCondLst>
                                            <p:cond delay="0"/>
                                          </p:stCondLst>
                                        </p:cTn>
                                        <p:tgtEl>
                                          <p:spTgt spid="15"/>
                                        </p:tgtEl>
                                        <p:attrNameLst>
                                          <p:attrName>style.visibility</p:attrName>
                                        </p:attrNameLst>
                                      </p:cBhvr>
                                      <p:to>
                                        <p:strVal val="visible"/>
                                      </p:to>
                                    </p:set>
                                    <p:anim by="(-#ppt_w*2)" calcmode="lin" valueType="num">
                                      <p:cBhvr rctx="PPT">
                                        <p:cTn id="21" dur="500" autoRev="1" fill="hold">
                                          <p:stCondLst>
                                            <p:cond delay="0"/>
                                          </p:stCondLst>
                                        </p:cTn>
                                        <p:tgtEl>
                                          <p:spTgt spid="15"/>
                                        </p:tgtEl>
                                        <p:attrNameLst>
                                          <p:attrName>ppt_w</p:attrName>
                                        </p:attrNameLst>
                                      </p:cBhvr>
                                    </p:anim>
                                    <p:anim by="(#ppt_w*0.50)" calcmode="lin" valueType="num">
                                      <p:cBhvr>
                                        <p:cTn id="22" dur="500" decel="50000" autoRev="1" fill="hold">
                                          <p:stCondLst>
                                            <p:cond delay="0"/>
                                          </p:stCondLst>
                                        </p:cTn>
                                        <p:tgtEl>
                                          <p:spTgt spid="15"/>
                                        </p:tgtEl>
                                        <p:attrNameLst>
                                          <p:attrName>ppt_x</p:attrName>
                                        </p:attrNameLst>
                                      </p:cBhvr>
                                    </p:anim>
                                    <p:anim from="(-#ppt_h/2)" to="(#ppt_y)" calcmode="lin" valueType="num">
                                      <p:cBhvr>
                                        <p:cTn id="23" dur="1000" fill="hold">
                                          <p:stCondLst>
                                            <p:cond delay="0"/>
                                          </p:stCondLst>
                                        </p:cTn>
                                        <p:tgtEl>
                                          <p:spTgt spid="15"/>
                                        </p:tgtEl>
                                        <p:attrNameLst>
                                          <p:attrName>ppt_y</p:attrName>
                                        </p:attrNameLst>
                                      </p:cBhvr>
                                    </p:anim>
                                    <p:animRot by="21600000">
                                      <p:cBhvr>
                                        <p:cTn id="24" dur="1000" fill="hold">
                                          <p:stCondLst>
                                            <p:cond delay="0"/>
                                          </p:stCondLst>
                                        </p:cTn>
                                        <p:tgtEl>
                                          <p:spTgt spid="15"/>
                                        </p:tgtEl>
                                        <p:attrNameLst>
                                          <p:attrName>r</p:attrName>
                                        </p:attrNameLst>
                                      </p:cBhvr>
                                    </p:animRot>
                                  </p:childTnLst>
                                </p:cTn>
                              </p:par>
                            </p:childTnLst>
                          </p:cTn>
                        </p:par>
                        <p:par>
                          <p:cTn id="25" fill="hold">
                            <p:stCondLst>
                              <p:cond delay="2900"/>
                            </p:stCondLst>
                            <p:childTnLst>
                              <p:par>
                                <p:cTn id="26" presetID="2" presetClass="entr" presetSubtype="2"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500" fill="hold"/>
                                        <p:tgtEl>
                                          <p:spTgt spid="32"/>
                                        </p:tgtEl>
                                        <p:attrNameLst>
                                          <p:attrName>ppt_x</p:attrName>
                                        </p:attrNameLst>
                                      </p:cBhvr>
                                      <p:tavLst>
                                        <p:tav tm="0">
                                          <p:val>
                                            <p:strVal val="1+#ppt_w/2"/>
                                          </p:val>
                                        </p:tav>
                                        <p:tav tm="100000">
                                          <p:val>
                                            <p:strVal val="#ppt_x"/>
                                          </p:val>
                                        </p:tav>
                                      </p:tavLst>
                                    </p:anim>
                                    <p:anim calcmode="lin" valueType="num">
                                      <p:cBhvr additive="base">
                                        <p:cTn id="29"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E0977-C00A-273A-B195-C2C33AD0D097}"/>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0AF6E0E0-F27B-3274-E9F5-C7C8557C1414}"/>
              </a:ext>
            </a:extLst>
          </p:cNvPr>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TextBox 18">
            <a:extLst>
              <a:ext uri="{FF2B5EF4-FFF2-40B4-BE49-F238E27FC236}">
                <a16:creationId xmlns:a16="http://schemas.microsoft.com/office/drawing/2014/main" id="{C11F16C7-F26C-3A51-A2A1-1ECF760DBEE5}"/>
              </a:ext>
            </a:extLst>
          </p:cNvPr>
          <p:cNvSpPr txBox="1"/>
          <p:nvPr/>
        </p:nvSpPr>
        <p:spPr>
          <a:xfrm>
            <a:off x="425971" y="89856"/>
            <a:ext cx="1042273" cy="769441"/>
          </a:xfrm>
          <a:prstGeom prst="rect">
            <a:avLst/>
          </a:prstGeom>
          <a:noFill/>
        </p:spPr>
        <p:txBody>
          <a:bodyPr wrap="square" rtlCol="0">
            <a:spAutoFit/>
          </a:bodyPr>
          <a:lstStyle>
            <a:defPPr>
              <a:defRPr lang="zh-CN"/>
            </a:defPPr>
            <a:lvl1pPr>
              <a:defRPr sz="4000" b="1">
                <a:solidFill>
                  <a:schemeClr val="bg1"/>
                </a:solidFill>
                <a:latin typeface="微软雅黑" pitchFamily="34" charset="-122"/>
                <a:ea typeface="微软雅黑" pitchFamily="34" charset="-122"/>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rPr>
              <a:t>4</a:t>
            </a:r>
            <a:r>
              <a:rPr lang="en-US" altLang="zh-CN" sz="4400" dirty="0">
                <a:solidFill>
                  <a:srgbClr val="0070C0"/>
                </a:solidFill>
              </a:rPr>
              <a:t>.1</a:t>
            </a:r>
            <a:endParaRPr kumimoji="0" lang="zh-CN" altLang="en-US"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endParaRPr>
          </a:p>
        </p:txBody>
      </p:sp>
      <p:cxnSp>
        <p:nvCxnSpPr>
          <p:cNvPr id="20" name="直接连接符 19">
            <a:extLst>
              <a:ext uri="{FF2B5EF4-FFF2-40B4-BE49-F238E27FC236}">
                <a16:creationId xmlns:a16="http://schemas.microsoft.com/office/drawing/2014/main" id="{AD3171DA-8AB5-F9B7-5B47-31A2937E870C}"/>
              </a:ext>
            </a:extLst>
          </p:cNvPr>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4B649AB6-16D1-FBC2-158B-2A2B9AC136AF}"/>
              </a:ext>
            </a:extLst>
          </p:cNvPr>
          <p:cNvCxnSpPr>
            <a:cxnSpLocks/>
          </p:cNvCxnSpPr>
          <p:nvPr/>
        </p:nvCxnSpPr>
        <p:spPr>
          <a:xfrm>
            <a:off x="1412592" y="573915"/>
            <a:ext cx="773140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B8C276B-223B-6877-EAB2-0F20776FDF08}"/>
              </a:ext>
            </a:extLst>
          </p:cNvPr>
          <p:cNvSpPr txBox="1"/>
          <p:nvPr/>
        </p:nvSpPr>
        <p:spPr>
          <a:xfrm>
            <a:off x="1574276" y="179969"/>
            <a:ext cx="4072380" cy="400110"/>
          </a:xfrm>
          <a:prstGeom prst="rect">
            <a:avLst/>
          </a:prstGeom>
          <a:noFill/>
        </p:spPr>
        <p:txBody>
          <a:bodyPr wrap="square" rtlCol="0">
            <a:spAutoFit/>
          </a:bodyPr>
          <a:lstStyle/>
          <a:p>
            <a:pPr lvl="0">
              <a:defRPr/>
            </a:pPr>
            <a:r>
              <a:rPr kumimoji="0" lang="zh-CN" altLang="en-US" sz="2000" b="0" i="0" u="none" strike="noStrike" kern="1200" cap="none" spc="0" normalizeH="0" baseline="0" noProof="0" dirty="0">
                <a:ln>
                  <a:noFill/>
                </a:ln>
                <a:solidFill>
                  <a:srgbClr val="4472C4">
                    <a:lumMod val="75000"/>
                  </a:srgbClr>
                </a:solidFill>
                <a:effectLst/>
                <a:uLnTx/>
                <a:uFillTx/>
                <a:latin typeface="等线" panose="02010600030101010101" pitchFamily="2" charset="-122"/>
                <a:ea typeface="等线" panose="02010600030101010101" pitchFamily="2" charset="-122"/>
              </a:rPr>
              <a:t>中国最早</a:t>
            </a:r>
            <a:r>
              <a:rPr lang="zh-CN" altLang="en-US" sz="2000" dirty="0">
                <a:solidFill>
                  <a:srgbClr val="4472C4">
                    <a:lumMod val="75000"/>
                  </a:srgbClr>
                </a:solidFill>
                <a:latin typeface="等线" panose="02010600030101010101" pitchFamily="2" charset="-122"/>
                <a:ea typeface="等线" panose="02010600030101010101" pitchFamily="2" charset="-122"/>
              </a:rPr>
              <a:t>的“计划科学”</a:t>
            </a:r>
            <a:endParaRPr kumimoji="0" lang="zh-CN" altLang="en-US" sz="2000" b="0" i="0" u="none" strike="noStrike" kern="1200" cap="none" spc="0" normalizeH="0" baseline="0" noProof="0" dirty="0">
              <a:ln>
                <a:noFill/>
              </a:ln>
              <a:solidFill>
                <a:srgbClr val="4472C4">
                  <a:lumMod val="75000"/>
                </a:srgbClr>
              </a:solidFill>
              <a:effectLst/>
              <a:uLnTx/>
              <a:uFillTx/>
              <a:latin typeface="等线" panose="02010600030101010101" pitchFamily="2" charset="-122"/>
              <a:ea typeface="等线" panose="02010600030101010101" pitchFamily="2" charset="-122"/>
            </a:endParaRPr>
          </a:p>
        </p:txBody>
      </p:sp>
      <p:pic>
        <p:nvPicPr>
          <p:cNvPr id="6" name="图片 5">
            <a:extLst>
              <a:ext uri="{FF2B5EF4-FFF2-40B4-BE49-F238E27FC236}">
                <a16:creationId xmlns:a16="http://schemas.microsoft.com/office/drawing/2014/main" id="{1EE52CBE-D870-21E3-B931-D7A9B8CAF9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2959" y="768080"/>
            <a:ext cx="3062687" cy="3944027"/>
          </a:xfrm>
          <a:prstGeom prst="rect">
            <a:avLst/>
          </a:prstGeom>
        </p:spPr>
      </p:pic>
      <p:sp>
        <p:nvSpPr>
          <p:cNvPr id="9" name="文本框 8">
            <a:extLst>
              <a:ext uri="{FF2B5EF4-FFF2-40B4-BE49-F238E27FC236}">
                <a16:creationId xmlns:a16="http://schemas.microsoft.com/office/drawing/2014/main" id="{BFB2C587-86B7-595F-47ED-05000E329B49}"/>
              </a:ext>
            </a:extLst>
          </p:cNvPr>
          <p:cNvSpPr txBox="1"/>
          <p:nvPr/>
        </p:nvSpPr>
        <p:spPr>
          <a:xfrm>
            <a:off x="509644" y="768080"/>
            <a:ext cx="4796478" cy="3958776"/>
          </a:xfrm>
          <a:prstGeom prst="rect">
            <a:avLst/>
          </a:prstGeom>
          <a:solidFill>
            <a:schemeClr val="accent1">
              <a:lumMod val="20000"/>
              <a:lumOff val="80000"/>
            </a:schemeClr>
          </a:solidFill>
        </p:spPr>
        <p:txBody>
          <a:bodyPr wrap="square" rtlCol="0">
            <a:spAutoFit/>
          </a:bodyPr>
          <a:lstStyle/>
          <a:p>
            <a:pPr marL="285750" indent="-285750">
              <a:buFont typeface="Wingdings" panose="05000000000000000000" pitchFamily="2" charset="2"/>
              <a:buChar char="n"/>
            </a:pPr>
            <a:endParaRPr lang="en-US" altLang="zh-CN" sz="800" dirty="0">
              <a:solidFill>
                <a:schemeClr val="bg1"/>
              </a:solidFill>
            </a:endParaRPr>
          </a:p>
          <a:p>
            <a:pPr marL="285750" indent="-285750">
              <a:lnSpc>
                <a:spcPts val="2100"/>
              </a:lnSpc>
              <a:buFont typeface="Wingdings" panose="05000000000000000000" pitchFamily="2" charset="2"/>
              <a:buChar char="n"/>
            </a:pPr>
            <a:r>
              <a:rPr lang="zh-CN" altLang="en-US" sz="1400" dirty="0">
                <a:solidFill>
                  <a:schemeClr val="accent1">
                    <a:lumMod val="75000"/>
                  </a:schemeClr>
                </a:solidFill>
              </a:rPr>
              <a:t>二战，物理学重要性     中研院责无旁贷</a:t>
            </a:r>
            <a:endParaRPr lang="en-US" altLang="zh-CN" sz="1400" dirty="0">
              <a:solidFill>
                <a:schemeClr val="accent1">
                  <a:lumMod val="75000"/>
                </a:schemeClr>
              </a:solidFill>
            </a:endParaRPr>
          </a:p>
          <a:p>
            <a:pPr marL="285750" indent="-285750">
              <a:lnSpc>
                <a:spcPts val="2100"/>
              </a:lnSpc>
              <a:buFont typeface="Wingdings" panose="05000000000000000000" pitchFamily="2" charset="2"/>
              <a:buChar char="n"/>
            </a:pPr>
            <a:r>
              <a:rPr lang="zh-CN" altLang="en-US" sz="1400" dirty="0">
                <a:solidFill>
                  <a:schemeClr val="accent1">
                    <a:lumMod val="75000"/>
                  </a:schemeClr>
                </a:solidFill>
              </a:rPr>
              <a:t>抗战前自由研究状态需调整</a:t>
            </a:r>
            <a:endParaRPr lang="en-US" altLang="zh-CN" sz="1400" dirty="0">
              <a:solidFill>
                <a:schemeClr val="accent1">
                  <a:lumMod val="75000"/>
                </a:schemeClr>
              </a:solidFill>
            </a:endParaRPr>
          </a:p>
          <a:p>
            <a:pPr marL="285750" indent="-285750">
              <a:lnSpc>
                <a:spcPts val="2100"/>
              </a:lnSpc>
              <a:buFont typeface="Wingdings" panose="05000000000000000000" pitchFamily="2" charset="2"/>
              <a:buChar char="n"/>
            </a:pPr>
            <a:r>
              <a:rPr lang="zh-CN" altLang="en-US" sz="1400" dirty="0">
                <a:solidFill>
                  <a:schemeClr val="accent1">
                    <a:lumMod val="75000"/>
                  </a:schemeClr>
                </a:solidFill>
              </a:rPr>
              <a:t>所长丁燮林辞职让贤（并非完全自觉自愿）</a:t>
            </a:r>
            <a:endParaRPr lang="en-US" altLang="zh-CN" sz="1400" dirty="0">
              <a:solidFill>
                <a:schemeClr val="accent1">
                  <a:lumMod val="75000"/>
                </a:schemeClr>
              </a:solidFill>
            </a:endParaRPr>
          </a:p>
          <a:p>
            <a:pPr marL="285750" indent="-285750">
              <a:lnSpc>
                <a:spcPts val="2100"/>
              </a:lnSpc>
              <a:buFont typeface="Wingdings" panose="05000000000000000000" pitchFamily="2" charset="2"/>
              <a:buChar char="n"/>
            </a:pPr>
            <a:r>
              <a:rPr lang="zh-CN" altLang="en-US" sz="1400" dirty="0">
                <a:solidFill>
                  <a:schemeClr val="accent1">
                    <a:lumMod val="75000"/>
                  </a:schemeClr>
                </a:solidFill>
              </a:rPr>
              <a:t>萨本栋被任命为</a:t>
            </a:r>
            <a:r>
              <a:rPr lang="zh-CN" altLang="en-US" sz="1400" dirty="0">
                <a:solidFill>
                  <a:srgbClr val="FF0000"/>
                </a:solidFill>
              </a:rPr>
              <a:t>总干事兼所长，</a:t>
            </a:r>
            <a:r>
              <a:rPr lang="zh-CN" altLang="en-US" sz="1400" dirty="0">
                <a:solidFill>
                  <a:schemeClr val="accent1">
                    <a:lumMod val="75000"/>
                  </a:schemeClr>
                </a:solidFill>
              </a:rPr>
              <a:t>他雄心勃勃的计划</a:t>
            </a:r>
            <a:endParaRPr lang="en-US" altLang="zh-CN" sz="1400" dirty="0">
              <a:solidFill>
                <a:schemeClr val="accent1">
                  <a:lumMod val="75000"/>
                </a:schemeClr>
              </a:solidFill>
            </a:endParaRPr>
          </a:p>
          <a:p>
            <a:pPr>
              <a:lnSpc>
                <a:spcPts val="2100"/>
              </a:lnSpc>
            </a:pPr>
            <a:r>
              <a:rPr lang="en-US" altLang="zh-CN" sz="1400" dirty="0">
                <a:solidFill>
                  <a:schemeClr val="accent1">
                    <a:lumMod val="75000"/>
                  </a:schemeClr>
                </a:solidFill>
              </a:rPr>
              <a:t>      </a:t>
            </a:r>
            <a:r>
              <a:rPr lang="zh-CN" altLang="en-US" sz="1400" dirty="0">
                <a:solidFill>
                  <a:schemeClr val="accent1">
                    <a:lumMod val="75000"/>
                  </a:schemeClr>
                </a:solidFill>
                <a:latin typeface="楷体" panose="02010609060101010101" pitchFamily="49" charset="-122"/>
                <a:ea typeface="楷体" panose="02010609060101010101" pitchFamily="49" charset="-122"/>
              </a:rPr>
              <a:t>（</a:t>
            </a:r>
            <a:r>
              <a:rPr lang="en-US" altLang="zh-CN" sz="1400" dirty="0">
                <a:solidFill>
                  <a:schemeClr val="accent1">
                    <a:lumMod val="75000"/>
                  </a:schemeClr>
                </a:solidFill>
                <a:latin typeface="楷体" panose="02010609060101010101" pitchFamily="49" charset="-122"/>
                <a:ea typeface="楷体" panose="02010609060101010101" pitchFamily="49" charset="-122"/>
              </a:rPr>
              <a:t>1</a:t>
            </a:r>
            <a:r>
              <a:rPr lang="zh-CN" altLang="en-US" sz="1400" dirty="0">
                <a:solidFill>
                  <a:schemeClr val="accent1">
                    <a:lumMod val="75000"/>
                  </a:schemeClr>
                </a:solidFill>
                <a:latin typeface="楷体" panose="02010609060101010101" pitchFamily="49" charset="-122"/>
                <a:ea typeface="楷体" panose="02010609060101010101" pitchFamily="49" charset="-122"/>
              </a:rPr>
              <a:t>）成立四个委员会，物理、生物（含医学）、地质和社会科学，讨论确定中研院研究方向，使中研院在国计民生中更具影响力；</a:t>
            </a:r>
            <a:endParaRPr lang="en-US" altLang="zh-CN" sz="1400" dirty="0">
              <a:solidFill>
                <a:schemeClr val="accent1">
                  <a:lumMod val="75000"/>
                </a:schemeClr>
              </a:solidFill>
              <a:latin typeface="楷体" panose="02010609060101010101" pitchFamily="49" charset="-122"/>
              <a:ea typeface="楷体" panose="02010609060101010101" pitchFamily="49" charset="-122"/>
            </a:endParaRPr>
          </a:p>
          <a:p>
            <a:pPr>
              <a:lnSpc>
                <a:spcPts val="2100"/>
              </a:lnSpc>
            </a:pPr>
            <a:r>
              <a:rPr lang="en-US" altLang="zh-CN" sz="1400" dirty="0">
                <a:solidFill>
                  <a:schemeClr val="accent1">
                    <a:lumMod val="75000"/>
                  </a:schemeClr>
                </a:solidFill>
                <a:latin typeface="楷体" panose="02010609060101010101" pitchFamily="49" charset="-122"/>
                <a:ea typeface="楷体" panose="02010609060101010101" pitchFamily="49" charset="-122"/>
              </a:rPr>
              <a:t>   </a:t>
            </a:r>
            <a:r>
              <a:rPr lang="zh-CN" altLang="en-US" sz="1400" dirty="0">
                <a:solidFill>
                  <a:schemeClr val="accent1">
                    <a:lumMod val="75000"/>
                  </a:schemeClr>
                </a:solidFill>
                <a:latin typeface="楷体" panose="02010609060101010101" pitchFamily="49" charset="-122"/>
                <a:ea typeface="楷体" panose="02010609060101010101" pitchFamily="49" charset="-122"/>
              </a:rPr>
              <a:t>（</a:t>
            </a:r>
            <a:r>
              <a:rPr lang="en-US" altLang="zh-CN" sz="1400" dirty="0">
                <a:solidFill>
                  <a:schemeClr val="accent1">
                    <a:lumMod val="75000"/>
                  </a:schemeClr>
                </a:solidFill>
                <a:latin typeface="楷体" panose="02010609060101010101" pitchFamily="49" charset="-122"/>
                <a:ea typeface="楷体" panose="02010609060101010101" pitchFamily="49" charset="-122"/>
              </a:rPr>
              <a:t>2</a:t>
            </a:r>
            <a:r>
              <a:rPr lang="zh-CN" altLang="en-US" sz="1400" dirty="0">
                <a:solidFill>
                  <a:schemeClr val="accent1">
                    <a:lumMod val="75000"/>
                  </a:schemeClr>
                </a:solidFill>
                <a:latin typeface="楷体" panose="02010609060101010101" pitchFamily="49" charset="-122"/>
                <a:ea typeface="楷体" panose="02010609060101010101" pitchFamily="49" charset="-122"/>
              </a:rPr>
              <a:t>）物理所注重三个方向的研究，即核物理、无线电（特别是超短波范围）和光谱学。</a:t>
            </a:r>
            <a:endParaRPr lang="en-US" altLang="zh-CN" sz="1400" dirty="0">
              <a:solidFill>
                <a:schemeClr val="accent1">
                  <a:lumMod val="75000"/>
                </a:schemeClr>
              </a:solidFill>
              <a:latin typeface="楷体" panose="02010609060101010101" pitchFamily="49" charset="-122"/>
              <a:ea typeface="楷体" panose="02010609060101010101" pitchFamily="49" charset="-122"/>
            </a:endParaRPr>
          </a:p>
          <a:p>
            <a:pPr>
              <a:lnSpc>
                <a:spcPts val="2100"/>
              </a:lnSpc>
            </a:pPr>
            <a:r>
              <a:rPr lang="en-US" altLang="zh-CN" sz="1400" dirty="0">
                <a:solidFill>
                  <a:schemeClr val="accent4">
                    <a:lumMod val="40000"/>
                    <a:lumOff val="60000"/>
                  </a:schemeClr>
                </a:solidFill>
                <a:latin typeface="楷体" panose="02010609060101010101" pitchFamily="49" charset="-122"/>
                <a:ea typeface="楷体" panose="02010609060101010101" pitchFamily="49" charset="-122"/>
              </a:rPr>
              <a:t>      </a:t>
            </a:r>
            <a:r>
              <a:rPr lang="zh-CN" altLang="en-US" sz="1400" dirty="0">
                <a:solidFill>
                  <a:srgbClr val="FF0000"/>
                </a:solidFill>
                <a:latin typeface="楷体" panose="02010609060101010101" pitchFamily="49" charset="-122"/>
                <a:ea typeface="楷体" panose="02010609060101010101" pitchFamily="49" charset="-122"/>
              </a:rPr>
              <a:t>方案：</a:t>
            </a:r>
            <a:r>
              <a:rPr lang="zh-CN" altLang="en-US" sz="1400" dirty="0">
                <a:solidFill>
                  <a:schemeClr val="accent1">
                    <a:lumMod val="75000"/>
                  </a:schemeClr>
                </a:solidFill>
                <a:latin typeface="楷体" panose="02010609060101010101" pitchFamily="49" charset="-122"/>
                <a:ea typeface="楷体" panose="02010609060101010101" pitchFamily="49" charset="-122"/>
              </a:rPr>
              <a:t>校所联合，国内力量集中使用，</a:t>
            </a:r>
            <a:r>
              <a:rPr lang="zh-CN" altLang="en-US" sz="1400" dirty="0">
                <a:solidFill>
                  <a:srgbClr val="FF0000"/>
                </a:solidFill>
                <a:latin typeface="楷体" panose="02010609060101010101" pitchFamily="49" charset="-122"/>
                <a:ea typeface="楷体" panose="02010609060101010101" pitchFamily="49" charset="-122"/>
              </a:rPr>
              <a:t>国外聘专家顾问（多封国际函件）</a:t>
            </a:r>
            <a:endParaRPr lang="en-US" altLang="zh-CN" sz="1400" dirty="0">
              <a:solidFill>
                <a:srgbClr val="FF0000"/>
              </a:solidFill>
              <a:latin typeface="楷体" panose="02010609060101010101" pitchFamily="49" charset="-122"/>
              <a:ea typeface="楷体" panose="02010609060101010101" pitchFamily="49" charset="-122"/>
            </a:endParaRPr>
          </a:p>
          <a:p>
            <a:pPr marL="285750" indent="-285750">
              <a:lnSpc>
                <a:spcPts val="2100"/>
              </a:lnSpc>
              <a:buFont typeface="Wingdings" panose="05000000000000000000" pitchFamily="2" charset="2"/>
              <a:buChar char="n"/>
            </a:pPr>
            <a:r>
              <a:rPr lang="zh-CN" altLang="en-US" sz="1400" dirty="0">
                <a:solidFill>
                  <a:schemeClr val="accent1">
                    <a:lumMod val="75000"/>
                  </a:schemeClr>
                </a:solidFill>
              </a:rPr>
              <a:t>新设近代物理研究所，与中央大学</a:t>
            </a:r>
            <a:r>
              <a:rPr lang="zh-CN" altLang="en-US" sz="1400" dirty="0">
                <a:solidFill>
                  <a:srgbClr val="FF0000"/>
                </a:solidFill>
              </a:rPr>
              <a:t>共建核物理研究中心。</a:t>
            </a:r>
            <a:endParaRPr lang="en-US" altLang="zh-CN" sz="1400" dirty="0">
              <a:solidFill>
                <a:srgbClr val="FF0000"/>
              </a:solidFill>
            </a:endParaRPr>
          </a:p>
          <a:p>
            <a:pPr marL="285750" indent="-285750">
              <a:lnSpc>
                <a:spcPts val="2100"/>
              </a:lnSpc>
              <a:buFont typeface="Wingdings" panose="05000000000000000000" pitchFamily="2" charset="2"/>
              <a:buChar char="n"/>
            </a:pPr>
            <a:r>
              <a:rPr lang="zh-CN" altLang="en-US" sz="1400" dirty="0">
                <a:solidFill>
                  <a:schemeClr val="accent1">
                    <a:lumMod val="75000"/>
                  </a:schemeClr>
                </a:solidFill>
              </a:rPr>
              <a:t>南京成立数理化研究中心</a:t>
            </a:r>
            <a:endParaRPr lang="en-US" altLang="zh-CN" sz="1400" dirty="0">
              <a:solidFill>
                <a:schemeClr val="accent1">
                  <a:lumMod val="75000"/>
                </a:schemeClr>
              </a:solidFill>
            </a:endParaRPr>
          </a:p>
          <a:p>
            <a:pPr>
              <a:lnSpc>
                <a:spcPts val="2100"/>
              </a:lnSpc>
            </a:pPr>
            <a:r>
              <a:rPr lang="en-US" altLang="zh-CN" sz="1400" dirty="0">
                <a:solidFill>
                  <a:schemeClr val="accent1">
                    <a:lumMod val="75000"/>
                  </a:schemeClr>
                </a:solidFill>
                <a:latin typeface="楷体" panose="02010609060101010101" pitchFamily="49" charset="-122"/>
                <a:ea typeface="楷体" panose="02010609060101010101" pitchFamily="49" charset="-122"/>
              </a:rPr>
              <a:t>       </a:t>
            </a:r>
            <a:r>
              <a:rPr lang="en-US" altLang="zh-CN" sz="1400" b="1" dirty="0">
                <a:solidFill>
                  <a:srgbClr val="FF0000"/>
                </a:solidFill>
                <a:latin typeface="+mn-ea"/>
              </a:rPr>
              <a:t>——</a:t>
            </a:r>
            <a:r>
              <a:rPr lang="zh-CN" altLang="en-US" sz="1400" b="1" dirty="0">
                <a:solidFill>
                  <a:srgbClr val="FF0000"/>
                </a:solidFill>
                <a:latin typeface="+mn-ea"/>
              </a:rPr>
              <a:t>中国最早的计划科学，但以失败结局</a:t>
            </a:r>
          </a:p>
        </p:txBody>
      </p:sp>
      <p:sp>
        <p:nvSpPr>
          <p:cNvPr id="16" name="箭头: 上 15">
            <a:extLst>
              <a:ext uri="{FF2B5EF4-FFF2-40B4-BE49-F238E27FC236}">
                <a16:creationId xmlns:a16="http://schemas.microsoft.com/office/drawing/2014/main" id="{7AEDDA62-04DA-7BD0-18B8-F539EF26130B}"/>
              </a:ext>
            </a:extLst>
          </p:cNvPr>
          <p:cNvSpPr/>
          <p:nvPr/>
        </p:nvSpPr>
        <p:spPr>
          <a:xfrm>
            <a:off x="2514155" y="935065"/>
            <a:ext cx="180524" cy="245820"/>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Tree>
    <p:extLst>
      <p:ext uri="{BB962C8B-B14F-4D97-AF65-F5344CB8AC3E}">
        <p14:creationId xmlns:p14="http://schemas.microsoft.com/office/powerpoint/2010/main" val="1239819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CA2DE-198C-6C4D-D83F-11DA05275B1B}"/>
            </a:ext>
          </a:extLst>
        </p:cNvPr>
        <p:cNvGrpSpPr/>
        <p:nvPr/>
      </p:nvGrpSpPr>
      <p:grpSpPr>
        <a:xfrm>
          <a:off x="0" y="0"/>
          <a:ext cx="0" cy="0"/>
          <a:chOff x="0" y="0"/>
          <a:chExt cx="0" cy="0"/>
        </a:xfrm>
      </p:grpSpPr>
      <p:sp>
        <p:nvSpPr>
          <p:cNvPr id="13" name="矩形 12">
            <a:extLst>
              <a:ext uri="{FF2B5EF4-FFF2-40B4-BE49-F238E27FC236}">
                <a16:creationId xmlns:a16="http://schemas.microsoft.com/office/drawing/2014/main" id="{1C6568B3-30F9-ACA1-13D9-2AF17B4FA117}"/>
              </a:ext>
            </a:extLst>
          </p:cNvPr>
          <p:cNvSpPr/>
          <p:nvPr/>
        </p:nvSpPr>
        <p:spPr>
          <a:xfrm>
            <a:off x="4456743" y="781824"/>
            <a:ext cx="4261286" cy="3907875"/>
          </a:xfrm>
          <a:prstGeom prst="rect">
            <a:avLst/>
          </a:prstGeom>
          <a:solidFill>
            <a:schemeClr val="accent3">
              <a:lumMod val="60000"/>
              <a:lumOff val="4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72E834FD-682F-723B-00FA-1AD08809375E}"/>
              </a:ext>
            </a:extLst>
          </p:cNvPr>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TextBox 18">
            <a:extLst>
              <a:ext uri="{FF2B5EF4-FFF2-40B4-BE49-F238E27FC236}">
                <a16:creationId xmlns:a16="http://schemas.microsoft.com/office/drawing/2014/main" id="{D3851F40-26B2-9AD4-CF0D-D8646987DDF8}"/>
              </a:ext>
            </a:extLst>
          </p:cNvPr>
          <p:cNvSpPr txBox="1"/>
          <p:nvPr/>
        </p:nvSpPr>
        <p:spPr>
          <a:xfrm>
            <a:off x="425971" y="89856"/>
            <a:ext cx="1042273" cy="769441"/>
          </a:xfrm>
          <a:prstGeom prst="rect">
            <a:avLst/>
          </a:prstGeom>
          <a:noFill/>
        </p:spPr>
        <p:txBody>
          <a:bodyPr wrap="square" rtlCol="0">
            <a:spAutoFit/>
          </a:bodyPr>
          <a:lstStyle>
            <a:defPPr>
              <a:defRPr lang="zh-CN"/>
            </a:defPPr>
            <a:lvl1pPr>
              <a:defRPr sz="4000" b="1">
                <a:solidFill>
                  <a:schemeClr val="bg1"/>
                </a:solidFill>
                <a:latin typeface="微软雅黑" pitchFamily="34" charset="-122"/>
                <a:ea typeface="微软雅黑" pitchFamily="34" charset="-122"/>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rPr>
              <a:t>4</a:t>
            </a:r>
            <a:r>
              <a:rPr lang="en-US" altLang="zh-CN" sz="4400" dirty="0">
                <a:solidFill>
                  <a:srgbClr val="0070C0"/>
                </a:solidFill>
              </a:rPr>
              <a:t>.2</a:t>
            </a:r>
            <a:endParaRPr kumimoji="0" lang="zh-CN" altLang="en-US"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endParaRPr>
          </a:p>
        </p:txBody>
      </p:sp>
      <p:cxnSp>
        <p:nvCxnSpPr>
          <p:cNvPr id="20" name="直接连接符 19">
            <a:extLst>
              <a:ext uri="{FF2B5EF4-FFF2-40B4-BE49-F238E27FC236}">
                <a16:creationId xmlns:a16="http://schemas.microsoft.com/office/drawing/2014/main" id="{4F9FD38A-B6D4-434B-FA02-30D35B89F423}"/>
              </a:ext>
            </a:extLst>
          </p:cNvPr>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43B63ADE-4A4F-7E71-95C5-B4D337BD3BF6}"/>
              </a:ext>
            </a:extLst>
          </p:cNvPr>
          <p:cNvCxnSpPr>
            <a:cxnSpLocks/>
          </p:cNvCxnSpPr>
          <p:nvPr/>
        </p:nvCxnSpPr>
        <p:spPr>
          <a:xfrm>
            <a:off x="1412592" y="573915"/>
            <a:ext cx="773140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5F698A9-3EF8-7D76-E601-5146921837BB}"/>
              </a:ext>
            </a:extLst>
          </p:cNvPr>
          <p:cNvSpPr txBox="1"/>
          <p:nvPr/>
        </p:nvSpPr>
        <p:spPr>
          <a:xfrm>
            <a:off x="1574276" y="179969"/>
            <a:ext cx="407238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4472C4">
                    <a:lumMod val="75000"/>
                  </a:srgbClr>
                </a:solidFill>
                <a:effectLst/>
                <a:uLnTx/>
                <a:uFillTx/>
                <a:latin typeface="等线" panose="02010600030101010101" pitchFamily="2" charset="-122"/>
                <a:ea typeface="等线" panose="02010600030101010101" pitchFamily="2" charset="-122"/>
              </a:rPr>
              <a:t>从平研院到中研院</a:t>
            </a:r>
          </a:p>
        </p:txBody>
      </p:sp>
      <p:pic>
        <p:nvPicPr>
          <p:cNvPr id="2" name="图片 1">
            <a:extLst>
              <a:ext uri="{FF2B5EF4-FFF2-40B4-BE49-F238E27FC236}">
                <a16:creationId xmlns:a16="http://schemas.microsoft.com/office/drawing/2014/main" id="{DD7EE573-8D88-DF4A-3E7B-B5CA8EB0144A}"/>
              </a:ext>
            </a:extLst>
          </p:cNvPr>
          <p:cNvPicPr>
            <a:picLocks noChangeAspect="1"/>
          </p:cNvPicPr>
          <p:nvPr/>
        </p:nvPicPr>
        <p:blipFill>
          <a:blip r:embed="rId3"/>
          <a:stretch>
            <a:fillRect/>
          </a:stretch>
        </p:blipFill>
        <p:spPr>
          <a:xfrm>
            <a:off x="664219" y="781824"/>
            <a:ext cx="3554276" cy="3907875"/>
          </a:xfrm>
          <a:prstGeom prst="rect">
            <a:avLst/>
          </a:prstGeom>
        </p:spPr>
      </p:pic>
      <p:sp>
        <p:nvSpPr>
          <p:cNvPr id="5" name="矩形 4">
            <a:extLst>
              <a:ext uri="{FF2B5EF4-FFF2-40B4-BE49-F238E27FC236}">
                <a16:creationId xmlns:a16="http://schemas.microsoft.com/office/drawing/2014/main" id="{ED68BA8C-84D5-CA86-EBE1-AD3C53033C75}"/>
              </a:ext>
            </a:extLst>
          </p:cNvPr>
          <p:cNvSpPr/>
          <p:nvPr/>
        </p:nvSpPr>
        <p:spPr>
          <a:xfrm>
            <a:off x="664219" y="4689699"/>
            <a:ext cx="3554276" cy="307777"/>
          </a:xfrm>
          <a:prstGeom prst="rect">
            <a:avLst/>
          </a:prstGeom>
          <a:noFill/>
        </p:spPr>
        <p:txBody>
          <a:bodyPr wrap="square" lIns="91440" tIns="45720" rIns="91440" bIns="45720">
            <a:spAutoFit/>
          </a:bodyPr>
          <a:lstStyle/>
          <a:p>
            <a:pPr algn="ctr"/>
            <a:r>
              <a:rPr lang="en-US" altLang="zh-CN" sz="1400" b="0" cap="none" spc="0" dirty="0">
                <a:ln w="0"/>
                <a:solidFill>
                  <a:schemeClr val="accent1"/>
                </a:solidFill>
                <a:effectLst>
                  <a:outerShdw blurRad="38100" dist="25400" dir="5400000" algn="ctr" rotWithShape="0">
                    <a:srgbClr val="6E747A">
                      <a:alpha val="43000"/>
                    </a:srgbClr>
                  </a:outerShdw>
                </a:effectLst>
              </a:rPr>
              <a:t>1946</a:t>
            </a:r>
            <a:r>
              <a:rPr lang="zh-CN" altLang="en-US" sz="1400" b="0" cap="none" spc="0" dirty="0">
                <a:ln w="0"/>
                <a:solidFill>
                  <a:schemeClr val="accent1"/>
                </a:solidFill>
                <a:effectLst>
                  <a:outerShdw blurRad="38100" dist="25400" dir="5400000" algn="ctr" rotWithShape="0">
                    <a:srgbClr val="6E747A">
                      <a:alpha val="43000"/>
                    </a:srgbClr>
                  </a:outerShdw>
                </a:effectLst>
              </a:rPr>
              <a:t>年底全家欢聚南京</a:t>
            </a:r>
          </a:p>
        </p:txBody>
      </p:sp>
      <p:sp>
        <p:nvSpPr>
          <p:cNvPr id="12" name="文本框 11">
            <a:extLst>
              <a:ext uri="{FF2B5EF4-FFF2-40B4-BE49-F238E27FC236}">
                <a16:creationId xmlns:a16="http://schemas.microsoft.com/office/drawing/2014/main" id="{6C1C8975-73B7-2CBD-1AA2-72B73ED36A8D}"/>
              </a:ext>
            </a:extLst>
          </p:cNvPr>
          <p:cNvSpPr txBox="1"/>
          <p:nvPr/>
        </p:nvSpPr>
        <p:spPr>
          <a:xfrm>
            <a:off x="4572000" y="787987"/>
            <a:ext cx="3996966" cy="3448765"/>
          </a:xfrm>
          <a:prstGeom prst="rect">
            <a:avLst/>
          </a:prstGeom>
          <a:noFill/>
        </p:spPr>
        <p:txBody>
          <a:bodyPr wrap="square" rtlCol="0">
            <a:spAutoFit/>
          </a:bodyPr>
          <a:lstStyle/>
          <a:p>
            <a:pPr>
              <a:lnSpc>
                <a:spcPct val="150000"/>
              </a:lnSpc>
            </a:pPr>
            <a:r>
              <a:rPr lang="zh-CN" altLang="en-US" sz="1500" dirty="0">
                <a:solidFill>
                  <a:schemeClr val="accent5">
                    <a:lumMod val="75000"/>
                  </a:schemeClr>
                </a:solidFill>
              </a:rPr>
              <a:t>      </a:t>
            </a:r>
            <a:r>
              <a:rPr lang="zh-CN" altLang="en-US" sz="1200" b="1" dirty="0">
                <a:solidFill>
                  <a:schemeClr val="accent5">
                    <a:lumMod val="75000"/>
                  </a:schemeClr>
                </a:solidFill>
              </a:rPr>
              <a:t>钱临照：</a:t>
            </a:r>
            <a:endParaRPr lang="en-US" altLang="zh-CN" sz="1200" b="1" dirty="0">
              <a:solidFill>
                <a:schemeClr val="accent5">
                  <a:lumMod val="75000"/>
                </a:schemeClr>
              </a:solidFill>
            </a:endParaRPr>
          </a:p>
          <a:p>
            <a:pPr marL="285750" indent="-285750">
              <a:lnSpc>
                <a:spcPct val="150000"/>
              </a:lnSpc>
              <a:buFont typeface="Wingdings" panose="05000000000000000000" pitchFamily="2" charset="2"/>
              <a:buChar char="n"/>
            </a:pPr>
            <a:r>
              <a:rPr lang="zh-CN" altLang="en-US" sz="1200" dirty="0">
                <a:solidFill>
                  <a:srgbClr val="FF0000"/>
                </a:solidFill>
              </a:rPr>
              <a:t>从平研院到中研院</a:t>
            </a:r>
            <a:r>
              <a:rPr lang="en-US" altLang="zh-CN" sz="1200" dirty="0">
                <a:solidFill>
                  <a:schemeClr val="accent5">
                    <a:lumMod val="75000"/>
                  </a:schemeClr>
                </a:solidFill>
              </a:rPr>
              <a:t>——</a:t>
            </a:r>
            <a:r>
              <a:rPr lang="zh-CN" altLang="en-US" sz="1200" dirty="0">
                <a:solidFill>
                  <a:schemeClr val="accent5">
                    <a:lumMod val="75000"/>
                  </a:schemeClr>
                </a:solidFill>
              </a:rPr>
              <a:t>全家历经颠沛流离重新团聚，平研院工作尚无法开展，中研院出现良好机会</a:t>
            </a:r>
          </a:p>
          <a:p>
            <a:pPr marL="285750" indent="-285750">
              <a:lnSpc>
                <a:spcPct val="150000"/>
              </a:lnSpc>
              <a:buFont typeface="Wingdings" panose="05000000000000000000" pitchFamily="2" charset="2"/>
              <a:buChar char="n"/>
            </a:pPr>
            <a:r>
              <a:rPr lang="en-US" altLang="zh-CN" sz="1200" dirty="0">
                <a:solidFill>
                  <a:schemeClr val="accent5">
                    <a:lumMod val="75000"/>
                  </a:schemeClr>
                </a:solidFill>
              </a:rPr>
              <a:t>1946</a:t>
            </a:r>
            <a:r>
              <a:rPr lang="zh-CN" altLang="en-US" sz="1200" dirty="0">
                <a:solidFill>
                  <a:schemeClr val="accent5">
                    <a:lumMod val="75000"/>
                  </a:schemeClr>
                </a:solidFill>
              </a:rPr>
              <a:t>年秋，中研院复员完毕，在南京鸡鸣寺路的院中，看到萨本栋先生和吴有训先生，那时吴先生是中央大学校长，借寓在中央研究院中，</a:t>
            </a:r>
            <a:r>
              <a:rPr lang="zh-CN" altLang="en-US" sz="1200" dirty="0">
                <a:solidFill>
                  <a:srgbClr val="FF0000"/>
                </a:solidFill>
              </a:rPr>
              <a:t>小楼一座，两家上下分居</a:t>
            </a:r>
            <a:r>
              <a:rPr lang="zh-CN" altLang="en-US" sz="1200" dirty="0">
                <a:solidFill>
                  <a:schemeClr val="accent5">
                    <a:lumMod val="75000"/>
                  </a:schemeClr>
                </a:solidFill>
              </a:rPr>
              <a:t>。</a:t>
            </a:r>
            <a:endParaRPr lang="en-US" altLang="zh-CN" sz="1200" dirty="0">
              <a:solidFill>
                <a:schemeClr val="accent5">
                  <a:lumMod val="75000"/>
                </a:schemeClr>
              </a:solidFill>
            </a:endParaRPr>
          </a:p>
          <a:p>
            <a:pPr marL="285750" indent="-285750">
              <a:lnSpc>
                <a:spcPct val="150000"/>
              </a:lnSpc>
              <a:buFont typeface="Wingdings" panose="05000000000000000000" pitchFamily="2" charset="2"/>
              <a:buChar char="n"/>
            </a:pPr>
            <a:r>
              <a:rPr lang="zh-CN" altLang="en-US" sz="1200" dirty="0">
                <a:solidFill>
                  <a:schemeClr val="accent5">
                    <a:lumMod val="75000"/>
                  </a:schemeClr>
                </a:solidFill>
              </a:rPr>
              <a:t>他们</a:t>
            </a:r>
            <a:r>
              <a:rPr lang="zh-CN" altLang="en-US" sz="1200" dirty="0">
                <a:solidFill>
                  <a:srgbClr val="FF0000"/>
                </a:solidFill>
              </a:rPr>
              <a:t>两人整日价</a:t>
            </a:r>
            <a:r>
              <a:rPr lang="zh-CN" altLang="en-US" sz="1200" dirty="0">
                <a:solidFill>
                  <a:schemeClr val="accent5">
                    <a:lumMod val="75000"/>
                  </a:schemeClr>
                </a:solidFill>
              </a:rPr>
              <a:t>商量中研、中大合作，在南京建设一个科学中心。</a:t>
            </a:r>
            <a:endParaRPr lang="en-US" altLang="zh-CN" sz="1200" dirty="0">
              <a:solidFill>
                <a:schemeClr val="accent5">
                  <a:lumMod val="75000"/>
                </a:schemeClr>
              </a:solidFill>
            </a:endParaRPr>
          </a:p>
          <a:p>
            <a:pPr marL="285750" indent="-285750">
              <a:lnSpc>
                <a:spcPct val="150000"/>
              </a:lnSpc>
              <a:buFont typeface="Wingdings" panose="05000000000000000000" pitchFamily="2" charset="2"/>
              <a:buChar char="n"/>
            </a:pPr>
            <a:r>
              <a:rPr lang="zh-CN" altLang="en-US" sz="1200" dirty="0">
                <a:solidFill>
                  <a:schemeClr val="accent5">
                    <a:lumMod val="75000"/>
                  </a:schemeClr>
                </a:solidFill>
              </a:rPr>
              <a:t>我当时客居中研院，也曾被邀参与这番计划的形成。</a:t>
            </a:r>
            <a:endParaRPr lang="en-US" altLang="zh-CN" sz="1200" dirty="0">
              <a:solidFill>
                <a:schemeClr val="accent5">
                  <a:lumMod val="75000"/>
                </a:schemeClr>
              </a:solidFill>
            </a:endParaRPr>
          </a:p>
          <a:p>
            <a:pPr>
              <a:lnSpc>
                <a:spcPct val="120000"/>
              </a:lnSpc>
            </a:pPr>
            <a:r>
              <a:rPr lang="en-US" altLang="zh-CN" sz="1500" dirty="0">
                <a:solidFill>
                  <a:schemeClr val="accent5">
                    <a:lumMod val="75000"/>
                  </a:schemeClr>
                </a:solidFill>
                <a:latin typeface="楷体" panose="02010609060101010101" pitchFamily="49" charset="-122"/>
                <a:ea typeface="楷体" panose="02010609060101010101" pitchFamily="49" charset="-122"/>
              </a:rPr>
              <a:t>              </a:t>
            </a:r>
          </a:p>
          <a:p>
            <a:pPr>
              <a:lnSpc>
                <a:spcPct val="120000"/>
              </a:lnSpc>
            </a:pPr>
            <a:r>
              <a:rPr lang="en-US" altLang="zh-CN" sz="1500" dirty="0">
                <a:solidFill>
                  <a:schemeClr val="accent5">
                    <a:lumMod val="75000"/>
                  </a:schemeClr>
                </a:solidFill>
                <a:latin typeface="楷体" panose="02010609060101010101" pitchFamily="49" charset="-122"/>
                <a:ea typeface="楷体" panose="02010609060101010101" pitchFamily="49" charset="-122"/>
              </a:rPr>
              <a:t>             ——</a:t>
            </a:r>
            <a:r>
              <a:rPr lang="zh-CN" altLang="en-US" sz="1500" dirty="0">
                <a:solidFill>
                  <a:schemeClr val="accent5">
                    <a:lumMod val="75000"/>
                  </a:schemeClr>
                </a:solidFill>
                <a:latin typeface="楷体" panose="02010609060101010101" pitchFamily="49" charset="-122"/>
                <a:ea typeface="楷体" panose="02010609060101010101" pitchFamily="49" charset="-122"/>
              </a:rPr>
              <a:t>钱临照</a:t>
            </a:r>
            <a:r>
              <a:rPr lang="en-US" altLang="zh-CN" sz="1500" dirty="0">
                <a:solidFill>
                  <a:schemeClr val="accent5">
                    <a:lumMod val="75000"/>
                  </a:schemeClr>
                </a:solidFill>
                <a:latin typeface="楷体" panose="02010609060101010101" pitchFamily="49" charset="-122"/>
                <a:ea typeface="楷体" panose="02010609060101010101" pitchFamily="49" charset="-122"/>
              </a:rPr>
              <a:t>《</a:t>
            </a:r>
            <a:r>
              <a:rPr lang="zh-CN" altLang="en-US" sz="1500" dirty="0">
                <a:solidFill>
                  <a:schemeClr val="accent5">
                    <a:lumMod val="75000"/>
                  </a:schemeClr>
                </a:solidFill>
                <a:latin typeface="楷体" panose="02010609060101010101" pitchFamily="49" charset="-122"/>
                <a:ea typeface="楷体" panose="02010609060101010101" pitchFamily="49" charset="-122"/>
              </a:rPr>
              <a:t>悼萨本栋先生</a:t>
            </a:r>
            <a:r>
              <a:rPr lang="en-US" altLang="zh-CN" sz="1500" dirty="0">
                <a:solidFill>
                  <a:schemeClr val="accent5">
                    <a:lumMod val="75000"/>
                  </a:schemeClr>
                </a:solidFill>
                <a:latin typeface="楷体" panose="02010609060101010101" pitchFamily="49" charset="-122"/>
                <a:ea typeface="楷体" panose="02010609060101010101" pitchFamily="49" charset="-122"/>
              </a:rPr>
              <a:t>》</a:t>
            </a:r>
          </a:p>
        </p:txBody>
      </p:sp>
    </p:spTree>
    <p:extLst>
      <p:ext uri="{BB962C8B-B14F-4D97-AF65-F5344CB8AC3E}">
        <p14:creationId xmlns:p14="http://schemas.microsoft.com/office/powerpoint/2010/main" val="2182117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6EF9D-6075-9B6F-2452-D47E485BC69B}"/>
            </a:ext>
          </a:extLst>
        </p:cNvPr>
        <p:cNvGrpSpPr/>
        <p:nvPr/>
      </p:nvGrpSpPr>
      <p:grpSpPr>
        <a:xfrm>
          <a:off x="0" y="0"/>
          <a:ext cx="0" cy="0"/>
          <a:chOff x="0" y="0"/>
          <a:chExt cx="0" cy="0"/>
        </a:xfrm>
      </p:grpSpPr>
      <p:sp>
        <p:nvSpPr>
          <p:cNvPr id="13" name="矩形 12">
            <a:extLst>
              <a:ext uri="{FF2B5EF4-FFF2-40B4-BE49-F238E27FC236}">
                <a16:creationId xmlns:a16="http://schemas.microsoft.com/office/drawing/2014/main" id="{E71928CC-B0F2-0C90-9F84-C87F34BAB74A}"/>
              </a:ext>
            </a:extLst>
          </p:cNvPr>
          <p:cNvSpPr/>
          <p:nvPr/>
        </p:nvSpPr>
        <p:spPr>
          <a:xfrm>
            <a:off x="486594" y="838931"/>
            <a:ext cx="2504256" cy="3730653"/>
          </a:xfrm>
          <a:prstGeom prst="rect">
            <a:avLst/>
          </a:prstGeom>
          <a:solidFill>
            <a:schemeClr val="accent2">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BC78684A-121D-7E8C-B3BE-57983767B6F5}"/>
              </a:ext>
            </a:extLst>
          </p:cNvPr>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TextBox 18">
            <a:extLst>
              <a:ext uri="{FF2B5EF4-FFF2-40B4-BE49-F238E27FC236}">
                <a16:creationId xmlns:a16="http://schemas.microsoft.com/office/drawing/2014/main" id="{CEEE43E4-FA7E-01C6-14DA-C470066B2949}"/>
              </a:ext>
            </a:extLst>
          </p:cNvPr>
          <p:cNvSpPr txBox="1"/>
          <p:nvPr/>
        </p:nvSpPr>
        <p:spPr>
          <a:xfrm>
            <a:off x="425971" y="89856"/>
            <a:ext cx="1042273" cy="769441"/>
          </a:xfrm>
          <a:prstGeom prst="rect">
            <a:avLst/>
          </a:prstGeom>
          <a:noFill/>
        </p:spPr>
        <p:txBody>
          <a:bodyPr wrap="square" rtlCol="0">
            <a:spAutoFit/>
          </a:bodyPr>
          <a:lstStyle>
            <a:defPPr>
              <a:defRPr lang="zh-CN"/>
            </a:defPPr>
            <a:lvl1pPr>
              <a:defRPr sz="4000" b="1">
                <a:solidFill>
                  <a:schemeClr val="bg1"/>
                </a:solidFill>
                <a:latin typeface="微软雅黑" pitchFamily="34" charset="-122"/>
                <a:ea typeface="微软雅黑" pitchFamily="34" charset="-122"/>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rPr>
              <a:t>4</a:t>
            </a:r>
            <a:r>
              <a:rPr lang="en-US" altLang="zh-CN" sz="4400" dirty="0">
                <a:solidFill>
                  <a:srgbClr val="0070C0"/>
                </a:solidFill>
              </a:rPr>
              <a:t>.2</a:t>
            </a:r>
            <a:endParaRPr kumimoji="0" lang="zh-CN" altLang="en-US"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endParaRPr>
          </a:p>
        </p:txBody>
      </p:sp>
      <p:cxnSp>
        <p:nvCxnSpPr>
          <p:cNvPr id="20" name="直接连接符 19">
            <a:extLst>
              <a:ext uri="{FF2B5EF4-FFF2-40B4-BE49-F238E27FC236}">
                <a16:creationId xmlns:a16="http://schemas.microsoft.com/office/drawing/2014/main" id="{0442DFF3-C991-C95C-430E-EF6F1B9F92F6}"/>
              </a:ext>
            </a:extLst>
          </p:cNvPr>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1154FACB-B14E-43E2-0538-1E7FDAAF8001}"/>
              </a:ext>
            </a:extLst>
          </p:cNvPr>
          <p:cNvCxnSpPr>
            <a:cxnSpLocks/>
          </p:cNvCxnSpPr>
          <p:nvPr/>
        </p:nvCxnSpPr>
        <p:spPr>
          <a:xfrm>
            <a:off x="1412592" y="573915"/>
            <a:ext cx="773140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57708B7-5742-78AF-C6B2-2A3503AA5FB8}"/>
              </a:ext>
            </a:extLst>
          </p:cNvPr>
          <p:cNvSpPr txBox="1"/>
          <p:nvPr/>
        </p:nvSpPr>
        <p:spPr>
          <a:xfrm>
            <a:off x="1574276" y="179969"/>
            <a:ext cx="407238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4472C4">
                    <a:lumMod val="75000"/>
                  </a:srgbClr>
                </a:solidFill>
                <a:effectLst/>
                <a:uLnTx/>
                <a:uFillTx/>
                <a:latin typeface="等线" panose="02010600030101010101" pitchFamily="2" charset="-122"/>
                <a:ea typeface="等线" panose="02010600030101010101" pitchFamily="2" charset="-122"/>
              </a:rPr>
              <a:t>从平研院到中研院</a:t>
            </a:r>
          </a:p>
        </p:txBody>
      </p:sp>
      <p:sp>
        <p:nvSpPr>
          <p:cNvPr id="12" name="文本框 11">
            <a:extLst>
              <a:ext uri="{FF2B5EF4-FFF2-40B4-BE49-F238E27FC236}">
                <a16:creationId xmlns:a16="http://schemas.microsoft.com/office/drawing/2014/main" id="{CA3844D0-5C64-9C03-92FF-B8B9C6AD892B}"/>
              </a:ext>
            </a:extLst>
          </p:cNvPr>
          <p:cNvSpPr txBox="1"/>
          <p:nvPr/>
        </p:nvSpPr>
        <p:spPr>
          <a:xfrm>
            <a:off x="575034" y="1189100"/>
            <a:ext cx="2415816" cy="3115468"/>
          </a:xfrm>
          <a:prstGeom prst="rect">
            <a:avLst/>
          </a:prstGeom>
          <a:noFill/>
        </p:spPr>
        <p:txBody>
          <a:bodyPr wrap="square" rtlCol="0">
            <a:spAutoFit/>
          </a:bodyPr>
          <a:lstStyle/>
          <a:p>
            <a:pPr>
              <a:lnSpc>
                <a:spcPct val="120000"/>
              </a:lnSpc>
            </a:pPr>
            <a:r>
              <a:rPr lang="zh-CN" altLang="en-US" sz="1500" dirty="0">
                <a:solidFill>
                  <a:schemeClr val="accent5">
                    <a:lumMod val="75000"/>
                  </a:schemeClr>
                </a:solidFill>
              </a:rPr>
              <a:t>“</a:t>
            </a:r>
            <a:r>
              <a:rPr lang="en-US" altLang="zh-CN" sz="1500" dirty="0">
                <a:solidFill>
                  <a:schemeClr val="accent5">
                    <a:lumMod val="75000"/>
                  </a:schemeClr>
                </a:solidFill>
              </a:rPr>
              <a:t>1945</a:t>
            </a:r>
            <a:r>
              <a:rPr lang="zh-CN" altLang="en-US" sz="1500" dirty="0">
                <a:solidFill>
                  <a:schemeClr val="accent5">
                    <a:lumMod val="75000"/>
                  </a:schemeClr>
                </a:solidFill>
              </a:rPr>
              <a:t>年抗日战争胜利了，我加入中央研究院物理研究所，就开始</a:t>
            </a:r>
            <a:r>
              <a:rPr lang="zh-CN" altLang="en-US" sz="1500" dirty="0">
                <a:solidFill>
                  <a:schemeClr val="accent2">
                    <a:lumMod val="75000"/>
                  </a:schemeClr>
                </a:solidFill>
              </a:rPr>
              <a:t>制造金属单晶体，设计一架高灵敏度的拉伸机，</a:t>
            </a:r>
            <a:r>
              <a:rPr lang="zh-CN" altLang="en-US" sz="1500" dirty="0">
                <a:solidFill>
                  <a:schemeClr val="accent5">
                    <a:lumMod val="75000"/>
                  </a:schemeClr>
                </a:solidFill>
              </a:rPr>
              <a:t>作为研究金属单晶微形变之用。“</a:t>
            </a:r>
            <a:r>
              <a:rPr lang="en-US" altLang="zh-CN" sz="1500" dirty="0">
                <a:solidFill>
                  <a:schemeClr val="accent2">
                    <a:lumMod val="75000"/>
                  </a:schemeClr>
                </a:solidFill>
              </a:rPr>
              <a:t>(</a:t>
            </a:r>
            <a:r>
              <a:rPr lang="zh-CN" altLang="en-US" sz="1500" dirty="0">
                <a:solidFill>
                  <a:schemeClr val="accent2">
                    <a:lumMod val="75000"/>
                  </a:schemeClr>
                </a:solidFill>
              </a:rPr>
              <a:t>能测出一个光波波长的应变量</a:t>
            </a:r>
            <a:r>
              <a:rPr lang="en-US" altLang="zh-CN" sz="1500" dirty="0">
                <a:solidFill>
                  <a:schemeClr val="accent2">
                    <a:lumMod val="75000"/>
                  </a:schemeClr>
                </a:solidFill>
              </a:rPr>
              <a:t>)</a:t>
            </a:r>
          </a:p>
          <a:p>
            <a:pPr>
              <a:lnSpc>
                <a:spcPct val="120000"/>
              </a:lnSpc>
            </a:pPr>
            <a:endParaRPr lang="en-US" altLang="zh-CN" sz="1500" dirty="0">
              <a:solidFill>
                <a:schemeClr val="accent5">
                  <a:lumMod val="75000"/>
                </a:schemeClr>
              </a:solidFill>
            </a:endParaRPr>
          </a:p>
          <a:p>
            <a:pPr>
              <a:lnSpc>
                <a:spcPct val="120000"/>
              </a:lnSpc>
            </a:pPr>
            <a:r>
              <a:rPr lang="zh-CN" altLang="en-US" sz="1500" dirty="0">
                <a:solidFill>
                  <a:schemeClr val="accent5">
                    <a:lumMod val="75000"/>
                  </a:schemeClr>
                </a:solidFill>
              </a:rPr>
              <a:t>他再一次发挥自己创造实验条件做有创意研究工作的技能。</a:t>
            </a:r>
          </a:p>
        </p:txBody>
      </p:sp>
      <p:pic>
        <p:nvPicPr>
          <p:cNvPr id="6" name="图片 5">
            <a:extLst>
              <a:ext uri="{FF2B5EF4-FFF2-40B4-BE49-F238E27FC236}">
                <a16:creationId xmlns:a16="http://schemas.microsoft.com/office/drawing/2014/main" id="{3BA12632-6D67-BE05-8033-0C81ED7968BA}"/>
              </a:ext>
            </a:extLst>
          </p:cNvPr>
          <p:cNvPicPr>
            <a:picLocks noChangeAspect="1"/>
          </p:cNvPicPr>
          <p:nvPr/>
        </p:nvPicPr>
        <p:blipFill>
          <a:blip r:embed="rId3"/>
          <a:stretch>
            <a:fillRect/>
          </a:stretch>
        </p:blipFill>
        <p:spPr>
          <a:xfrm>
            <a:off x="3143251" y="809085"/>
            <a:ext cx="5514156" cy="3760500"/>
          </a:xfrm>
          <a:prstGeom prst="rect">
            <a:avLst/>
          </a:prstGeom>
        </p:spPr>
      </p:pic>
      <p:cxnSp>
        <p:nvCxnSpPr>
          <p:cNvPr id="9" name="直接连接符 8">
            <a:extLst>
              <a:ext uri="{FF2B5EF4-FFF2-40B4-BE49-F238E27FC236}">
                <a16:creationId xmlns:a16="http://schemas.microsoft.com/office/drawing/2014/main" id="{E7033EA6-11D2-01B3-C510-1CEAAD5ADD1A}"/>
              </a:ext>
            </a:extLst>
          </p:cNvPr>
          <p:cNvCxnSpPr/>
          <p:nvPr/>
        </p:nvCxnSpPr>
        <p:spPr>
          <a:xfrm>
            <a:off x="6524625" y="1943100"/>
            <a:ext cx="1619250" cy="0"/>
          </a:xfrm>
          <a:prstGeom prst="line">
            <a:avLst/>
          </a:prstGeom>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596628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9A060-E4D0-A42C-6882-3D68BF036235}"/>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822FCC72-C023-4739-0FBD-840F7C6480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7182" y="1531185"/>
            <a:ext cx="5365135" cy="3217850"/>
          </a:xfrm>
          <a:prstGeom prst="rect">
            <a:avLst/>
          </a:prstGeom>
        </p:spPr>
      </p:pic>
      <p:sp>
        <p:nvSpPr>
          <p:cNvPr id="4" name="矩形 3">
            <a:extLst>
              <a:ext uri="{FF2B5EF4-FFF2-40B4-BE49-F238E27FC236}">
                <a16:creationId xmlns:a16="http://schemas.microsoft.com/office/drawing/2014/main" id="{CE1E6314-480C-691F-8D75-CDD5ABE414D2}"/>
              </a:ext>
            </a:extLst>
          </p:cNvPr>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TextBox 18">
            <a:extLst>
              <a:ext uri="{FF2B5EF4-FFF2-40B4-BE49-F238E27FC236}">
                <a16:creationId xmlns:a16="http://schemas.microsoft.com/office/drawing/2014/main" id="{6B415143-BF13-1784-199F-9348F3170415}"/>
              </a:ext>
            </a:extLst>
          </p:cNvPr>
          <p:cNvSpPr txBox="1"/>
          <p:nvPr/>
        </p:nvSpPr>
        <p:spPr>
          <a:xfrm>
            <a:off x="425971" y="89856"/>
            <a:ext cx="1042273" cy="769441"/>
          </a:xfrm>
          <a:prstGeom prst="rect">
            <a:avLst/>
          </a:prstGeom>
          <a:noFill/>
        </p:spPr>
        <p:txBody>
          <a:bodyPr wrap="square" rtlCol="0">
            <a:spAutoFit/>
          </a:bodyPr>
          <a:lstStyle>
            <a:defPPr>
              <a:defRPr lang="zh-CN"/>
            </a:defPPr>
            <a:lvl1pPr>
              <a:defRPr sz="4000" b="1">
                <a:solidFill>
                  <a:schemeClr val="bg1"/>
                </a:solidFill>
                <a:latin typeface="微软雅黑" pitchFamily="34" charset="-122"/>
                <a:ea typeface="微软雅黑" pitchFamily="34" charset="-122"/>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rPr>
              <a:t>4</a:t>
            </a:r>
            <a:r>
              <a:rPr lang="en-US" altLang="zh-CN" sz="4400" dirty="0">
                <a:solidFill>
                  <a:srgbClr val="0070C0"/>
                </a:solidFill>
              </a:rPr>
              <a:t>.3</a:t>
            </a:r>
            <a:endParaRPr kumimoji="0" lang="zh-CN" altLang="en-US"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endParaRPr>
          </a:p>
        </p:txBody>
      </p:sp>
      <p:cxnSp>
        <p:nvCxnSpPr>
          <p:cNvPr id="20" name="直接连接符 19">
            <a:extLst>
              <a:ext uri="{FF2B5EF4-FFF2-40B4-BE49-F238E27FC236}">
                <a16:creationId xmlns:a16="http://schemas.microsoft.com/office/drawing/2014/main" id="{6BACC559-7800-2D62-697B-671C86D7D653}"/>
              </a:ext>
            </a:extLst>
          </p:cNvPr>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BBE2C3A4-D19C-2B07-DBBF-7F67BD1E5E72}"/>
              </a:ext>
            </a:extLst>
          </p:cNvPr>
          <p:cNvCxnSpPr>
            <a:cxnSpLocks/>
          </p:cNvCxnSpPr>
          <p:nvPr/>
        </p:nvCxnSpPr>
        <p:spPr>
          <a:xfrm>
            <a:off x="1412592" y="573915"/>
            <a:ext cx="773140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0887ECD-E8B6-3126-F334-D09F6DEA8EE3}"/>
              </a:ext>
            </a:extLst>
          </p:cNvPr>
          <p:cNvSpPr txBox="1"/>
          <p:nvPr/>
        </p:nvSpPr>
        <p:spPr>
          <a:xfrm>
            <a:off x="1574276" y="179969"/>
            <a:ext cx="407238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rgbClr val="4472C4">
                    <a:lumMod val="75000"/>
                  </a:srgbClr>
                </a:solidFill>
                <a:effectLst/>
                <a:uLnTx/>
                <a:uFillTx/>
                <a:latin typeface="等线" panose="02010600030101010101" pitchFamily="2" charset="-122"/>
                <a:ea typeface="等线" panose="02010600030101010101" pitchFamily="2" charset="-122"/>
              </a:rPr>
              <a:t>1945-1948</a:t>
            </a:r>
            <a:r>
              <a:rPr kumimoji="0" lang="zh-CN" altLang="en-US" sz="2000" b="0" i="0" u="none" strike="noStrike" kern="1200" cap="none" spc="0" normalizeH="0" baseline="0" noProof="0" dirty="0">
                <a:ln>
                  <a:noFill/>
                </a:ln>
                <a:solidFill>
                  <a:srgbClr val="4472C4">
                    <a:lumMod val="75000"/>
                  </a:srgbClr>
                </a:solidFill>
                <a:effectLst/>
                <a:uLnTx/>
                <a:uFillTx/>
                <a:latin typeface="等线" panose="02010600030101010101" pitchFamily="2" charset="-122"/>
                <a:ea typeface="等线" panose="02010600030101010101" pitchFamily="2" charset="-122"/>
              </a:rPr>
              <a:t>年的核物理热</a:t>
            </a:r>
          </a:p>
        </p:txBody>
      </p:sp>
      <p:sp>
        <p:nvSpPr>
          <p:cNvPr id="9" name="文本框 8">
            <a:extLst>
              <a:ext uri="{FF2B5EF4-FFF2-40B4-BE49-F238E27FC236}">
                <a16:creationId xmlns:a16="http://schemas.microsoft.com/office/drawing/2014/main" id="{06770970-4D60-33E4-16CD-D13B62D09487}"/>
              </a:ext>
            </a:extLst>
          </p:cNvPr>
          <p:cNvSpPr txBox="1"/>
          <p:nvPr/>
        </p:nvSpPr>
        <p:spPr>
          <a:xfrm>
            <a:off x="574392" y="749780"/>
            <a:ext cx="7014185" cy="2271776"/>
          </a:xfrm>
          <a:prstGeom prst="rect">
            <a:avLst/>
          </a:prstGeom>
          <a:solidFill>
            <a:schemeClr val="accent1">
              <a:lumMod val="60000"/>
              <a:lumOff val="40000"/>
            </a:schemeClr>
          </a:solidFill>
        </p:spPr>
        <p:txBody>
          <a:bodyPr wrap="square" rtlCol="0">
            <a:spAutoFit/>
          </a:bodyPr>
          <a:lstStyle/>
          <a:p>
            <a:r>
              <a:rPr lang="zh-CN" altLang="en-US" sz="400" b="1" dirty="0">
                <a:solidFill>
                  <a:schemeClr val="bg1"/>
                </a:solidFill>
              </a:rPr>
              <a:t>     </a:t>
            </a:r>
            <a:endParaRPr lang="en-US" altLang="zh-CN" sz="400" b="1" dirty="0">
              <a:solidFill>
                <a:schemeClr val="bg1"/>
              </a:solidFill>
            </a:endParaRPr>
          </a:p>
          <a:p>
            <a:r>
              <a:rPr lang="zh-CN" altLang="en-US" sz="1400" b="1" dirty="0">
                <a:solidFill>
                  <a:schemeClr val="bg1"/>
                </a:solidFill>
              </a:rPr>
              <a:t>      民族责任的担当</a:t>
            </a:r>
            <a:r>
              <a:rPr lang="en-US" altLang="zh-CN" sz="1400" b="1" dirty="0">
                <a:solidFill>
                  <a:schemeClr val="bg1"/>
                </a:solidFill>
              </a:rPr>
              <a:t>+</a:t>
            </a:r>
            <a:r>
              <a:rPr lang="zh-CN" altLang="en-US" sz="1400" b="1" dirty="0">
                <a:solidFill>
                  <a:schemeClr val="bg1"/>
                </a:solidFill>
              </a:rPr>
              <a:t>生存发展的策略          主要物理学机构几乎全部上阵瞄准核物理研究：</a:t>
            </a:r>
            <a:endParaRPr lang="en-US" altLang="zh-CN" sz="1400" b="1" dirty="0">
              <a:solidFill>
                <a:schemeClr val="bg1"/>
              </a:solidFill>
            </a:endParaRPr>
          </a:p>
          <a:p>
            <a:pPr marL="285750" indent="-285750">
              <a:lnSpc>
                <a:spcPts val="1900"/>
              </a:lnSpc>
              <a:buFont typeface="Wingdings" panose="05000000000000000000" pitchFamily="2" charset="2"/>
              <a:buChar char="n"/>
            </a:pPr>
            <a:r>
              <a:rPr lang="zh-CN" altLang="en-US" sz="1200" dirty="0">
                <a:solidFill>
                  <a:schemeClr val="accent5">
                    <a:lumMod val="75000"/>
                  </a:schemeClr>
                </a:solidFill>
              </a:rPr>
              <a:t>北京大学物理系主任饶毓泰与校长胡适推进原子核物理研究中心计划，拟聘人员：钱三强、何泽慧、胡宁、吴健雄、张文裕、张宗燧、吴大猷、马仕俊和袁家骝。</a:t>
            </a:r>
            <a:endParaRPr lang="en-US" altLang="zh-CN" sz="1200" dirty="0">
              <a:solidFill>
                <a:schemeClr val="accent5">
                  <a:lumMod val="75000"/>
                </a:schemeClr>
              </a:solidFill>
            </a:endParaRPr>
          </a:p>
          <a:p>
            <a:pPr marL="285750" indent="-285750">
              <a:lnSpc>
                <a:spcPts val="1900"/>
              </a:lnSpc>
              <a:buFont typeface="Wingdings" panose="05000000000000000000" pitchFamily="2" charset="2"/>
              <a:buChar char="n"/>
            </a:pPr>
            <a:r>
              <a:rPr lang="zh-CN" altLang="en-US" sz="1200" dirty="0">
                <a:solidFill>
                  <a:schemeClr val="accent5">
                    <a:lumMod val="75000"/>
                  </a:schemeClr>
                </a:solidFill>
              </a:rPr>
              <a:t>叶企孙推进北平三机关（清华、北大、平研院）合作计划，钱三强强烈建议合作，但叶企孙发现北大与平研院两家难以撮合。</a:t>
            </a:r>
            <a:endParaRPr lang="en-US" altLang="zh-CN" sz="1200" dirty="0">
              <a:solidFill>
                <a:schemeClr val="accent5">
                  <a:lumMod val="75000"/>
                </a:schemeClr>
              </a:solidFill>
            </a:endParaRPr>
          </a:p>
          <a:p>
            <a:pPr marL="285750" indent="-285750">
              <a:lnSpc>
                <a:spcPts val="1900"/>
              </a:lnSpc>
              <a:buFont typeface="Wingdings" panose="05000000000000000000" pitchFamily="2" charset="2"/>
              <a:buChar char="n"/>
            </a:pPr>
            <a:r>
              <a:rPr lang="zh-CN" altLang="en-US" sz="1200" dirty="0">
                <a:solidFill>
                  <a:schemeClr val="accent5">
                    <a:lumMod val="75000"/>
                  </a:schemeClr>
                </a:solidFill>
              </a:rPr>
              <a:t>平研院正式运作原子学研究所，聘钱三强为所长。</a:t>
            </a:r>
            <a:endParaRPr lang="en-US" altLang="zh-CN" sz="1200" dirty="0">
              <a:solidFill>
                <a:schemeClr val="accent5">
                  <a:lumMod val="75000"/>
                </a:schemeClr>
              </a:solidFill>
            </a:endParaRPr>
          </a:p>
          <a:p>
            <a:pPr marL="285750" indent="-285750">
              <a:lnSpc>
                <a:spcPts val="1900"/>
              </a:lnSpc>
              <a:buFont typeface="Wingdings" panose="05000000000000000000" pitchFamily="2" charset="2"/>
              <a:buChar char="n"/>
            </a:pPr>
            <a:r>
              <a:rPr lang="zh-CN" altLang="en-US" sz="1200" dirty="0">
                <a:solidFill>
                  <a:schemeClr val="accent5">
                    <a:lumMod val="75000"/>
                  </a:schemeClr>
                </a:solidFill>
              </a:rPr>
              <a:t>国防部成立原子能研究委员会。</a:t>
            </a:r>
            <a:endParaRPr lang="en-US" altLang="zh-CN" sz="1200" dirty="0">
              <a:solidFill>
                <a:schemeClr val="accent5">
                  <a:lumMod val="75000"/>
                </a:schemeClr>
              </a:solidFill>
            </a:endParaRPr>
          </a:p>
          <a:p>
            <a:pPr marL="285750" indent="-285750">
              <a:lnSpc>
                <a:spcPts val="1900"/>
              </a:lnSpc>
              <a:buFont typeface="Wingdings" panose="05000000000000000000" pitchFamily="2" charset="2"/>
              <a:buChar char="n"/>
            </a:pPr>
            <a:r>
              <a:rPr lang="zh-CN" altLang="en-US" sz="1200" dirty="0">
                <a:solidFill>
                  <a:schemeClr val="accent5">
                    <a:lumMod val="75000"/>
                  </a:schemeClr>
                </a:solidFill>
              </a:rPr>
              <a:t>中国学术机构争夺人才，在钱三强身上表现出来激烈程度是前所未有的。</a:t>
            </a:r>
            <a:endParaRPr lang="en-US" altLang="zh-CN" sz="1200" dirty="0">
              <a:solidFill>
                <a:schemeClr val="accent5">
                  <a:lumMod val="75000"/>
                </a:schemeClr>
              </a:solidFill>
            </a:endParaRPr>
          </a:p>
        </p:txBody>
      </p:sp>
      <p:sp>
        <p:nvSpPr>
          <p:cNvPr id="5" name="文本框 4">
            <a:extLst>
              <a:ext uri="{FF2B5EF4-FFF2-40B4-BE49-F238E27FC236}">
                <a16:creationId xmlns:a16="http://schemas.microsoft.com/office/drawing/2014/main" id="{53B78D27-54F2-403B-88B6-5DFC0C90A575}"/>
              </a:ext>
            </a:extLst>
          </p:cNvPr>
          <p:cNvSpPr txBox="1"/>
          <p:nvPr/>
        </p:nvSpPr>
        <p:spPr>
          <a:xfrm>
            <a:off x="574392" y="3131102"/>
            <a:ext cx="2668428" cy="1574534"/>
          </a:xfrm>
          <a:prstGeom prst="rect">
            <a:avLst/>
          </a:prstGeom>
          <a:solidFill>
            <a:schemeClr val="accent1">
              <a:lumMod val="60000"/>
              <a:lumOff val="40000"/>
            </a:schemeClr>
          </a:solidFill>
        </p:spPr>
        <p:txBody>
          <a:bodyPr wrap="square" rtlCol="0">
            <a:spAutoFit/>
          </a:bodyPr>
          <a:lstStyle/>
          <a:p>
            <a:pPr>
              <a:lnSpc>
                <a:spcPct val="120000"/>
              </a:lnSpc>
            </a:pPr>
            <a:r>
              <a:rPr lang="zh-CN" altLang="en-US" sz="1400" dirty="0">
                <a:solidFill>
                  <a:schemeClr val="accent5">
                    <a:lumMod val="75000"/>
                  </a:schemeClr>
                </a:solidFill>
              </a:rPr>
              <a:t>钱三强</a:t>
            </a:r>
            <a:r>
              <a:rPr lang="zh-CN" altLang="en-US" sz="1400" dirty="0">
                <a:solidFill>
                  <a:schemeClr val="bg1"/>
                </a:solidFill>
              </a:rPr>
              <a:t>（</a:t>
            </a:r>
            <a:r>
              <a:rPr lang="en-US" altLang="zh-CN" sz="1400" dirty="0">
                <a:solidFill>
                  <a:schemeClr val="bg1"/>
                </a:solidFill>
              </a:rPr>
              <a:t>1948</a:t>
            </a:r>
            <a:r>
              <a:rPr lang="zh-CN" altLang="en-US" sz="1400" dirty="0">
                <a:solidFill>
                  <a:schemeClr val="bg1"/>
                </a:solidFill>
              </a:rPr>
              <a:t>年</a:t>
            </a:r>
            <a:r>
              <a:rPr lang="en-US" altLang="zh-CN" sz="1400" dirty="0">
                <a:solidFill>
                  <a:schemeClr val="bg1"/>
                </a:solidFill>
              </a:rPr>
              <a:t>6</a:t>
            </a:r>
            <a:r>
              <a:rPr lang="zh-CN" altLang="en-US" sz="1400" dirty="0">
                <a:solidFill>
                  <a:schemeClr val="bg1"/>
                </a:solidFill>
              </a:rPr>
              <a:t>月回国前仅明确拒绝了北大聘约）</a:t>
            </a:r>
            <a:r>
              <a:rPr lang="zh-CN" altLang="en-US" sz="1400" dirty="0">
                <a:solidFill>
                  <a:schemeClr val="accent5">
                    <a:lumMod val="75000"/>
                  </a:schemeClr>
                </a:solidFill>
              </a:rPr>
              <a:t>：</a:t>
            </a:r>
            <a:endParaRPr lang="en-US" altLang="zh-CN" sz="1400" dirty="0">
              <a:solidFill>
                <a:schemeClr val="accent5">
                  <a:lumMod val="75000"/>
                </a:schemeClr>
              </a:solidFill>
            </a:endParaRPr>
          </a:p>
          <a:p>
            <a:pPr>
              <a:lnSpc>
                <a:spcPct val="150000"/>
              </a:lnSpc>
            </a:pPr>
            <a:r>
              <a:rPr lang="zh-CN" altLang="en-US" sz="1200" dirty="0">
                <a:solidFill>
                  <a:schemeClr val="accent5">
                    <a:lumMod val="75000"/>
                  </a:schemeClr>
                </a:solidFill>
              </a:rPr>
              <a:t>青年科学工作者要想到我们是属于中国，是属于中国物理学界，而不是属于少数几个人的。科学需要合作。</a:t>
            </a:r>
            <a:endParaRPr lang="en-US" altLang="zh-CN" sz="1200" dirty="0">
              <a:solidFill>
                <a:schemeClr val="accent5">
                  <a:lumMod val="75000"/>
                </a:schemeClr>
              </a:solidFill>
            </a:endParaRPr>
          </a:p>
          <a:p>
            <a:pPr>
              <a:lnSpc>
                <a:spcPct val="120000"/>
              </a:lnSpc>
            </a:pPr>
            <a:endParaRPr lang="zh-CN" altLang="en-US" sz="800" dirty="0">
              <a:solidFill>
                <a:schemeClr val="accent5">
                  <a:lumMod val="75000"/>
                </a:schemeClr>
              </a:solidFill>
            </a:endParaRPr>
          </a:p>
        </p:txBody>
      </p:sp>
      <p:cxnSp>
        <p:nvCxnSpPr>
          <p:cNvPr id="13" name="直接连接符 12">
            <a:extLst>
              <a:ext uri="{FF2B5EF4-FFF2-40B4-BE49-F238E27FC236}">
                <a16:creationId xmlns:a16="http://schemas.microsoft.com/office/drawing/2014/main" id="{380EE16D-8944-166B-EAA7-CD9D3236EA06}"/>
              </a:ext>
            </a:extLst>
          </p:cNvPr>
          <p:cNvCxnSpPr/>
          <p:nvPr/>
        </p:nvCxnSpPr>
        <p:spPr>
          <a:xfrm>
            <a:off x="3949831" y="3318235"/>
            <a:ext cx="0" cy="1338606"/>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直接连接符 14">
            <a:extLst>
              <a:ext uri="{FF2B5EF4-FFF2-40B4-BE49-F238E27FC236}">
                <a16:creationId xmlns:a16="http://schemas.microsoft.com/office/drawing/2014/main" id="{45327BBD-C564-CDD4-B196-5758588D0C76}"/>
              </a:ext>
            </a:extLst>
          </p:cNvPr>
          <p:cNvCxnSpPr/>
          <p:nvPr/>
        </p:nvCxnSpPr>
        <p:spPr>
          <a:xfrm>
            <a:off x="3761295" y="3167406"/>
            <a:ext cx="0" cy="1489435"/>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直接连接符 16">
            <a:extLst>
              <a:ext uri="{FF2B5EF4-FFF2-40B4-BE49-F238E27FC236}">
                <a16:creationId xmlns:a16="http://schemas.microsoft.com/office/drawing/2014/main" id="{EB0C423E-9A64-D6F6-E050-EFC49F8F1C06}"/>
              </a:ext>
            </a:extLst>
          </p:cNvPr>
          <p:cNvCxnSpPr/>
          <p:nvPr/>
        </p:nvCxnSpPr>
        <p:spPr>
          <a:xfrm>
            <a:off x="3619893" y="3167406"/>
            <a:ext cx="0" cy="1581629"/>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直接连接符 21">
            <a:extLst>
              <a:ext uri="{FF2B5EF4-FFF2-40B4-BE49-F238E27FC236}">
                <a16:creationId xmlns:a16="http://schemas.microsoft.com/office/drawing/2014/main" id="{2CE36914-D970-7789-7070-4A137416354A}"/>
              </a:ext>
            </a:extLst>
          </p:cNvPr>
          <p:cNvCxnSpPr>
            <a:stCxn id="3" idx="1"/>
          </p:cNvCxnSpPr>
          <p:nvPr/>
        </p:nvCxnSpPr>
        <p:spPr>
          <a:xfrm>
            <a:off x="3467182" y="3140110"/>
            <a:ext cx="0" cy="621185"/>
          </a:xfrm>
          <a:prstGeom prst="line">
            <a:avLst/>
          </a:prstGeom>
        </p:spPr>
        <p:style>
          <a:lnRef idx="3">
            <a:schemeClr val="accent2"/>
          </a:lnRef>
          <a:fillRef idx="0">
            <a:schemeClr val="accent2"/>
          </a:fillRef>
          <a:effectRef idx="2">
            <a:schemeClr val="accent2"/>
          </a:effectRef>
          <a:fontRef idx="minor">
            <a:schemeClr val="tx1"/>
          </a:fontRef>
        </p:style>
      </p:cxnSp>
      <p:sp>
        <p:nvSpPr>
          <p:cNvPr id="2" name="箭头: 右 1">
            <a:extLst>
              <a:ext uri="{FF2B5EF4-FFF2-40B4-BE49-F238E27FC236}">
                <a16:creationId xmlns:a16="http://schemas.microsoft.com/office/drawing/2014/main" id="{1687DB96-6E9F-9E7B-B8D2-6CBCAD843CF5}"/>
              </a:ext>
            </a:extLst>
          </p:cNvPr>
          <p:cNvSpPr/>
          <p:nvPr/>
        </p:nvSpPr>
        <p:spPr>
          <a:xfrm>
            <a:off x="3651685" y="892467"/>
            <a:ext cx="290475" cy="18738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30716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EC011-0BBF-8203-3DF2-C73F4D9376CB}"/>
            </a:ext>
          </a:extLst>
        </p:cNvPr>
        <p:cNvGrpSpPr/>
        <p:nvPr/>
      </p:nvGrpSpPr>
      <p:grpSpPr>
        <a:xfrm>
          <a:off x="0" y="0"/>
          <a:ext cx="0" cy="0"/>
          <a:chOff x="0" y="0"/>
          <a:chExt cx="0" cy="0"/>
        </a:xfrm>
      </p:grpSpPr>
      <p:sp>
        <p:nvSpPr>
          <p:cNvPr id="3" name="椭圆 2">
            <a:extLst>
              <a:ext uri="{FF2B5EF4-FFF2-40B4-BE49-F238E27FC236}">
                <a16:creationId xmlns:a16="http://schemas.microsoft.com/office/drawing/2014/main" id="{EC120166-3372-58DF-9781-7AA9686183E9}"/>
              </a:ext>
            </a:extLst>
          </p:cNvPr>
          <p:cNvSpPr/>
          <p:nvPr/>
        </p:nvSpPr>
        <p:spPr>
          <a:xfrm>
            <a:off x="6683203" y="967862"/>
            <a:ext cx="1803568" cy="125797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D9D6A01B-B29B-1BDE-ED9C-69AC80450816}"/>
              </a:ext>
            </a:extLst>
          </p:cNvPr>
          <p:cNvSpPr/>
          <p:nvPr/>
        </p:nvSpPr>
        <p:spPr>
          <a:xfrm>
            <a:off x="664220" y="2357126"/>
            <a:ext cx="7822551" cy="2377739"/>
          </a:xfrm>
          <a:prstGeom prst="rect">
            <a:avLst/>
          </a:prstGeom>
          <a:solidFill>
            <a:schemeClr val="accent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E8921DFA-AABD-FDF8-2C6D-A34E1ADF127D}"/>
              </a:ext>
            </a:extLst>
          </p:cNvPr>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TextBox 18">
            <a:extLst>
              <a:ext uri="{FF2B5EF4-FFF2-40B4-BE49-F238E27FC236}">
                <a16:creationId xmlns:a16="http://schemas.microsoft.com/office/drawing/2014/main" id="{A8DC62D4-8BC6-03B6-4CEE-CD33BB2417BB}"/>
              </a:ext>
            </a:extLst>
          </p:cNvPr>
          <p:cNvSpPr txBox="1"/>
          <p:nvPr/>
        </p:nvSpPr>
        <p:spPr>
          <a:xfrm>
            <a:off x="425971" y="89856"/>
            <a:ext cx="1042273" cy="769441"/>
          </a:xfrm>
          <a:prstGeom prst="rect">
            <a:avLst/>
          </a:prstGeom>
          <a:noFill/>
        </p:spPr>
        <p:txBody>
          <a:bodyPr wrap="square" rtlCol="0">
            <a:spAutoFit/>
          </a:bodyPr>
          <a:lstStyle>
            <a:defPPr>
              <a:defRPr lang="zh-CN"/>
            </a:defPPr>
            <a:lvl1pPr>
              <a:defRPr sz="4000" b="1">
                <a:solidFill>
                  <a:schemeClr val="bg1"/>
                </a:solidFill>
                <a:latin typeface="微软雅黑" pitchFamily="34" charset="-122"/>
                <a:ea typeface="微软雅黑" pitchFamily="34" charset="-122"/>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rPr>
              <a:t>4</a:t>
            </a:r>
            <a:r>
              <a:rPr lang="en-US" altLang="zh-CN" sz="4400" dirty="0">
                <a:solidFill>
                  <a:srgbClr val="0070C0"/>
                </a:solidFill>
              </a:rPr>
              <a:t>.4</a:t>
            </a:r>
            <a:endParaRPr kumimoji="0" lang="zh-CN" altLang="en-US"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endParaRPr>
          </a:p>
        </p:txBody>
      </p:sp>
      <p:cxnSp>
        <p:nvCxnSpPr>
          <p:cNvPr id="20" name="直接连接符 19">
            <a:extLst>
              <a:ext uri="{FF2B5EF4-FFF2-40B4-BE49-F238E27FC236}">
                <a16:creationId xmlns:a16="http://schemas.microsoft.com/office/drawing/2014/main" id="{7CFC31F2-D57F-9158-B3B3-FD48DF882EF5}"/>
              </a:ext>
            </a:extLst>
          </p:cNvPr>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F995D99E-088D-5786-2705-E3761EA40A43}"/>
              </a:ext>
            </a:extLst>
          </p:cNvPr>
          <p:cNvCxnSpPr>
            <a:cxnSpLocks/>
          </p:cNvCxnSpPr>
          <p:nvPr/>
        </p:nvCxnSpPr>
        <p:spPr>
          <a:xfrm>
            <a:off x="1412592" y="573915"/>
            <a:ext cx="773140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0F4BA8C-4F15-2558-07DE-FD7C2E5C24D3}"/>
              </a:ext>
            </a:extLst>
          </p:cNvPr>
          <p:cNvSpPr txBox="1"/>
          <p:nvPr/>
        </p:nvSpPr>
        <p:spPr>
          <a:xfrm>
            <a:off x="1574276" y="179969"/>
            <a:ext cx="407238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4472C4">
                    <a:lumMod val="75000"/>
                  </a:srgbClr>
                </a:solidFill>
                <a:effectLst/>
                <a:uLnTx/>
                <a:uFillTx/>
                <a:latin typeface="等线" panose="02010600030101010101" pitchFamily="2" charset="-122"/>
                <a:ea typeface="等线" panose="02010600030101010101" pitchFamily="2" charset="-122"/>
              </a:rPr>
              <a:t>中研院物理所的计划为什么失败</a:t>
            </a:r>
          </a:p>
        </p:txBody>
      </p:sp>
      <p:sp>
        <p:nvSpPr>
          <p:cNvPr id="12" name="文本框 11">
            <a:extLst>
              <a:ext uri="{FF2B5EF4-FFF2-40B4-BE49-F238E27FC236}">
                <a16:creationId xmlns:a16="http://schemas.microsoft.com/office/drawing/2014/main" id="{2C0D13A6-33CE-2E0E-913B-40BDB69524DE}"/>
              </a:ext>
            </a:extLst>
          </p:cNvPr>
          <p:cNvSpPr txBox="1"/>
          <p:nvPr/>
        </p:nvSpPr>
        <p:spPr>
          <a:xfrm>
            <a:off x="768786" y="2433695"/>
            <a:ext cx="7449671" cy="2196307"/>
          </a:xfrm>
          <a:prstGeom prst="rect">
            <a:avLst/>
          </a:prstGeom>
          <a:noFill/>
        </p:spPr>
        <p:txBody>
          <a:bodyPr wrap="square" rtlCol="0">
            <a:spAutoFit/>
          </a:bodyPr>
          <a:lstStyle/>
          <a:p>
            <a:pPr marL="285750" indent="-285750">
              <a:lnSpc>
                <a:spcPct val="110000"/>
              </a:lnSpc>
              <a:buFont typeface="Wingdings" panose="05000000000000000000" pitchFamily="2" charset="2"/>
              <a:buChar char="n"/>
            </a:pPr>
            <a:r>
              <a:rPr lang="zh-CN" altLang="en-US" sz="1400" dirty="0">
                <a:solidFill>
                  <a:schemeClr val="bg1"/>
                </a:solidFill>
              </a:rPr>
              <a:t>至</a:t>
            </a:r>
            <a:r>
              <a:rPr lang="en-US" altLang="zh-CN" sz="1400" dirty="0">
                <a:solidFill>
                  <a:schemeClr val="bg1"/>
                </a:solidFill>
              </a:rPr>
              <a:t>1948</a:t>
            </a:r>
            <a:r>
              <a:rPr lang="zh-CN" altLang="en-US" sz="1400" dirty="0">
                <a:solidFill>
                  <a:schemeClr val="bg1"/>
                </a:solidFill>
              </a:rPr>
              <a:t>年上半年核物理计划圈定的学者：</a:t>
            </a:r>
            <a:endParaRPr lang="en-US" altLang="zh-CN" sz="1400" dirty="0">
              <a:solidFill>
                <a:schemeClr val="bg1"/>
              </a:solidFill>
            </a:endParaRPr>
          </a:p>
          <a:p>
            <a:pPr>
              <a:lnSpc>
                <a:spcPct val="110000"/>
              </a:lnSpc>
            </a:pPr>
            <a:r>
              <a:rPr lang="en-US" altLang="zh-CN" sz="1400" dirty="0">
                <a:solidFill>
                  <a:schemeClr val="bg1"/>
                </a:solidFill>
              </a:rPr>
              <a:t>1.</a:t>
            </a:r>
            <a:r>
              <a:rPr lang="zh-CN" altLang="en-US" sz="1400" dirty="0">
                <a:solidFill>
                  <a:schemeClr val="bg1"/>
                </a:solidFill>
              </a:rPr>
              <a:t>中研院与中大：钱临照、彭桓武、</a:t>
            </a:r>
            <a:r>
              <a:rPr lang="zh-CN" altLang="en-US" sz="1400" dirty="0">
                <a:solidFill>
                  <a:srgbClr val="FFFF00"/>
                </a:solidFill>
              </a:rPr>
              <a:t>张文裕、钱三强、吴健雄；</a:t>
            </a:r>
            <a:r>
              <a:rPr lang="zh-CN" altLang="en-US" sz="1400" dirty="0">
                <a:solidFill>
                  <a:schemeClr val="bg1"/>
                </a:solidFill>
              </a:rPr>
              <a:t>吴有训、</a:t>
            </a:r>
            <a:r>
              <a:rPr lang="zh-CN" altLang="en-US" sz="1400" dirty="0">
                <a:solidFill>
                  <a:srgbClr val="FFFF00"/>
                </a:solidFill>
              </a:rPr>
              <a:t>赵忠尧</a:t>
            </a:r>
            <a:endParaRPr lang="en-US" altLang="zh-CN" sz="1400" dirty="0">
              <a:solidFill>
                <a:srgbClr val="FFFF00"/>
              </a:solidFill>
            </a:endParaRPr>
          </a:p>
          <a:p>
            <a:pPr>
              <a:lnSpc>
                <a:spcPct val="110000"/>
              </a:lnSpc>
            </a:pPr>
            <a:r>
              <a:rPr lang="zh-CN" altLang="en-US" sz="1400" dirty="0">
                <a:solidFill>
                  <a:schemeClr val="bg1"/>
                </a:solidFill>
              </a:rPr>
              <a:t>北大：</a:t>
            </a:r>
            <a:r>
              <a:rPr lang="zh-CN" altLang="en-US" sz="1400" dirty="0">
                <a:solidFill>
                  <a:srgbClr val="FFFF00"/>
                </a:solidFill>
              </a:rPr>
              <a:t>钱三强、何泽慧、胡宁、吴健雄、张文裕、张宗燧、吴大猷、马仕俊、袁家骝</a:t>
            </a:r>
            <a:endParaRPr lang="en-US" altLang="zh-CN" sz="1400" dirty="0">
              <a:solidFill>
                <a:srgbClr val="FFFF00"/>
              </a:solidFill>
            </a:endParaRPr>
          </a:p>
          <a:p>
            <a:pPr marL="285750" indent="-285750">
              <a:lnSpc>
                <a:spcPct val="110000"/>
              </a:lnSpc>
              <a:buFont typeface="Wingdings" panose="05000000000000000000" pitchFamily="2" charset="2"/>
              <a:buChar char="n"/>
            </a:pPr>
            <a:r>
              <a:rPr lang="zh-CN" altLang="en-US" sz="1400" dirty="0">
                <a:solidFill>
                  <a:srgbClr val="FFFF00"/>
                </a:solidFill>
              </a:rPr>
              <a:t>上述学者至</a:t>
            </a:r>
            <a:r>
              <a:rPr lang="en-US" altLang="zh-CN" sz="1400" dirty="0">
                <a:solidFill>
                  <a:srgbClr val="FFFF00"/>
                </a:solidFill>
              </a:rPr>
              <a:t>1948</a:t>
            </a:r>
            <a:r>
              <a:rPr lang="zh-CN" altLang="en-US" sz="1400" dirty="0">
                <a:solidFill>
                  <a:srgbClr val="FFFF00"/>
                </a:solidFill>
              </a:rPr>
              <a:t>年上半年大部分在国外，聘请外国专家更无从谈起</a:t>
            </a:r>
            <a:endParaRPr lang="en-US" altLang="zh-CN" sz="1400" dirty="0">
              <a:solidFill>
                <a:srgbClr val="FFFF00"/>
              </a:solidFill>
            </a:endParaRPr>
          </a:p>
          <a:p>
            <a:pPr marL="285750" indent="-285750">
              <a:lnSpc>
                <a:spcPct val="110000"/>
              </a:lnSpc>
              <a:buFont typeface="Wingdings" panose="05000000000000000000" pitchFamily="2" charset="2"/>
              <a:buChar char="n"/>
            </a:pPr>
            <a:endParaRPr lang="en-US" altLang="zh-CN" sz="1400" dirty="0">
              <a:solidFill>
                <a:srgbClr val="FFFF00"/>
              </a:solidFill>
            </a:endParaRPr>
          </a:p>
          <a:p>
            <a:pPr marL="285750" indent="-285750">
              <a:lnSpc>
                <a:spcPct val="110000"/>
              </a:lnSpc>
              <a:buFont typeface="Wingdings" panose="05000000000000000000" pitchFamily="2" charset="2"/>
              <a:buChar char="l"/>
            </a:pPr>
            <a:r>
              <a:rPr lang="zh-CN" altLang="en-US" sz="1400" b="1" i="1" dirty="0">
                <a:solidFill>
                  <a:schemeClr val="bg1"/>
                </a:solidFill>
              </a:rPr>
              <a:t>当时中国的人才条件和物质条件尚不足以维持一个计划，根本谈不上好几个类似计划！</a:t>
            </a:r>
            <a:endParaRPr lang="en-US" altLang="zh-CN" sz="1400" b="1" i="1" dirty="0">
              <a:solidFill>
                <a:schemeClr val="bg1"/>
              </a:solidFill>
            </a:endParaRPr>
          </a:p>
          <a:p>
            <a:pPr marL="285750" indent="-285750">
              <a:lnSpc>
                <a:spcPct val="110000"/>
              </a:lnSpc>
              <a:buFont typeface="Wingdings" panose="05000000000000000000" pitchFamily="2" charset="2"/>
              <a:buChar char="l"/>
            </a:pPr>
            <a:r>
              <a:rPr lang="zh-CN" altLang="en-US" sz="1400" b="1" dirty="0">
                <a:solidFill>
                  <a:srgbClr val="FFFF00"/>
                </a:solidFill>
              </a:rPr>
              <a:t>物价指数：</a:t>
            </a:r>
            <a:r>
              <a:rPr lang="en-US" altLang="zh-CN" sz="1400" b="1" dirty="0">
                <a:solidFill>
                  <a:srgbClr val="FFFF00"/>
                </a:solidFill>
              </a:rPr>
              <a:t>1936</a:t>
            </a:r>
            <a:r>
              <a:rPr lang="zh-CN" altLang="en-US" sz="1400" b="1" dirty="0">
                <a:solidFill>
                  <a:srgbClr val="FFFF00"/>
                </a:solidFill>
              </a:rPr>
              <a:t>（</a:t>
            </a:r>
            <a:r>
              <a:rPr lang="en-US" altLang="zh-CN" sz="1400" b="1" dirty="0">
                <a:solidFill>
                  <a:srgbClr val="FFFF00"/>
                </a:solidFill>
              </a:rPr>
              <a:t>100</a:t>
            </a:r>
            <a:r>
              <a:rPr lang="zh-CN" altLang="en-US" sz="1400" b="1" dirty="0">
                <a:solidFill>
                  <a:srgbClr val="FFFF00"/>
                </a:solidFill>
              </a:rPr>
              <a:t>）；</a:t>
            </a:r>
            <a:r>
              <a:rPr lang="en-US" altLang="zh-CN" sz="1400" b="1" dirty="0">
                <a:solidFill>
                  <a:srgbClr val="FFFF00"/>
                </a:solidFill>
              </a:rPr>
              <a:t>1940</a:t>
            </a:r>
            <a:r>
              <a:rPr lang="zh-CN" altLang="en-US" sz="1400" b="1" dirty="0">
                <a:solidFill>
                  <a:srgbClr val="FFFF00"/>
                </a:solidFill>
              </a:rPr>
              <a:t>（</a:t>
            </a:r>
            <a:r>
              <a:rPr lang="en-US" altLang="zh-CN" sz="1400" b="1" dirty="0">
                <a:solidFill>
                  <a:srgbClr val="FFFF00"/>
                </a:solidFill>
              </a:rPr>
              <a:t>505.7</a:t>
            </a:r>
            <a:r>
              <a:rPr lang="zh-CN" altLang="en-US" sz="1400" b="1" dirty="0">
                <a:solidFill>
                  <a:srgbClr val="FFFF00"/>
                </a:solidFill>
              </a:rPr>
              <a:t>）；</a:t>
            </a:r>
            <a:r>
              <a:rPr lang="en-US" altLang="zh-CN" sz="1400" b="1" dirty="0">
                <a:solidFill>
                  <a:srgbClr val="FFFF00"/>
                </a:solidFill>
              </a:rPr>
              <a:t>1947</a:t>
            </a:r>
            <a:r>
              <a:rPr lang="zh-CN" altLang="en-US" sz="1400" b="1" dirty="0">
                <a:solidFill>
                  <a:srgbClr val="FFFF00"/>
                </a:solidFill>
              </a:rPr>
              <a:t>（</a:t>
            </a:r>
            <a:r>
              <a:rPr lang="en-US" altLang="zh-CN" sz="1400" b="1" dirty="0">
                <a:solidFill>
                  <a:srgbClr val="FFFF00"/>
                </a:solidFill>
              </a:rPr>
              <a:t>402.5</a:t>
            </a:r>
            <a:r>
              <a:rPr lang="zh-CN" altLang="en-US" sz="1400" b="1" dirty="0">
                <a:solidFill>
                  <a:srgbClr val="FFFF00"/>
                </a:solidFill>
              </a:rPr>
              <a:t>万）；</a:t>
            </a:r>
            <a:r>
              <a:rPr lang="en-US" altLang="zh-CN" sz="1400" b="1" dirty="0">
                <a:solidFill>
                  <a:srgbClr val="FFFF00"/>
                </a:solidFill>
              </a:rPr>
              <a:t>1948</a:t>
            </a:r>
            <a:r>
              <a:rPr lang="zh-CN" altLang="en-US" sz="1400" b="1" dirty="0">
                <a:solidFill>
                  <a:srgbClr val="FFFF00"/>
                </a:solidFill>
              </a:rPr>
              <a:t>（</a:t>
            </a:r>
            <a:r>
              <a:rPr lang="en-US" altLang="zh-CN" sz="1400" b="1" dirty="0">
                <a:solidFill>
                  <a:srgbClr val="FFFF00"/>
                </a:solidFill>
              </a:rPr>
              <a:t>2.357</a:t>
            </a:r>
            <a:r>
              <a:rPr lang="zh-CN" altLang="en-US" sz="1400" b="1" dirty="0">
                <a:solidFill>
                  <a:srgbClr val="FFFF00"/>
                </a:solidFill>
              </a:rPr>
              <a:t>亿）</a:t>
            </a:r>
            <a:endParaRPr lang="en-US" altLang="zh-CN" sz="1400" b="1" dirty="0">
              <a:solidFill>
                <a:srgbClr val="FFFF00"/>
              </a:solidFill>
            </a:endParaRPr>
          </a:p>
          <a:p>
            <a:pPr>
              <a:lnSpc>
                <a:spcPct val="110000"/>
              </a:lnSpc>
            </a:pPr>
            <a:r>
              <a:rPr lang="zh-CN" altLang="en-US" sz="1400" b="1" dirty="0">
                <a:solidFill>
                  <a:schemeClr val="bg1"/>
                </a:solidFill>
              </a:rPr>
              <a:t>萨本栋：中央研究院经费不如一所大学；</a:t>
            </a:r>
            <a:r>
              <a:rPr lang="en-US" altLang="zh-CN" sz="1400" b="1" dirty="0">
                <a:solidFill>
                  <a:schemeClr val="bg1"/>
                </a:solidFill>
              </a:rPr>
              <a:t> </a:t>
            </a:r>
            <a:r>
              <a:rPr lang="zh-CN" altLang="en-US" sz="1400" b="1" dirty="0">
                <a:solidFill>
                  <a:schemeClr val="bg1"/>
                </a:solidFill>
              </a:rPr>
              <a:t>是战时的废物，平时的花瓶</a:t>
            </a:r>
            <a:endParaRPr lang="en-US" altLang="zh-CN" sz="1400" b="1" dirty="0">
              <a:solidFill>
                <a:schemeClr val="bg1"/>
              </a:solidFill>
            </a:endParaRPr>
          </a:p>
          <a:p>
            <a:pPr algn="ctr">
              <a:lnSpc>
                <a:spcPct val="110000"/>
              </a:lnSpc>
            </a:pPr>
            <a:r>
              <a:rPr lang="zh-CN" altLang="en-US" sz="1400" dirty="0">
                <a:solidFill>
                  <a:srgbClr val="FFFF00"/>
                </a:solidFill>
                <a:latin typeface="楷体" panose="02010609060101010101" pitchFamily="49" charset="-122"/>
                <a:ea typeface="楷体" panose="02010609060101010101" pitchFamily="49" charset="-122"/>
              </a:rPr>
              <a:t>我们目前的科学建制化怎么样？我觉得交流平台出了比较严重的问题</a:t>
            </a:r>
            <a:r>
              <a:rPr lang="en-US" altLang="zh-CN" sz="1400" dirty="0">
                <a:solidFill>
                  <a:srgbClr val="FFFF00"/>
                </a:solidFill>
                <a:latin typeface="楷体" panose="02010609060101010101" pitchFamily="49" charset="-122"/>
                <a:ea typeface="楷体" panose="02010609060101010101" pitchFamily="49" charset="-122"/>
              </a:rPr>
              <a:t>——</a:t>
            </a:r>
            <a:r>
              <a:rPr lang="zh-CN" altLang="en-US" sz="1400" dirty="0">
                <a:solidFill>
                  <a:srgbClr val="FFFF00"/>
                </a:solidFill>
                <a:latin typeface="楷体" panose="02010609060101010101" pitchFamily="49" charset="-122"/>
                <a:ea typeface="楷体" panose="02010609060101010101" pitchFamily="49" charset="-122"/>
              </a:rPr>
              <a:t>科学家不太重视。</a:t>
            </a:r>
          </a:p>
        </p:txBody>
      </p:sp>
      <p:grpSp>
        <p:nvGrpSpPr>
          <p:cNvPr id="30" name="组合 29">
            <a:extLst>
              <a:ext uri="{FF2B5EF4-FFF2-40B4-BE49-F238E27FC236}">
                <a16:creationId xmlns:a16="http://schemas.microsoft.com/office/drawing/2014/main" id="{EDBBD0B9-FCEB-D0EC-7218-A2DFC141BF5D}"/>
              </a:ext>
            </a:extLst>
          </p:cNvPr>
          <p:cNvGrpSpPr/>
          <p:nvPr/>
        </p:nvGrpSpPr>
        <p:grpSpPr>
          <a:xfrm>
            <a:off x="664220" y="957729"/>
            <a:ext cx="7822555" cy="1300675"/>
            <a:chOff x="664220" y="957730"/>
            <a:chExt cx="7620343" cy="1454083"/>
          </a:xfrm>
        </p:grpSpPr>
        <p:sp>
          <p:nvSpPr>
            <p:cNvPr id="6" name="矩形 5">
              <a:extLst>
                <a:ext uri="{FF2B5EF4-FFF2-40B4-BE49-F238E27FC236}">
                  <a16:creationId xmlns:a16="http://schemas.microsoft.com/office/drawing/2014/main" id="{E1A342B1-969E-7FDE-09C7-4A26C94802CF}"/>
                </a:ext>
              </a:extLst>
            </p:cNvPr>
            <p:cNvSpPr/>
            <p:nvPr/>
          </p:nvSpPr>
          <p:spPr>
            <a:xfrm>
              <a:off x="664220" y="957730"/>
              <a:ext cx="7620343" cy="145408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dirty="0"/>
            </a:p>
          </p:txBody>
        </p:sp>
        <p:grpSp>
          <p:nvGrpSpPr>
            <p:cNvPr id="7" name="组合 6">
              <a:extLst>
                <a:ext uri="{FF2B5EF4-FFF2-40B4-BE49-F238E27FC236}">
                  <a16:creationId xmlns:a16="http://schemas.microsoft.com/office/drawing/2014/main" id="{DD64B393-1FF1-CA26-21A0-9C4592E83BB0}"/>
                </a:ext>
              </a:extLst>
            </p:cNvPr>
            <p:cNvGrpSpPr/>
            <p:nvPr/>
          </p:nvGrpSpPr>
          <p:grpSpPr>
            <a:xfrm>
              <a:off x="940701" y="1115516"/>
              <a:ext cx="7082480" cy="1077219"/>
              <a:chOff x="954702" y="790171"/>
              <a:chExt cx="6235522" cy="1077218"/>
            </a:xfrm>
          </p:grpSpPr>
          <p:sp>
            <p:nvSpPr>
              <p:cNvPr id="15" name="文本框 14">
                <a:extLst>
                  <a:ext uri="{FF2B5EF4-FFF2-40B4-BE49-F238E27FC236}">
                    <a16:creationId xmlns:a16="http://schemas.microsoft.com/office/drawing/2014/main" id="{D9CC7031-D702-FFB4-2699-6A30DA394493}"/>
                  </a:ext>
                </a:extLst>
              </p:cNvPr>
              <p:cNvSpPr txBox="1"/>
              <p:nvPr/>
            </p:nvSpPr>
            <p:spPr>
              <a:xfrm>
                <a:off x="954702" y="955920"/>
                <a:ext cx="1042273" cy="830997"/>
              </a:xfrm>
              <a:prstGeom prst="rect">
                <a:avLst/>
              </a:prstGeom>
              <a:solidFill>
                <a:srgbClr val="0070C0"/>
              </a:solidFill>
              <a:ln>
                <a:solidFill>
                  <a:schemeClr val="accent1">
                    <a:lumMod val="60000"/>
                    <a:lumOff val="40000"/>
                  </a:schemeClr>
                </a:solidFill>
              </a:ln>
            </p:spPr>
            <p:txBody>
              <a:bodyPr wrap="square" rtlCol="0">
                <a:spAutoFit/>
              </a:bodyPr>
              <a:lstStyle/>
              <a:p>
                <a:pPr algn="ctr"/>
                <a:endParaRPr lang="en-US" altLang="zh-CN" sz="1600" dirty="0">
                  <a:solidFill>
                    <a:schemeClr val="accent1">
                      <a:lumMod val="75000"/>
                    </a:schemeClr>
                  </a:solidFill>
                </a:endParaRPr>
              </a:p>
              <a:p>
                <a:pPr algn="ctr"/>
                <a:r>
                  <a:rPr lang="zh-CN" altLang="en-US" sz="1600" dirty="0">
                    <a:solidFill>
                      <a:schemeClr val="bg1"/>
                    </a:solidFill>
                  </a:rPr>
                  <a:t>研究机构</a:t>
                </a:r>
                <a:endParaRPr lang="en-US" altLang="zh-CN" sz="1600" dirty="0">
                  <a:solidFill>
                    <a:schemeClr val="bg1"/>
                  </a:solidFill>
                </a:endParaRPr>
              </a:p>
              <a:p>
                <a:pPr algn="ctr"/>
                <a:endParaRPr lang="zh-CN" altLang="en-US" sz="1600" dirty="0"/>
              </a:p>
            </p:txBody>
          </p:sp>
          <p:sp>
            <p:nvSpPr>
              <p:cNvPr id="16" name="文本框 15">
                <a:extLst>
                  <a:ext uri="{FF2B5EF4-FFF2-40B4-BE49-F238E27FC236}">
                    <a16:creationId xmlns:a16="http://schemas.microsoft.com/office/drawing/2014/main" id="{63875F64-B89C-0396-A5AC-94ABB49E5430}"/>
                  </a:ext>
                </a:extLst>
              </p:cNvPr>
              <p:cNvSpPr txBox="1"/>
              <p:nvPr/>
            </p:nvSpPr>
            <p:spPr>
              <a:xfrm>
                <a:off x="2685785" y="955920"/>
                <a:ext cx="1042273" cy="830997"/>
              </a:xfrm>
              <a:prstGeom prst="rect">
                <a:avLst/>
              </a:prstGeom>
              <a:solidFill>
                <a:schemeClr val="tx1">
                  <a:lumMod val="50000"/>
                  <a:lumOff val="50000"/>
                </a:schemeClr>
              </a:solidFill>
              <a:ln>
                <a:solidFill>
                  <a:schemeClr val="accent1">
                    <a:lumMod val="60000"/>
                    <a:lumOff val="40000"/>
                  </a:schemeClr>
                </a:solidFill>
              </a:ln>
            </p:spPr>
            <p:txBody>
              <a:bodyPr wrap="square" rtlCol="0">
                <a:spAutoFit/>
              </a:bodyPr>
              <a:lstStyle/>
              <a:p>
                <a:pPr algn="ctr"/>
                <a:endParaRPr lang="en-US" altLang="zh-CN" sz="1600" dirty="0"/>
              </a:p>
              <a:p>
                <a:pPr algn="ctr"/>
                <a:r>
                  <a:rPr lang="zh-CN" altLang="en-US" sz="1600" dirty="0">
                    <a:solidFill>
                      <a:srgbClr val="FFFF00"/>
                    </a:solidFill>
                  </a:rPr>
                  <a:t>专业人才</a:t>
                </a:r>
                <a:endParaRPr lang="en-US" altLang="zh-CN" sz="1600" dirty="0">
                  <a:solidFill>
                    <a:srgbClr val="FFFF00"/>
                  </a:solidFill>
                </a:endParaRPr>
              </a:p>
              <a:p>
                <a:pPr algn="ctr"/>
                <a:endParaRPr lang="zh-CN" altLang="en-US" sz="1600" dirty="0"/>
              </a:p>
            </p:txBody>
          </p:sp>
          <p:sp>
            <p:nvSpPr>
              <p:cNvPr id="17" name="文本框 16">
                <a:extLst>
                  <a:ext uri="{FF2B5EF4-FFF2-40B4-BE49-F238E27FC236}">
                    <a16:creationId xmlns:a16="http://schemas.microsoft.com/office/drawing/2014/main" id="{F640422E-7329-FE8F-383D-D6790EF9CBDC}"/>
                  </a:ext>
                </a:extLst>
              </p:cNvPr>
              <p:cNvSpPr txBox="1"/>
              <p:nvPr/>
            </p:nvSpPr>
            <p:spPr>
              <a:xfrm>
                <a:off x="4447895" y="790171"/>
                <a:ext cx="1042273" cy="1077218"/>
              </a:xfrm>
              <a:prstGeom prst="rect">
                <a:avLst/>
              </a:prstGeom>
              <a:solidFill>
                <a:schemeClr val="tx1">
                  <a:lumMod val="50000"/>
                  <a:lumOff val="50000"/>
                </a:schemeClr>
              </a:solidFill>
              <a:ln>
                <a:solidFill>
                  <a:schemeClr val="accent1">
                    <a:lumMod val="60000"/>
                    <a:lumOff val="40000"/>
                  </a:schemeClr>
                </a:solidFill>
              </a:ln>
            </p:spPr>
            <p:txBody>
              <a:bodyPr wrap="square" rtlCol="0">
                <a:spAutoFit/>
              </a:bodyPr>
              <a:lstStyle/>
              <a:p>
                <a:pPr algn="ctr"/>
                <a:endParaRPr lang="en-US" altLang="zh-CN" sz="1600" dirty="0">
                  <a:solidFill>
                    <a:schemeClr val="bg1"/>
                  </a:solidFill>
                </a:endParaRPr>
              </a:p>
              <a:p>
                <a:pPr algn="ctr"/>
                <a:r>
                  <a:rPr lang="zh-CN" altLang="en-US" sz="1600" dirty="0">
                    <a:solidFill>
                      <a:srgbClr val="FFFF00"/>
                    </a:solidFill>
                  </a:rPr>
                  <a:t>稳定经费与环境</a:t>
                </a:r>
                <a:endParaRPr lang="en-US" altLang="zh-CN" sz="1600" dirty="0">
                  <a:solidFill>
                    <a:srgbClr val="FFFF00"/>
                  </a:solidFill>
                </a:endParaRPr>
              </a:p>
              <a:p>
                <a:pPr algn="ctr"/>
                <a:endParaRPr lang="en-US" altLang="zh-CN" sz="1600" dirty="0">
                  <a:solidFill>
                    <a:schemeClr val="bg1"/>
                  </a:solidFill>
                </a:endParaRPr>
              </a:p>
            </p:txBody>
          </p:sp>
          <p:sp>
            <p:nvSpPr>
              <p:cNvPr id="18" name="文本框 17">
                <a:extLst>
                  <a:ext uri="{FF2B5EF4-FFF2-40B4-BE49-F238E27FC236}">
                    <a16:creationId xmlns:a16="http://schemas.microsoft.com/office/drawing/2014/main" id="{1DEE7AE3-859D-523E-C8A9-455C057D2D69}"/>
                  </a:ext>
                </a:extLst>
              </p:cNvPr>
              <p:cNvSpPr txBox="1"/>
              <p:nvPr/>
            </p:nvSpPr>
            <p:spPr>
              <a:xfrm>
                <a:off x="6147951" y="966764"/>
                <a:ext cx="1042273" cy="830997"/>
              </a:xfrm>
              <a:prstGeom prst="rect">
                <a:avLst/>
              </a:prstGeom>
              <a:solidFill>
                <a:srgbClr val="0070C0"/>
              </a:solidFill>
              <a:ln>
                <a:solidFill>
                  <a:schemeClr val="accent1">
                    <a:lumMod val="60000"/>
                    <a:lumOff val="40000"/>
                  </a:schemeClr>
                </a:solidFill>
              </a:ln>
            </p:spPr>
            <p:txBody>
              <a:bodyPr wrap="square" rtlCol="0">
                <a:spAutoFit/>
              </a:bodyPr>
              <a:lstStyle/>
              <a:p>
                <a:pPr algn="ctr"/>
                <a:endParaRPr lang="en-US" altLang="zh-CN" sz="1600" dirty="0"/>
              </a:p>
              <a:p>
                <a:pPr algn="ctr"/>
                <a:r>
                  <a:rPr lang="zh-CN" altLang="en-US" sz="1600" dirty="0">
                    <a:solidFill>
                      <a:schemeClr val="bg1"/>
                    </a:solidFill>
                  </a:rPr>
                  <a:t>交流平台</a:t>
                </a:r>
                <a:endParaRPr lang="en-US" altLang="zh-CN" sz="1600" dirty="0">
                  <a:solidFill>
                    <a:schemeClr val="bg1"/>
                  </a:solidFill>
                </a:endParaRPr>
              </a:p>
              <a:p>
                <a:pPr algn="ctr"/>
                <a:endParaRPr lang="zh-CN" altLang="en-US" sz="1600" dirty="0"/>
              </a:p>
            </p:txBody>
          </p:sp>
        </p:grpSp>
      </p:grpSp>
      <p:cxnSp>
        <p:nvCxnSpPr>
          <p:cNvPr id="24" name="直接箭头连接符 23">
            <a:extLst>
              <a:ext uri="{FF2B5EF4-FFF2-40B4-BE49-F238E27FC236}">
                <a16:creationId xmlns:a16="http://schemas.microsoft.com/office/drawing/2014/main" id="{AAFDD29F-8A90-2108-8911-1464D0F49A35}"/>
              </a:ext>
            </a:extLst>
          </p:cNvPr>
          <p:cNvCxnSpPr>
            <a:cxnSpLocks/>
          </p:cNvCxnSpPr>
          <p:nvPr/>
        </p:nvCxnSpPr>
        <p:spPr>
          <a:xfrm>
            <a:off x="3574053" y="1990012"/>
            <a:ext cx="0" cy="36711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 name="矩形 1">
            <a:extLst>
              <a:ext uri="{FF2B5EF4-FFF2-40B4-BE49-F238E27FC236}">
                <a16:creationId xmlns:a16="http://schemas.microsoft.com/office/drawing/2014/main" id="{1CF2F381-0730-C865-C693-5212A7BA724A}"/>
              </a:ext>
            </a:extLst>
          </p:cNvPr>
          <p:cNvSpPr/>
          <p:nvPr/>
        </p:nvSpPr>
        <p:spPr>
          <a:xfrm>
            <a:off x="947107" y="4734866"/>
            <a:ext cx="4120038" cy="307777"/>
          </a:xfrm>
          <a:prstGeom prst="rect">
            <a:avLst/>
          </a:prstGeom>
          <a:noFill/>
        </p:spPr>
        <p:txBody>
          <a:bodyPr wrap="none" lIns="91440" tIns="45720" rIns="91440" bIns="45720">
            <a:spAutoFit/>
          </a:bodyPr>
          <a:lstStyle/>
          <a:p>
            <a:pPr algn="ctr"/>
            <a:r>
              <a:rPr lang="en-US" altLang="zh-CN" sz="1400" dirty="0">
                <a:ln w="0"/>
                <a:solidFill>
                  <a:schemeClr val="accent1"/>
                </a:solidFill>
                <a:effectLst>
                  <a:outerShdw blurRad="38100" dist="25400" dir="5400000" algn="ctr" rotWithShape="0">
                    <a:srgbClr val="6E747A">
                      <a:alpha val="43000"/>
                    </a:srgbClr>
                  </a:outerShdw>
                </a:effectLst>
              </a:rPr>
              <a:t>《</a:t>
            </a:r>
            <a:r>
              <a:rPr lang="zh-CN" altLang="en-US" sz="1400" b="0" cap="none" spc="0" dirty="0">
                <a:ln w="0"/>
                <a:solidFill>
                  <a:schemeClr val="accent1"/>
                </a:solidFill>
                <a:effectLst>
                  <a:outerShdw blurRad="38100" dist="25400" dir="5400000" algn="ctr" rotWithShape="0">
                    <a:srgbClr val="6E747A">
                      <a:alpha val="43000"/>
                    </a:srgbClr>
                  </a:outerShdw>
                </a:effectLst>
              </a:rPr>
              <a:t>上海解放前后物价资料汇编</a:t>
            </a:r>
            <a:r>
              <a:rPr lang="en-US" altLang="zh-CN" sz="1400" b="0" cap="none" spc="0" dirty="0">
                <a:ln w="0"/>
                <a:solidFill>
                  <a:schemeClr val="accent1"/>
                </a:solidFill>
                <a:effectLst>
                  <a:outerShdw blurRad="38100" dist="25400" dir="5400000" algn="ctr" rotWithShape="0">
                    <a:srgbClr val="6E747A">
                      <a:alpha val="43000"/>
                    </a:srgbClr>
                  </a:outerShdw>
                </a:effectLst>
              </a:rPr>
              <a:t>( 1921 </a:t>
            </a:r>
            <a:r>
              <a:rPr lang="zh-CN" altLang="en-US" sz="1400" b="0" cap="none" spc="0" dirty="0">
                <a:ln w="0"/>
                <a:solidFill>
                  <a:schemeClr val="accent1"/>
                </a:solidFill>
                <a:effectLst>
                  <a:outerShdw blurRad="38100" dist="25400" dir="5400000" algn="ctr" rotWithShape="0">
                    <a:srgbClr val="6E747A">
                      <a:alpha val="43000"/>
                    </a:srgbClr>
                  </a:outerShdw>
                </a:effectLst>
              </a:rPr>
              <a:t>年</a:t>
            </a:r>
            <a:r>
              <a:rPr lang="en-US" altLang="zh-CN" sz="1400" b="0" cap="none" spc="0" dirty="0">
                <a:ln w="0"/>
                <a:solidFill>
                  <a:schemeClr val="accent1"/>
                </a:solidFill>
                <a:effectLst>
                  <a:outerShdw blurRad="38100" dist="25400" dir="5400000" algn="ctr" rotWithShape="0">
                    <a:srgbClr val="6E747A">
                      <a:alpha val="43000"/>
                    </a:srgbClr>
                  </a:outerShdw>
                </a:effectLst>
              </a:rPr>
              <a:t>—1957 </a:t>
            </a:r>
            <a:r>
              <a:rPr lang="zh-CN" altLang="en-US" sz="1400" b="0" cap="none" spc="0" dirty="0">
                <a:ln w="0"/>
                <a:solidFill>
                  <a:schemeClr val="accent1"/>
                </a:solidFill>
                <a:effectLst>
                  <a:outerShdw blurRad="38100" dist="25400" dir="5400000" algn="ctr" rotWithShape="0">
                    <a:srgbClr val="6E747A">
                      <a:alpha val="43000"/>
                    </a:srgbClr>
                  </a:outerShdw>
                </a:effectLst>
              </a:rPr>
              <a:t>年</a:t>
            </a:r>
            <a:r>
              <a:rPr lang="en-US" altLang="zh-CN" sz="1400" b="0" cap="none" spc="0" dirty="0">
                <a:ln w="0"/>
                <a:solidFill>
                  <a:schemeClr val="accent1"/>
                </a:solidFill>
                <a:effectLst>
                  <a:outerShdw blurRad="38100" dist="25400" dir="5400000" algn="ctr" rotWithShape="0">
                    <a:srgbClr val="6E747A">
                      <a:alpha val="43000"/>
                    </a:srgbClr>
                  </a:outerShdw>
                </a:effectLst>
              </a:rPr>
              <a:t>)</a:t>
            </a:r>
            <a:endParaRPr lang="zh-CN" altLang="en-US" sz="1400" b="0" cap="none" spc="0" dirty="0">
              <a:ln w="0"/>
              <a:solidFill>
                <a:schemeClr val="accent1"/>
              </a:solidFill>
              <a:effectLst>
                <a:outerShdw blurRad="38100" dist="25400" dir="5400000" algn="ctr" rotWithShape="0">
                  <a:srgbClr val="6E747A">
                    <a:alpha val="43000"/>
                  </a:srgbClr>
                </a:outerShdw>
              </a:effectLst>
            </a:endParaRPr>
          </a:p>
        </p:txBody>
      </p:sp>
      <p:sp>
        <p:nvSpPr>
          <p:cNvPr id="9" name="等腰三角形 8">
            <a:extLst>
              <a:ext uri="{FF2B5EF4-FFF2-40B4-BE49-F238E27FC236}">
                <a16:creationId xmlns:a16="http://schemas.microsoft.com/office/drawing/2014/main" id="{28EE9494-C567-C572-3C32-DDC972109D02}"/>
              </a:ext>
            </a:extLst>
          </p:cNvPr>
          <p:cNvSpPr/>
          <p:nvPr/>
        </p:nvSpPr>
        <p:spPr>
          <a:xfrm>
            <a:off x="7565109" y="1990013"/>
            <a:ext cx="207289" cy="235820"/>
          </a:xfrm>
          <a:prstGeom prst="triangl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02109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0F9DB2-AC67-4C51-BBD7-26EB3E41910F}"/>
              </a:ext>
            </a:extLst>
          </p:cNvPr>
          <p:cNvGrpSpPr/>
          <p:nvPr/>
        </p:nvGrpSpPr>
        <p:grpSpPr>
          <a:xfrm>
            <a:off x="288058" y="1289441"/>
            <a:ext cx="1807029" cy="1621971"/>
            <a:chOff x="179512" y="418478"/>
            <a:chExt cx="3830674" cy="3161383"/>
          </a:xfrm>
        </p:grpSpPr>
        <p:grpSp>
          <p:nvGrpSpPr>
            <p:cNvPr id="3" name="组合 84">
              <a:extLst>
                <a:ext uri="{FF2B5EF4-FFF2-40B4-BE49-F238E27FC236}">
                  <a16:creationId xmlns:a16="http://schemas.microsoft.com/office/drawing/2014/main" id="{1E91D0A5-33EF-4029-AA59-5E22F25A280C}"/>
                </a:ext>
              </a:extLst>
            </p:cNvPr>
            <p:cNvGrpSpPr/>
            <p:nvPr/>
          </p:nvGrpSpPr>
          <p:grpSpPr>
            <a:xfrm>
              <a:off x="3434798" y="418478"/>
              <a:ext cx="575388" cy="575387"/>
              <a:chOff x="304800" y="673100"/>
              <a:chExt cx="4000500" cy="4000500"/>
            </a:xfrm>
            <a:effectLst>
              <a:outerShdw blurRad="444500" dist="254000" dir="8100000" algn="tr" rotWithShape="0">
                <a:prstClr val="black">
                  <a:alpha val="50000"/>
                </a:prstClr>
              </a:outerShdw>
            </a:effectLst>
          </p:grpSpPr>
          <p:sp>
            <p:nvSpPr>
              <p:cNvPr id="11" name="同心圆 40">
                <a:extLst>
                  <a:ext uri="{FF2B5EF4-FFF2-40B4-BE49-F238E27FC236}">
                    <a16:creationId xmlns:a16="http://schemas.microsoft.com/office/drawing/2014/main" id="{E6483010-A6FF-42E8-B86A-03169F2D457C}"/>
                  </a:ext>
                </a:extLst>
              </p:cNvPr>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2" name="椭圆 11">
                <a:extLst>
                  <a:ext uri="{FF2B5EF4-FFF2-40B4-BE49-F238E27FC236}">
                    <a16:creationId xmlns:a16="http://schemas.microsoft.com/office/drawing/2014/main" id="{B4772F87-520A-41C6-BC14-31F9EFA0AE99}"/>
                  </a:ext>
                </a:extLst>
              </p:cNvPr>
              <p:cNvSpPr/>
              <p:nvPr/>
            </p:nvSpPr>
            <p:spPr>
              <a:xfrm>
                <a:off x="392113" y="760412"/>
                <a:ext cx="3825880" cy="3825875"/>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90">
              <a:extLst>
                <a:ext uri="{FF2B5EF4-FFF2-40B4-BE49-F238E27FC236}">
                  <a16:creationId xmlns:a16="http://schemas.microsoft.com/office/drawing/2014/main" id="{5C2B4AC5-2094-4A5B-9C2F-020F0A850426}"/>
                </a:ext>
              </a:extLst>
            </p:cNvPr>
            <p:cNvGrpSpPr/>
            <p:nvPr/>
          </p:nvGrpSpPr>
          <p:grpSpPr>
            <a:xfrm>
              <a:off x="954370" y="717809"/>
              <a:ext cx="2862053" cy="2862052"/>
              <a:chOff x="304800" y="673099"/>
              <a:chExt cx="4000499" cy="4000500"/>
            </a:xfrm>
            <a:effectLst>
              <a:outerShdw blurRad="444500" dist="254000" dir="8100000" algn="tr" rotWithShape="0">
                <a:prstClr val="black">
                  <a:alpha val="50000"/>
                </a:prstClr>
              </a:outerShdw>
            </a:effectLst>
          </p:grpSpPr>
          <p:sp>
            <p:nvSpPr>
              <p:cNvPr id="9" name="同心圆 46">
                <a:extLst>
                  <a:ext uri="{FF2B5EF4-FFF2-40B4-BE49-F238E27FC236}">
                    <a16:creationId xmlns:a16="http://schemas.microsoft.com/office/drawing/2014/main" id="{E108B0C2-BCFF-4E10-BF5B-5962C4764385}"/>
                  </a:ext>
                </a:extLst>
              </p:cNvPr>
              <p:cNvSpPr/>
              <p:nvPr/>
            </p:nvSpPr>
            <p:spPr>
              <a:xfrm>
                <a:off x="304800" y="673099"/>
                <a:ext cx="4000499"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0" name="椭圆 9">
                <a:extLst>
                  <a:ext uri="{FF2B5EF4-FFF2-40B4-BE49-F238E27FC236}">
                    <a16:creationId xmlns:a16="http://schemas.microsoft.com/office/drawing/2014/main" id="{618AF636-2450-4E81-A21F-C630360F3969}"/>
                  </a:ext>
                </a:extLst>
              </p:cNvPr>
              <p:cNvSpPr/>
              <p:nvPr/>
            </p:nvSpPr>
            <p:spPr>
              <a:xfrm>
                <a:off x="392111" y="760411"/>
                <a:ext cx="3825872"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srgbClr val="FF0000"/>
                    </a:solidFill>
                    <a:effectLst/>
                    <a:uLnTx/>
                    <a:uFillTx/>
                    <a:latin typeface="黑体" pitchFamily="49" charset="-122"/>
                    <a:ea typeface="黑体" pitchFamily="49" charset="-122"/>
                  </a:rPr>
                  <a:t>目次</a:t>
                </a:r>
              </a:p>
            </p:txBody>
          </p:sp>
        </p:grpSp>
        <p:sp>
          <p:nvSpPr>
            <p:cNvPr id="5" name="TextBox 14">
              <a:extLst>
                <a:ext uri="{FF2B5EF4-FFF2-40B4-BE49-F238E27FC236}">
                  <a16:creationId xmlns:a16="http://schemas.microsoft.com/office/drawing/2014/main" id="{BCFD3DE0-8BD7-4C20-8769-218045EDFBD1}"/>
                </a:ext>
              </a:extLst>
            </p:cNvPr>
            <p:cNvSpPr>
              <a:spLocks noChangeArrowheads="1"/>
            </p:cNvSpPr>
            <p:nvPr/>
          </p:nvSpPr>
          <p:spPr bwMode="auto">
            <a:xfrm>
              <a:off x="1171700" y="1322002"/>
              <a:ext cx="2644723" cy="822545"/>
            </a:xfrm>
            <a:prstGeom prst="rect">
              <a:avLst/>
            </a:prstGeom>
          </p:spPr>
          <p:txBody>
            <a:bodyPr wrap="square">
              <a:spAutoFit/>
            </a:bodyPr>
            <a:lstStyle/>
            <a:p>
              <a:pPr algn="ctr" defTabSz="914400" fontAlgn="base">
                <a:spcBef>
                  <a:spcPct val="0"/>
                </a:spcBef>
                <a:spcAft>
                  <a:spcPct val="0"/>
                </a:spcAft>
              </a:pPr>
              <a:endParaRPr lang="en-US" altLang="zh-CN" sz="2400" dirty="0">
                <a:solidFill>
                  <a:srgbClr val="0099A9"/>
                </a:solidFill>
                <a:latin typeface="Impact" panose="020B0806030902050204" pitchFamily="34" charset="0"/>
                <a:sym typeface="方正兰亭粗黑_GBK" charset="-122"/>
              </a:endParaRPr>
            </a:p>
          </p:txBody>
        </p:sp>
        <p:grpSp>
          <p:nvGrpSpPr>
            <p:cNvPr id="6" name="组合 94">
              <a:extLst>
                <a:ext uri="{FF2B5EF4-FFF2-40B4-BE49-F238E27FC236}">
                  <a16:creationId xmlns:a16="http://schemas.microsoft.com/office/drawing/2014/main" id="{737CC749-759A-47AC-9AB2-894E6C9E35B1}"/>
                </a:ext>
              </a:extLst>
            </p:cNvPr>
            <p:cNvGrpSpPr/>
            <p:nvPr/>
          </p:nvGrpSpPr>
          <p:grpSpPr>
            <a:xfrm>
              <a:off x="179512" y="827880"/>
              <a:ext cx="1152128" cy="1152127"/>
              <a:chOff x="304800" y="673100"/>
              <a:chExt cx="4000500" cy="4000500"/>
            </a:xfrm>
            <a:effectLst>
              <a:outerShdw blurRad="444500" dist="254000" dir="8100000" algn="tr" rotWithShape="0">
                <a:prstClr val="black">
                  <a:alpha val="50000"/>
                </a:prstClr>
              </a:outerShdw>
            </a:effectLst>
          </p:grpSpPr>
          <p:sp>
            <p:nvSpPr>
              <p:cNvPr id="7" name="同心圆 50">
                <a:extLst>
                  <a:ext uri="{FF2B5EF4-FFF2-40B4-BE49-F238E27FC236}">
                    <a16:creationId xmlns:a16="http://schemas.microsoft.com/office/drawing/2014/main" id="{DA53EC03-DEF2-4862-834F-BAF5CB5459DF}"/>
                  </a:ext>
                </a:extLst>
              </p:cNvPr>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 name="椭圆 7">
                <a:extLst>
                  <a:ext uri="{FF2B5EF4-FFF2-40B4-BE49-F238E27FC236}">
                    <a16:creationId xmlns:a16="http://schemas.microsoft.com/office/drawing/2014/main" id="{E98417DF-55A4-4621-A0E7-FD84D253864C}"/>
                  </a:ext>
                </a:extLst>
              </p:cNvPr>
              <p:cNvSpPr/>
              <p:nvPr/>
            </p:nvSpPr>
            <p:spPr>
              <a:xfrm>
                <a:off x="392114" y="760412"/>
                <a:ext cx="3825873" cy="3825877"/>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sp>
        <p:nvSpPr>
          <p:cNvPr id="20" name="直线 6"/>
          <p:cNvSpPr>
            <a:spLocks noChangeShapeType="1"/>
          </p:cNvSpPr>
          <p:nvPr/>
        </p:nvSpPr>
        <p:spPr bwMode="gray">
          <a:xfrm>
            <a:off x="2995872" y="1595343"/>
            <a:ext cx="3649850" cy="0"/>
          </a:xfrm>
          <a:prstGeom prst="line">
            <a:avLst/>
          </a:prstGeom>
          <a:noFill/>
          <a:ln w="25400">
            <a:solidFill>
              <a:schemeClr val="tx2"/>
            </a:solidFill>
            <a:prstDash val="sysDot"/>
            <a:round/>
            <a:headEnd/>
            <a:tailEnd type="oval" w="med" len="med"/>
          </a:ln>
        </p:spPr>
        <p:txBody>
          <a:bodyPr wrap="none" anchor="t"/>
          <a:lstStyle/>
          <a:p>
            <a:endParaRPr lang="zh-CN" altLang="en-US" sz="1800">
              <a:solidFill>
                <a:schemeClr val="accent5">
                  <a:lumMod val="75000"/>
                </a:schemeClr>
              </a:solidFill>
              <a:latin typeface="等线" panose="02010600030101010101" pitchFamily="2" charset="-122"/>
              <a:ea typeface="等线" panose="02010600030101010101" pitchFamily="2" charset="-122"/>
            </a:endParaRPr>
          </a:p>
        </p:txBody>
      </p:sp>
      <p:sp>
        <p:nvSpPr>
          <p:cNvPr id="22" name="直线 10"/>
          <p:cNvSpPr>
            <a:spLocks noChangeShapeType="1"/>
          </p:cNvSpPr>
          <p:nvPr/>
        </p:nvSpPr>
        <p:spPr bwMode="gray">
          <a:xfrm>
            <a:off x="2995872" y="3213831"/>
            <a:ext cx="3649850" cy="0"/>
          </a:xfrm>
          <a:prstGeom prst="line">
            <a:avLst/>
          </a:prstGeom>
          <a:noFill/>
          <a:ln w="25400">
            <a:solidFill>
              <a:schemeClr val="tx2"/>
            </a:solidFill>
            <a:prstDash val="sysDot"/>
            <a:round/>
            <a:headEnd/>
            <a:tailEnd type="oval" w="med" len="med"/>
          </a:ln>
        </p:spPr>
        <p:txBody>
          <a:bodyPr wrap="none" anchor="t"/>
          <a:lstStyle/>
          <a:p>
            <a:endParaRPr lang="zh-CN" altLang="en-US" sz="1800">
              <a:solidFill>
                <a:schemeClr val="accent5">
                  <a:lumMod val="75000"/>
                </a:schemeClr>
              </a:solidFill>
              <a:latin typeface="等线" panose="02010600030101010101" pitchFamily="2" charset="-122"/>
              <a:ea typeface="等线" panose="02010600030101010101" pitchFamily="2" charset="-122"/>
            </a:endParaRPr>
          </a:p>
        </p:txBody>
      </p:sp>
      <p:sp>
        <p:nvSpPr>
          <p:cNvPr id="28" name="直线 6"/>
          <p:cNvSpPr>
            <a:spLocks noChangeShapeType="1"/>
          </p:cNvSpPr>
          <p:nvPr/>
        </p:nvSpPr>
        <p:spPr bwMode="gray">
          <a:xfrm>
            <a:off x="2995872" y="2162271"/>
            <a:ext cx="3649850" cy="0"/>
          </a:xfrm>
          <a:prstGeom prst="line">
            <a:avLst/>
          </a:prstGeom>
          <a:noFill/>
          <a:ln w="25400">
            <a:solidFill>
              <a:schemeClr val="tx2"/>
            </a:solidFill>
            <a:prstDash val="sysDot"/>
            <a:round/>
            <a:headEnd/>
            <a:tailEnd type="oval" w="med" len="med"/>
          </a:ln>
        </p:spPr>
        <p:txBody>
          <a:bodyPr wrap="none" anchor="t"/>
          <a:lstStyle/>
          <a:p>
            <a:endParaRPr lang="zh-CN" altLang="en-US" sz="1800">
              <a:solidFill>
                <a:schemeClr val="accent5">
                  <a:lumMod val="75000"/>
                </a:schemeClr>
              </a:solidFill>
              <a:latin typeface="等线" panose="02010600030101010101" pitchFamily="2" charset="-122"/>
              <a:ea typeface="等线" panose="02010600030101010101" pitchFamily="2" charset="-122"/>
            </a:endParaRPr>
          </a:p>
        </p:txBody>
      </p:sp>
      <p:sp>
        <p:nvSpPr>
          <p:cNvPr id="29" name="直线 6"/>
          <p:cNvSpPr>
            <a:spLocks noChangeShapeType="1"/>
          </p:cNvSpPr>
          <p:nvPr/>
        </p:nvSpPr>
        <p:spPr bwMode="gray">
          <a:xfrm>
            <a:off x="2995872" y="2680431"/>
            <a:ext cx="3649850" cy="0"/>
          </a:xfrm>
          <a:prstGeom prst="line">
            <a:avLst/>
          </a:prstGeom>
          <a:noFill/>
          <a:ln w="25400">
            <a:solidFill>
              <a:schemeClr val="tx2"/>
            </a:solidFill>
            <a:prstDash val="sysDot"/>
            <a:round/>
            <a:headEnd/>
            <a:tailEnd type="oval" w="med" len="med"/>
          </a:ln>
        </p:spPr>
        <p:txBody>
          <a:bodyPr wrap="none" anchor="t"/>
          <a:lstStyle/>
          <a:p>
            <a:endParaRPr lang="zh-CN" altLang="en-US" sz="1800">
              <a:solidFill>
                <a:schemeClr val="accent5">
                  <a:lumMod val="75000"/>
                </a:schemeClr>
              </a:solidFill>
              <a:latin typeface="等线" panose="02010600030101010101" pitchFamily="2" charset="-122"/>
              <a:ea typeface="等线" panose="02010600030101010101" pitchFamily="2" charset="-122"/>
            </a:endParaRPr>
          </a:p>
        </p:txBody>
      </p:sp>
      <p:sp>
        <p:nvSpPr>
          <p:cNvPr id="30" name="文本框 21"/>
          <p:cNvSpPr txBox="1">
            <a:spLocks noChangeArrowheads="1"/>
          </p:cNvSpPr>
          <p:nvPr/>
        </p:nvSpPr>
        <p:spPr bwMode="gray">
          <a:xfrm>
            <a:off x="3105306" y="1691103"/>
            <a:ext cx="5225497" cy="369332"/>
          </a:xfrm>
          <a:prstGeom prst="rect">
            <a:avLst/>
          </a:prstGeom>
          <a:noFill/>
          <a:ln w="9525">
            <a:noFill/>
            <a:miter lim="800000"/>
            <a:headEnd/>
            <a:tailEnd/>
          </a:ln>
        </p:spPr>
        <p:txBody>
          <a:bodyPr wrap="square" anchor="t">
            <a:spAutoFit/>
          </a:bodyPr>
          <a:lstStyle/>
          <a:p>
            <a:pPr lvl="0"/>
            <a:r>
              <a:rPr lang="en-US" sz="1800" dirty="0">
                <a:solidFill>
                  <a:schemeClr val="accent5">
                    <a:lumMod val="75000"/>
                  </a:schemeClr>
                </a:solidFill>
                <a:latin typeface="等线" panose="02010600030101010101" pitchFamily="2" charset="-122"/>
                <a:ea typeface="等线" panose="02010600030101010101" pitchFamily="2" charset="-122"/>
              </a:rPr>
              <a:t>2.</a:t>
            </a:r>
            <a:r>
              <a:rPr lang="zh-CN" altLang="en-US" sz="1800" dirty="0">
                <a:solidFill>
                  <a:schemeClr val="accent5">
                    <a:lumMod val="75000"/>
                  </a:schemeClr>
                </a:solidFill>
                <a:effectLst/>
                <a:latin typeface="等线" panose="02010600030101010101" pitchFamily="2" charset="-122"/>
                <a:ea typeface="等线" panose="02010600030101010101" pitchFamily="2" charset="-122"/>
                <a:cs typeface="Times New Roman" panose="02020603050405020304" pitchFamily="18" charset="0"/>
              </a:rPr>
              <a:t>钱临照在平研物理所的早期工作</a:t>
            </a:r>
          </a:p>
        </p:txBody>
      </p:sp>
      <p:sp>
        <p:nvSpPr>
          <p:cNvPr id="32" name="文本框 21"/>
          <p:cNvSpPr txBox="1">
            <a:spLocks noChangeArrowheads="1"/>
          </p:cNvSpPr>
          <p:nvPr/>
        </p:nvSpPr>
        <p:spPr bwMode="gray">
          <a:xfrm>
            <a:off x="3105306" y="1111747"/>
            <a:ext cx="4535593" cy="369332"/>
          </a:xfrm>
          <a:prstGeom prst="rect">
            <a:avLst/>
          </a:prstGeom>
          <a:noFill/>
          <a:ln w="9525">
            <a:noFill/>
            <a:miter lim="800000"/>
            <a:headEnd/>
            <a:tailEnd/>
          </a:ln>
        </p:spPr>
        <p:txBody>
          <a:bodyPr wrap="square" anchor="t">
            <a:spAutoFit/>
          </a:bodyPr>
          <a:lstStyle/>
          <a:p>
            <a:pPr lvl="0"/>
            <a:r>
              <a:rPr lang="en-US" altLang="zh-CN" sz="1800" dirty="0">
                <a:solidFill>
                  <a:schemeClr val="accent5">
                    <a:lumMod val="75000"/>
                  </a:schemeClr>
                </a:solidFill>
                <a:latin typeface="等线" panose="02010600030101010101" pitchFamily="2" charset="-122"/>
                <a:ea typeface="等线" panose="02010600030101010101" pitchFamily="2" charset="-122"/>
              </a:rPr>
              <a:t>1.</a:t>
            </a:r>
            <a:r>
              <a:rPr lang="zh-CN" altLang="en-US" sz="1800" dirty="0">
                <a:solidFill>
                  <a:schemeClr val="accent5">
                    <a:lumMod val="75000"/>
                  </a:schemeClr>
                </a:solidFill>
                <a:latin typeface="等线" panose="02010600030101010101" pitchFamily="2" charset="-122"/>
                <a:ea typeface="等线" panose="02010600030101010101" pitchFamily="2" charset="-122"/>
              </a:rPr>
              <a:t>中国</a:t>
            </a:r>
            <a:r>
              <a:rPr lang="zh-CN" altLang="en-US" sz="1800" dirty="0">
                <a:solidFill>
                  <a:schemeClr val="accent5">
                    <a:lumMod val="75000"/>
                  </a:schemeClr>
                </a:solidFill>
                <a:effectLst/>
                <a:latin typeface="等线" panose="02010600030101010101" pitchFamily="2" charset="-122"/>
                <a:ea typeface="等线" panose="02010600030101010101" pitchFamily="2" charset="-122"/>
                <a:cs typeface="Times New Roman" panose="02020603050405020304" pitchFamily="18" charset="0"/>
              </a:rPr>
              <a:t>现代意义的科学研究之肇始</a:t>
            </a:r>
            <a:endParaRPr lang="zh-CN" altLang="en-US" sz="1800" dirty="0">
              <a:solidFill>
                <a:schemeClr val="accent5">
                  <a:lumMod val="75000"/>
                </a:schemeClr>
              </a:solidFill>
              <a:latin typeface="等线" panose="02010600030101010101" pitchFamily="2" charset="-122"/>
              <a:ea typeface="等线" panose="02010600030101010101" pitchFamily="2" charset="-122"/>
            </a:endParaRPr>
          </a:p>
        </p:txBody>
      </p:sp>
      <p:sp>
        <p:nvSpPr>
          <p:cNvPr id="33" name="文本框 21"/>
          <p:cNvSpPr txBox="1">
            <a:spLocks noChangeArrowheads="1"/>
          </p:cNvSpPr>
          <p:nvPr/>
        </p:nvSpPr>
        <p:spPr bwMode="gray">
          <a:xfrm>
            <a:off x="3105306" y="2763988"/>
            <a:ext cx="5534449" cy="369332"/>
          </a:xfrm>
          <a:prstGeom prst="rect">
            <a:avLst/>
          </a:prstGeom>
          <a:noFill/>
          <a:ln w="9525">
            <a:noFill/>
            <a:miter lim="800000"/>
            <a:headEnd/>
            <a:tailEnd/>
          </a:ln>
        </p:spPr>
        <p:txBody>
          <a:bodyPr wrap="square" anchor="t">
            <a:spAutoFit/>
          </a:bodyPr>
          <a:lstStyle/>
          <a:p>
            <a:pPr lvl="0"/>
            <a:r>
              <a:rPr lang="en-US" sz="1800" dirty="0">
                <a:solidFill>
                  <a:schemeClr val="accent5">
                    <a:lumMod val="75000"/>
                  </a:schemeClr>
                </a:solidFill>
                <a:latin typeface="等线" panose="02010600030101010101" pitchFamily="2" charset="-122"/>
                <a:ea typeface="等线" panose="02010600030101010101" pitchFamily="2" charset="-122"/>
              </a:rPr>
              <a:t>4.</a:t>
            </a:r>
            <a:r>
              <a:rPr lang="zh-CN" altLang="en-US" sz="1800" dirty="0">
                <a:solidFill>
                  <a:schemeClr val="accent5">
                    <a:lumMod val="75000"/>
                  </a:schemeClr>
                </a:solidFill>
                <a:effectLst/>
                <a:latin typeface="等线" panose="02010600030101010101" pitchFamily="2" charset="-122"/>
                <a:ea typeface="等线" panose="02010600030101010101" pitchFamily="2" charset="-122"/>
                <a:cs typeface="Times New Roman" panose="02020603050405020304" pitchFamily="18" charset="0"/>
              </a:rPr>
              <a:t> 钱临照与中研院</a:t>
            </a:r>
            <a:r>
              <a:rPr lang="zh-CN" altLang="en-US" sz="1800" dirty="0">
                <a:solidFill>
                  <a:schemeClr val="accent5">
                    <a:lumMod val="75000"/>
                  </a:schemeClr>
                </a:solidFill>
                <a:latin typeface="等线" panose="02010600030101010101" pitchFamily="2" charset="-122"/>
                <a:ea typeface="等线" panose="02010600030101010101" pitchFamily="2" charset="-122"/>
              </a:rPr>
              <a:t>总干事</a:t>
            </a:r>
          </a:p>
        </p:txBody>
      </p:sp>
      <p:sp>
        <p:nvSpPr>
          <p:cNvPr id="34" name="文本框 21"/>
          <p:cNvSpPr txBox="1">
            <a:spLocks noChangeArrowheads="1"/>
          </p:cNvSpPr>
          <p:nvPr/>
        </p:nvSpPr>
        <p:spPr bwMode="gray">
          <a:xfrm>
            <a:off x="3105306" y="2230589"/>
            <a:ext cx="4537096" cy="369332"/>
          </a:xfrm>
          <a:prstGeom prst="rect">
            <a:avLst/>
          </a:prstGeom>
          <a:noFill/>
          <a:ln w="9525">
            <a:noFill/>
            <a:miter lim="800000"/>
            <a:headEnd/>
            <a:tailEnd/>
          </a:ln>
        </p:spPr>
        <p:txBody>
          <a:bodyPr wrap="square" anchor="t">
            <a:spAutoFit/>
          </a:bodyPr>
          <a:lstStyle/>
          <a:p>
            <a:pPr lvl="0"/>
            <a:r>
              <a:rPr lang="en-US" sz="1800" dirty="0">
                <a:solidFill>
                  <a:schemeClr val="accent5">
                    <a:lumMod val="75000"/>
                  </a:schemeClr>
                </a:solidFill>
                <a:latin typeface="等线" panose="02010600030101010101" pitchFamily="2" charset="-122"/>
                <a:ea typeface="等线" panose="02010600030101010101" pitchFamily="2" charset="-122"/>
              </a:rPr>
              <a:t>3.</a:t>
            </a:r>
            <a:r>
              <a:rPr lang="zh-CN" altLang="en-US" sz="1800" dirty="0">
                <a:solidFill>
                  <a:schemeClr val="accent5">
                    <a:lumMod val="75000"/>
                  </a:schemeClr>
                </a:solidFill>
                <a:latin typeface="等线" panose="02010600030101010101" pitchFamily="2" charset="-122"/>
                <a:ea typeface="等线" panose="02010600030101010101" pitchFamily="2" charset="-122"/>
              </a:rPr>
              <a:t>钱临照的</a:t>
            </a:r>
            <a:r>
              <a:rPr lang="zh-CN" altLang="en-US" sz="1800" dirty="0">
                <a:solidFill>
                  <a:schemeClr val="accent5">
                    <a:lumMod val="75000"/>
                  </a:schemeClr>
                </a:solidFill>
                <a:effectLst/>
                <a:latin typeface="等线" panose="02010600030101010101" pitchFamily="2" charset="-122"/>
                <a:ea typeface="等线" panose="02010600030101010101" pitchFamily="2" charset="-122"/>
                <a:cs typeface="Times New Roman" panose="02020603050405020304" pitchFamily="18" charset="0"/>
              </a:rPr>
              <a:t>战时工作</a:t>
            </a:r>
            <a:endParaRPr lang="zh-CN" altLang="en-US" sz="1800" dirty="0">
              <a:solidFill>
                <a:schemeClr val="accent5">
                  <a:lumMod val="75000"/>
                </a:schemeClr>
              </a:solidFill>
              <a:latin typeface="等线" panose="02010600030101010101" pitchFamily="2" charset="-122"/>
              <a:ea typeface="等线" panose="02010600030101010101" pitchFamily="2" charset="-122"/>
            </a:endParaRPr>
          </a:p>
        </p:txBody>
      </p:sp>
      <p:pic>
        <p:nvPicPr>
          <p:cNvPr id="14" name="图片 13">
            <a:extLst>
              <a:ext uri="{FF2B5EF4-FFF2-40B4-BE49-F238E27FC236}">
                <a16:creationId xmlns:a16="http://schemas.microsoft.com/office/drawing/2014/main" id="{37DDEA5D-A994-5097-C1E7-6D6CCC3C560C}"/>
              </a:ext>
            </a:extLst>
          </p:cNvPr>
          <p:cNvPicPr>
            <a:picLocks noChangeAspect="1"/>
          </p:cNvPicPr>
          <p:nvPr/>
        </p:nvPicPr>
        <p:blipFill>
          <a:blip r:embed="rId2"/>
          <a:stretch>
            <a:fillRect/>
          </a:stretch>
        </p:blipFill>
        <p:spPr>
          <a:xfrm>
            <a:off x="0" y="0"/>
            <a:ext cx="9144000" cy="170461"/>
          </a:xfrm>
          <a:prstGeom prst="rect">
            <a:avLst/>
          </a:prstGeom>
        </p:spPr>
      </p:pic>
      <p:pic>
        <p:nvPicPr>
          <p:cNvPr id="15" name="图片 14">
            <a:extLst>
              <a:ext uri="{FF2B5EF4-FFF2-40B4-BE49-F238E27FC236}">
                <a16:creationId xmlns:a16="http://schemas.microsoft.com/office/drawing/2014/main" id="{AC7139C8-12F8-B2E8-7588-655135E5084E}"/>
              </a:ext>
            </a:extLst>
          </p:cNvPr>
          <p:cNvPicPr>
            <a:picLocks noChangeAspect="1"/>
          </p:cNvPicPr>
          <p:nvPr/>
        </p:nvPicPr>
        <p:blipFill>
          <a:blip r:embed="rId3"/>
          <a:stretch>
            <a:fillRect/>
          </a:stretch>
        </p:blipFill>
        <p:spPr>
          <a:xfrm>
            <a:off x="0" y="4963904"/>
            <a:ext cx="9144000" cy="176548"/>
          </a:xfrm>
          <a:prstGeom prst="rect">
            <a:avLst/>
          </a:prstGeom>
        </p:spPr>
      </p:pic>
      <p:sp>
        <p:nvSpPr>
          <p:cNvPr id="13" name="直线 6">
            <a:extLst>
              <a:ext uri="{FF2B5EF4-FFF2-40B4-BE49-F238E27FC236}">
                <a16:creationId xmlns:a16="http://schemas.microsoft.com/office/drawing/2014/main" id="{FF639078-63AF-3AA0-2297-A64187E318E1}"/>
              </a:ext>
            </a:extLst>
          </p:cNvPr>
          <p:cNvSpPr>
            <a:spLocks noChangeShapeType="1"/>
          </p:cNvSpPr>
          <p:nvPr/>
        </p:nvSpPr>
        <p:spPr bwMode="gray">
          <a:xfrm>
            <a:off x="2995798" y="1595343"/>
            <a:ext cx="3649850" cy="0"/>
          </a:xfrm>
          <a:prstGeom prst="line">
            <a:avLst/>
          </a:prstGeom>
          <a:noFill/>
          <a:ln w="25400">
            <a:solidFill>
              <a:schemeClr val="tx2"/>
            </a:solidFill>
            <a:prstDash val="sysDot"/>
            <a:round/>
            <a:headEnd/>
            <a:tailEnd type="oval" w="med" len="med"/>
          </a:ln>
        </p:spPr>
        <p:txBody>
          <a:bodyPr wrap="none" anchor="t"/>
          <a:lstStyle/>
          <a:p>
            <a:endParaRPr lang="zh-CN" altLang="en-US" sz="1800">
              <a:solidFill>
                <a:schemeClr val="accent5">
                  <a:lumMod val="75000"/>
                </a:schemeClr>
              </a:solidFill>
              <a:latin typeface="等线" panose="02010600030101010101" pitchFamily="2" charset="-122"/>
              <a:ea typeface="等线" panose="02010600030101010101" pitchFamily="2" charset="-122"/>
            </a:endParaRPr>
          </a:p>
        </p:txBody>
      </p:sp>
      <p:sp>
        <p:nvSpPr>
          <p:cNvPr id="16" name="直线 6">
            <a:extLst>
              <a:ext uri="{FF2B5EF4-FFF2-40B4-BE49-F238E27FC236}">
                <a16:creationId xmlns:a16="http://schemas.microsoft.com/office/drawing/2014/main" id="{325A2877-ECDE-5475-B493-656F6A47FF2B}"/>
              </a:ext>
            </a:extLst>
          </p:cNvPr>
          <p:cNvSpPr>
            <a:spLocks noChangeShapeType="1"/>
          </p:cNvSpPr>
          <p:nvPr/>
        </p:nvSpPr>
        <p:spPr bwMode="gray">
          <a:xfrm>
            <a:off x="2995798" y="2162271"/>
            <a:ext cx="3649850" cy="0"/>
          </a:xfrm>
          <a:prstGeom prst="line">
            <a:avLst/>
          </a:prstGeom>
          <a:noFill/>
          <a:ln w="25400">
            <a:solidFill>
              <a:schemeClr val="tx2"/>
            </a:solidFill>
            <a:prstDash val="sysDot"/>
            <a:round/>
            <a:headEnd/>
            <a:tailEnd type="oval" w="med" len="med"/>
          </a:ln>
        </p:spPr>
        <p:txBody>
          <a:bodyPr wrap="none" anchor="t"/>
          <a:lstStyle/>
          <a:p>
            <a:endParaRPr lang="zh-CN" altLang="en-US" sz="1800">
              <a:solidFill>
                <a:schemeClr val="accent5">
                  <a:lumMod val="75000"/>
                </a:schemeClr>
              </a:solidFill>
              <a:latin typeface="等线" panose="02010600030101010101" pitchFamily="2" charset="-122"/>
              <a:ea typeface="等线" panose="02010600030101010101" pitchFamily="2" charset="-122"/>
            </a:endParaRPr>
          </a:p>
        </p:txBody>
      </p:sp>
      <p:sp>
        <p:nvSpPr>
          <p:cNvPr id="17" name="直线 6">
            <a:extLst>
              <a:ext uri="{FF2B5EF4-FFF2-40B4-BE49-F238E27FC236}">
                <a16:creationId xmlns:a16="http://schemas.microsoft.com/office/drawing/2014/main" id="{2DA56175-C437-8700-EE87-22277F945688}"/>
              </a:ext>
            </a:extLst>
          </p:cNvPr>
          <p:cNvSpPr>
            <a:spLocks noChangeShapeType="1"/>
          </p:cNvSpPr>
          <p:nvPr/>
        </p:nvSpPr>
        <p:spPr bwMode="gray">
          <a:xfrm flipV="1">
            <a:off x="2995798" y="2667803"/>
            <a:ext cx="3649850" cy="12628"/>
          </a:xfrm>
          <a:prstGeom prst="line">
            <a:avLst/>
          </a:prstGeom>
          <a:noFill/>
          <a:ln w="25400">
            <a:solidFill>
              <a:schemeClr val="tx2"/>
            </a:solidFill>
            <a:prstDash val="sysDot"/>
            <a:round/>
            <a:headEnd/>
            <a:tailEnd type="oval" w="med" len="med"/>
          </a:ln>
        </p:spPr>
        <p:txBody>
          <a:bodyPr wrap="none" anchor="t"/>
          <a:lstStyle/>
          <a:p>
            <a:endParaRPr lang="zh-CN" altLang="en-US" sz="1800">
              <a:solidFill>
                <a:schemeClr val="accent5">
                  <a:lumMod val="75000"/>
                </a:schemeClr>
              </a:solidFill>
              <a:latin typeface="等线" panose="02010600030101010101" pitchFamily="2" charset="-122"/>
              <a:ea typeface="等线" panose="02010600030101010101" pitchFamily="2"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57969B-096A-E14F-8A58-451591C87D72}"/>
              </a:ext>
            </a:extLst>
          </p:cNvPr>
          <p:cNvSpPr>
            <a:spLocks noGrp="1"/>
          </p:cNvSpPr>
          <p:nvPr>
            <p:ph type="title"/>
          </p:nvPr>
        </p:nvSpPr>
        <p:spPr>
          <a:xfrm>
            <a:off x="628650" y="273845"/>
            <a:ext cx="7886700" cy="296760"/>
          </a:xfrm>
        </p:spPr>
        <p:txBody>
          <a:bodyPr/>
          <a:lstStyle/>
          <a:p>
            <a:pPr algn="ctr"/>
            <a:r>
              <a:rPr lang="zh-CN" altLang="en-US" sz="1400" b="1" dirty="0">
                <a:solidFill>
                  <a:schemeClr val="accent5"/>
                </a:solidFill>
                <a:latin typeface="微软雅黑" panose="020B0503020204020204" pitchFamily="34" charset="-122"/>
                <a:ea typeface="微软雅黑" panose="020B0503020204020204" pitchFamily="34" charset="-122"/>
              </a:rPr>
              <a:t>我国科技期刊发展滞后于论文产出的增长</a:t>
            </a:r>
            <a:endParaRPr lang="zh-CN" altLang="en-US" sz="1400" dirty="0">
              <a:solidFill>
                <a:schemeClr val="accent5"/>
              </a:solidFill>
            </a:endParaRPr>
          </a:p>
        </p:txBody>
      </p:sp>
      <p:pic>
        <p:nvPicPr>
          <p:cNvPr id="3" name="图片 2">
            <a:extLst>
              <a:ext uri="{FF2B5EF4-FFF2-40B4-BE49-F238E27FC236}">
                <a16:creationId xmlns:a16="http://schemas.microsoft.com/office/drawing/2014/main" id="{127DB1C4-A450-F1F3-540C-E45FD5961C90}"/>
              </a:ext>
            </a:extLst>
          </p:cNvPr>
          <p:cNvPicPr>
            <a:picLocks noChangeAspect="1"/>
          </p:cNvPicPr>
          <p:nvPr/>
        </p:nvPicPr>
        <p:blipFill rotWithShape="1">
          <a:blip r:embed="rId3"/>
          <a:srcRect l="3097" r="2752" b="4822"/>
          <a:stretch/>
        </p:blipFill>
        <p:spPr>
          <a:xfrm>
            <a:off x="655544" y="528285"/>
            <a:ext cx="7995311" cy="3921489"/>
          </a:xfrm>
          <a:prstGeom prst="rect">
            <a:avLst/>
          </a:prstGeom>
        </p:spPr>
      </p:pic>
      <p:sp>
        <p:nvSpPr>
          <p:cNvPr id="4" name="文本框 3">
            <a:extLst>
              <a:ext uri="{FF2B5EF4-FFF2-40B4-BE49-F238E27FC236}">
                <a16:creationId xmlns:a16="http://schemas.microsoft.com/office/drawing/2014/main" id="{28725D9D-D6EC-AD6D-BE19-87690AC11537}"/>
              </a:ext>
            </a:extLst>
          </p:cNvPr>
          <p:cNvSpPr txBox="1"/>
          <p:nvPr/>
        </p:nvSpPr>
        <p:spPr>
          <a:xfrm>
            <a:off x="344279" y="654424"/>
            <a:ext cx="241358" cy="677108"/>
          </a:xfrm>
          <a:prstGeom prst="rect">
            <a:avLst/>
          </a:prstGeom>
          <a:noFill/>
        </p:spPr>
        <p:txBody>
          <a:bodyPr wrap="square" lIns="0" tIns="0" rIns="0" bIns="0" rtlCol="0">
            <a:spAutoFit/>
          </a:bodyPr>
          <a:lstStyle/>
          <a:p>
            <a:r>
              <a:rPr kumimoji="1" lang="zh-CN" altLang="en-US" sz="1100" b="1" dirty="0">
                <a:solidFill>
                  <a:srgbClr val="FF0000"/>
                </a:solidFill>
                <a:latin typeface="STZhongsong" panose="02010600040101010101" pitchFamily="2" charset="-122"/>
                <a:ea typeface="STZhongsong" panose="02010600040101010101" pitchFamily="2" charset="-122"/>
              </a:rPr>
              <a:t>论文数量</a:t>
            </a:r>
          </a:p>
        </p:txBody>
      </p:sp>
      <p:sp>
        <p:nvSpPr>
          <p:cNvPr id="5" name="文本框 4">
            <a:extLst>
              <a:ext uri="{FF2B5EF4-FFF2-40B4-BE49-F238E27FC236}">
                <a16:creationId xmlns:a16="http://schemas.microsoft.com/office/drawing/2014/main" id="{EC142085-947D-FCEA-4699-853123A253DA}"/>
              </a:ext>
            </a:extLst>
          </p:cNvPr>
          <p:cNvSpPr txBox="1"/>
          <p:nvPr/>
        </p:nvSpPr>
        <p:spPr>
          <a:xfrm>
            <a:off x="7633029" y="4466066"/>
            <a:ext cx="1017826" cy="169277"/>
          </a:xfrm>
          <a:prstGeom prst="rect">
            <a:avLst/>
          </a:prstGeom>
          <a:noFill/>
        </p:spPr>
        <p:txBody>
          <a:bodyPr wrap="square" lIns="0" tIns="0" rIns="0" bIns="0" rtlCol="0">
            <a:spAutoFit/>
          </a:bodyPr>
          <a:lstStyle/>
          <a:p>
            <a:pPr algn="ctr"/>
            <a:r>
              <a:rPr kumimoji="1" lang="zh-CN" altLang="en-US" sz="1100" dirty="0">
                <a:solidFill>
                  <a:srgbClr val="FF0000"/>
                </a:solidFill>
                <a:latin typeface="STZhongsong" panose="02010600040101010101" pitchFamily="2" charset="-122"/>
                <a:ea typeface="STZhongsong" panose="02010600040101010101" pitchFamily="2" charset="-122"/>
              </a:rPr>
              <a:t>年  份</a:t>
            </a:r>
          </a:p>
        </p:txBody>
      </p:sp>
      <p:sp>
        <p:nvSpPr>
          <p:cNvPr id="6" name="Rectangle 1">
            <a:extLst>
              <a:ext uri="{FF2B5EF4-FFF2-40B4-BE49-F238E27FC236}">
                <a16:creationId xmlns:a16="http://schemas.microsoft.com/office/drawing/2014/main" id="{8C0FB2D3-6FDB-A926-56B5-03143EA86133}"/>
              </a:ext>
            </a:extLst>
          </p:cNvPr>
          <p:cNvSpPr>
            <a:spLocks noChangeArrowheads="1"/>
          </p:cNvSpPr>
          <p:nvPr/>
        </p:nvSpPr>
        <p:spPr bwMode="auto">
          <a:xfrm>
            <a:off x="990510" y="4422175"/>
            <a:ext cx="7325378" cy="616387"/>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algn="ctr" fontAlgn="base">
              <a:lnSpc>
                <a:spcPct val="120000"/>
              </a:lnSpc>
              <a:spcBef>
                <a:spcPct val="0"/>
              </a:spcBef>
              <a:spcAft>
                <a:spcPct val="0"/>
              </a:spcAft>
            </a:pPr>
            <a:r>
              <a:rPr lang="zh-CN" altLang="en-US" sz="1400" dirty="0">
                <a:solidFill>
                  <a:schemeClr val="accent1">
                    <a:lumMod val="75000"/>
                  </a:schemeClr>
                </a:solidFill>
                <a:latin typeface="Arial" panose="020B0604020202020204" pitchFamily="34" charset="0"/>
                <a:ea typeface="STZhongsong" panose="02010600040101010101" pitchFamily="2" charset="-122"/>
                <a:cs typeface="Arial" panose="020B0604020202020204" pitchFamily="34" charset="0"/>
              </a:rPr>
              <a:t>我国</a:t>
            </a:r>
            <a:r>
              <a:rPr lang="en-US" altLang="zh-CN" sz="1400" dirty="0">
                <a:solidFill>
                  <a:schemeClr val="accent1">
                    <a:lumMod val="75000"/>
                  </a:schemeClr>
                </a:solidFill>
                <a:latin typeface="Arial" panose="020B0604020202020204" pitchFamily="34" charset="0"/>
                <a:ea typeface="STZhongsong" panose="02010600040101010101" pitchFamily="2" charset="-122"/>
                <a:cs typeface="Arial" panose="020B0604020202020204" pitchFamily="34" charset="0"/>
              </a:rPr>
              <a:t>SCI</a:t>
            </a:r>
            <a:r>
              <a:rPr lang="zh-CN" altLang="en-US" sz="1400" dirty="0">
                <a:solidFill>
                  <a:schemeClr val="accent1">
                    <a:lumMod val="75000"/>
                  </a:schemeClr>
                </a:solidFill>
                <a:latin typeface="Arial" panose="020B0604020202020204" pitchFamily="34" charset="0"/>
                <a:ea typeface="STZhongsong" panose="02010600040101010101" pitchFamily="2" charset="-122"/>
                <a:cs typeface="Arial" panose="020B0604020202020204" pitchFamily="34" charset="0"/>
              </a:rPr>
              <a:t>论文数快速增长，</a:t>
            </a:r>
            <a:r>
              <a:rPr lang="en-US" altLang="zh-CN" sz="1400" dirty="0">
                <a:solidFill>
                  <a:schemeClr val="accent1">
                    <a:lumMod val="75000"/>
                  </a:schemeClr>
                </a:solidFill>
                <a:latin typeface="Arial" panose="020B0604020202020204" pitchFamily="34" charset="0"/>
                <a:ea typeface="STZhongsong" panose="02010600040101010101" pitchFamily="2" charset="-122"/>
                <a:cs typeface="Arial" panose="020B0604020202020204" pitchFamily="34" charset="0"/>
              </a:rPr>
              <a:t>2023</a:t>
            </a:r>
            <a:r>
              <a:rPr lang="zh-CN" altLang="en-US" sz="1400" dirty="0">
                <a:solidFill>
                  <a:schemeClr val="accent1">
                    <a:lumMod val="75000"/>
                  </a:schemeClr>
                </a:solidFill>
                <a:latin typeface="Arial" panose="020B0604020202020204" pitchFamily="34" charset="0"/>
                <a:ea typeface="STZhongsong" panose="02010600040101010101" pitchFamily="2" charset="-122"/>
                <a:cs typeface="Arial" panose="020B0604020202020204" pitchFamily="34" charset="0"/>
              </a:rPr>
              <a:t>年</a:t>
            </a:r>
            <a:r>
              <a:rPr lang="en-US" altLang="zh-CN" sz="1400" dirty="0">
                <a:solidFill>
                  <a:schemeClr val="accent1">
                    <a:lumMod val="75000"/>
                  </a:schemeClr>
                </a:solidFill>
                <a:latin typeface="Arial" panose="020B0604020202020204" pitchFamily="34" charset="0"/>
                <a:ea typeface="STZhongsong" panose="02010600040101010101" pitchFamily="2" charset="-122"/>
                <a:cs typeface="Arial" panose="020B0604020202020204" pitchFamily="34" charset="0"/>
              </a:rPr>
              <a:t>68.45</a:t>
            </a:r>
            <a:r>
              <a:rPr lang="zh-CN" altLang="en-US" sz="1400" dirty="0">
                <a:solidFill>
                  <a:schemeClr val="accent1">
                    <a:lumMod val="75000"/>
                  </a:schemeClr>
                </a:solidFill>
                <a:latin typeface="Arial" panose="020B0604020202020204" pitchFamily="34" charset="0"/>
                <a:ea typeface="STZhongsong" panose="02010600040101010101" pitchFamily="2" charset="-122"/>
                <a:cs typeface="Arial" panose="020B0604020202020204" pitchFamily="34" charset="0"/>
              </a:rPr>
              <a:t>万篇，仅约</a:t>
            </a:r>
            <a:r>
              <a:rPr lang="en-US" altLang="zh-CN" sz="1400" dirty="0">
                <a:solidFill>
                  <a:schemeClr val="accent1">
                    <a:lumMod val="75000"/>
                  </a:schemeClr>
                </a:solidFill>
                <a:latin typeface="Arial" panose="020B0604020202020204" pitchFamily="34" charset="0"/>
                <a:ea typeface="STZhongsong" panose="02010600040101010101" pitchFamily="2" charset="-122"/>
                <a:cs typeface="Arial" panose="020B0604020202020204" pitchFamily="34" charset="0"/>
              </a:rPr>
              <a:t>5.2%</a:t>
            </a:r>
            <a:r>
              <a:rPr lang="zh-CN" altLang="en-US" sz="1400" dirty="0">
                <a:solidFill>
                  <a:schemeClr val="accent1">
                    <a:lumMod val="75000"/>
                  </a:schemeClr>
                </a:solidFill>
                <a:latin typeface="Arial" panose="020B0604020202020204" pitchFamily="34" charset="0"/>
                <a:ea typeface="STZhongsong" panose="02010600040101010101" pitchFamily="2" charset="-122"/>
                <a:cs typeface="Arial" panose="020B0604020202020204" pitchFamily="34" charset="0"/>
              </a:rPr>
              <a:t>发表于本土期刊（任胜利）</a:t>
            </a:r>
            <a:endParaRPr lang="en-US" altLang="zh-CN" sz="1400" dirty="0">
              <a:solidFill>
                <a:schemeClr val="accent1">
                  <a:lumMod val="75000"/>
                </a:schemeClr>
              </a:solidFill>
              <a:latin typeface="Arial" panose="020B0604020202020204" pitchFamily="34" charset="0"/>
              <a:ea typeface="STZhongsong" panose="02010600040101010101" pitchFamily="2" charset="-122"/>
              <a:cs typeface="Arial" panose="020B0604020202020204" pitchFamily="34" charset="0"/>
            </a:endParaRPr>
          </a:p>
          <a:p>
            <a:pPr algn="ctr" fontAlgn="base">
              <a:lnSpc>
                <a:spcPct val="120000"/>
              </a:lnSpc>
              <a:spcBef>
                <a:spcPct val="0"/>
              </a:spcBef>
              <a:spcAft>
                <a:spcPct val="0"/>
              </a:spcAft>
            </a:pPr>
            <a:r>
              <a:rPr lang="en-US" altLang="zh-CN" sz="1400" dirty="0">
                <a:solidFill>
                  <a:srgbClr val="FF0000"/>
                </a:solidFill>
                <a:latin typeface="Arial" panose="020B0604020202020204" pitchFamily="34" charset="0"/>
                <a:ea typeface="STZhongsong" panose="02010600040101010101" pitchFamily="2" charset="-122"/>
                <a:cs typeface="Arial" panose="020B0604020202020204" pitchFamily="34" charset="0"/>
              </a:rPr>
              <a:t>——</a:t>
            </a:r>
            <a:r>
              <a:rPr lang="zh-CN" altLang="en-US" sz="1400" dirty="0">
                <a:solidFill>
                  <a:srgbClr val="FF0000"/>
                </a:solidFill>
                <a:latin typeface="Arial" panose="020B0604020202020204" pitchFamily="34" charset="0"/>
                <a:ea typeface="STZhongsong" panose="02010600040101010101" pitchFamily="2" charset="-122"/>
                <a:cs typeface="Arial" panose="020B0604020202020204" pitchFamily="34" charset="0"/>
              </a:rPr>
              <a:t>科学建制化在今天也有薄弱的一环，且尚未看到很快改进的希望</a:t>
            </a:r>
            <a:endParaRPr lang="en-US" altLang="zh-CN" sz="1400" dirty="0">
              <a:solidFill>
                <a:srgbClr val="FF0000"/>
              </a:solidFill>
              <a:latin typeface="Arial" panose="020B0604020202020204" pitchFamily="34" charset="0"/>
              <a:ea typeface="STZhongsong" panose="02010600040101010101" pitchFamily="2" charset="-122"/>
              <a:cs typeface="Arial" panose="020B0604020202020204" pitchFamily="34" charset="0"/>
            </a:endParaRPr>
          </a:p>
        </p:txBody>
      </p:sp>
    </p:spTree>
    <p:extLst>
      <p:ext uri="{BB962C8B-B14F-4D97-AF65-F5344CB8AC3E}">
        <p14:creationId xmlns:p14="http://schemas.microsoft.com/office/powerpoint/2010/main" val="2006411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23E32-4B4A-D529-2CD1-9D29D29ED0D5}"/>
            </a:ext>
          </a:extLst>
        </p:cNvPr>
        <p:cNvGrpSpPr/>
        <p:nvPr/>
      </p:nvGrpSpPr>
      <p:grpSpPr>
        <a:xfrm>
          <a:off x="0" y="0"/>
          <a:ext cx="0" cy="0"/>
          <a:chOff x="0" y="0"/>
          <a:chExt cx="0" cy="0"/>
        </a:xfrm>
      </p:grpSpPr>
      <p:sp>
        <p:nvSpPr>
          <p:cNvPr id="13" name="矩形 12">
            <a:extLst>
              <a:ext uri="{FF2B5EF4-FFF2-40B4-BE49-F238E27FC236}">
                <a16:creationId xmlns:a16="http://schemas.microsoft.com/office/drawing/2014/main" id="{472E1CC5-D9D7-50AB-CABB-11D73B443219}"/>
              </a:ext>
            </a:extLst>
          </p:cNvPr>
          <p:cNvSpPr/>
          <p:nvPr/>
        </p:nvSpPr>
        <p:spPr>
          <a:xfrm>
            <a:off x="749204" y="3282599"/>
            <a:ext cx="7731408" cy="1621597"/>
          </a:xfrm>
          <a:prstGeom prst="rect">
            <a:avLst/>
          </a:prstGeom>
          <a:solidFill>
            <a:schemeClr val="accent1">
              <a:lumMod val="40000"/>
              <a:lumOff val="6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5BFAF8CA-CB56-14B5-8065-C4FAC7CB4D81}"/>
              </a:ext>
            </a:extLst>
          </p:cNvPr>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TextBox 18">
            <a:extLst>
              <a:ext uri="{FF2B5EF4-FFF2-40B4-BE49-F238E27FC236}">
                <a16:creationId xmlns:a16="http://schemas.microsoft.com/office/drawing/2014/main" id="{B0C02573-26A3-6A8B-8A71-CFAA56877ABA}"/>
              </a:ext>
            </a:extLst>
          </p:cNvPr>
          <p:cNvSpPr txBox="1"/>
          <p:nvPr/>
        </p:nvSpPr>
        <p:spPr>
          <a:xfrm>
            <a:off x="425971" y="89856"/>
            <a:ext cx="1042273" cy="769441"/>
          </a:xfrm>
          <a:prstGeom prst="rect">
            <a:avLst/>
          </a:prstGeom>
          <a:noFill/>
        </p:spPr>
        <p:txBody>
          <a:bodyPr wrap="square" rtlCol="0">
            <a:spAutoFit/>
          </a:bodyPr>
          <a:lstStyle>
            <a:defPPr>
              <a:defRPr lang="zh-CN"/>
            </a:defPPr>
            <a:lvl1pPr>
              <a:defRPr sz="4000" b="1">
                <a:solidFill>
                  <a:schemeClr val="bg1"/>
                </a:solidFill>
                <a:latin typeface="微软雅黑" pitchFamily="34" charset="-122"/>
                <a:ea typeface="微软雅黑" pitchFamily="34" charset="-122"/>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rPr>
              <a:t>4</a:t>
            </a:r>
            <a:r>
              <a:rPr lang="en-US" altLang="zh-CN" sz="4400" dirty="0">
                <a:solidFill>
                  <a:srgbClr val="0070C0"/>
                </a:solidFill>
              </a:rPr>
              <a:t>.5</a:t>
            </a:r>
            <a:endParaRPr kumimoji="0" lang="zh-CN" altLang="en-US"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endParaRPr>
          </a:p>
        </p:txBody>
      </p:sp>
      <p:cxnSp>
        <p:nvCxnSpPr>
          <p:cNvPr id="20" name="直接连接符 19">
            <a:extLst>
              <a:ext uri="{FF2B5EF4-FFF2-40B4-BE49-F238E27FC236}">
                <a16:creationId xmlns:a16="http://schemas.microsoft.com/office/drawing/2014/main" id="{2C110623-9E24-1FF9-4291-C5949400B1E6}"/>
              </a:ext>
            </a:extLst>
          </p:cNvPr>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25A5D53B-61D3-48DC-C570-95572CD8246C}"/>
              </a:ext>
            </a:extLst>
          </p:cNvPr>
          <p:cNvCxnSpPr>
            <a:cxnSpLocks/>
          </p:cNvCxnSpPr>
          <p:nvPr/>
        </p:nvCxnSpPr>
        <p:spPr>
          <a:xfrm>
            <a:off x="1412592" y="573915"/>
            <a:ext cx="773140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69D885E-A031-0A63-BBC2-91092306DCB4}"/>
              </a:ext>
            </a:extLst>
          </p:cNvPr>
          <p:cNvSpPr txBox="1"/>
          <p:nvPr/>
        </p:nvSpPr>
        <p:spPr>
          <a:xfrm>
            <a:off x="1574276" y="179969"/>
            <a:ext cx="407238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4472C4">
                    <a:lumMod val="75000"/>
                  </a:srgbClr>
                </a:solidFill>
                <a:effectLst/>
                <a:uLnTx/>
                <a:uFillTx/>
                <a:latin typeface="等线" panose="02010600030101010101" pitchFamily="2" charset="-122"/>
                <a:ea typeface="等线" panose="02010600030101010101" pitchFamily="2" charset="-122"/>
              </a:rPr>
              <a:t>钱临照与总干事</a:t>
            </a:r>
          </a:p>
        </p:txBody>
      </p:sp>
      <p:sp>
        <p:nvSpPr>
          <p:cNvPr id="12" name="文本框 11">
            <a:extLst>
              <a:ext uri="{FF2B5EF4-FFF2-40B4-BE49-F238E27FC236}">
                <a16:creationId xmlns:a16="http://schemas.microsoft.com/office/drawing/2014/main" id="{C8ADEBA3-8974-25DC-D6B7-47DE73A0DA06}"/>
              </a:ext>
            </a:extLst>
          </p:cNvPr>
          <p:cNvSpPr txBox="1"/>
          <p:nvPr/>
        </p:nvSpPr>
        <p:spPr>
          <a:xfrm>
            <a:off x="1129554" y="3282600"/>
            <a:ext cx="7117976" cy="1621598"/>
          </a:xfrm>
          <a:prstGeom prst="rect">
            <a:avLst/>
          </a:prstGeom>
          <a:noFill/>
        </p:spPr>
        <p:txBody>
          <a:bodyPr wrap="square" rtlCol="0">
            <a:spAutoFit/>
          </a:bodyPr>
          <a:lstStyle/>
          <a:p>
            <a:pPr>
              <a:lnSpc>
                <a:spcPct val="120000"/>
              </a:lnSpc>
            </a:pPr>
            <a:endParaRPr lang="en-US" altLang="zh-CN" sz="800" dirty="0">
              <a:solidFill>
                <a:schemeClr val="accent5">
                  <a:lumMod val="75000"/>
                </a:schemeClr>
              </a:solidFill>
            </a:endParaRPr>
          </a:p>
          <a:p>
            <a:pPr>
              <a:lnSpc>
                <a:spcPct val="120000"/>
              </a:lnSpc>
            </a:pPr>
            <a:r>
              <a:rPr lang="zh-CN" altLang="en-US" sz="1200" dirty="0">
                <a:solidFill>
                  <a:schemeClr val="accent5">
                    <a:lumMod val="75000"/>
                  </a:schemeClr>
                </a:solidFill>
                <a:latin typeface="+mn-ea"/>
              </a:rPr>
              <a:t>叶企孙，</a:t>
            </a:r>
            <a:r>
              <a:rPr lang="en-US" altLang="zh-CN" sz="1200" dirty="0">
                <a:solidFill>
                  <a:schemeClr val="accent5">
                    <a:lumMod val="75000"/>
                  </a:schemeClr>
                </a:solidFill>
                <a:latin typeface="+mn-ea"/>
              </a:rPr>
              <a:t>1941.9-1943.9          </a:t>
            </a:r>
            <a:r>
              <a:rPr lang="zh-CN" altLang="en-US" sz="1200" dirty="0">
                <a:solidFill>
                  <a:schemeClr val="accent5">
                    <a:lumMod val="75000"/>
                  </a:schemeClr>
                </a:solidFill>
                <a:latin typeface="+mn-ea"/>
              </a:rPr>
              <a:t>辞职</a:t>
            </a:r>
            <a:endParaRPr lang="en-US" altLang="zh-CN" sz="1200" dirty="0">
              <a:solidFill>
                <a:schemeClr val="accent5">
                  <a:lumMod val="75000"/>
                </a:schemeClr>
              </a:solidFill>
              <a:latin typeface="+mn-ea"/>
            </a:endParaRPr>
          </a:p>
          <a:p>
            <a:pPr>
              <a:lnSpc>
                <a:spcPct val="120000"/>
              </a:lnSpc>
            </a:pPr>
            <a:r>
              <a:rPr lang="zh-CN" altLang="en-US" sz="1200" dirty="0">
                <a:solidFill>
                  <a:schemeClr val="accent5">
                    <a:lumMod val="75000"/>
                  </a:schemeClr>
                </a:solidFill>
                <a:latin typeface="+mn-ea"/>
              </a:rPr>
              <a:t>李书华，</a:t>
            </a:r>
            <a:r>
              <a:rPr lang="en-US" altLang="zh-CN" sz="1200" dirty="0">
                <a:solidFill>
                  <a:schemeClr val="accent5">
                    <a:lumMod val="75000"/>
                  </a:schemeClr>
                </a:solidFill>
                <a:latin typeface="+mn-ea"/>
              </a:rPr>
              <a:t>1943.9-1945.9          </a:t>
            </a:r>
            <a:r>
              <a:rPr lang="zh-CN" altLang="en-US" sz="1200" dirty="0">
                <a:solidFill>
                  <a:schemeClr val="accent5">
                    <a:lumMod val="75000"/>
                  </a:schemeClr>
                </a:solidFill>
                <a:latin typeface="+mn-ea"/>
              </a:rPr>
              <a:t>辞职</a:t>
            </a:r>
            <a:endParaRPr lang="en-US" altLang="zh-CN" sz="1200" dirty="0">
              <a:solidFill>
                <a:schemeClr val="accent5">
                  <a:lumMod val="75000"/>
                </a:schemeClr>
              </a:solidFill>
              <a:latin typeface="+mn-ea"/>
            </a:endParaRPr>
          </a:p>
          <a:p>
            <a:pPr>
              <a:lnSpc>
                <a:spcPct val="120000"/>
              </a:lnSpc>
            </a:pPr>
            <a:r>
              <a:rPr lang="zh-CN" altLang="en-US" sz="1200" dirty="0">
                <a:solidFill>
                  <a:schemeClr val="accent5">
                    <a:lumMod val="75000"/>
                  </a:schemeClr>
                </a:solidFill>
                <a:latin typeface="+mn-ea"/>
              </a:rPr>
              <a:t>萨本栋，</a:t>
            </a:r>
            <a:r>
              <a:rPr lang="en-US" altLang="zh-CN" sz="1200" dirty="0">
                <a:solidFill>
                  <a:schemeClr val="accent5">
                    <a:lumMod val="75000"/>
                  </a:schemeClr>
                </a:solidFill>
                <a:latin typeface="+mn-ea"/>
              </a:rPr>
              <a:t>1945.9-1948.12        </a:t>
            </a:r>
            <a:r>
              <a:rPr lang="zh-CN" altLang="en-US" sz="1200" dirty="0">
                <a:solidFill>
                  <a:schemeClr val="accent5">
                    <a:lumMod val="75000"/>
                  </a:schemeClr>
                </a:solidFill>
                <a:latin typeface="+mn-ea"/>
              </a:rPr>
              <a:t>辞职</a:t>
            </a:r>
            <a:endParaRPr lang="en-US" altLang="zh-CN" sz="1200" dirty="0">
              <a:solidFill>
                <a:schemeClr val="accent5">
                  <a:lumMod val="75000"/>
                </a:schemeClr>
              </a:solidFill>
              <a:latin typeface="+mn-ea"/>
            </a:endParaRPr>
          </a:p>
          <a:p>
            <a:pPr>
              <a:lnSpc>
                <a:spcPct val="120000"/>
              </a:lnSpc>
            </a:pPr>
            <a:r>
              <a:rPr lang="zh-CN" altLang="en-US" sz="1200" dirty="0">
                <a:solidFill>
                  <a:schemeClr val="accent5">
                    <a:lumMod val="75000"/>
                  </a:schemeClr>
                </a:solidFill>
                <a:latin typeface="+mn-ea"/>
              </a:rPr>
              <a:t>钱临照，</a:t>
            </a:r>
            <a:r>
              <a:rPr lang="en-US" altLang="zh-CN" sz="1200" dirty="0">
                <a:solidFill>
                  <a:schemeClr val="accent5">
                    <a:lumMod val="75000"/>
                  </a:schemeClr>
                </a:solidFill>
                <a:latin typeface="+mn-ea"/>
              </a:rPr>
              <a:t>1948.12.9-1949.4.1   </a:t>
            </a:r>
            <a:r>
              <a:rPr lang="zh-CN" altLang="en-US" sz="1200" dirty="0">
                <a:solidFill>
                  <a:schemeClr val="accent5">
                    <a:lumMod val="75000"/>
                  </a:schemeClr>
                </a:solidFill>
                <a:latin typeface="+mn-ea"/>
              </a:rPr>
              <a:t>辞职</a:t>
            </a:r>
            <a:endParaRPr lang="en-US" altLang="zh-CN" sz="1200" dirty="0">
              <a:solidFill>
                <a:schemeClr val="accent5">
                  <a:lumMod val="75000"/>
                </a:schemeClr>
              </a:solidFill>
              <a:latin typeface="+mn-ea"/>
            </a:endParaRPr>
          </a:p>
          <a:p>
            <a:pPr>
              <a:lnSpc>
                <a:spcPct val="120000"/>
              </a:lnSpc>
            </a:pPr>
            <a:r>
              <a:rPr lang="zh-CN" altLang="en-US" sz="1400" dirty="0">
                <a:solidFill>
                  <a:schemeClr val="accent5">
                    <a:lumMod val="75000"/>
                  </a:schemeClr>
                </a:solidFill>
                <a:latin typeface="+mn-ea"/>
              </a:rPr>
              <a:t>“想替国家做一番事业，也很自信有做事的能力”，但短期内都选择辞职：</a:t>
            </a:r>
            <a:r>
              <a:rPr lang="zh-CN" altLang="en-US" sz="1400" dirty="0">
                <a:solidFill>
                  <a:srgbClr val="FF0000"/>
                </a:solidFill>
                <a:latin typeface="+mn-ea"/>
              </a:rPr>
              <a:t>对最高学术机关的失望，战乱中科学无望</a:t>
            </a:r>
            <a:endParaRPr lang="en-US" altLang="zh-CN" sz="1400" dirty="0">
              <a:solidFill>
                <a:srgbClr val="FF0000"/>
              </a:solidFill>
              <a:latin typeface="+mn-ea"/>
            </a:endParaRPr>
          </a:p>
        </p:txBody>
      </p:sp>
      <p:pic>
        <p:nvPicPr>
          <p:cNvPr id="5" name="图片 4">
            <a:extLst>
              <a:ext uri="{FF2B5EF4-FFF2-40B4-BE49-F238E27FC236}">
                <a16:creationId xmlns:a16="http://schemas.microsoft.com/office/drawing/2014/main" id="{E4B1B16B-7A3E-DFCB-49E3-7779B2E05B88}"/>
              </a:ext>
            </a:extLst>
          </p:cNvPr>
          <p:cNvPicPr>
            <a:picLocks noChangeAspect="1"/>
          </p:cNvPicPr>
          <p:nvPr/>
        </p:nvPicPr>
        <p:blipFill>
          <a:blip r:embed="rId3"/>
          <a:stretch>
            <a:fillRect/>
          </a:stretch>
        </p:blipFill>
        <p:spPr>
          <a:xfrm>
            <a:off x="742102" y="879675"/>
            <a:ext cx="1452283" cy="2250242"/>
          </a:xfrm>
          <a:prstGeom prst="rect">
            <a:avLst/>
          </a:prstGeom>
        </p:spPr>
      </p:pic>
      <p:pic>
        <p:nvPicPr>
          <p:cNvPr id="11" name="图片 10">
            <a:extLst>
              <a:ext uri="{FF2B5EF4-FFF2-40B4-BE49-F238E27FC236}">
                <a16:creationId xmlns:a16="http://schemas.microsoft.com/office/drawing/2014/main" id="{C403133D-E1F5-9B16-F3A4-38469E01FB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0070" y="874953"/>
            <a:ext cx="1484033" cy="2223021"/>
          </a:xfrm>
          <a:prstGeom prst="rect">
            <a:avLst/>
          </a:prstGeom>
        </p:spPr>
      </p:pic>
      <p:pic>
        <p:nvPicPr>
          <p:cNvPr id="16" name="图片 15">
            <a:extLst>
              <a:ext uri="{FF2B5EF4-FFF2-40B4-BE49-F238E27FC236}">
                <a16:creationId xmlns:a16="http://schemas.microsoft.com/office/drawing/2014/main" id="{6DA6E5B1-A7FC-4AF2-9419-CE829E0813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8542" y="895580"/>
            <a:ext cx="1579832" cy="2202394"/>
          </a:xfrm>
          <a:prstGeom prst="rect">
            <a:avLst/>
          </a:prstGeom>
        </p:spPr>
      </p:pic>
      <p:pic>
        <p:nvPicPr>
          <p:cNvPr id="18" name="图片 17">
            <a:extLst>
              <a:ext uri="{FF2B5EF4-FFF2-40B4-BE49-F238E27FC236}">
                <a16:creationId xmlns:a16="http://schemas.microsoft.com/office/drawing/2014/main" id="{332B578B-B102-19CC-9483-9C1CD3B6BD90}"/>
              </a:ext>
            </a:extLst>
          </p:cNvPr>
          <p:cNvPicPr>
            <a:picLocks noChangeAspect="1"/>
          </p:cNvPicPr>
          <p:nvPr/>
        </p:nvPicPr>
        <p:blipFill>
          <a:blip r:embed="rId6"/>
          <a:stretch>
            <a:fillRect/>
          </a:stretch>
        </p:blipFill>
        <p:spPr>
          <a:xfrm>
            <a:off x="6754059" y="927523"/>
            <a:ext cx="1726553" cy="2170451"/>
          </a:xfrm>
          <a:prstGeom prst="rect">
            <a:avLst/>
          </a:prstGeom>
        </p:spPr>
      </p:pic>
    </p:spTree>
    <p:extLst>
      <p:ext uri="{BB962C8B-B14F-4D97-AF65-F5344CB8AC3E}">
        <p14:creationId xmlns:p14="http://schemas.microsoft.com/office/powerpoint/2010/main" val="991675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9E475-DE81-F2D7-07F7-EF8EAA7BECA5}"/>
            </a:ext>
          </a:extLst>
        </p:cNvPr>
        <p:cNvGrpSpPr/>
        <p:nvPr/>
      </p:nvGrpSpPr>
      <p:grpSpPr>
        <a:xfrm>
          <a:off x="0" y="0"/>
          <a:ext cx="0" cy="0"/>
          <a:chOff x="0" y="0"/>
          <a:chExt cx="0" cy="0"/>
        </a:xfrm>
      </p:grpSpPr>
      <p:sp>
        <p:nvSpPr>
          <p:cNvPr id="13" name="矩形 12">
            <a:extLst>
              <a:ext uri="{FF2B5EF4-FFF2-40B4-BE49-F238E27FC236}">
                <a16:creationId xmlns:a16="http://schemas.microsoft.com/office/drawing/2014/main" id="{D6115983-553F-5B76-BE63-E3AE0CAFE8F7}"/>
              </a:ext>
            </a:extLst>
          </p:cNvPr>
          <p:cNvSpPr/>
          <p:nvPr/>
        </p:nvSpPr>
        <p:spPr>
          <a:xfrm>
            <a:off x="406141" y="818527"/>
            <a:ext cx="8458054" cy="3907875"/>
          </a:xfrm>
          <a:prstGeom prst="rect">
            <a:avLst/>
          </a:prstGeom>
          <a:solidFill>
            <a:schemeClr val="accent4">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92BACC0A-2CFC-7228-D7EA-7B36AD07C620}"/>
              </a:ext>
            </a:extLst>
          </p:cNvPr>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TextBox 18">
            <a:extLst>
              <a:ext uri="{FF2B5EF4-FFF2-40B4-BE49-F238E27FC236}">
                <a16:creationId xmlns:a16="http://schemas.microsoft.com/office/drawing/2014/main" id="{0FB5C401-A5DB-CBB3-0BEB-72F7ADC74FFF}"/>
              </a:ext>
            </a:extLst>
          </p:cNvPr>
          <p:cNvSpPr txBox="1"/>
          <p:nvPr/>
        </p:nvSpPr>
        <p:spPr>
          <a:xfrm>
            <a:off x="425971" y="89856"/>
            <a:ext cx="1042273" cy="769441"/>
          </a:xfrm>
          <a:prstGeom prst="rect">
            <a:avLst/>
          </a:prstGeom>
          <a:noFill/>
        </p:spPr>
        <p:txBody>
          <a:bodyPr wrap="square" rtlCol="0">
            <a:spAutoFit/>
          </a:bodyPr>
          <a:lstStyle>
            <a:defPPr>
              <a:defRPr lang="zh-CN"/>
            </a:defPPr>
            <a:lvl1pPr>
              <a:defRPr sz="4000" b="1">
                <a:solidFill>
                  <a:schemeClr val="bg1"/>
                </a:solidFill>
                <a:latin typeface="微软雅黑" pitchFamily="34" charset="-122"/>
                <a:ea typeface="微软雅黑" pitchFamily="34" charset="-122"/>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rPr>
              <a:t>4</a:t>
            </a:r>
            <a:r>
              <a:rPr lang="en-US" altLang="zh-CN" sz="4400" dirty="0">
                <a:solidFill>
                  <a:srgbClr val="0070C0"/>
                </a:solidFill>
              </a:rPr>
              <a:t>.5</a:t>
            </a:r>
            <a:endParaRPr kumimoji="0" lang="zh-CN" altLang="en-US" sz="44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n-cs"/>
            </a:endParaRPr>
          </a:p>
        </p:txBody>
      </p:sp>
      <p:cxnSp>
        <p:nvCxnSpPr>
          <p:cNvPr id="20" name="直接连接符 19">
            <a:extLst>
              <a:ext uri="{FF2B5EF4-FFF2-40B4-BE49-F238E27FC236}">
                <a16:creationId xmlns:a16="http://schemas.microsoft.com/office/drawing/2014/main" id="{5012963A-2C1B-2EEF-7C25-B1E65F85D61D}"/>
              </a:ext>
            </a:extLst>
          </p:cNvPr>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1B9EE0A5-BF29-05D2-80A0-B483D95014C1}"/>
              </a:ext>
            </a:extLst>
          </p:cNvPr>
          <p:cNvCxnSpPr>
            <a:cxnSpLocks/>
          </p:cNvCxnSpPr>
          <p:nvPr/>
        </p:nvCxnSpPr>
        <p:spPr>
          <a:xfrm>
            <a:off x="1412592" y="573915"/>
            <a:ext cx="773140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82CFF84-7B6A-CA8B-6277-6967407E58E0}"/>
              </a:ext>
            </a:extLst>
          </p:cNvPr>
          <p:cNvSpPr txBox="1"/>
          <p:nvPr/>
        </p:nvSpPr>
        <p:spPr>
          <a:xfrm>
            <a:off x="1574276" y="179969"/>
            <a:ext cx="407238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4472C4">
                    <a:lumMod val="75000"/>
                  </a:srgbClr>
                </a:solidFill>
                <a:effectLst/>
                <a:uLnTx/>
                <a:uFillTx/>
                <a:latin typeface="等线" panose="02010600030101010101" pitchFamily="2" charset="-122"/>
                <a:ea typeface="等线" panose="02010600030101010101" pitchFamily="2" charset="-122"/>
              </a:rPr>
              <a:t>钱临照与总干事</a:t>
            </a:r>
          </a:p>
        </p:txBody>
      </p:sp>
      <p:sp>
        <p:nvSpPr>
          <p:cNvPr id="12" name="文本框 11">
            <a:extLst>
              <a:ext uri="{FF2B5EF4-FFF2-40B4-BE49-F238E27FC236}">
                <a16:creationId xmlns:a16="http://schemas.microsoft.com/office/drawing/2014/main" id="{AAFE38F3-3423-5751-6B42-87618A32447A}"/>
              </a:ext>
            </a:extLst>
          </p:cNvPr>
          <p:cNvSpPr txBox="1"/>
          <p:nvPr/>
        </p:nvSpPr>
        <p:spPr>
          <a:xfrm>
            <a:off x="664218" y="899999"/>
            <a:ext cx="7941900" cy="3635291"/>
          </a:xfrm>
          <a:prstGeom prst="rect">
            <a:avLst/>
          </a:prstGeom>
          <a:noFill/>
        </p:spPr>
        <p:txBody>
          <a:bodyPr wrap="square" rtlCol="0">
            <a:spAutoFit/>
          </a:bodyPr>
          <a:lstStyle/>
          <a:p>
            <a:pPr>
              <a:lnSpc>
                <a:spcPct val="120000"/>
              </a:lnSpc>
            </a:pPr>
            <a:endParaRPr lang="en-US" altLang="zh-CN" sz="800" dirty="0">
              <a:solidFill>
                <a:schemeClr val="accent5">
                  <a:lumMod val="75000"/>
                </a:schemeClr>
              </a:solidFill>
            </a:endParaRPr>
          </a:p>
          <a:p>
            <a:pPr>
              <a:lnSpc>
                <a:spcPct val="130000"/>
              </a:lnSpc>
            </a:pPr>
            <a:r>
              <a:rPr lang="en-US" altLang="zh-CN" sz="1300" dirty="0">
                <a:solidFill>
                  <a:schemeClr val="accent5">
                    <a:lumMod val="75000"/>
                  </a:schemeClr>
                </a:solidFill>
              </a:rPr>
              <a:t>1948</a:t>
            </a:r>
            <a:r>
              <a:rPr lang="zh-CN" altLang="en-US" sz="1300" dirty="0">
                <a:solidFill>
                  <a:schemeClr val="accent5">
                    <a:lumMod val="75000"/>
                  </a:schemeClr>
                </a:solidFill>
              </a:rPr>
              <a:t>年</a:t>
            </a:r>
            <a:r>
              <a:rPr lang="en-US" altLang="zh-CN" sz="1300" dirty="0">
                <a:solidFill>
                  <a:schemeClr val="accent5">
                    <a:lumMod val="75000"/>
                  </a:schemeClr>
                </a:solidFill>
              </a:rPr>
              <a:t>12</a:t>
            </a:r>
            <a:r>
              <a:rPr lang="zh-CN" altLang="en-US" sz="1300" dirty="0">
                <a:solidFill>
                  <a:schemeClr val="accent5">
                    <a:lumMod val="75000"/>
                  </a:schemeClr>
                </a:solidFill>
              </a:rPr>
              <a:t>月萨本栋一病不起，</a:t>
            </a:r>
            <a:r>
              <a:rPr lang="en-US" altLang="zh-CN" sz="1300" dirty="0">
                <a:solidFill>
                  <a:schemeClr val="accent5">
                    <a:lumMod val="75000"/>
                  </a:schemeClr>
                </a:solidFill>
              </a:rPr>
              <a:t>1949</a:t>
            </a:r>
            <a:r>
              <a:rPr lang="zh-CN" altLang="en-US" sz="1300" dirty="0">
                <a:solidFill>
                  <a:schemeClr val="accent5">
                    <a:lumMod val="75000"/>
                  </a:schemeClr>
                </a:solidFill>
              </a:rPr>
              <a:t>年</a:t>
            </a:r>
            <a:r>
              <a:rPr lang="en-US" altLang="zh-CN" sz="1300" dirty="0">
                <a:solidFill>
                  <a:schemeClr val="accent5">
                    <a:lumMod val="75000"/>
                  </a:schemeClr>
                </a:solidFill>
              </a:rPr>
              <a:t>1</a:t>
            </a:r>
            <a:r>
              <a:rPr lang="zh-CN" altLang="en-US" sz="1300" dirty="0">
                <a:solidFill>
                  <a:schemeClr val="accent5">
                    <a:lumMod val="75000"/>
                  </a:schemeClr>
                </a:solidFill>
              </a:rPr>
              <a:t>月逝世</a:t>
            </a:r>
            <a:endParaRPr lang="en-US" altLang="zh-CN" sz="1300" dirty="0">
              <a:solidFill>
                <a:schemeClr val="accent5">
                  <a:lumMod val="75000"/>
                </a:schemeClr>
              </a:solidFill>
            </a:endParaRPr>
          </a:p>
          <a:p>
            <a:pPr>
              <a:lnSpc>
                <a:spcPct val="130000"/>
              </a:lnSpc>
            </a:pPr>
            <a:r>
              <a:rPr lang="en-US" altLang="zh-CN" sz="1300" dirty="0">
                <a:solidFill>
                  <a:schemeClr val="accent5">
                    <a:lumMod val="75000"/>
                  </a:schemeClr>
                </a:solidFill>
              </a:rPr>
              <a:t>12</a:t>
            </a:r>
            <a:r>
              <a:rPr lang="zh-CN" altLang="en-US" sz="1300" dirty="0">
                <a:solidFill>
                  <a:schemeClr val="accent5">
                    <a:lumMod val="75000"/>
                  </a:schemeClr>
                </a:solidFill>
              </a:rPr>
              <a:t>月</a:t>
            </a:r>
            <a:r>
              <a:rPr lang="en-US" altLang="zh-CN" sz="1300" dirty="0">
                <a:solidFill>
                  <a:schemeClr val="accent5">
                    <a:lumMod val="75000"/>
                  </a:schemeClr>
                </a:solidFill>
              </a:rPr>
              <a:t>9</a:t>
            </a:r>
            <a:r>
              <a:rPr lang="zh-CN" altLang="en-US" sz="1300" dirty="0">
                <a:solidFill>
                  <a:schemeClr val="accent5">
                    <a:lumMod val="75000"/>
                  </a:schemeClr>
                </a:solidFill>
              </a:rPr>
              <a:t>日中研院院务会议决定钱临照代理总干事</a:t>
            </a:r>
            <a:endParaRPr lang="en-US" altLang="zh-CN" sz="1300" dirty="0">
              <a:solidFill>
                <a:schemeClr val="accent5">
                  <a:lumMod val="75000"/>
                </a:schemeClr>
              </a:solidFill>
            </a:endParaRPr>
          </a:p>
          <a:p>
            <a:pPr>
              <a:lnSpc>
                <a:spcPct val="130000"/>
              </a:lnSpc>
            </a:pPr>
            <a:r>
              <a:rPr lang="zh-CN" altLang="en-US" sz="1300" b="1" dirty="0">
                <a:solidFill>
                  <a:schemeClr val="accent5">
                    <a:lumMod val="75000"/>
                  </a:schemeClr>
                </a:solidFill>
              </a:rPr>
              <a:t>历史重要关头</a:t>
            </a:r>
            <a:r>
              <a:rPr lang="en-US" altLang="zh-CN" sz="1300" b="1" dirty="0">
                <a:solidFill>
                  <a:schemeClr val="accent5">
                    <a:lumMod val="75000"/>
                  </a:schemeClr>
                </a:solidFill>
              </a:rPr>
              <a:t>——</a:t>
            </a:r>
            <a:r>
              <a:rPr lang="zh-CN" altLang="en-US" sz="1300" b="1" dirty="0">
                <a:solidFill>
                  <a:schemeClr val="accent5">
                    <a:lumMod val="75000"/>
                  </a:schemeClr>
                </a:solidFill>
              </a:rPr>
              <a:t>如何选择</a:t>
            </a:r>
            <a:r>
              <a:rPr lang="en-US" altLang="zh-CN" sz="1300" b="1" dirty="0">
                <a:solidFill>
                  <a:schemeClr val="accent5">
                    <a:lumMod val="75000"/>
                  </a:schemeClr>
                </a:solidFill>
              </a:rPr>
              <a:t>——</a:t>
            </a:r>
            <a:r>
              <a:rPr lang="zh-CN" altLang="en-US" sz="1300" b="1" dirty="0">
                <a:solidFill>
                  <a:schemeClr val="accent5">
                    <a:lumMod val="75000"/>
                  </a:schemeClr>
                </a:solidFill>
              </a:rPr>
              <a:t>每一位学术领导人的必选题</a:t>
            </a:r>
            <a:endParaRPr lang="en-US" altLang="zh-CN" sz="1300" b="1" dirty="0">
              <a:solidFill>
                <a:schemeClr val="accent5">
                  <a:lumMod val="75000"/>
                </a:schemeClr>
              </a:solidFill>
            </a:endParaRPr>
          </a:p>
          <a:p>
            <a:pPr>
              <a:lnSpc>
                <a:spcPct val="130000"/>
              </a:lnSpc>
            </a:pPr>
            <a:r>
              <a:rPr lang="zh-CN" altLang="en-US" sz="1300" b="1" dirty="0">
                <a:solidFill>
                  <a:schemeClr val="accent5">
                    <a:lumMod val="75000"/>
                  </a:schemeClr>
                </a:solidFill>
              </a:rPr>
              <a:t>钱临照一生多次重要选择，为什么趟这摊浑水？</a:t>
            </a:r>
            <a:r>
              <a:rPr lang="zh-CN" altLang="en-US" sz="1500" b="1" dirty="0">
                <a:solidFill>
                  <a:schemeClr val="accent5">
                    <a:lumMod val="75000"/>
                  </a:schemeClr>
                </a:solidFill>
              </a:rPr>
              <a:t> </a:t>
            </a:r>
            <a:endParaRPr lang="en-US" altLang="zh-CN" sz="1500" b="1" dirty="0">
              <a:solidFill>
                <a:schemeClr val="accent5">
                  <a:lumMod val="75000"/>
                </a:schemeClr>
              </a:solidFill>
            </a:endParaRPr>
          </a:p>
          <a:p>
            <a:pPr marL="285750" indent="-285750">
              <a:lnSpc>
                <a:spcPct val="130000"/>
              </a:lnSpc>
              <a:buFont typeface="Wingdings" panose="05000000000000000000" pitchFamily="2" charset="2"/>
              <a:buChar char="n"/>
            </a:pPr>
            <a:r>
              <a:rPr lang="zh-CN" altLang="en-US" sz="1300" dirty="0">
                <a:solidFill>
                  <a:schemeClr val="accent5">
                    <a:lumMod val="75000"/>
                  </a:schemeClr>
                </a:solidFill>
                <a:latin typeface="楷体" panose="02010609060101010101" pitchFamily="49" charset="-122"/>
                <a:ea typeface="楷体" panose="02010609060101010101" pitchFamily="49" charset="-122"/>
              </a:rPr>
              <a:t>对朱家骅、杭立武、翁文灏这批学者官员的认同；</a:t>
            </a:r>
            <a:endParaRPr lang="en-US" altLang="zh-CN" sz="1300" dirty="0">
              <a:solidFill>
                <a:schemeClr val="accent5">
                  <a:lumMod val="75000"/>
                </a:schemeClr>
              </a:solidFill>
              <a:latin typeface="楷体" panose="02010609060101010101" pitchFamily="49" charset="-122"/>
              <a:ea typeface="楷体" panose="02010609060101010101" pitchFamily="49" charset="-122"/>
            </a:endParaRPr>
          </a:p>
          <a:p>
            <a:pPr marL="285750" indent="-285750">
              <a:lnSpc>
                <a:spcPct val="130000"/>
              </a:lnSpc>
              <a:buFont typeface="Wingdings" panose="05000000000000000000" pitchFamily="2" charset="2"/>
              <a:buChar char="n"/>
            </a:pPr>
            <a:r>
              <a:rPr lang="zh-CN" altLang="en-US" sz="1300" dirty="0">
                <a:solidFill>
                  <a:schemeClr val="accent5">
                    <a:lumMod val="75000"/>
                  </a:schemeClr>
                </a:solidFill>
                <a:latin typeface="楷体" panose="02010609060101010101" pitchFamily="49" charset="-122"/>
                <a:ea typeface="楷体" panose="02010609060101010101" pitchFamily="49" charset="-122"/>
              </a:rPr>
              <a:t>受传统文化影响，依然视国民政府为正统，不愿意成为“贰臣”；</a:t>
            </a:r>
            <a:endParaRPr lang="en-US" altLang="zh-CN" sz="1300" dirty="0">
              <a:solidFill>
                <a:schemeClr val="accent5">
                  <a:lumMod val="75000"/>
                </a:schemeClr>
              </a:solidFill>
              <a:latin typeface="楷体" panose="02010609060101010101" pitchFamily="49" charset="-122"/>
              <a:ea typeface="楷体" panose="02010609060101010101" pitchFamily="49" charset="-122"/>
            </a:endParaRPr>
          </a:p>
          <a:p>
            <a:pPr marL="285750" indent="-285750">
              <a:lnSpc>
                <a:spcPct val="130000"/>
              </a:lnSpc>
              <a:buFont typeface="Wingdings" panose="05000000000000000000" pitchFamily="2" charset="2"/>
              <a:buChar char="n"/>
            </a:pPr>
            <a:r>
              <a:rPr lang="zh-CN" altLang="en-US" sz="1300" dirty="0">
                <a:solidFill>
                  <a:schemeClr val="accent5">
                    <a:lumMod val="75000"/>
                  </a:schemeClr>
                </a:solidFill>
                <a:latin typeface="楷体" panose="02010609060101010101" pitchFamily="49" charset="-122"/>
                <a:ea typeface="楷体" panose="02010609060101010101" pitchFamily="49" charset="-122"/>
              </a:rPr>
              <a:t>基于爱国心、事业心，为国出力，不计个人得失。</a:t>
            </a:r>
            <a:endParaRPr lang="en-US" altLang="zh-CN" sz="1300" dirty="0">
              <a:solidFill>
                <a:schemeClr val="accent5">
                  <a:lumMod val="75000"/>
                </a:schemeClr>
              </a:solidFill>
              <a:latin typeface="楷体" panose="02010609060101010101" pitchFamily="49" charset="-122"/>
              <a:ea typeface="楷体" panose="02010609060101010101" pitchFamily="49" charset="-122"/>
            </a:endParaRPr>
          </a:p>
          <a:p>
            <a:pPr>
              <a:lnSpc>
                <a:spcPct val="130000"/>
              </a:lnSpc>
            </a:pPr>
            <a:r>
              <a:rPr lang="zh-CN" altLang="en-US" sz="1300" b="1" dirty="0">
                <a:solidFill>
                  <a:schemeClr val="accent5">
                    <a:lumMod val="75000"/>
                  </a:schemeClr>
                </a:solidFill>
              </a:rPr>
              <a:t>上任不久便受到知识界的压力，从而选择无为而治</a:t>
            </a:r>
            <a:endParaRPr lang="en-US" altLang="zh-CN" sz="1300" b="1" dirty="0">
              <a:solidFill>
                <a:schemeClr val="accent5">
                  <a:lumMod val="75000"/>
                </a:schemeClr>
              </a:solidFill>
            </a:endParaRPr>
          </a:p>
          <a:p>
            <a:pPr marL="285750" indent="-285750">
              <a:lnSpc>
                <a:spcPct val="130000"/>
              </a:lnSpc>
              <a:buFont typeface="Wingdings" panose="05000000000000000000" pitchFamily="2" charset="2"/>
              <a:buChar char="l"/>
            </a:pPr>
            <a:r>
              <a:rPr lang="en-US" altLang="zh-CN" sz="1300" dirty="0">
                <a:solidFill>
                  <a:schemeClr val="accent5">
                    <a:lumMod val="75000"/>
                  </a:schemeClr>
                </a:solidFill>
              </a:rPr>
              <a:t>1948</a:t>
            </a:r>
            <a:r>
              <a:rPr lang="zh-CN" altLang="en-US" sz="1300" dirty="0">
                <a:solidFill>
                  <a:schemeClr val="accent5">
                    <a:lumMod val="75000"/>
                  </a:schemeClr>
                </a:solidFill>
              </a:rPr>
              <a:t>年中研院有</a:t>
            </a:r>
            <a:r>
              <a:rPr lang="en-US" altLang="zh-CN" sz="1300" dirty="0">
                <a:solidFill>
                  <a:schemeClr val="accent5">
                    <a:lumMod val="75000"/>
                  </a:schemeClr>
                </a:solidFill>
              </a:rPr>
              <a:t>13</a:t>
            </a:r>
            <a:r>
              <a:rPr lang="zh-CN" altLang="en-US" sz="1300" dirty="0">
                <a:solidFill>
                  <a:schemeClr val="accent5">
                    <a:lumMod val="75000"/>
                  </a:schemeClr>
                </a:solidFill>
              </a:rPr>
              <a:t>研究所</a:t>
            </a:r>
            <a:r>
              <a:rPr lang="en-US" altLang="zh-CN" sz="1300" dirty="0">
                <a:solidFill>
                  <a:schemeClr val="accent5">
                    <a:lumMod val="75000"/>
                  </a:schemeClr>
                </a:solidFill>
              </a:rPr>
              <a:t>510</a:t>
            </a:r>
            <a:r>
              <a:rPr lang="zh-CN" altLang="en-US" sz="1300" dirty="0">
                <a:solidFill>
                  <a:schemeClr val="accent5">
                    <a:lumMod val="75000"/>
                  </a:schemeClr>
                </a:solidFill>
              </a:rPr>
              <a:t>人，仅总办事处、史语和数学所</a:t>
            </a:r>
            <a:endParaRPr lang="en-US" altLang="zh-CN" sz="1300" dirty="0">
              <a:solidFill>
                <a:schemeClr val="accent5">
                  <a:lumMod val="75000"/>
                </a:schemeClr>
              </a:solidFill>
            </a:endParaRPr>
          </a:p>
          <a:p>
            <a:pPr>
              <a:lnSpc>
                <a:spcPct val="130000"/>
              </a:lnSpc>
            </a:pPr>
            <a:r>
              <a:rPr lang="zh-CN" altLang="en-US" sz="1300" dirty="0">
                <a:solidFill>
                  <a:schemeClr val="accent5">
                    <a:lumMod val="75000"/>
                  </a:schemeClr>
                </a:solidFill>
              </a:rPr>
              <a:t>三个单位</a:t>
            </a:r>
            <a:r>
              <a:rPr lang="en-US" altLang="zh-CN" sz="1300" dirty="0">
                <a:solidFill>
                  <a:schemeClr val="accent5">
                    <a:lumMod val="75000"/>
                  </a:schemeClr>
                </a:solidFill>
              </a:rPr>
              <a:t>50</a:t>
            </a:r>
            <a:r>
              <a:rPr lang="zh-CN" altLang="en-US" sz="1300" dirty="0">
                <a:solidFill>
                  <a:schemeClr val="accent5">
                    <a:lumMod val="75000"/>
                  </a:schemeClr>
                </a:solidFill>
              </a:rPr>
              <a:t>余人去台，</a:t>
            </a:r>
            <a:r>
              <a:rPr lang="en-US" altLang="zh-CN" sz="1300" dirty="0">
                <a:solidFill>
                  <a:schemeClr val="accent5">
                    <a:lumMod val="75000"/>
                  </a:schemeClr>
                </a:solidFill>
              </a:rPr>
              <a:t>81</a:t>
            </a:r>
            <a:r>
              <a:rPr lang="zh-CN" altLang="en-US" sz="1300" dirty="0">
                <a:solidFill>
                  <a:schemeClr val="accent5">
                    <a:lumMod val="75000"/>
                  </a:schemeClr>
                </a:solidFill>
              </a:rPr>
              <a:t>位院士仅</a:t>
            </a:r>
            <a:r>
              <a:rPr lang="en-US" altLang="zh-CN" sz="1300" dirty="0">
                <a:solidFill>
                  <a:schemeClr val="accent5">
                    <a:lumMod val="75000"/>
                  </a:schemeClr>
                </a:solidFill>
              </a:rPr>
              <a:t>9</a:t>
            </a:r>
            <a:r>
              <a:rPr lang="zh-CN" altLang="en-US" sz="1300" dirty="0">
                <a:solidFill>
                  <a:schemeClr val="accent5">
                    <a:lumMod val="75000"/>
                  </a:schemeClr>
                </a:solidFill>
              </a:rPr>
              <a:t>位去台 、</a:t>
            </a:r>
            <a:r>
              <a:rPr lang="en-US" altLang="zh-CN" sz="1300" dirty="0">
                <a:solidFill>
                  <a:schemeClr val="accent5">
                    <a:lumMod val="75000"/>
                  </a:schemeClr>
                </a:solidFill>
              </a:rPr>
              <a:t>60</a:t>
            </a:r>
            <a:r>
              <a:rPr lang="zh-CN" altLang="en-US" sz="1300" dirty="0">
                <a:solidFill>
                  <a:schemeClr val="accent5">
                    <a:lumMod val="75000"/>
                  </a:schemeClr>
                </a:solidFill>
              </a:rPr>
              <a:t>位留在大陆</a:t>
            </a:r>
            <a:endParaRPr lang="en-US" altLang="zh-CN" sz="1300" dirty="0">
              <a:solidFill>
                <a:schemeClr val="accent5">
                  <a:lumMod val="75000"/>
                </a:schemeClr>
              </a:solidFill>
            </a:endParaRPr>
          </a:p>
          <a:p>
            <a:pPr marL="285750" indent="-285750">
              <a:lnSpc>
                <a:spcPct val="130000"/>
              </a:lnSpc>
              <a:buFont typeface="Wingdings" panose="05000000000000000000" pitchFamily="2" charset="2"/>
              <a:buChar char="l"/>
            </a:pPr>
            <a:r>
              <a:rPr lang="zh-CN" altLang="en-US" sz="1300" dirty="0">
                <a:solidFill>
                  <a:schemeClr val="accent5">
                    <a:lumMod val="75000"/>
                  </a:schemeClr>
                </a:solidFill>
              </a:rPr>
              <a:t>铁心留守与铁心去台的人都不多，之所以中研院搬迁成绩不佳，</a:t>
            </a:r>
            <a:endParaRPr lang="en-US" altLang="zh-CN" sz="1300" dirty="0">
              <a:solidFill>
                <a:schemeClr val="accent5">
                  <a:lumMod val="75000"/>
                </a:schemeClr>
              </a:solidFill>
            </a:endParaRPr>
          </a:p>
          <a:p>
            <a:pPr>
              <a:lnSpc>
                <a:spcPct val="130000"/>
              </a:lnSpc>
            </a:pPr>
            <a:r>
              <a:rPr lang="zh-CN" altLang="en-US" sz="1300" dirty="0">
                <a:solidFill>
                  <a:schemeClr val="accent5">
                    <a:lumMod val="75000"/>
                  </a:schemeClr>
                </a:solidFill>
              </a:rPr>
              <a:t>主要是地下党、进步学者的出色工作，其次，国民政府已经不能提供基本保障。钱临照无为而治，不采取停发工资的逼迫手段也有一定关系。</a:t>
            </a:r>
            <a:r>
              <a:rPr lang="zh-CN" altLang="en-US" sz="1300" dirty="0">
                <a:solidFill>
                  <a:srgbClr val="FF0000"/>
                </a:solidFill>
              </a:rPr>
              <a:t>总干事及台湾之行影响钱临照后半生。</a:t>
            </a:r>
            <a:endParaRPr lang="en-US" altLang="zh-CN" sz="1300" dirty="0">
              <a:solidFill>
                <a:srgbClr val="FF0000"/>
              </a:solidFill>
            </a:endParaRPr>
          </a:p>
        </p:txBody>
      </p:sp>
      <p:pic>
        <p:nvPicPr>
          <p:cNvPr id="6" name="图片 5">
            <a:extLst>
              <a:ext uri="{FF2B5EF4-FFF2-40B4-BE49-F238E27FC236}">
                <a16:creationId xmlns:a16="http://schemas.microsoft.com/office/drawing/2014/main" id="{2DDC4617-DDC0-483E-7E79-9D12D71071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0835" y="967862"/>
            <a:ext cx="2206236" cy="2932284"/>
          </a:xfrm>
          <a:prstGeom prst="rect">
            <a:avLst/>
          </a:prstGeom>
        </p:spPr>
      </p:pic>
    </p:spTree>
    <p:extLst>
      <p:ext uri="{BB962C8B-B14F-4D97-AF65-F5344CB8AC3E}">
        <p14:creationId xmlns:p14="http://schemas.microsoft.com/office/powerpoint/2010/main" val="104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D46E425E-BAFC-CB53-F95D-61E0EC366FC4}"/>
              </a:ext>
            </a:extLst>
          </p:cNvPr>
          <p:cNvSpPr/>
          <p:nvPr/>
        </p:nvSpPr>
        <p:spPr>
          <a:xfrm>
            <a:off x="708211" y="885195"/>
            <a:ext cx="7727575" cy="29680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11CA1426-21A3-2D46-CD77-A41BD2AB09CA}"/>
              </a:ext>
            </a:extLst>
          </p:cNvPr>
          <p:cNvSpPr/>
          <p:nvPr/>
        </p:nvSpPr>
        <p:spPr>
          <a:xfrm>
            <a:off x="0" y="0"/>
            <a:ext cx="9144000" cy="1602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7AB535DB-23C7-01BF-2C8D-531E02717E57}"/>
              </a:ext>
            </a:extLst>
          </p:cNvPr>
          <p:cNvSpPr/>
          <p:nvPr/>
        </p:nvSpPr>
        <p:spPr>
          <a:xfrm>
            <a:off x="0" y="4983244"/>
            <a:ext cx="9144000" cy="1602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46B6BDA6-072D-D205-212B-602E666867E9}"/>
              </a:ext>
            </a:extLst>
          </p:cNvPr>
          <p:cNvSpPr txBox="1"/>
          <p:nvPr/>
        </p:nvSpPr>
        <p:spPr>
          <a:xfrm>
            <a:off x="1036946" y="1481906"/>
            <a:ext cx="7070104" cy="1774653"/>
          </a:xfrm>
          <a:prstGeom prst="rect">
            <a:avLst/>
          </a:prstGeom>
          <a:solidFill>
            <a:schemeClr val="bg1"/>
          </a:solidFill>
        </p:spPr>
        <p:txBody>
          <a:bodyPr wrap="square" rtlCol="0">
            <a:spAutoFit/>
          </a:bodyPr>
          <a:lstStyle/>
          <a:p>
            <a:pPr marL="144000">
              <a:lnSpc>
                <a:spcPct val="130000"/>
              </a:lnSpc>
            </a:pPr>
            <a:r>
              <a:rPr lang="zh-CN" altLang="en-US" sz="1800" dirty="0">
                <a:effectLst/>
                <a:ea typeface="仿宋" panose="02010609060101010101" pitchFamily="49" charset="-122"/>
                <a:cs typeface="Times New Roman" panose="02020603050405020304" pitchFamily="18" charset="0"/>
              </a:rPr>
              <a:t>        </a:t>
            </a:r>
            <a:endParaRPr lang="en-US" altLang="zh-CN" sz="1800" dirty="0">
              <a:effectLst/>
              <a:ea typeface="仿宋" panose="02010609060101010101" pitchFamily="49" charset="-122"/>
              <a:cs typeface="Times New Roman" panose="02020603050405020304" pitchFamily="18" charset="0"/>
            </a:endParaRPr>
          </a:p>
          <a:p>
            <a:pPr marL="144000">
              <a:lnSpc>
                <a:spcPct val="130000"/>
              </a:lnSpc>
            </a:pPr>
            <a:r>
              <a:rPr lang="zh-CN" altLang="en-US" sz="1800" dirty="0">
                <a:effectLst/>
                <a:ea typeface="仿宋" panose="02010609060101010101" pitchFamily="49" charset="-122"/>
                <a:cs typeface="Times New Roman" panose="02020603050405020304" pitchFamily="18" charset="0"/>
              </a:rPr>
              <a:t>       钱临照</a:t>
            </a:r>
            <a:r>
              <a:rPr lang="zh-CN" altLang="zh-CN" sz="1800" dirty="0">
                <a:effectLst/>
                <a:ea typeface="仿宋" panose="02010609060101010101" pitchFamily="49" charset="-122"/>
                <a:cs typeface="Times New Roman" panose="02020603050405020304" pitchFamily="18" charset="0"/>
              </a:rPr>
              <a:t>一生经历曲折、学术交往丰富</a:t>
            </a:r>
            <a:r>
              <a:rPr lang="zh-CN" altLang="en-US" sz="1800" dirty="0">
                <a:effectLst/>
                <a:ea typeface="仿宋" panose="02010609060101010101" pitchFamily="49" charset="-122"/>
                <a:cs typeface="Times New Roman" panose="02020603050405020304" pitchFamily="18" charset="0"/>
              </a:rPr>
              <a:t>。他的</a:t>
            </a:r>
            <a:r>
              <a:rPr lang="zh-CN" altLang="zh-CN" sz="1800" dirty="0">
                <a:effectLst/>
                <a:ea typeface="仿宋" panose="02010609060101010101" pitchFamily="49" charset="-122"/>
                <a:cs typeface="Times New Roman" panose="02020603050405020304" pitchFamily="18" charset="0"/>
              </a:rPr>
              <a:t>生平经历是观察中国现代科学发生与发展的</a:t>
            </a:r>
            <a:r>
              <a:rPr lang="zh-CN" altLang="en-US" sz="1800" dirty="0">
                <a:effectLst/>
                <a:ea typeface="仿宋" panose="02010609060101010101" pitchFamily="49" charset="-122"/>
                <a:cs typeface="Times New Roman" panose="02020603050405020304" pitchFamily="18" charset="0"/>
              </a:rPr>
              <a:t>重要线索</a:t>
            </a:r>
            <a:r>
              <a:rPr lang="zh-CN" altLang="zh-CN" sz="1800" dirty="0">
                <a:effectLst/>
                <a:ea typeface="仿宋" panose="02010609060101010101" pitchFamily="49" charset="-122"/>
                <a:cs typeface="Times New Roman" panose="02020603050405020304" pitchFamily="18" charset="0"/>
              </a:rPr>
              <a:t>，是中国近现代科技史研究的重要</a:t>
            </a:r>
            <a:r>
              <a:rPr lang="zh-CN" altLang="en-US" sz="1800" dirty="0">
                <a:effectLst/>
                <a:ea typeface="仿宋" panose="02010609060101010101" pitchFamily="49" charset="-122"/>
                <a:cs typeface="Times New Roman" panose="02020603050405020304" pitchFamily="18" charset="0"/>
              </a:rPr>
              <a:t>个案。</a:t>
            </a:r>
            <a:endParaRPr lang="en-US" altLang="zh-CN" sz="1800" dirty="0">
              <a:effectLst/>
              <a:ea typeface="仿宋" panose="02010609060101010101" pitchFamily="49" charset="-122"/>
              <a:cs typeface="Times New Roman" panose="02020603050405020304" pitchFamily="18" charset="0"/>
            </a:endParaRPr>
          </a:p>
          <a:p>
            <a:pPr marL="144000">
              <a:lnSpc>
                <a:spcPct val="130000"/>
              </a:lnSpc>
            </a:pPr>
            <a:endParaRPr lang="zh-CN" altLang="en-US" dirty="0">
              <a:solidFill>
                <a:srgbClr val="FF0000"/>
              </a:solidFill>
            </a:endParaRPr>
          </a:p>
        </p:txBody>
      </p:sp>
    </p:spTree>
    <p:extLst>
      <p:ext uri="{BB962C8B-B14F-4D97-AF65-F5344CB8AC3E}">
        <p14:creationId xmlns:p14="http://schemas.microsoft.com/office/powerpoint/2010/main" val="22913337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a:extLst>
              <a:ext uri="{FF2B5EF4-FFF2-40B4-BE49-F238E27FC236}">
                <a16:creationId xmlns:a16="http://schemas.microsoft.com/office/drawing/2014/main" id="{8B34B7B9-D97D-4F9E-AADF-3AC4ED4923F2}"/>
              </a:ext>
            </a:extLst>
          </p:cNvPr>
          <p:cNvGrpSpPr/>
          <p:nvPr/>
        </p:nvGrpSpPr>
        <p:grpSpPr>
          <a:xfrm>
            <a:off x="3434798" y="418478"/>
            <a:ext cx="575388" cy="575387"/>
            <a:chOff x="304800" y="673100"/>
            <a:chExt cx="4000500" cy="4000500"/>
          </a:xfrm>
          <a:effectLst>
            <a:outerShdw blurRad="444500" dist="254000" dir="8100000" algn="tr" rotWithShape="0">
              <a:prstClr val="black">
                <a:alpha val="50000"/>
              </a:prstClr>
            </a:outerShdw>
          </a:effectLst>
        </p:grpSpPr>
        <p:sp>
          <p:nvSpPr>
            <p:cNvPr id="86" name="同心圆 40">
              <a:extLst>
                <a:ext uri="{FF2B5EF4-FFF2-40B4-BE49-F238E27FC236}">
                  <a16:creationId xmlns:a16="http://schemas.microsoft.com/office/drawing/2014/main" id="{A124444A-65A3-41A2-A636-7908294ADFE1}"/>
                </a:ext>
              </a:extLst>
            </p:cNvPr>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7" name="椭圆 86">
              <a:extLst>
                <a:ext uri="{FF2B5EF4-FFF2-40B4-BE49-F238E27FC236}">
                  <a16:creationId xmlns:a16="http://schemas.microsoft.com/office/drawing/2014/main" id="{8359D3DD-0C8A-4862-BA50-929A40E4ACFC}"/>
                </a:ext>
              </a:extLst>
            </p:cNvPr>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8" name="组合 87">
            <a:extLst>
              <a:ext uri="{FF2B5EF4-FFF2-40B4-BE49-F238E27FC236}">
                <a16:creationId xmlns:a16="http://schemas.microsoft.com/office/drawing/2014/main" id="{5C560C58-E306-4587-8B2C-911FCED1F680}"/>
              </a:ext>
            </a:extLst>
          </p:cNvPr>
          <p:cNvGrpSpPr/>
          <p:nvPr/>
        </p:nvGrpSpPr>
        <p:grpSpPr>
          <a:xfrm>
            <a:off x="3417510" y="2269981"/>
            <a:ext cx="792088" cy="792087"/>
            <a:chOff x="304800" y="673100"/>
            <a:chExt cx="4000500" cy="4000500"/>
          </a:xfrm>
          <a:effectLst>
            <a:outerShdw blurRad="444500" dist="254000" dir="8100000" algn="tr" rotWithShape="0">
              <a:prstClr val="black">
                <a:alpha val="50000"/>
              </a:prstClr>
            </a:outerShdw>
          </a:effectLst>
        </p:grpSpPr>
        <p:sp>
          <p:nvSpPr>
            <p:cNvPr id="89" name="同心圆 43">
              <a:extLst>
                <a:ext uri="{FF2B5EF4-FFF2-40B4-BE49-F238E27FC236}">
                  <a16:creationId xmlns:a16="http://schemas.microsoft.com/office/drawing/2014/main" id="{69A7EE53-523F-47D2-B9CE-12108C574791}"/>
                </a:ext>
              </a:extLst>
            </p:cNvPr>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0" name="椭圆 89">
              <a:extLst>
                <a:ext uri="{FF2B5EF4-FFF2-40B4-BE49-F238E27FC236}">
                  <a16:creationId xmlns:a16="http://schemas.microsoft.com/office/drawing/2014/main" id="{87A54D61-8D18-4694-B4BA-46E00BD9403A}"/>
                </a:ext>
              </a:extLst>
            </p:cNvPr>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91" name="组合 90">
            <a:extLst>
              <a:ext uri="{FF2B5EF4-FFF2-40B4-BE49-F238E27FC236}">
                <a16:creationId xmlns:a16="http://schemas.microsoft.com/office/drawing/2014/main" id="{C6F10C0A-7851-40D2-9B43-5411F8D503C6}"/>
              </a:ext>
            </a:extLst>
          </p:cNvPr>
          <p:cNvGrpSpPr/>
          <p:nvPr/>
        </p:nvGrpSpPr>
        <p:grpSpPr>
          <a:xfrm>
            <a:off x="954370" y="717810"/>
            <a:ext cx="2862054" cy="2862052"/>
            <a:chOff x="304800" y="673100"/>
            <a:chExt cx="4000500" cy="4000500"/>
          </a:xfrm>
          <a:effectLst>
            <a:outerShdw blurRad="444500" dist="254000" dir="8100000" algn="tr" rotWithShape="0">
              <a:prstClr val="black">
                <a:alpha val="50000"/>
              </a:prstClr>
            </a:outerShdw>
          </a:effectLst>
        </p:grpSpPr>
        <p:sp>
          <p:nvSpPr>
            <p:cNvPr id="92" name="同心圆 46">
              <a:extLst>
                <a:ext uri="{FF2B5EF4-FFF2-40B4-BE49-F238E27FC236}">
                  <a16:creationId xmlns:a16="http://schemas.microsoft.com/office/drawing/2014/main" id="{98F4E605-1918-4F3A-B5F8-D986AA31E3F3}"/>
                </a:ext>
              </a:extLst>
            </p:cNvPr>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3" name="椭圆 92">
              <a:extLst>
                <a:ext uri="{FF2B5EF4-FFF2-40B4-BE49-F238E27FC236}">
                  <a16:creationId xmlns:a16="http://schemas.microsoft.com/office/drawing/2014/main" id="{40424C26-62A3-4ABF-83A7-5044F00C0D88}"/>
                </a:ext>
              </a:extLst>
            </p:cNvPr>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94" name="TextBox 14">
            <a:extLst>
              <a:ext uri="{FF2B5EF4-FFF2-40B4-BE49-F238E27FC236}">
                <a16:creationId xmlns:a16="http://schemas.microsoft.com/office/drawing/2014/main" id="{D3345354-1A03-418D-A86D-65F581456485}"/>
              </a:ext>
            </a:extLst>
          </p:cNvPr>
          <p:cNvSpPr>
            <a:spLocks noChangeArrowheads="1"/>
          </p:cNvSpPr>
          <p:nvPr/>
        </p:nvSpPr>
        <p:spPr bwMode="auto">
          <a:xfrm>
            <a:off x="1323888" y="1498598"/>
            <a:ext cx="2459273" cy="1323439"/>
          </a:xfrm>
          <a:prstGeom prst="rect">
            <a:avLst/>
          </a:prstGeom>
        </p:spPr>
        <p:txBody>
          <a:bodyPr wrap="square">
            <a:spAutoFit/>
          </a:bodyPr>
          <a:lstStyle/>
          <a:p>
            <a:pPr defTabSz="914400" fontAlgn="base">
              <a:spcBef>
                <a:spcPct val="0"/>
              </a:spcBef>
              <a:spcAft>
                <a:spcPct val="0"/>
              </a:spcAft>
            </a:pPr>
            <a:r>
              <a:rPr lang="en-US" altLang="zh-CN" sz="8000" dirty="0">
                <a:solidFill>
                  <a:schemeClr val="accent5">
                    <a:lumMod val="75000"/>
                  </a:schemeClr>
                </a:solidFill>
                <a:latin typeface="Impact" panose="020B0806030902050204" pitchFamily="34" charset="0"/>
                <a:sym typeface="方正兰亭粗黑_GBK" charset="-122"/>
              </a:rPr>
              <a:t>2</a:t>
            </a:r>
            <a:r>
              <a:rPr lang="en-US" altLang="zh-CN" sz="8000" dirty="0">
                <a:solidFill>
                  <a:srgbClr val="FF0000"/>
                </a:solidFill>
                <a:latin typeface="Impact" panose="020B0806030902050204" pitchFamily="34" charset="0"/>
                <a:sym typeface="方正兰亭粗黑_GBK" charset="-122"/>
              </a:rPr>
              <a:t>0</a:t>
            </a:r>
            <a:r>
              <a:rPr lang="en-US" altLang="zh-CN" sz="8000" dirty="0">
                <a:solidFill>
                  <a:schemeClr val="accent5">
                    <a:lumMod val="75000"/>
                  </a:schemeClr>
                </a:solidFill>
                <a:latin typeface="Impact" panose="020B0806030902050204" pitchFamily="34" charset="0"/>
                <a:sym typeface="方正兰亭粗黑_GBK" charset="-122"/>
              </a:rPr>
              <a:t>25</a:t>
            </a:r>
          </a:p>
        </p:txBody>
      </p:sp>
      <p:grpSp>
        <p:nvGrpSpPr>
          <p:cNvPr id="95" name="组合 94">
            <a:extLst>
              <a:ext uri="{FF2B5EF4-FFF2-40B4-BE49-F238E27FC236}">
                <a16:creationId xmlns:a16="http://schemas.microsoft.com/office/drawing/2014/main" id="{E022E158-40AF-44F1-8DF8-CA54B79BEEB8}"/>
              </a:ext>
            </a:extLst>
          </p:cNvPr>
          <p:cNvGrpSpPr/>
          <p:nvPr/>
        </p:nvGrpSpPr>
        <p:grpSpPr>
          <a:xfrm>
            <a:off x="179512" y="827880"/>
            <a:ext cx="1152128" cy="1152127"/>
            <a:chOff x="304800" y="673100"/>
            <a:chExt cx="4000500" cy="4000500"/>
          </a:xfrm>
          <a:effectLst>
            <a:outerShdw blurRad="444500" dist="254000" dir="8100000" algn="tr" rotWithShape="0">
              <a:prstClr val="black">
                <a:alpha val="50000"/>
              </a:prstClr>
            </a:outerShdw>
          </a:effectLst>
        </p:grpSpPr>
        <p:sp>
          <p:nvSpPr>
            <p:cNvPr id="96" name="同心圆 50">
              <a:extLst>
                <a:ext uri="{FF2B5EF4-FFF2-40B4-BE49-F238E27FC236}">
                  <a16:creationId xmlns:a16="http://schemas.microsoft.com/office/drawing/2014/main" id="{35BDA6FF-20E6-4FEA-9D1D-CB8FFF9E58E6}"/>
                </a:ext>
              </a:extLst>
            </p:cNvPr>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7" name="椭圆 96">
              <a:extLst>
                <a:ext uri="{FF2B5EF4-FFF2-40B4-BE49-F238E27FC236}">
                  <a16:creationId xmlns:a16="http://schemas.microsoft.com/office/drawing/2014/main" id="{A1631747-39D5-400E-953E-CD0A46388A33}"/>
                </a:ext>
              </a:extLst>
            </p:cNvPr>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13" name="组合 112">
            <a:extLst>
              <a:ext uri="{FF2B5EF4-FFF2-40B4-BE49-F238E27FC236}">
                <a16:creationId xmlns:a16="http://schemas.microsoft.com/office/drawing/2014/main" id="{DB28A9FE-D304-40C6-9727-C26A6C08C81E}"/>
              </a:ext>
            </a:extLst>
          </p:cNvPr>
          <p:cNvGrpSpPr/>
          <p:nvPr/>
        </p:nvGrpSpPr>
        <p:grpSpPr>
          <a:xfrm>
            <a:off x="488061" y="4084256"/>
            <a:ext cx="940068" cy="940064"/>
            <a:chOff x="304800" y="673100"/>
            <a:chExt cx="4000500" cy="4000500"/>
          </a:xfrm>
          <a:effectLst>
            <a:outerShdw blurRad="444500" dist="254000" dir="8100000" algn="tr" rotWithShape="0">
              <a:prstClr val="black">
                <a:alpha val="50000"/>
              </a:prstClr>
            </a:outerShdw>
          </a:effectLst>
        </p:grpSpPr>
        <p:sp>
          <p:nvSpPr>
            <p:cNvPr id="114" name="同心圆 70">
              <a:extLst>
                <a:ext uri="{FF2B5EF4-FFF2-40B4-BE49-F238E27FC236}">
                  <a16:creationId xmlns:a16="http://schemas.microsoft.com/office/drawing/2014/main" id="{01BFA94E-1458-4EF4-A8FA-39615D13E2E7}"/>
                </a:ext>
              </a:extLst>
            </p:cNvPr>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15" name="椭圆 114">
              <a:extLst>
                <a:ext uri="{FF2B5EF4-FFF2-40B4-BE49-F238E27FC236}">
                  <a16:creationId xmlns:a16="http://schemas.microsoft.com/office/drawing/2014/main" id="{47E95A14-5BEC-483D-A7AD-C1CC91E1AD1E}"/>
                </a:ext>
              </a:extLst>
            </p:cNvPr>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16" name="组合 115">
            <a:extLst>
              <a:ext uri="{FF2B5EF4-FFF2-40B4-BE49-F238E27FC236}">
                <a16:creationId xmlns:a16="http://schemas.microsoft.com/office/drawing/2014/main" id="{D44DA764-E411-4B36-9B5B-1A8C46A68556}"/>
              </a:ext>
            </a:extLst>
          </p:cNvPr>
          <p:cNvGrpSpPr/>
          <p:nvPr/>
        </p:nvGrpSpPr>
        <p:grpSpPr>
          <a:xfrm>
            <a:off x="1851036" y="4084256"/>
            <a:ext cx="575388" cy="575387"/>
            <a:chOff x="304800" y="673100"/>
            <a:chExt cx="4000500" cy="4000500"/>
          </a:xfrm>
          <a:effectLst>
            <a:outerShdw blurRad="444500" dist="254000" dir="8100000" algn="tr" rotWithShape="0">
              <a:prstClr val="black">
                <a:alpha val="50000"/>
              </a:prstClr>
            </a:outerShdw>
          </a:effectLst>
        </p:grpSpPr>
        <p:sp>
          <p:nvSpPr>
            <p:cNvPr id="117" name="同心圆 73">
              <a:extLst>
                <a:ext uri="{FF2B5EF4-FFF2-40B4-BE49-F238E27FC236}">
                  <a16:creationId xmlns:a16="http://schemas.microsoft.com/office/drawing/2014/main" id="{A9B6E735-B094-4683-9748-55A2432698EA}"/>
                </a:ext>
              </a:extLst>
            </p:cNvPr>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118" name="椭圆 117">
              <a:extLst>
                <a:ext uri="{FF2B5EF4-FFF2-40B4-BE49-F238E27FC236}">
                  <a16:creationId xmlns:a16="http://schemas.microsoft.com/office/drawing/2014/main" id="{158E71FF-7EAA-4CE2-A1C9-68648C593F8C}"/>
                </a:ext>
              </a:extLst>
            </p:cNvPr>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19" name="矩形 118">
            <a:extLst>
              <a:ext uri="{FF2B5EF4-FFF2-40B4-BE49-F238E27FC236}">
                <a16:creationId xmlns:a16="http://schemas.microsoft.com/office/drawing/2014/main" id="{591DB9D1-EA8B-448B-988B-BD3886CF2A73}"/>
              </a:ext>
            </a:extLst>
          </p:cNvPr>
          <p:cNvSpPr/>
          <p:nvPr/>
        </p:nvSpPr>
        <p:spPr>
          <a:xfrm>
            <a:off x="4864659" y="1933326"/>
            <a:ext cx="3364941" cy="707886"/>
          </a:xfrm>
          <a:prstGeom prst="rect">
            <a:avLst/>
          </a:prstGeom>
        </p:spPr>
        <p:txBody>
          <a:bodyPr wrap="square">
            <a:spAutoFit/>
          </a:bodyPr>
          <a:lstStyle/>
          <a:p>
            <a:pPr algn="ctr" defTabSz="914400" fontAlgn="base">
              <a:spcBef>
                <a:spcPct val="0"/>
              </a:spcBef>
              <a:spcAft>
                <a:spcPct val="0"/>
              </a:spcAft>
            </a:pPr>
            <a:r>
              <a:rPr lang="zh-CN" altLang="en-US" sz="4000" b="1" dirty="0">
                <a:solidFill>
                  <a:srgbClr val="4472C4"/>
                </a:solidFill>
                <a:effectLst>
                  <a:outerShdw blurRad="38100" dist="38100" dir="2700000" algn="tl">
                    <a:srgbClr val="000000">
                      <a:alpha val="43137"/>
                    </a:srgbClr>
                  </a:outerShdw>
                </a:effectLst>
                <a:latin typeface="微软雅黑" pitchFamily="34" charset="-122"/>
              </a:rPr>
              <a:t>敬请批评指正！</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additive="base">
                                        <p:cTn id="7" dur="2000" fill="hold"/>
                                        <p:tgtEl>
                                          <p:spTgt spid="91"/>
                                        </p:tgtEl>
                                        <p:attrNameLst>
                                          <p:attrName>ppt_x</p:attrName>
                                        </p:attrNameLst>
                                      </p:cBhvr>
                                      <p:tavLst>
                                        <p:tav tm="0">
                                          <p:val>
                                            <p:strVal val="#ppt_x"/>
                                          </p:val>
                                        </p:tav>
                                        <p:tav tm="100000">
                                          <p:val>
                                            <p:strVal val="#ppt_x"/>
                                          </p:val>
                                        </p:tav>
                                      </p:tavLst>
                                    </p:anim>
                                    <p:anim calcmode="lin" valueType="num">
                                      <p:cBhvr additive="base">
                                        <p:cTn id="8" dur="2000" fill="hold"/>
                                        <p:tgtEl>
                                          <p:spTgt spid="91"/>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95"/>
                                        </p:tgtEl>
                                        <p:attrNameLst>
                                          <p:attrName>style.visibility</p:attrName>
                                        </p:attrNameLst>
                                      </p:cBhvr>
                                      <p:to>
                                        <p:strVal val="visible"/>
                                      </p:to>
                                    </p:set>
                                    <p:anim calcmode="lin" valueType="num">
                                      <p:cBhvr additive="base">
                                        <p:cTn id="11" dur="2000" fill="hold"/>
                                        <p:tgtEl>
                                          <p:spTgt spid="95"/>
                                        </p:tgtEl>
                                        <p:attrNameLst>
                                          <p:attrName>ppt_x</p:attrName>
                                        </p:attrNameLst>
                                      </p:cBhvr>
                                      <p:tavLst>
                                        <p:tav tm="0">
                                          <p:val>
                                            <p:strVal val="0-#ppt_w/2"/>
                                          </p:val>
                                        </p:tav>
                                        <p:tav tm="100000">
                                          <p:val>
                                            <p:strVal val="#ppt_x"/>
                                          </p:val>
                                        </p:tav>
                                      </p:tavLst>
                                    </p:anim>
                                    <p:anim calcmode="lin" valueType="num">
                                      <p:cBhvr additive="base">
                                        <p:cTn id="12" dur="2000" fill="hold"/>
                                        <p:tgtEl>
                                          <p:spTgt spid="95"/>
                                        </p:tgtEl>
                                        <p:attrNameLst>
                                          <p:attrName>ppt_y</p:attrName>
                                        </p:attrNameLst>
                                      </p:cBhvr>
                                      <p:tavLst>
                                        <p:tav tm="0">
                                          <p:val>
                                            <p:strVal val="0-#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8"/>
                                        </p:tgtEl>
                                        <p:attrNameLst>
                                          <p:attrName>style.visibility</p:attrName>
                                        </p:attrNameLst>
                                      </p:cBhvr>
                                      <p:to>
                                        <p:strVal val="visible"/>
                                      </p:to>
                                    </p:set>
                                    <p:anim calcmode="lin" valueType="num">
                                      <p:cBhvr additive="base">
                                        <p:cTn id="15" dur="2000" fill="hold"/>
                                        <p:tgtEl>
                                          <p:spTgt spid="88"/>
                                        </p:tgtEl>
                                        <p:attrNameLst>
                                          <p:attrName>ppt_x</p:attrName>
                                        </p:attrNameLst>
                                      </p:cBhvr>
                                      <p:tavLst>
                                        <p:tav tm="0">
                                          <p:val>
                                            <p:strVal val="1+#ppt_w/2"/>
                                          </p:val>
                                        </p:tav>
                                        <p:tav tm="100000">
                                          <p:val>
                                            <p:strVal val="#ppt_x"/>
                                          </p:val>
                                        </p:tav>
                                      </p:tavLst>
                                    </p:anim>
                                    <p:anim calcmode="lin" valueType="num">
                                      <p:cBhvr additive="base">
                                        <p:cTn id="16" dur="2000" fill="hold"/>
                                        <p:tgtEl>
                                          <p:spTgt spid="88"/>
                                        </p:tgtEl>
                                        <p:attrNameLst>
                                          <p:attrName>ppt_y</p:attrName>
                                        </p:attrNameLst>
                                      </p:cBhvr>
                                      <p:tavLst>
                                        <p:tav tm="0">
                                          <p:val>
                                            <p:strVal val="#ppt_y"/>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85"/>
                                        </p:tgtEl>
                                        <p:attrNameLst>
                                          <p:attrName>style.visibility</p:attrName>
                                        </p:attrNameLst>
                                      </p:cBhvr>
                                      <p:to>
                                        <p:strVal val="visible"/>
                                      </p:to>
                                    </p:set>
                                    <p:anim calcmode="lin" valueType="num">
                                      <p:cBhvr additive="base">
                                        <p:cTn id="19" dur="2000" fill="hold"/>
                                        <p:tgtEl>
                                          <p:spTgt spid="85"/>
                                        </p:tgtEl>
                                        <p:attrNameLst>
                                          <p:attrName>ppt_x</p:attrName>
                                        </p:attrNameLst>
                                      </p:cBhvr>
                                      <p:tavLst>
                                        <p:tav tm="0">
                                          <p:val>
                                            <p:strVal val="1+#ppt_w/2"/>
                                          </p:val>
                                        </p:tav>
                                        <p:tav tm="100000">
                                          <p:val>
                                            <p:strVal val="#ppt_x"/>
                                          </p:val>
                                        </p:tav>
                                      </p:tavLst>
                                    </p:anim>
                                    <p:anim calcmode="lin" valueType="num">
                                      <p:cBhvr additive="base">
                                        <p:cTn id="20" dur="2000" fill="hold"/>
                                        <p:tgtEl>
                                          <p:spTgt spid="85"/>
                                        </p:tgtEl>
                                        <p:attrNameLst>
                                          <p:attrName>ppt_y</p:attrName>
                                        </p:attrNameLst>
                                      </p:cBhvr>
                                      <p:tavLst>
                                        <p:tav tm="0">
                                          <p:val>
                                            <p:strVal val="0-#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13"/>
                                        </p:tgtEl>
                                        <p:attrNameLst>
                                          <p:attrName>style.visibility</p:attrName>
                                        </p:attrNameLst>
                                      </p:cBhvr>
                                      <p:to>
                                        <p:strVal val="visible"/>
                                      </p:to>
                                    </p:set>
                                    <p:anim calcmode="lin" valueType="num">
                                      <p:cBhvr additive="base">
                                        <p:cTn id="23" dur="2000" fill="hold"/>
                                        <p:tgtEl>
                                          <p:spTgt spid="113"/>
                                        </p:tgtEl>
                                        <p:attrNameLst>
                                          <p:attrName>ppt_x</p:attrName>
                                        </p:attrNameLst>
                                      </p:cBhvr>
                                      <p:tavLst>
                                        <p:tav tm="0">
                                          <p:val>
                                            <p:strVal val="0-#ppt_w/2"/>
                                          </p:val>
                                        </p:tav>
                                        <p:tav tm="100000">
                                          <p:val>
                                            <p:strVal val="#ppt_x"/>
                                          </p:val>
                                        </p:tav>
                                      </p:tavLst>
                                    </p:anim>
                                    <p:anim calcmode="lin" valueType="num">
                                      <p:cBhvr additive="base">
                                        <p:cTn id="24" dur="2000" fill="hold"/>
                                        <p:tgtEl>
                                          <p:spTgt spid="113"/>
                                        </p:tgtEl>
                                        <p:attrNameLst>
                                          <p:attrName>ppt_y</p:attrName>
                                        </p:attrNameLst>
                                      </p:cBhvr>
                                      <p:tavLst>
                                        <p:tav tm="0">
                                          <p:val>
                                            <p:strVal val="#ppt_y"/>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116"/>
                                        </p:tgtEl>
                                        <p:attrNameLst>
                                          <p:attrName>style.visibility</p:attrName>
                                        </p:attrNameLst>
                                      </p:cBhvr>
                                      <p:to>
                                        <p:strVal val="visible"/>
                                      </p:to>
                                    </p:set>
                                    <p:anim calcmode="lin" valueType="num">
                                      <p:cBhvr additive="base">
                                        <p:cTn id="27" dur="2000" fill="hold"/>
                                        <p:tgtEl>
                                          <p:spTgt spid="116"/>
                                        </p:tgtEl>
                                        <p:attrNameLst>
                                          <p:attrName>ppt_x</p:attrName>
                                        </p:attrNameLst>
                                      </p:cBhvr>
                                      <p:tavLst>
                                        <p:tav tm="0">
                                          <p:val>
                                            <p:strVal val="0-#ppt_w/2"/>
                                          </p:val>
                                        </p:tav>
                                        <p:tav tm="100000">
                                          <p:val>
                                            <p:strVal val="#ppt_x"/>
                                          </p:val>
                                        </p:tav>
                                      </p:tavLst>
                                    </p:anim>
                                    <p:anim calcmode="lin" valueType="num">
                                      <p:cBhvr additive="base">
                                        <p:cTn id="28" dur="2000" fill="hold"/>
                                        <p:tgtEl>
                                          <p:spTgt spid="116"/>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56" presetClass="entr" presetSubtype="0" fill="hold" grpId="0" nodeType="afterEffect">
                                  <p:stCondLst>
                                    <p:cond delay="0"/>
                                  </p:stCondLst>
                                  <p:iterate type="lt">
                                    <p:tmPct val="10000"/>
                                  </p:iterate>
                                  <p:childTnLst>
                                    <p:set>
                                      <p:cBhvr>
                                        <p:cTn id="31" dur="1" fill="hold">
                                          <p:stCondLst>
                                            <p:cond delay="0"/>
                                          </p:stCondLst>
                                        </p:cTn>
                                        <p:tgtEl>
                                          <p:spTgt spid="94"/>
                                        </p:tgtEl>
                                        <p:attrNameLst>
                                          <p:attrName>style.visibility</p:attrName>
                                        </p:attrNameLst>
                                      </p:cBhvr>
                                      <p:to>
                                        <p:strVal val="visible"/>
                                      </p:to>
                                    </p:set>
                                    <p:anim by="(-#ppt_w*2)" calcmode="lin" valueType="num">
                                      <p:cBhvr rctx="PPT">
                                        <p:cTn id="32" dur="1000" autoRev="1" fill="hold">
                                          <p:stCondLst>
                                            <p:cond delay="0"/>
                                          </p:stCondLst>
                                        </p:cTn>
                                        <p:tgtEl>
                                          <p:spTgt spid="94"/>
                                        </p:tgtEl>
                                        <p:attrNameLst>
                                          <p:attrName>ppt_w</p:attrName>
                                        </p:attrNameLst>
                                      </p:cBhvr>
                                    </p:anim>
                                    <p:anim by="(#ppt_w*0.50)" calcmode="lin" valueType="num">
                                      <p:cBhvr>
                                        <p:cTn id="33" dur="1000" decel="50000" autoRev="1" fill="hold">
                                          <p:stCondLst>
                                            <p:cond delay="0"/>
                                          </p:stCondLst>
                                        </p:cTn>
                                        <p:tgtEl>
                                          <p:spTgt spid="94"/>
                                        </p:tgtEl>
                                        <p:attrNameLst>
                                          <p:attrName>ppt_x</p:attrName>
                                        </p:attrNameLst>
                                      </p:cBhvr>
                                    </p:anim>
                                    <p:anim from="(-#ppt_h/2)" to="(#ppt_y)" calcmode="lin" valueType="num">
                                      <p:cBhvr>
                                        <p:cTn id="34" dur="2000" fill="hold">
                                          <p:stCondLst>
                                            <p:cond delay="0"/>
                                          </p:stCondLst>
                                        </p:cTn>
                                        <p:tgtEl>
                                          <p:spTgt spid="94"/>
                                        </p:tgtEl>
                                        <p:attrNameLst>
                                          <p:attrName>ppt_y</p:attrName>
                                        </p:attrNameLst>
                                      </p:cBhvr>
                                    </p:anim>
                                    <p:animRot by="21600000">
                                      <p:cBhvr>
                                        <p:cTn id="35" dur="2000" fill="hold">
                                          <p:stCondLst>
                                            <p:cond delay="0"/>
                                          </p:stCondLst>
                                        </p:cTn>
                                        <p:tgtEl>
                                          <p:spTgt spid="94"/>
                                        </p:tgtEl>
                                        <p:attrNameLst>
                                          <p:attrName>r</p:attrName>
                                        </p:attrNameLst>
                                      </p:cBhvr>
                                    </p:animRot>
                                  </p:childTnLst>
                                </p:cTn>
                              </p:par>
                            </p:childTnLst>
                          </p:cTn>
                        </p:par>
                        <p:par>
                          <p:cTn id="36" fill="hold">
                            <p:stCondLst>
                              <p:cond delay="4600"/>
                            </p:stCondLst>
                            <p:childTnLst>
                              <p:par>
                                <p:cTn id="37" presetID="42" presetClass="entr" presetSubtype="0" fill="hold" grpId="0" nodeType="afterEffect">
                                  <p:stCondLst>
                                    <p:cond delay="0"/>
                                  </p:stCondLst>
                                  <p:iterate type="lt">
                                    <p:tmPct val="10000"/>
                                  </p:iterate>
                                  <p:childTnLst>
                                    <p:set>
                                      <p:cBhvr>
                                        <p:cTn id="38" dur="1" fill="hold">
                                          <p:stCondLst>
                                            <p:cond delay="0"/>
                                          </p:stCondLst>
                                        </p:cTn>
                                        <p:tgtEl>
                                          <p:spTgt spid="119"/>
                                        </p:tgtEl>
                                        <p:attrNameLst>
                                          <p:attrName>style.visibility</p:attrName>
                                        </p:attrNameLst>
                                      </p:cBhvr>
                                      <p:to>
                                        <p:strVal val="visible"/>
                                      </p:to>
                                    </p:set>
                                    <p:animEffect transition="in" filter="fade">
                                      <p:cBhvr>
                                        <p:cTn id="39" dur="750"/>
                                        <p:tgtEl>
                                          <p:spTgt spid="119"/>
                                        </p:tgtEl>
                                      </p:cBhvr>
                                    </p:animEffect>
                                    <p:anim calcmode="lin" valueType="num">
                                      <p:cBhvr>
                                        <p:cTn id="40" dur="750" fill="hold"/>
                                        <p:tgtEl>
                                          <p:spTgt spid="119"/>
                                        </p:tgtEl>
                                        <p:attrNameLst>
                                          <p:attrName>ppt_x</p:attrName>
                                        </p:attrNameLst>
                                      </p:cBhvr>
                                      <p:tavLst>
                                        <p:tav tm="0">
                                          <p:val>
                                            <p:strVal val="#ppt_x"/>
                                          </p:val>
                                        </p:tav>
                                        <p:tav tm="100000">
                                          <p:val>
                                            <p:strVal val="#ppt_x"/>
                                          </p:val>
                                        </p:tav>
                                      </p:tavLst>
                                    </p:anim>
                                    <p:anim calcmode="lin" valueType="num">
                                      <p:cBhvr>
                                        <p:cTn id="41" dur="750" fill="hold"/>
                                        <p:tgtEl>
                                          <p:spTgt spid="1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1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1187624" y="1074098"/>
            <a:ext cx="944489" cy="1569660"/>
          </a:xfrm>
          <a:prstGeom prst="rect">
            <a:avLst/>
          </a:prstGeom>
          <a:noFill/>
        </p:spPr>
        <p:txBody>
          <a:bodyPr wrap="none" rtlCol="0">
            <a:spAutoFit/>
          </a:bodyPr>
          <a:lstStyle>
            <a:defPPr>
              <a:defRPr lang="zh-CN"/>
            </a:defPPr>
            <a:lvl1pPr>
              <a:defRPr sz="4000" b="1">
                <a:solidFill>
                  <a:schemeClr val="bg1"/>
                </a:solidFill>
                <a:latin typeface="微软雅黑" pitchFamily="34" charset="-122"/>
                <a:ea typeface="微软雅黑" pitchFamily="34" charset="-122"/>
              </a:defRPr>
            </a:lvl1pPr>
          </a:lstStyle>
          <a:p>
            <a:pPr algn="ctr"/>
            <a:r>
              <a:rPr lang="en-US" altLang="zh-CN" sz="9600" dirty="0">
                <a:solidFill>
                  <a:srgbClr val="0070C0"/>
                </a:solidFill>
              </a:rPr>
              <a:t>1</a:t>
            </a:r>
            <a:endParaRPr lang="zh-CN" altLang="en-US" sz="9600" dirty="0">
              <a:solidFill>
                <a:srgbClr val="0070C0"/>
              </a:solidFill>
            </a:endParaRPr>
          </a:p>
        </p:txBody>
      </p:sp>
      <p:cxnSp>
        <p:nvCxnSpPr>
          <p:cNvPr id="13" name="直接连接符 12"/>
          <p:cNvCxnSpPr/>
          <p:nvPr/>
        </p:nvCxnSpPr>
        <p:spPr>
          <a:xfrm>
            <a:off x="-12614" y="1851670"/>
            <a:ext cx="1200238" cy="7258"/>
          </a:xfrm>
          <a:prstGeom prst="line">
            <a:avLst/>
          </a:prstGeom>
          <a:ln w="9525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stCxn id="12" idx="3"/>
          </p:cNvCxnSpPr>
          <p:nvPr/>
        </p:nvCxnSpPr>
        <p:spPr>
          <a:xfrm flipV="1">
            <a:off x="2132113" y="1851670"/>
            <a:ext cx="6743079" cy="7258"/>
          </a:xfrm>
          <a:prstGeom prst="line">
            <a:avLst/>
          </a:prstGeom>
          <a:ln w="9525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379036" y="1185654"/>
            <a:ext cx="6062115" cy="523220"/>
          </a:xfrm>
          <a:prstGeom prst="rect">
            <a:avLst/>
          </a:prstGeom>
          <a:noFill/>
        </p:spPr>
        <p:txBody>
          <a:bodyPr wrap="square" rtlCol="0">
            <a:spAutoFit/>
          </a:bodyPr>
          <a:lstStyle/>
          <a:p>
            <a:r>
              <a:rPr lang="zh-CN" altLang="en-US" sz="2800" dirty="0">
                <a:solidFill>
                  <a:schemeClr val="accent5">
                    <a:lumMod val="75000"/>
                  </a:schemeClr>
                </a:solidFill>
                <a:latin typeface="+mn-ea"/>
                <a:cs typeface="Times New Roman" panose="02020603050405020304" pitchFamily="18" charset="0"/>
              </a:rPr>
              <a:t>中国现代意义的科学研究之肇始</a:t>
            </a:r>
            <a:endPar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2" name="TextBox 31"/>
          <p:cNvSpPr txBox="1"/>
          <p:nvPr/>
        </p:nvSpPr>
        <p:spPr>
          <a:xfrm>
            <a:off x="3193841" y="2144520"/>
            <a:ext cx="4762535" cy="1526187"/>
          </a:xfrm>
          <a:prstGeom prst="rect">
            <a:avLst/>
          </a:prstGeom>
          <a:noFill/>
        </p:spPr>
        <p:txBody>
          <a:bodyPr wrap="square" rtlCol="0">
            <a:spAutoFit/>
          </a:bodyPr>
          <a:lstStyle/>
          <a:p>
            <a:pPr>
              <a:lnSpc>
                <a:spcPct val="150000"/>
              </a:lnSpc>
            </a:pPr>
            <a:r>
              <a:rPr lang="en-US" altLang="zh-CN" sz="1600" b="1" dirty="0">
                <a:solidFill>
                  <a:schemeClr val="accent5">
                    <a:lumMod val="75000"/>
                  </a:schemeClr>
                </a:solidFill>
                <a:latin typeface="+mj-ea"/>
                <a:ea typeface="+mj-ea"/>
              </a:rPr>
              <a:t>1.1  </a:t>
            </a:r>
            <a:r>
              <a:rPr lang="zh-CN" altLang="en-US" sz="1600" dirty="0">
                <a:solidFill>
                  <a:schemeClr val="accent5">
                    <a:lumMod val="75000"/>
                  </a:schemeClr>
                </a:solidFill>
                <a:latin typeface="+mj-ea"/>
                <a:ea typeface="+mj-ea"/>
              </a:rPr>
              <a:t>科学建制化的形成</a:t>
            </a:r>
            <a:endParaRPr lang="en-US" altLang="zh-CN" sz="1600" dirty="0">
              <a:solidFill>
                <a:schemeClr val="accent5">
                  <a:lumMod val="75000"/>
                </a:schemeClr>
              </a:solidFill>
              <a:latin typeface="+mj-ea"/>
              <a:ea typeface="+mj-ea"/>
            </a:endParaRPr>
          </a:p>
          <a:p>
            <a:pPr>
              <a:lnSpc>
                <a:spcPct val="150000"/>
              </a:lnSpc>
            </a:pPr>
            <a:r>
              <a:rPr lang="en-US" altLang="zh-CN" sz="1600" b="1" dirty="0">
                <a:solidFill>
                  <a:schemeClr val="accent5">
                    <a:lumMod val="75000"/>
                  </a:schemeClr>
                </a:solidFill>
                <a:latin typeface="+mj-ea"/>
                <a:ea typeface="+mj-ea"/>
              </a:rPr>
              <a:t>1.2</a:t>
            </a:r>
            <a:r>
              <a:rPr lang="en-US" altLang="zh-CN" sz="1600" dirty="0">
                <a:solidFill>
                  <a:schemeClr val="accent5">
                    <a:lumMod val="75000"/>
                  </a:schemeClr>
                </a:solidFill>
                <a:latin typeface="+mj-ea"/>
                <a:ea typeface="+mj-ea"/>
              </a:rPr>
              <a:t>  </a:t>
            </a:r>
            <a:r>
              <a:rPr lang="zh-CN" altLang="en-US" sz="1600" dirty="0">
                <a:solidFill>
                  <a:schemeClr val="accent5">
                    <a:lumMod val="75000"/>
                  </a:schemeClr>
                </a:solidFill>
                <a:latin typeface="+mj-ea"/>
                <a:ea typeface="+mj-ea"/>
              </a:rPr>
              <a:t>中国</a:t>
            </a:r>
            <a:r>
              <a:rPr lang="zh-CN" altLang="en-US" sz="1600" dirty="0">
                <a:solidFill>
                  <a:schemeClr val="accent5">
                    <a:lumMod val="75000"/>
                  </a:schemeClr>
                </a:solidFill>
                <a:latin typeface="+mj-ea"/>
              </a:rPr>
              <a:t>现代</a:t>
            </a:r>
            <a:r>
              <a:rPr lang="zh-CN" altLang="en-US" sz="1600" dirty="0">
                <a:solidFill>
                  <a:schemeClr val="accent5">
                    <a:lumMod val="75000"/>
                  </a:schemeClr>
                </a:solidFill>
                <a:latin typeface="+mj-ea"/>
                <a:ea typeface="+mj-ea"/>
              </a:rPr>
              <a:t>科学研究由地质学开始</a:t>
            </a:r>
            <a:endParaRPr lang="en-US" altLang="zh-CN" sz="1600" b="1" dirty="0">
              <a:solidFill>
                <a:schemeClr val="accent5">
                  <a:lumMod val="75000"/>
                </a:schemeClr>
              </a:solidFill>
              <a:latin typeface="+mj-ea"/>
              <a:ea typeface="+mj-ea"/>
            </a:endParaRPr>
          </a:p>
          <a:p>
            <a:pPr>
              <a:lnSpc>
                <a:spcPct val="150000"/>
              </a:lnSpc>
            </a:pPr>
            <a:r>
              <a:rPr lang="en-US" altLang="zh-CN" sz="1600" b="1" dirty="0">
                <a:solidFill>
                  <a:schemeClr val="accent5">
                    <a:lumMod val="75000"/>
                  </a:schemeClr>
                </a:solidFill>
                <a:latin typeface="+mj-ea"/>
                <a:ea typeface="+mj-ea"/>
              </a:rPr>
              <a:t>1.3  </a:t>
            </a:r>
            <a:r>
              <a:rPr lang="zh-CN" altLang="en-US" sz="1600" dirty="0">
                <a:solidFill>
                  <a:schemeClr val="accent5">
                    <a:lumMod val="75000"/>
                  </a:schemeClr>
                </a:solidFill>
                <a:latin typeface="+mj-ea"/>
                <a:ea typeface="+mj-ea"/>
              </a:rPr>
              <a:t>最早的自然科学研究机构</a:t>
            </a:r>
            <a:endParaRPr lang="en-US" altLang="zh-CN" sz="1600" dirty="0">
              <a:solidFill>
                <a:schemeClr val="accent5">
                  <a:lumMod val="75000"/>
                </a:schemeClr>
              </a:solidFill>
              <a:latin typeface="+mj-ea"/>
              <a:ea typeface="+mj-ea"/>
            </a:endParaRPr>
          </a:p>
          <a:p>
            <a:pPr>
              <a:lnSpc>
                <a:spcPct val="150000"/>
              </a:lnSpc>
            </a:pPr>
            <a:r>
              <a:rPr lang="en-US" altLang="zh-CN" sz="1600" b="1" dirty="0">
                <a:solidFill>
                  <a:schemeClr val="accent5">
                    <a:lumMod val="75000"/>
                  </a:schemeClr>
                </a:solidFill>
                <a:latin typeface="+mj-ea"/>
              </a:rPr>
              <a:t>1.4  </a:t>
            </a:r>
            <a:r>
              <a:rPr lang="zh-CN" altLang="en-US" sz="1600" dirty="0">
                <a:solidFill>
                  <a:schemeClr val="accent5">
                    <a:lumMod val="75000"/>
                  </a:schemeClr>
                </a:solidFill>
                <a:latin typeface="+mj-ea"/>
              </a:rPr>
              <a:t>学术独立思潮</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4170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56" presetClass="entr" presetSubtype="0" fill="hold" grpId="0" nodeType="afterEffect">
                                  <p:stCondLst>
                                    <p:cond delay="0"/>
                                  </p:stCondLst>
                                  <p:iterate type="lt">
                                    <p:tmPct val="10000"/>
                                  </p:iterate>
                                  <p:childTnLst>
                                    <p:set>
                                      <p:cBhvr>
                                        <p:cTn id="20" dur="1" fill="hold">
                                          <p:stCondLst>
                                            <p:cond delay="0"/>
                                          </p:stCondLst>
                                        </p:cTn>
                                        <p:tgtEl>
                                          <p:spTgt spid="15"/>
                                        </p:tgtEl>
                                        <p:attrNameLst>
                                          <p:attrName>style.visibility</p:attrName>
                                        </p:attrNameLst>
                                      </p:cBhvr>
                                      <p:to>
                                        <p:strVal val="visible"/>
                                      </p:to>
                                    </p:set>
                                    <p:anim by="(-#ppt_w*2)" calcmode="lin" valueType="num">
                                      <p:cBhvr rctx="PPT">
                                        <p:cTn id="21" dur="500" autoRev="1" fill="hold">
                                          <p:stCondLst>
                                            <p:cond delay="0"/>
                                          </p:stCondLst>
                                        </p:cTn>
                                        <p:tgtEl>
                                          <p:spTgt spid="15"/>
                                        </p:tgtEl>
                                        <p:attrNameLst>
                                          <p:attrName>ppt_w</p:attrName>
                                        </p:attrNameLst>
                                      </p:cBhvr>
                                    </p:anim>
                                    <p:anim by="(#ppt_w*0.50)" calcmode="lin" valueType="num">
                                      <p:cBhvr>
                                        <p:cTn id="22" dur="500" decel="50000" autoRev="1" fill="hold">
                                          <p:stCondLst>
                                            <p:cond delay="0"/>
                                          </p:stCondLst>
                                        </p:cTn>
                                        <p:tgtEl>
                                          <p:spTgt spid="15"/>
                                        </p:tgtEl>
                                        <p:attrNameLst>
                                          <p:attrName>ppt_x</p:attrName>
                                        </p:attrNameLst>
                                      </p:cBhvr>
                                    </p:anim>
                                    <p:anim from="(-#ppt_h/2)" to="(#ppt_y)" calcmode="lin" valueType="num">
                                      <p:cBhvr>
                                        <p:cTn id="23" dur="1000" fill="hold">
                                          <p:stCondLst>
                                            <p:cond delay="0"/>
                                          </p:stCondLst>
                                        </p:cTn>
                                        <p:tgtEl>
                                          <p:spTgt spid="15"/>
                                        </p:tgtEl>
                                        <p:attrNameLst>
                                          <p:attrName>ppt_y</p:attrName>
                                        </p:attrNameLst>
                                      </p:cBhvr>
                                    </p:anim>
                                    <p:animRot by="21600000">
                                      <p:cBhvr>
                                        <p:cTn id="24" dur="1000" fill="hold">
                                          <p:stCondLst>
                                            <p:cond delay="0"/>
                                          </p:stCondLst>
                                        </p:cTn>
                                        <p:tgtEl>
                                          <p:spTgt spid="15"/>
                                        </p:tgtEl>
                                        <p:attrNameLst>
                                          <p:attrName>r</p:attrName>
                                        </p:attrNameLst>
                                      </p:cBhvr>
                                    </p:animRot>
                                  </p:childTnLst>
                                </p:cTn>
                              </p:par>
                            </p:childTnLst>
                          </p:cTn>
                        </p:par>
                        <p:par>
                          <p:cTn id="25" fill="hold">
                            <p:stCondLst>
                              <p:cond delay="3300"/>
                            </p:stCondLst>
                            <p:childTnLst>
                              <p:par>
                                <p:cTn id="26" presetID="2" presetClass="entr" presetSubtype="2"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500" fill="hold"/>
                                        <p:tgtEl>
                                          <p:spTgt spid="32"/>
                                        </p:tgtEl>
                                        <p:attrNameLst>
                                          <p:attrName>ppt_x</p:attrName>
                                        </p:attrNameLst>
                                      </p:cBhvr>
                                      <p:tavLst>
                                        <p:tav tm="0">
                                          <p:val>
                                            <p:strVal val="1+#ppt_w/2"/>
                                          </p:val>
                                        </p:tav>
                                        <p:tav tm="100000">
                                          <p:val>
                                            <p:strVal val="#ppt_x"/>
                                          </p:val>
                                        </p:tav>
                                      </p:tavLst>
                                    </p:anim>
                                    <p:anim calcmode="lin" valueType="num">
                                      <p:cBhvr additive="base">
                                        <p:cTn id="29"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5034416"/>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p:cNvSpPr txBox="1"/>
          <p:nvPr/>
        </p:nvSpPr>
        <p:spPr>
          <a:xfrm>
            <a:off x="425971" y="89856"/>
            <a:ext cx="1042273" cy="769441"/>
          </a:xfrm>
          <a:prstGeom prst="rect">
            <a:avLst/>
          </a:prstGeom>
          <a:noFill/>
        </p:spPr>
        <p:txBody>
          <a:bodyPr wrap="square" rtlCol="0">
            <a:spAutoFit/>
          </a:bodyPr>
          <a:lstStyle>
            <a:defPPr>
              <a:defRPr lang="zh-CN"/>
            </a:defPPr>
            <a:lvl1pPr>
              <a:defRPr sz="4000" b="1">
                <a:solidFill>
                  <a:schemeClr val="bg1"/>
                </a:solidFill>
                <a:latin typeface="微软雅黑" pitchFamily="34" charset="-122"/>
                <a:ea typeface="微软雅黑" pitchFamily="34" charset="-122"/>
              </a:defRPr>
            </a:lvl1pPr>
          </a:lstStyle>
          <a:p>
            <a:pPr algn="ctr"/>
            <a:r>
              <a:rPr lang="en-US" altLang="zh-CN" sz="4400" dirty="0">
                <a:solidFill>
                  <a:srgbClr val="0070C0"/>
                </a:solidFill>
              </a:rPr>
              <a:t>1.1</a:t>
            </a:r>
            <a:endParaRPr lang="zh-CN" altLang="en-US" sz="4400" dirty="0">
              <a:solidFill>
                <a:srgbClr val="0070C0"/>
              </a:solidFill>
            </a:endParaRPr>
          </a:p>
        </p:txBody>
      </p:sp>
      <p:cxnSp>
        <p:nvCxnSpPr>
          <p:cNvPr id="20" name="直接连接符 19"/>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a:cxnSpLocks/>
          </p:cNvCxnSpPr>
          <p:nvPr/>
        </p:nvCxnSpPr>
        <p:spPr>
          <a:xfrm>
            <a:off x="1412592" y="573915"/>
            <a:ext cx="773140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31319" y="175907"/>
            <a:ext cx="4264128" cy="400110"/>
          </a:xfrm>
          <a:prstGeom prst="rect">
            <a:avLst/>
          </a:prstGeom>
          <a:noFill/>
        </p:spPr>
        <p:txBody>
          <a:bodyPr wrap="square" rtlCol="0">
            <a:spAutoFit/>
          </a:bodyPr>
          <a:lstStyle/>
          <a:p>
            <a:r>
              <a:rPr lang="zh-CN" altLang="en-US" sz="2000" dirty="0">
                <a:solidFill>
                  <a:schemeClr val="accent5">
                    <a:lumMod val="75000"/>
                  </a:schemeClr>
                </a:solidFill>
                <a:latin typeface="+mj-ea"/>
                <a:ea typeface="+mj-ea"/>
              </a:rPr>
              <a:t>科学建制化的过程</a:t>
            </a:r>
            <a:endParaRPr lang="zh-CN" altLang="en-US" sz="2000" b="1" dirty="0">
              <a:latin typeface="微软雅黑" panose="020B0503020204020204" pitchFamily="34" charset="-122"/>
              <a:ea typeface="微软雅黑" panose="020B0503020204020204" pitchFamily="34" charset="-122"/>
            </a:endParaRPr>
          </a:p>
        </p:txBody>
      </p:sp>
      <p:sp>
        <p:nvSpPr>
          <p:cNvPr id="9" name="TextBox 8"/>
          <p:cNvSpPr txBox="1"/>
          <p:nvPr/>
        </p:nvSpPr>
        <p:spPr>
          <a:xfrm>
            <a:off x="774356" y="859297"/>
            <a:ext cx="7786741" cy="701346"/>
          </a:xfrm>
          <a:prstGeom prst="rect">
            <a:avLst/>
          </a:prstGeom>
          <a:noFill/>
        </p:spPr>
        <p:txBody>
          <a:bodyPr wrap="square" rtlCol="0">
            <a:spAutoFit/>
          </a:bodyPr>
          <a:lstStyle/>
          <a:p>
            <a:pPr>
              <a:lnSpc>
                <a:spcPts val="2500"/>
              </a:lnSpc>
              <a:buClr>
                <a:schemeClr val="tx2">
                  <a:lumMod val="60000"/>
                  <a:lumOff val="40000"/>
                </a:schemeClr>
              </a:buClr>
            </a:pPr>
            <a:r>
              <a:rPr lang="zh-CN" altLang="en-US" sz="1600" b="1" dirty="0">
                <a:solidFill>
                  <a:schemeClr val="accent5"/>
                </a:solidFill>
                <a:latin typeface="等线" panose="02010600030101010101" pitchFamily="2" charset="-122"/>
                <a:ea typeface="等线" panose="02010600030101010101" pitchFamily="2" charset="-122"/>
              </a:rPr>
              <a:t>什么是科学建制化（科学建制化的内涵）</a:t>
            </a:r>
            <a:endParaRPr lang="en-US" altLang="zh-CN" sz="1600" b="1" dirty="0">
              <a:solidFill>
                <a:schemeClr val="accent5"/>
              </a:solidFill>
              <a:latin typeface="等线" panose="02010600030101010101" pitchFamily="2" charset="-122"/>
              <a:ea typeface="等线" panose="02010600030101010101" pitchFamily="2" charset="-122"/>
            </a:endParaRPr>
          </a:p>
          <a:p>
            <a:pPr>
              <a:lnSpc>
                <a:spcPts val="2500"/>
              </a:lnSpc>
              <a:buClr>
                <a:schemeClr val="tx2">
                  <a:lumMod val="60000"/>
                  <a:lumOff val="40000"/>
                </a:schemeClr>
              </a:buClr>
            </a:pPr>
            <a:r>
              <a:rPr lang="zh-CN" altLang="en-US" sz="1400" dirty="0">
                <a:solidFill>
                  <a:schemeClr val="accent5">
                    <a:lumMod val="75000"/>
                  </a:schemeClr>
                </a:solidFill>
                <a:latin typeface="等线" panose="02010600030101010101" pitchFamily="2" charset="-122"/>
                <a:ea typeface="等线" panose="02010600030101010101" pitchFamily="2" charset="-122"/>
              </a:rPr>
              <a:t>我个人认为，一门科学学科的建制化通俗地说包括两部分：</a:t>
            </a:r>
            <a:endParaRPr lang="en-US" altLang="zh-CN" sz="1400" dirty="0">
              <a:solidFill>
                <a:schemeClr val="accent5">
                  <a:lumMod val="75000"/>
                </a:schemeClr>
              </a:solidFill>
              <a:latin typeface="等线" panose="02010600030101010101" pitchFamily="2" charset="-122"/>
              <a:ea typeface="等线" panose="02010600030101010101" pitchFamily="2" charset="-122"/>
            </a:endParaRPr>
          </a:p>
        </p:txBody>
      </p:sp>
      <p:sp>
        <p:nvSpPr>
          <p:cNvPr id="2" name="文本框 1">
            <a:extLst>
              <a:ext uri="{FF2B5EF4-FFF2-40B4-BE49-F238E27FC236}">
                <a16:creationId xmlns:a16="http://schemas.microsoft.com/office/drawing/2014/main" id="{DF5990B5-ADA5-8A93-F385-BB8C582D3A29}"/>
              </a:ext>
            </a:extLst>
          </p:cNvPr>
          <p:cNvSpPr txBox="1"/>
          <p:nvPr/>
        </p:nvSpPr>
        <p:spPr>
          <a:xfrm>
            <a:off x="774356" y="1652931"/>
            <a:ext cx="7786742" cy="1021946"/>
          </a:xfrm>
          <a:prstGeom prst="rect">
            <a:avLst/>
          </a:prstGeom>
          <a:solidFill>
            <a:schemeClr val="accent1">
              <a:lumMod val="40000"/>
              <a:lumOff val="60000"/>
            </a:schemeClr>
          </a:solidFill>
        </p:spPr>
        <p:txBody>
          <a:bodyPr wrap="square" rtlCol="0">
            <a:spAutoFit/>
          </a:bodyPr>
          <a:lstStyle/>
          <a:p>
            <a:pPr marL="0" marR="0" lvl="0" indent="0" algn="l" defTabSz="685800" rtl="0" eaLnBrk="1" fontAlgn="auto" latinLnBrk="0" hangingPunct="1">
              <a:lnSpc>
                <a:spcPts val="2500"/>
              </a:lnSpc>
              <a:spcBef>
                <a:spcPts val="0"/>
              </a:spcBef>
              <a:spcAft>
                <a:spcPts val="0"/>
              </a:spcAft>
              <a:buClr>
                <a:srgbClr val="44546A">
                  <a:lumMod val="60000"/>
                  <a:lumOff val="40000"/>
                </a:srgbClr>
              </a:buClr>
              <a:buSzTx/>
              <a:buFontTx/>
              <a:buNone/>
              <a:tabLst/>
              <a:defRPr/>
            </a:pPr>
            <a:r>
              <a:rPr kumimoji="0" lang="zh-CN" altLang="en-US" sz="1400" b="0" i="0" u="none" strike="noStrike" kern="12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mn-cs"/>
              </a:rPr>
              <a:t>（</a:t>
            </a:r>
            <a:r>
              <a:rPr kumimoji="0" lang="en-US" altLang="zh-CN" sz="1400" b="0" i="0" u="none" strike="noStrike" kern="12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mn-cs"/>
              </a:rPr>
              <a:t>1</a:t>
            </a:r>
            <a:r>
              <a:rPr kumimoji="0" lang="zh-CN" altLang="en-US" sz="1400" b="0" i="0" u="none" strike="noStrike" kern="12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mn-cs"/>
              </a:rPr>
              <a:t>）学术专业化：</a:t>
            </a:r>
            <a:endParaRPr kumimoji="0" lang="en-US" altLang="zh-CN" sz="1400" b="0" i="0" u="none" strike="noStrike" kern="12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mn-cs"/>
            </a:endParaRPr>
          </a:p>
          <a:p>
            <a:pPr marL="0" marR="0" lvl="0" indent="0" algn="l" defTabSz="685800" rtl="0" eaLnBrk="1" fontAlgn="auto" latinLnBrk="0" hangingPunct="1">
              <a:lnSpc>
                <a:spcPts val="2500"/>
              </a:lnSpc>
              <a:spcBef>
                <a:spcPts val="0"/>
              </a:spcBef>
              <a:spcAft>
                <a:spcPts val="0"/>
              </a:spcAft>
              <a:buClr>
                <a:srgbClr val="44546A">
                  <a:lumMod val="60000"/>
                  <a:lumOff val="40000"/>
                </a:srgbClr>
              </a:buClr>
              <a:buSzTx/>
              <a:buFontTx/>
              <a:buNone/>
              <a:tabLst/>
              <a:defRPr/>
            </a:pPr>
            <a:r>
              <a:rPr kumimoji="0" lang="zh-CN" altLang="en-US" sz="1400" b="0" i="0" u="none" strike="noStrike" kern="1200" cap="none" spc="0" normalizeH="0" baseline="0" noProof="0" dirty="0">
                <a:ln>
                  <a:noFill/>
                </a:ln>
                <a:solidFill>
                  <a:srgbClr val="4472C4">
                    <a:lumMod val="75000"/>
                  </a:srgbClr>
                </a:solidFill>
                <a:effectLst/>
                <a:uLnTx/>
                <a:uFillTx/>
                <a:latin typeface="等线" panose="02010600030101010101" pitchFamily="2" charset="-122"/>
                <a:ea typeface="等线" panose="02010600030101010101" pitchFamily="2" charset="-122"/>
                <a:cs typeface="+mn-cs"/>
              </a:rPr>
              <a:t>专业学者、专业机构（研究所、学系）、专业学会、专业知识生产环境（如实验室等）、专业成果、专业交流渠道（出版传播体系）、专业认证体系</a:t>
            </a:r>
            <a:endParaRPr kumimoji="0" lang="en-US" altLang="zh-CN" sz="1400" b="0" i="0" u="none" strike="noStrike" kern="1200" cap="none" spc="0" normalizeH="0" baseline="0" noProof="0" dirty="0">
              <a:ln>
                <a:noFill/>
              </a:ln>
              <a:solidFill>
                <a:srgbClr val="4472C4">
                  <a:lumMod val="75000"/>
                </a:srgbClr>
              </a:solidFill>
              <a:effectLst/>
              <a:uLnTx/>
              <a:uFillTx/>
              <a:latin typeface="等线" panose="02010600030101010101" pitchFamily="2" charset="-122"/>
              <a:ea typeface="等线" panose="02010600030101010101" pitchFamily="2" charset="-122"/>
              <a:cs typeface="+mn-cs"/>
            </a:endParaRPr>
          </a:p>
        </p:txBody>
      </p:sp>
      <p:sp>
        <p:nvSpPr>
          <p:cNvPr id="3" name="文本框 2">
            <a:extLst>
              <a:ext uri="{FF2B5EF4-FFF2-40B4-BE49-F238E27FC236}">
                <a16:creationId xmlns:a16="http://schemas.microsoft.com/office/drawing/2014/main" id="{E6FF5EFC-CF3C-6064-B24F-3545E2C6B144}"/>
              </a:ext>
            </a:extLst>
          </p:cNvPr>
          <p:cNvSpPr txBox="1"/>
          <p:nvPr/>
        </p:nvSpPr>
        <p:spPr>
          <a:xfrm>
            <a:off x="774356" y="2884602"/>
            <a:ext cx="7786741" cy="1342547"/>
          </a:xfrm>
          <a:prstGeom prst="rect">
            <a:avLst/>
          </a:prstGeom>
          <a:solidFill>
            <a:schemeClr val="accent5">
              <a:lumMod val="20000"/>
              <a:lumOff val="80000"/>
            </a:schemeClr>
          </a:solidFill>
        </p:spPr>
        <p:txBody>
          <a:bodyPr wrap="square" rtlCol="0">
            <a:spAutoFit/>
          </a:bodyPr>
          <a:lstStyle/>
          <a:p>
            <a:pPr marL="0" marR="0" lvl="0" indent="0" algn="l" defTabSz="685800" rtl="0" eaLnBrk="1" fontAlgn="auto" latinLnBrk="0" hangingPunct="1">
              <a:lnSpc>
                <a:spcPts val="2500"/>
              </a:lnSpc>
              <a:spcBef>
                <a:spcPts val="0"/>
              </a:spcBef>
              <a:spcAft>
                <a:spcPts val="0"/>
              </a:spcAft>
              <a:buClr>
                <a:srgbClr val="44546A">
                  <a:lumMod val="60000"/>
                  <a:lumOff val="40000"/>
                </a:srgbClr>
              </a:buClr>
              <a:buSzTx/>
              <a:buFontTx/>
              <a:buNone/>
              <a:tabLst/>
              <a:defRPr/>
            </a:pPr>
            <a:r>
              <a:rPr kumimoji="0" lang="zh-CN" altLang="en-US" sz="1400" b="0" i="0" u="none" strike="noStrike" kern="12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mn-cs"/>
              </a:rPr>
              <a:t>（</a:t>
            </a:r>
            <a:r>
              <a:rPr kumimoji="0" lang="en-US" altLang="zh-CN" sz="1400" b="0" i="0" u="none" strike="noStrike" kern="12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mn-cs"/>
              </a:rPr>
              <a:t>2</a:t>
            </a:r>
            <a:r>
              <a:rPr kumimoji="0" lang="zh-CN" altLang="en-US" sz="1400" b="0" i="0" u="none" strike="noStrike" kern="12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mn-cs"/>
              </a:rPr>
              <a:t>）学科职业化：</a:t>
            </a:r>
            <a:endParaRPr kumimoji="0" lang="en-US" altLang="zh-CN" sz="1400" b="0" i="0" u="none" strike="noStrike" kern="12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mn-cs"/>
            </a:endParaRPr>
          </a:p>
          <a:p>
            <a:pPr marL="0" marR="0" lvl="0" indent="0" algn="l" defTabSz="685800" rtl="0" eaLnBrk="1" fontAlgn="auto" latinLnBrk="0" hangingPunct="1">
              <a:lnSpc>
                <a:spcPts val="2500"/>
              </a:lnSpc>
              <a:spcBef>
                <a:spcPts val="0"/>
              </a:spcBef>
              <a:spcAft>
                <a:spcPts val="0"/>
              </a:spcAft>
              <a:buClr>
                <a:srgbClr val="44546A">
                  <a:lumMod val="60000"/>
                  <a:lumOff val="40000"/>
                </a:srgbClr>
              </a:buClr>
              <a:buSzTx/>
              <a:buFontTx/>
              <a:buNone/>
              <a:tabLst/>
              <a:defRPr/>
            </a:pPr>
            <a:r>
              <a:rPr kumimoji="0" lang="zh-CN" altLang="en-US" sz="1400" b="0" i="0" u="none" strike="noStrike" kern="1200" cap="none" spc="0" normalizeH="0" baseline="0" noProof="0" dirty="0">
                <a:ln>
                  <a:noFill/>
                </a:ln>
                <a:solidFill>
                  <a:srgbClr val="4472C4">
                    <a:lumMod val="75000"/>
                  </a:srgbClr>
                </a:solidFill>
                <a:effectLst/>
                <a:uLnTx/>
                <a:uFillTx/>
                <a:latin typeface="等线" panose="02010600030101010101" pitchFamily="2" charset="-122"/>
                <a:ea typeface="等线" panose="02010600030101010101" pitchFamily="2" charset="-122"/>
                <a:cs typeface="+mn-cs"/>
              </a:rPr>
              <a:t>科学成果能够被社会利用、接纳，从而科学活动能够得到社会支持，形成学科的可持续发展，带来学科相关的研究岗位、教学岗位、辅助岗位，以及学科所辐射的其他岗位（如政府雇员、工业岗位等等）</a:t>
            </a:r>
          </a:p>
        </p:txBody>
      </p:sp>
    </p:spTree>
    <p:extLst>
      <p:ext uri="{BB962C8B-B14F-4D97-AF65-F5344CB8AC3E}">
        <p14:creationId xmlns:p14="http://schemas.microsoft.com/office/powerpoint/2010/main" val="3592078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17C95-40EE-E357-1847-E7442E499FAB}"/>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097DAB1E-F257-29FD-845B-1269D4B127CE}"/>
              </a:ext>
            </a:extLst>
          </p:cNvPr>
          <p:cNvSpPr/>
          <p:nvPr/>
        </p:nvSpPr>
        <p:spPr>
          <a:xfrm>
            <a:off x="-12614" y="5069383"/>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a:extLst>
              <a:ext uri="{FF2B5EF4-FFF2-40B4-BE49-F238E27FC236}">
                <a16:creationId xmlns:a16="http://schemas.microsoft.com/office/drawing/2014/main" id="{D1677157-98D8-A8FA-84B1-B5EEC619C18A}"/>
              </a:ext>
            </a:extLst>
          </p:cNvPr>
          <p:cNvSpPr txBox="1"/>
          <p:nvPr/>
        </p:nvSpPr>
        <p:spPr>
          <a:xfrm>
            <a:off x="370319" y="74117"/>
            <a:ext cx="1042273" cy="769441"/>
          </a:xfrm>
          <a:prstGeom prst="rect">
            <a:avLst/>
          </a:prstGeom>
          <a:noFill/>
        </p:spPr>
        <p:txBody>
          <a:bodyPr wrap="none" rtlCol="0">
            <a:spAutoFit/>
          </a:bodyPr>
          <a:lstStyle>
            <a:defPPr>
              <a:defRPr lang="zh-CN"/>
            </a:defPPr>
            <a:lvl1pPr>
              <a:defRPr sz="4000" b="1">
                <a:solidFill>
                  <a:schemeClr val="bg1"/>
                </a:solidFill>
                <a:latin typeface="微软雅黑" pitchFamily="34" charset="-122"/>
                <a:ea typeface="微软雅黑" pitchFamily="34" charset="-122"/>
              </a:defRPr>
            </a:lvl1pPr>
          </a:lstStyle>
          <a:p>
            <a:pPr algn="ctr"/>
            <a:r>
              <a:rPr lang="en-US" altLang="zh-CN" sz="4400" dirty="0">
                <a:solidFill>
                  <a:srgbClr val="0070C0"/>
                </a:solidFill>
              </a:rPr>
              <a:t>1.1</a:t>
            </a:r>
            <a:endParaRPr lang="zh-CN" altLang="en-US" sz="4400" dirty="0">
              <a:solidFill>
                <a:srgbClr val="0070C0"/>
              </a:solidFill>
            </a:endParaRPr>
          </a:p>
        </p:txBody>
      </p:sp>
      <p:cxnSp>
        <p:nvCxnSpPr>
          <p:cNvPr id="20" name="直接连接符 19">
            <a:extLst>
              <a:ext uri="{FF2B5EF4-FFF2-40B4-BE49-F238E27FC236}">
                <a16:creationId xmlns:a16="http://schemas.microsoft.com/office/drawing/2014/main" id="{B88D9FF4-A3E3-1C63-6A1B-A7F543D10AD4}"/>
              </a:ext>
            </a:extLst>
          </p:cNvPr>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877C0125-BC8B-64EB-0EAE-77A51E820A32}"/>
              </a:ext>
            </a:extLst>
          </p:cNvPr>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0742FA6-FA11-5D29-CF18-F3B77AA28B25}"/>
              </a:ext>
            </a:extLst>
          </p:cNvPr>
          <p:cNvSpPr txBox="1"/>
          <p:nvPr/>
        </p:nvSpPr>
        <p:spPr>
          <a:xfrm>
            <a:off x="1412593" y="173805"/>
            <a:ext cx="3725015" cy="400110"/>
          </a:xfrm>
          <a:prstGeom prst="rect">
            <a:avLst/>
          </a:prstGeom>
          <a:noFill/>
        </p:spPr>
        <p:txBody>
          <a:bodyPr wrap="square" rtlCol="0">
            <a:spAutoFit/>
          </a:bodyPr>
          <a:lstStyle/>
          <a:p>
            <a:r>
              <a:rPr lang="zh-CN" altLang="en-US" sz="2000" dirty="0">
                <a:solidFill>
                  <a:schemeClr val="accent5">
                    <a:lumMod val="75000"/>
                  </a:schemeClr>
                </a:solidFill>
                <a:latin typeface="+mj-ea"/>
                <a:ea typeface="+mj-ea"/>
              </a:rPr>
              <a:t>科学建制化的过程</a:t>
            </a:r>
            <a:endParaRPr lang="zh-CN" altLang="en-US" sz="2000" b="1" dirty="0">
              <a:latin typeface="微软雅黑" panose="020B0503020204020204" pitchFamily="34" charset="-122"/>
              <a:ea typeface="微软雅黑" panose="020B0503020204020204" pitchFamily="34" charset="-122"/>
            </a:endParaRPr>
          </a:p>
        </p:txBody>
      </p:sp>
      <p:sp>
        <p:nvSpPr>
          <p:cNvPr id="14" name="矩形: 圆角 13">
            <a:extLst>
              <a:ext uri="{FF2B5EF4-FFF2-40B4-BE49-F238E27FC236}">
                <a16:creationId xmlns:a16="http://schemas.microsoft.com/office/drawing/2014/main" id="{F4C5491B-ED09-9740-AC12-6CBABF61C6FF}"/>
              </a:ext>
            </a:extLst>
          </p:cNvPr>
          <p:cNvSpPr/>
          <p:nvPr/>
        </p:nvSpPr>
        <p:spPr>
          <a:xfrm>
            <a:off x="5960961" y="3760223"/>
            <a:ext cx="1089551" cy="575035"/>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a:extLst>
              <a:ext uri="{FF2B5EF4-FFF2-40B4-BE49-F238E27FC236}">
                <a16:creationId xmlns:a16="http://schemas.microsoft.com/office/drawing/2014/main" id="{8628DCBE-AC5E-3C80-50BE-A48B5533949C}"/>
              </a:ext>
            </a:extLst>
          </p:cNvPr>
          <p:cNvGrpSpPr/>
          <p:nvPr/>
        </p:nvGrpSpPr>
        <p:grpSpPr>
          <a:xfrm>
            <a:off x="593888" y="1791093"/>
            <a:ext cx="8201319" cy="2545237"/>
            <a:chOff x="593889" y="1791093"/>
            <a:chExt cx="7690292" cy="2545237"/>
          </a:xfrm>
        </p:grpSpPr>
        <p:sp>
          <p:nvSpPr>
            <p:cNvPr id="13" name="矩形 12">
              <a:extLst>
                <a:ext uri="{FF2B5EF4-FFF2-40B4-BE49-F238E27FC236}">
                  <a16:creationId xmlns:a16="http://schemas.microsoft.com/office/drawing/2014/main" id="{A32D245F-EE39-8A98-5143-A4AF0A59344D}"/>
                </a:ext>
              </a:extLst>
            </p:cNvPr>
            <p:cNvSpPr/>
            <p:nvPr/>
          </p:nvSpPr>
          <p:spPr>
            <a:xfrm>
              <a:off x="593889" y="1791093"/>
              <a:ext cx="7548862" cy="14540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grpSp>
          <p:nvGrpSpPr>
            <p:cNvPr id="2" name="组合 1">
              <a:extLst>
                <a:ext uri="{FF2B5EF4-FFF2-40B4-BE49-F238E27FC236}">
                  <a16:creationId xmlns:a16="http://schemas.microsoft.com/office/drawing/2014/main" id="{9C82F093-6CFD-73C5-520A-3B5F898A4F58}"/>
                </a:ext>
              </a:extLst>
            </p:cNvPr>
            <p:cNvGrpSpPr/>
            <p:nvPr/>
          </p:nvGrpSpPr>
          <p:grpSpPr>
            <a:xfrm>
              <a:off x="853142" y="1948880"/>
              <a:ext cx="6641168" cy="1077218"/>
              <a:chOff x="954702" y="790171"/>
              <a:chExt cx="6235522" cy="1077218"/>
            </a:xfrm>
          </p:grpSpPr>
          <p:sp>
            <p:nvSpPr>
              <p:cNvPr id="3" name="文本框 2">
                <a:extLst>
                  <a:ext uri="{FF2B5EF4-FFF2-40B4-BE49-F238E27FC236}">
                    <a16:creationId xmlns:a16="http://schemas.microsoft.com/office/drawing/2014/main" id="{17CCB408-5C09-33A2-5E8C-E6D62C98118E}"/>
                  </a:ext>
                </a:extLst>
              </p:cNvPr>
              <p:cNvSpPr txBox="1"/>
              <p:nvPr/>
            </p:nvSpPr>
            <p:spPr>
              <a:xfrm>
                <a:off x="954702" y="955920"/>
                <a:ext cx="1042273" cy="830997"/>
              </a:xfrm>
              <a:prstGeom prst="rect">
                <a:avLst/>
              </a:prstGeom>
              <a:solidFill>
                <a:srgbClr val="0070C0"/>
              </a:solidFill>
              <a:ln>
                <a:solidFill>
                  <a:schemeClr val="accent1">
                    <a:lumMod val="60000"/>
                    <a:lumOff val="40000"/>
                  </a:schemeClr>
                </a:solidFill>
              </a:ln>
            </p:spPr>
            <p:txBody>
              <a:bodyPr wrap="square" rtlCol="0">
                <a:spAutoFit/>
              </a:bodyPr>
              <a:lstStyle/>
              <a:p>
                <a:pPr algn="ctr"/>
                <a:endParaRPr lang="en-US" altLang="zh-CN" sz="1600" dirty="0">
                  <a:solidFill>
                    <a:schemeClr val="accent1">
                      <a:lumMod val="75000"/>
                    </a:schemeClr>
                  </a:solidFill>
                </a:endParaRPr>
              </a:p>
              <a:p>
                <a:pPr algn="ctr"/>
                <a:r>
                  <a:rPr lang="zh-CN" altLang="en-US" sz="1600" dirty="0">
                    <a:solidFill>
                      <a:schemeClr val="bg1"/>
                    </a:solidFill>
                  </a:rPr>
                  <a:t>研究机构</a:t>
                </a:r>
                <a:endParaRPr lang="en-US" altLang="zh-CN" sz="1600" dirty="0">
                  <a:solidFill>
                    <a:schemeClr val="bg1"/>
                  </a:solidFill>
                </a:endParaRPr>
              </a:p>
              <a:p>
                <a:pPr algn="ctr"/>
                <a:endParaRPr lang="zh-CN" altLang="en-US" sz="1600" dirty="0"/>
              </a:p>
            </p:txBody>
          </p:sp>
          <p:sp>
            <p:nvSpPr>
              <p:cNvPr id="5" name="文本框 4">
                <a:extLst>
                  <a:ext uri="{FF2B5EF4-FFF2-40B4-BE49-F238E27FC236}">
                    <a16:creationId xmlns:a16="http://schemas.microsoft.com/office/drawing/2014/main" id="{05F1F662-505D-9FBD-9A7D-B42BF9E08B68}"/>
                  </a:ext>
                </a:extLst>
              </p:cNvPr>
              <p:cNvSpPr txBox="1"/>
              <p:nvPr/>
            </p:nvSpPr>
            <p:spPr>
              <a:xfrm>
                <a:off x="2685785" y="955920"/>
                <a:ext cx="1042273" cy="830997"/>
              </a:xfrm>
              <a:prstGeom prst="rect">
                <a:avLst/>
              </a:prstGeom>
              <a:solidFill>
                <a:srgbClr val="0070C0"/>
              </a:solidFill>
              <a:ln>
                <a:solidFill>
                  <a:schemeClr val="accent1">
                    <a:lumMod val="60000"/>
                    <a:lumOff val="40000"/>
                  </a:schemeClr>
                </a:solidFill>
              </a:ln>
            </p:spPr>
            <p:txBody>
              <a:bodyPr wrap="square" rtlCol="0">
                <a:spAutoFit/>
              </a:bodyPr>
              <a:lstStyle/>
              <a:p>
                <a:pPr algn="ctr"/>
                <a:endParaRPr lang="en-US" altLang="zh-CN" sz="1600" dirty="0"/>
              </a:p>
              <a:p>
                <a:pPr algn="ctr"/>
                <a:r>
                  <a:rPr lang="zh-CN" altLang="en-US" sz="1600" dirty="0">
                    <a:solidFill>
                      <a:schemeClr val="bg1"/>
                    </a:solidFill>
                  </a:rPr>
                  <a:t>专业人才</a:t>
                </a:r>
                <a:endParaRPr lang="en-US" altLang="zh-CN" sz="1600" dirty="0">
                  <a:solidFill>
                    <a:schemeClr val="bg1"/>
                  </a:solidFill>
                </a:endParaRPr>
              </a:p>
              <a:p>
                <a:pPr algn="ctr"/>
                <a:endParaRPr lang="zh-CN" altLang="en-US" sz="1600" dirty="0"/>
              </a:p>
            </p:txBody>
          </p:sp>
          <p:sp>
            <p:nvSpPr>
              <p:cNvPr id="11" name="文本框 10">
                <a:extLst>
                  <a:ext uri="{FF2B5EF4-FFF2-40B4-BE49-F238E27FC236}">
                    <a16:creationId xmlns:a16="http://schemas.microsoft.com/office/drawing/2014/main" id="{1BA00DE2-33DD-6A14-048D-334753C8D81B}"/>
                  </a:ext>
                </a:extLst>
              </p:cNvPr>
              <p:cNvSpPr txBox="1"/>
              <p:nvPr/>
            </p:nvSpPr>
            <p:spPr>
              <a:xfrm>
                <a:off x="4447895" y="790171"/>
                <a:ext cx="1042273" cy="1077218"/>
              </a:xfrm>
              <a:prstGeom prst="rect">
                <a:avLst/>
              </a:prstGeom>
              <a:solidFill>
                <a:srgbClr val="0070C0"/>
              </a:solidFill>
              <a:ln>
                <a:solidFill>
                  <a:schemeClr val="accent1">
                    <a:lumMod val="60000"/>
                    <a:lumOff val="40000"/>
                  </a:schemeClr>
                </a:solidFill>
              </a:ln>
            </p:spPr>
            <p:txBody>
              <a:bodyPr wrap="square" rtlCol="0">
                <a:spAutoFit/>
              </a:bodyPr>
              <a:lstStyle/>
              <a:p>
                <a:pPr algn="ctr"/>
                <a:endParaRPr lang="en-US" altLang="zh-CN" sz="1600" dirty="0">
                  <a:solidFill>
                    <a:schemeClr val="bg1"/>
                  </a:solidFill>
                </a:endParaRPr>
              </a:p>
              <a:p>
                <a:pPr algn="ctr"/>
                <a:r>
                  <a:rPr lang="zh-CN" altLang="en-US" sz="1600" dirty="0">
                    <a:solidFill>
                      <a:srgbClr val="FFFF00"/>
                    </a:solidFill>
                  </a:rPr>
                  <a:t>稳定经费与环境</a:t>
                </a:r>
                <a:endParaRPr lang="en-US" altLang="zh-CN" sz="1600" dirty="0">
                  <a:solidFill>
                    <a:srgbClr val="FFFF00"/>
                  </a:solidFill>
                </a:endParaRPr>
              </a:p>
              <a:p>
                <a:pPr algn="ctr"/>
                <a:endParaRPr lang="en-US" altLang="zh-CN" sz="1600" dirty="0">
                  <a:solidFill>
                    <a:schemeClr val="bg1"/>
                  </a:solidFill>
                </a:endParaRPr>
              </a:p>
            </p:txBody>
          </p:sp>
          <p:sp>
            <p:nvSpPr>
              <p:cNvPr id="12" name="文本框 11">
                <a:extLst>
                  <a:ext uri="{FF2B5EF4-FFF2-40B4-BE49-F238E27FC236}">
                    <a16:creationId xmlns:a16="http://schemas.microsoft.com/office/drawing/2014/main" id="{004B4F1C-7732-D8F4-C30E-320F6BF3A62F}"/>
                  </a:ext>
                </a:extLst>
              </p:cNvPr>
              <p:cNvSpPr txBox="1"/>
              <p:nvPr/>
            </p:nvSpPr>
            <p:spPr>
              <a:xfrm>
                <a:off x="6147951" y="966764"/>
                <a:ext cx="1042273" cy="830997"/>
              </a:xfrm>
              <a:prstGeom prst="rect">
                <a:avLst/>
              </a:prstGeom>
              <a:solidFill>
                <a:srgbClr val="0070C0"/>
              </a:solidFill>
              <a:ln>
                <a:solidFill>
                  <a:schemeClr val="accent1">
                    <a:lumMod val="60000"/>
                    <a:lumOff val="40000"/>
                  </a:schemeClr>
                </a:solidFill>
              </a:ln>
            </p:spPr>
            <p:txBody>
              <a:bodyPr wrap="square" rtlCol="0">
                <a:spAutoFit/>
              </a:bodyPr>
              <a:lstStyle/>
              <a:p>
                <a:pPr algn="ctr"/>
                <a:endParaRPr lang="en-US" altLang="zh-CN" sz="1600" dirty="0"/>
              </a:p>
              <a:p>
                <a:pPr algn="ctr"/>
                <a:r>
                  <a:rPr lang="zh-CN" altLang="en-US" sz="1600" dirty="0">
                    <a:solidFill>
                      <a:schemeClr val="bg1"/>
                    </a:solidFill>
                  </a:rPr>
                  <a:t>交流平台</a:t>
                </a:r>
                <a:endParaRPr lang="en-US" altLang="zh-CN" sz="1600" dirty="0">
                  <a:solidFill>
                    <a:schemeClr val="bg1"/>
                  </a:solidFill>
                </a:endParaRPr>
              </a:p>
              <a:p>
                <a:pPr algn="ctr"/>
                <a:endParaRPr lang="zh-CN" altLang="en-US" sz="1600" dirty="0"/>
              </a:p>
            </p:txBody>
          </p:sp>
        </p:grpSp>
        <p:sp>
          <p:nvSpPr>
            <p:cNvPr id="15" name="矩形: 圆角 14">
              <a:extLst>
                <a:ext uri="{FF2B5EF4-FFF2-40B4-BE49-F238E27FC236}">
                  <a16:creationId xmlns:a16="http://schemas.microsoft.com/office/drawing/2014/main" id="{9CDFFD18-444E-7CA9-5C01-DFB227CC13BD}"/>
                </a:ext>
              </a:extLst>
            </p:cNvPr>
            <p:cNvSpPr/>
            <p:nvPr/>
          </p:nvSpPr>
          <p:spPr>
            <a:xfrm>
              <a:off x="7194630" y="3761295"/>
              <a:ext cx="1089551" cy="575035"/>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0" cap="none" spc="0" dirty="0">
                  <a:ln w="0"/>
                  <a:solidFill>
                    <a:schemeClr val="accent5"/>
                  </a:solidFill>
                  <a:effectLst>
                    <a:outerShdw blurRad="38100" dist="19050" dir="2700000" algn="tl" rotWithShape="0">
                      <a:schemeClr val="dk1">
                        <a:alpha val="40000"/>
                      </a:schemeClr>
                    </a:outerShdw>
                  </a:effectLst>
                </a:rPr>
                <a:t>期刊</a:t>
              </a:r>
            </a:p>
          </p:txBody>
        </p:sp>
        <p:cxnSp>
          <p:nvCxnSpPr>
            <p:cNvPr id="22" name="直接连接符 21">
              <a:extLst>
                <a:ext uri="{FF2B5EF4-FFF2-40B4-BE49-F238E27FC236}">
                  <a16:creationId xmlns:a16="http://schemas.microsoft.com/office/drawing/2014/main" id="{034E6DD7-6589-69DA-506F-463CB6CB7906}"/>
                </a:ext>
              </a:extLst>
            </p:cNvPr>
            <p:cNvCxnSpPr>
              <a:stCxn id="14" idx="3"/>
              <a:endCxn id="15" idx="1"/>
            </p:cNvCxnSpPr>
            <p:nvPr/>
          </p:nvCxnSpPr>
          <p:spPr>
            <a:xfrm>
              <a:off x="6648199" y="4047741"/>
              <a:ext cx="546431" cy="1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D5EC56A0-0B3E-22B3-383B-969B53016DA6}"/>
                </a:ext>
              </a:extLst>
            </p:cNvPr>
            <p:cNvCxnSpPr>
              <a:stCxn id="12" idx="2"/>
            </p:cNvCxnSpPr>
            <p:nvPr/>
          </p:nvCxnSpPr>
          <p:spPr>
            <a:xfrm flipH="1">
              <a:off x="6939271" y="2956470"/>
              <a:ext cx="1" cy="1092342"/>
            </a:xfrm>
            <a:prstGeom prst="line">
              <a:avLst/>
            </a:prstGeom>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897C4720-5685-9892-2419-E8F8CBC18412}"/>
                </a:ext>
              </a:extLst>
            </p:cNvPr>
            <p:cNvSpPr/>
            <p:nvPr/>
          </p:nvSpPr>
          <p:spPr>
            <a:xfrm>
              <a:off x="5791580" y="3879535"/>
              <a:ext cx="709727" cy="338554"/>
            </a:xfrm>
            <a:prstGeom prst="rect">
              <a:avLst/>
            </a:prstGeom>
            <a:noFill/>
          </p:spPr>
          <p:txBody>
            <a:bodyPr wrap="square" lIns="91440" tIns="45720" rIns="91440" bIns="45720">
              <a:spAutoFit/>
            </a:bodyPr>
            <a:lstStyle/>
            <a:p>
              <a:pPr algn="ctr"/>
              <a:r>
                <a:rPr lang="zh-CN" altLang="en-US" sz="1600" b="0" cap="none" spc="0" dirty="0">
                  <a:ln w="0"/>
                  <a:solidFill>
                    <a:schemeClr val="accent5"/>
                  </a:solidFill>
                  <a:effectLst>
                    <a:outerShdw blurRad="38100" dist="19050" dir="2700000" algn="tl" rotWithShape="0">
                      <a:schemeClr val="dk1">
                        <a:alpha val="40000"/>
                      </a:schemeClr>
                    </a:outerShdw>
                  </a:effectLst>
                </a:rPr>
                <a:t>学会</a:t>
              </a:r>
            </a:p>
          </p:txBody>
        </p:sp>
      </p:grpSp>
      <p:sp>
        <p:nvSpPr>
          <p:cNvPr id="31" name="文本框 30">
            <a:extLst>
              <a:ext uri="{FF2B5EF4-FFF2-40B4-BE49-F238E27FC236}">
                <a16:creationId xmlns:a16="http://schemas.microsoft.com/office/drawing/2014/main" id="{C615B0BC-31DA-9890-2674-CF1CF169B403}"/>
              </a:ext>
            </a:extLst>
          </p:cNvPr>
          <p:cNvSpPr txBox="1"/>
          <p:nvPr/>
        </p:nvSpPr>
        <p:spPr>
          <a:xfrm>
            <a:off x="593888" y="989814"/>
            <a:ext cx="8050491" cy="702244"/>
          </a:xfrm>
          <a:prstGeom prst="rect">
            <a:avLst/>
          </a:prstGeom>
          <a:solidFill>
            <a:schemeClr val="accent5"/>
          </a:solidFill>
        </p:spPr>
        <p:txBody>
          <a:bodyPr wrap="square" rtlCol="0">
            <a:spAutoFit/>
          </a:bodyPr>
          <a:lstStyle/>
          <a:p>
            <a:pPr>
              <a:lnSpc>
                <a:spcPts val="2500"/>
              </a:lnSpc>
            </a:pPr>
            <a:r>
              <a:rPr lang="zh-CN" altLang="en-US" sz="1600" dirty="0">
                <a:solidFill>
                  <a:schemeClr val="bg1"/>
                </a:solidFill>
                <a:latin typeface="+mn-ea"/>
              </a:rPr>
              <a:t>    科学建制化的基本条件至</a:t>
            </a:r>
            <a:r>
              <a:rPr lang="en-US" altLang="zh-CN" sz="1600" dirty="0">
                <a:solidFill>
                  <a:schemeClr val="bg1"/>
                </a:solidFill>
                <a:latin typeface="+mn-ea"/>
              </a:rPr>
              <a:t>20</a:t>
            </a:r>
            <a:r>
              <a:rPr lang="zh-CN" altLang="en-US" sz="1600" dirty="0">
                <a:solidFill>
                  <a:schemeClr val="bg1"/>
                </a:solidFill>
                <a:latin typeface="+mn-ea"/>
              </a:rPr>
              <a:t>年代末才满足</a:t>
            </a:r>
            <a:r>
              <a:rPr lang="zh-CN" altLang="en-US" sz="1600" dirty="0">
                <a:solidFill>
                  <a:schemeClr val="accent4">
                    <a:lumMod val="60000"/>
                    <a:lumOff val="40000"/>
                  </a:schemeClr>
                </a:solidFill>
                <a:latin typeface="+mn-ea"/>
              </a:rPr>
              <a:t>（百年来几个条件同时满足的时间不多）</a:t>
            </a:r>
            <a:endParaRPr lang="en-US" altLang="zh-CN" sz="1600" dirty="0">
              <a:solidFill>
                <a:schemeClr val="accent4">
                  <a:lumMod val="60000"/>
                  <a:lumOff val="40000"/>
                </a:schemeClr>
              </a:solidFill>
              <a:latin typeface="+mn-ea"/>
            </a:endParaRPr>
          </a:p>
          <a:p>
            <a:pPr>
              <a:lnSpc>
                <a:spcPts val="2500"/>
              </a:lnSpc>
            </a:pPr>
            <a:r>
              <a:rPr lang="zh-CN" altLang="en-US" sz="1600" dirty="0">
                <a:solidFill>
                  <a:schemeClr val="bg1"/>
                </a:solidFill>
                <a:latin typeface="+mn-ea"/>
              </a:rPr>
              <a:t>    以</a:t>
            </a:r>
            <a:r>
              <a:rPr lang="zh-CN" altLang="en-US" sz="1600" dirty="0">
                <a:solidFill>
                  <a:schemeClr val="accent4">
                    <a:lumMod val="60000"/>
                    <a:lumOff val="40000"/>
                  </a:schemeClr>
                </a:solidFill>
                <a:latin typeface="+mn-ea"/>
              </a:rPr>
              <a:t>中央研究院、北平研究院</a:t>
            </a:r>
            <a:r>
              <a:rPr lang="zh-CN" altLang="en-US" sz="1600" dirty="0">
                <a:solidFill>
                  <a:schemeClr val="bg1"/>
                </a:solidFill>
                <a:latin typeface="+mn-ea"/>
              </a:rPr>
              <a:t>两个国家研究院的成立为标志</a:t>
            </a:r>
          </a:p>
        </p:txBody>
      </p:sp>
      <p:sp>
        <p:nvSpPr>
          <p:cNvPr id="7" name="矩形 6">
            <a:extLst>
              <a:ext uri="{FF2B5EF4-FFF2-40B4-BE49-F238E27FC236}">
                <a16:creationId xmlns:a16="http://schemas.microsoft.com/office/drawing/2014/main" id="{D8449902-EAB6-D420-ABA4-C3515375747E}"/>
              </a:ext>
            </a:extLst>
          </p:cNvPr>
          <p:cNvSpPr/>
          <p:nvPr/>
        </p:nvSpPr>
        <p:spPr>
          <a:xfrm>
            <a:off x="593888" y="3708743"/>
            <a:ext cx="5094743" cy="5892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229E5374-3282-E2E4-F4D8-65092A32AEC1}"/>
              </a:ext>
            </a:extLst>
          </p:cNvPr>
          <p:cNvSpPr/>
          <p:nvPr/>
        </p:nvSpPr>
        <p:spPr>
          <a:xfrm>
            <a:off x="801278" y="3849501"/>
            <a:ext cx="4906999" cy="338554"/>
          </a:xfrm>
          <a:prstGeom prst="rect">
            <a:avLst/>
          </a:prstGeom>
          <a:noFill/>
        </p:spPr>
        <p:txBody>
          <a:bodyPr wrap="square" lIns="91440" tIns="45720" rIns="91440" bIns="45720">
            <a:spAutoFit/>
          </a:bodyPr>
          <a:lstStyle/>
          <a:p>
            <a:r>
              <a:rPr lang="zh-CN" altLang="en-US" sz="1600" dirty="0">
                <a:solidFill>
                  <a:schemeClr val="bg1"/>
                </a:solidFill>
              </a:rPr>
              <a:t>钱三强：</a:t>
            </a:r>
            <a:r>
              <a:rPr lang="en-US" altLang="zh-CN" sz="1600" dirty="0">
                <a:solidFill>
                  <a:schemeClr val="bg1"/>
                </a:solidFill>
              </a:rPr>
              <a:t>1930</a:t>
            </a:r>
            <a:r>
              <a:rPr lang="zh-CN" altLang="en-US" sz="1600" dirty="0">
                <a:solidFill>
                  <a:schemeClr val="bg1"/>
                </a:solidFill>
              </a:rPr>
              <a:t>年以来，中国学术逐渐走向独立的地位</a:t>
            </a:r>
          </a:p>
        </p:txBody>
      </p:sp>
    </p:spTree>
    <p:extLst>
      <p:ext uri="{BB962C8B-B14F-4D97-AF65-F5344CB8AC3E}">
        <p14:creationId xmlns:p14="http://schemas.microsoft.com/office/powerpoint/2010/main" val="4044326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E1671-BFFB-B221-F84F-A4DF29735F9F}"/>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9A7A6591-B816-BACB-C3D8-89ED94AA890D}"/>
              </a:ext>
            </a:extLst>
          </p:cNvPr>
          <p:cNvSpPr/>
          <p:nvPr/>
        </p:nvSpPr>
        <p:spPr>
          <a:xfrm>
            <a:off x="0" y="-32952"/>
            <a:ext cx="9144000" cy="1602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478905EA-CAA5-9929-86F4-26D2B05B78F0}"/>
              </a:ext>
            </a:extLst>
          </p:cNvPr>
          <p:cNvSpPr/>
          <p:nvPr/>
        </p:nvSpPr>
        <p:spPr>
          <a:xfrm>
            <a:off x="0" y="4983244"/>
            <a:ext cx="9144000" cy="16025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169F4E2B-A237-9840-BDC0-EF9C732B0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172" y="591523"/>
            <a:ext cx="8013655" cy="4391721"/>
          </a:xfrm>
          <a:prstGeom prst="rect">
            <a:avLst/>
          </a:prstGeom>
        </p:spPr>
      </p:pic>
      <p:sp>
        <p:nvSpPr>
          <p:cNvPr id="3" name="文本框 2">
            <a:extLst>
              <a:ext uri="{FF2B5EF4-FFF2-40B4-BE49-F238E27FC236}">
                <a16:creationId xmlns:a16="http://schemas.microsoft.com/office/drawing/2014/main" id="{78F7D199-854C-8239-3B30-A478FA9655A8}"/>
              </a:ext>
            </a:extLst>
          </p:cNvPr>
          <p:cNvSpPr txBox="1"/>
          <p:nvPr/>
        </p:nvSpPr>
        <p:spPr>
          <a:xfrm>
            <a:off x="1900424" y="277378"/>
            <a:ext cx="4975505" cy="307777"/>
          </a:xfrm>
          <a:prstGeom prst="rect">
            <a:avLst/>
          </a:prstGeom>
          <a:noFill/>
        </p:spPr>
        <p:txBody>
          <a:bodyPr wrap="square" rtlCol="0">
            <a:spAutoFit/>
          </a:bodyPr>
          <a:lstStyle/>
          <a:p>
            <a:r>
              <a:rPr lang="zh-CN" altLang="en-US" sz="1400" dirty="0">
                <a:solidFill>
                  <a:srgbClr val="ACCBF9">
                    <a:lumMod val="50000"/>
                  </a:srgbClr>
                </a:solidFill>
                <a:latin typeface="等线" panose="02010600030101010101" pitchFamily="2" charset="-122"/>
                <a:ea typeface="等线" panose="02010600030101010101" pitchFamily="2" charset="-122"/>
              </a:rPr>
              <a:t>清末留美学生回国后</a:t>
            </a:r>
            <a:r>
              <a:rPr lang="zh-CN" altLang="en-US" sz="1400" dirty="0">
                <a:solidFill>
                  <a:srgbClr val="FF0000"/>
                </a:solidFill>
                <a:latin typeface="等线" panose="02010600030101010101" pitchFamily="2" charset="-122"/>
                <a:ea typeface="等线" panose="02010600030101010101" pitchFamily="2" charset="-122"/>
              </a:rPr>
              <a:t>极少从事学术工作</a:t>
            </a:r>
            <a:r>
              <a:rPr lang="zh-CN" altLang="en-US" sz="1400" dirty="0">
                <a:solidFill>
                  <a:srgbClr val="ACCBF9">
                    <a:lumMod val="50000"/>
                  </a:srgbClr>
                </a:solidFill>
                <a:latin typeface="等线" panose="02010600030101010101" pitchFamily="2" charset="-122"/>
                <a:ea typeface="等线" panose="02010600030101010101" pitchFamily="2" charset="-122"/>
              </a:rPr>
              <a:t>，国内</a:t>
            </a:r>
            <a:r>
              <a:rPr lang="zh-CN" altLang="en-US" sz="1400" dirty="0">
                <a:solidFill>
                  <a:srgbClr val="FF0000"/>
                </a:solidFill>
                <a:latin typeface="等线" panose="02010600030101010101" pitchFamily="2" charset="-122"/>
                <a:ea typeface="等线" panose="02010600030101010101" pitchFamily="2" charset="-122"/>
              </a:rPr>
              <a:t>没有学术环境</a:t>
            </a:r>
          </a:p>
        </p:txBody>
      </p:sp>
    </p:spTree>
    <p:extLst>
      <p:ext uri="{BB962C8B-B14F-4D97-AF65-F5344CB8AC3E}">
        <p14:creationId xmlns:p14="http://schemas.microsoft.com/office/powerpoint/2010/main" val="1633110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3748E-3646-A080-B2A6-CE877DD1476E}"/>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623D6AFA-79D6-458F-B71E-6563E301B1AE}"/>
              </a:ext>
            </a:extLst>
          </p:cNvPr>
          <p:cNvSpPr/>
          <p:nvPr/>
        </p:nvSpPr>
        <p:spPr>
          <a:xfrm>
            <a:off x="-12614" y="5069383"/>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a:extLst>
              <a:ext uri="{FF2B5EF4-FFF2-40B4-BE49-F238E27FC236}">
                <a16:creationId xmlns:a16="http://schemas.microsoft.com/office/drawing/2014/main" id="{FDD4AAB1-EF59-7077-C3D2-E79EA0A72BCD}"/>
              </a:ext>
            </a:extLst>
          </p:cNvPr>
          <p:cNvSpPr txBox="1"/>
          <p:nvPr/>
        </p:nvSpPr>
        <p:spPr>
          <a:xfrm>
            <a:off x="370319" y="74117"/>
            <a:ext cx="1042273" cy="769441"/>
          </a:xfrm>
          <a:prstGeom prst="rect">
            <a:avLst/>
          </a:prstGeom>
          <a:noFill/>
        </p:spPr>
        <p:txBody>
          <a:bodyPr wrap="none" rtlCol="0">
            <a:spAutoFit/>
          </a:bodyPr>
          <a:lstStyle>
            <a:defPPr>
              <a:defRPr lang="zh-CN"/>
            </a:defPPr>
            <a:lvl1pPr>
              <a:defRPr sz="4000" b="1">
                <a:solidFill>
                  <a:schemeClr val="bg1"/>
                </a:solidFill>
                <a:latin typeface="微软雅黑" pitchFamily="34" charset="-122"/>
                <a:ea typeface="微软雅黑" pitchFamily="34" charset="-122"/>
              </a:defRPr>
            </a:lvl1pPr>
          </a:lstStyle>
          <a:p>
            <a:pPr algn="ctr"/>
            <a:r>
              <a:rPr lang="en-US" altLang="zh-CN" sz="4400" dirty="0">
                <a:solidFill>
                  <a:srgbClr val="0070C0"/>
                </a:solidFill>
              </a:rPr>
              <a:t>1.1</a:t>
            </a:r>
            <a:endParaRPr lang="zh-CN" altLang="en-US" sz="4400" dirty="0">
              <a:solidFill>
                <a:srgbClr val="0070C0"/>
              </a:solidFill>
            </a:endParaRPr>
          </a:p>
        </p:txBody>
      </p:sp>
      <p:cxnSp>
        <p:nvCxnSpPr>
          <p:cNvPr id="20" name="直接连接符 19">
            <a:extLst>
              <a:ext uri="{FF2B5EF4-FFF2-40B4-BE49-F238E27FC236}">
                <a16:creationId xmlns:a16="http://schemas.microsoft.com/office/drawing/2014/main" id="{0AD0167E-E500-9144-7C7E-C11339B68ABC}"/>
              </a:ext>
            </a:extLst>
          </p:cNvPr>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53FDBB75-2F21-C449-47E2-819F8C82B8C9}"/>
              </a:ext>
            </a:extLst>
          </p:cNvPr>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9F2FBF4-1EB1-3EA7-52C5-B5DB03E0D25C}"/>
              </a:ext>
            </a:extLst>
          </p:cNvPr>
          <p:cNvSpPr txBox="1"/>
          <p:nvPr/>
        </p:nvSpPr>
        <p:spPr>
          <a:xfrm>
            <a:off x="1412593" y="173805"/>
            <a:ext cx="3725015" cy="400110"/>
          </a:xfrm>
          <a:prstGeom prst="rect">
            <a:avLst/>
          </a:prstGeom>
          <a:noFill/>
        </p:spPr>
        <p:txBody>
          <a:bodyPr wrap="square" rtlCol="0">
            <a:spAutoFit/>
          </a:bodyPr>
          <a:lstStyle/>
          <a:p>
            <a:r>
              <a:rPr lang="zh-CN" altLang="en-US" sz="2000" dirty="0">
                <a:solidFill>
                  <a:schemeClr val="accent5">
                    <a:lumMod val="75000"/>
                  </a:schemeClr>
                </a:solidFill>
                <a:latin typeface="+mj-ea"/>
                <a:ea typeface="+mj-ea"/>
              </a:rPr>
              <a:t>科学建制化的过程</a:t>
            </a:r>
            <a:endParaRPr lang="zh-CN" altLang="en-US" sz="2000" b="1" dirty="0">
              <a:latin typeface="微软雅黑" panose="020B0503020204020204" pitchFamily="34" charset="-122"/>
              <a:ea typeface="微软雅黑" panose="020B0503020204020204" pitchFamily="34" charset="-122"/>
            </a:endParaRPr>
          </a:p>
        </p:txBody>
      </p:sp>
      <p:sp>
        <p:nvSpPr>
          <p:cNvPr id="31" name="文本框 30">
            <a:extLst>
              <a:ext uri="{FF2B5EF4-FFF2-40B4-BE49-F238E27FC236}">
                <a16:creationId xmlns:a16="http://schemas.microsoft.com/office/drawing/2014/main" id="{52DC345E-7199-38B7-4327-1D1630E3F963}"/>
              </a:ext>
            </a:extLst>
          </p:cNvPr>
          <p:cNvSpPr txBox="1"/>
          <p:nvPr/>
        </p:nvSpPr>
        <p:spPr>
          <a:xfrm>
            <a:off x="723190" y="773665"/>
            <a:ext cx="7697621" cy="381643"/>
          </a:xfrm>
          <a:prstGeom prst="rect">
            <a:avLst/>
          </a:prstGeom>
          <a:solidFill>
            <a:schemeClr val="accent5"/>
          </a:solidFill>
        </p:spPr>
        <p:txBody>
          <a:bodyPr wrap="square" rtlCol="0">
            <a:spAutoFit/>
          </a:bodyPr>
          <a:lstStyle/>
          <a:p>
            <a:pPr algn="ctr">
              <a:lnSpc>
                <a:spcPts val="2500"/>
              </a:lnSpc>
            </a:pPr>
            <a:r>
              <a:rPr lang="zh-CN" altLang="en-US" sz="1600" dirty="0">
                <a:solidFill>
                  <a:schemeClr val="bg1"/>
                </a:solidFill>
                <a:latin typeface="+mn-ea"/>
              </a:rPr>
              <a:t>    建制化形成前、后的显著区别</a:t>
            </a:r>
          </a:p>
        </p:txBody>
      </p:sp>
      <p:sp>
        <p:nvSpPr>
          <p:cNvPr id="7" name="矩形 6">
            <a:extLst>
              <a:ext uri="{FF2B5EF4-FFF2-40B4-BE49-F238E27FC236}">
                <a16:creationId xmlns:a16="http://schemas.microsoft.com/office/drawing/2014/main" id="{1D75CB59-9DC8-7197-CDFC-C0074E75F843}"/>
              </a:ext>
            </a:extLst>
          </p:cNvPr>
          <p:cNvSpPr/>
          <p:nvPr/>
        </p:nvSpPr>
        <p:spPr>
          <a:xfrm>
            <a:off x="5922483" y="1195150"/>
            <a:ext cx="2498328" cy="17744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dirty="0"/>
              <a:t>第一代物理学家：</a:t>
            </a:r>
            <a:endParaRPr lang="en-US" altLang="zh-CN" dirty="0"/>
          </a:p>
          <a:p>
            <a:pPr marL="285750" indent="-285750">
              <a:lnSpc>
                <a:spcPct val="150000"/>
              </a:lnSpc>
              <a:buFont typeface="Wingdings" panose="05000000000000000000" pitchFamily="2" charset="2"/>
              <a:buChar char="n"/>
            </a:pPr>
            <a:r>
              <a:rPr lang="zh-CN" altLang="en-US" dirty="0"/>
              <a:t>出国前无研究、</a:t>
            </a:r>
            <a:endParaRPr lang="en-US" altLang="zh-CN" dirty="0"/>
          </a:p>
          <a:p>
            <a:pPr>
              <a:lnSpc>
                <a:spcPct val="150000"/>
              </a:lnSpc>
            </a:pPr>
            <a:r>
              <a:rPr lang="en-US" altLang="zh-CN" dirty="0"/>
              <a:t>       </a:t>
            </a:r>
            <a:r>
              <a:rPr lang="zh-CN" altLang="en-US" dirty="0"/>
              <a:t>回国后无地方研究</a:t>
            </a:r>
            <a:endParaRPr lang="en-US" altLang="zh-CN" dirty="0"/>
          </a:p>
          <a:p>
            <a:pPr marL="285750" indent="-285750">
              <a:lnSpc>
                <a:spcPct val="150000"/>
              </a:lnSpc>
              <a:buFont typeface="Wingdings" panose="05000000000000000000" pitchFamily="2" charset="2"/>
              <a:buChar char="n"/>
            </a:pPr>
            <a:r>
              <a:rPr lang="zh-CN" altLang="en-US" dirty="0"/>
              <a:t>获博士学位需</a:t>
            </a:r>
            <a:r>
              <a:rPr lang="en-US" altLang="zh-CN" dirty="0"/>
              <a:t>5</a:t>
            </a:r>
            <a:r>
              <a:rPr lang="zh-CN" altLang="en-US" dirty="0"/>
              <a:t>年以上时间</a:t>
            </a:r>
            <a:endParaRPr lang="en-US" altLang="zh-CN" dirty="0"/>
          </a:p>
          <a:p>
            <a:pPr marL="285750" indent="-285750">
              <a:lnSpc>
                <a:spcPct val="150000"/>
              </a:lnSpc>
              <a:buFont typeface="Wingdings" panose="05000000000000000000" pitchFamily="2" charset="2"/>
              <a:buChar char="n"/>
            </a:pPr>
            <a:r>
              <a:rPr lang="zh-CN" altLang="en-US" dirty="0"/>
              <a:t>出国时导师、方向未定</a:t>
            </a:r>
            <a:endParaRPr lang="en-US" altLang="zh-CN" dirty="0"/>
          </a:p>
          <a:p>
            <a:endParaRPr lang="zh-CN" altLang="en-US" dirty="0"/>
          </a:p>
        </p:txBody>
      </p:sp>
      <p:pic>
        <p:nvPicPr>
          <p:cNvPr id="10" name="图片 9">
            <a:extLst>
              <a:ext uri="{FF2B5EF4-FFF2-40B4-BE49-F238E27FC236}">
                <a16:creationId xmlns:a16="http://schemas.microsoft.com/office/drawing/2014/main" id="{45B5B678-0263-6CFB-9B57-F8FE8BBA7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190" y="1206796"/>
            <a:ext cx="1243596" cy="1730598"/>
          </a:xfrm>
          <a:prstGeom prst="rect">
            <a:avLst/>
          </a:prstGeom>
        </p:spPr>
      </p:pic>
      <p:pic>
        <p:nvPicPr>
          <p:cNvPr id="17" name="图片 16">
            <a:extLst>
              <a:ext uri="{FF2B5EF4-FFF2-40B4-BE49-F238E27FC236}">
                <a16:creationId xmlns:a16="http://schemas.microsoft.com/office/drawing/2014/main" id="{9A23BB05-2328-139D-FD2E-19600397D6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0366" y="1174385"/>
            <a:ext cx="1254734" cy="1782086"/>
          </a:xfrm>
          <a:prstGeom prst="rect">
            <a:avLst/>
          </a:prstGeom>
        </p:spPr>
      </p:pic>
      <p:pic>
        <p:nvPicPr>
          <p:cNvPr id="23" name="图片 22">
            <a:extLst>
              <a:ext uri="{FF2B5EF4-FFF2-40B4-BE49-F238E27FC236}">
                <a16:creationId xmlns:a16="http://schemas.microsoft.com/office/drawing/2014/main" id="{748D59E5-4600-4476-1FBB-66D9F9A1A2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8680" y="1220540"/>
            <a:ext cx="1108916" cy="1716854"/>
          </a:xfrm>
          <a:prstGeom prst="rect">
            <a:avLst/>
          </a:prstGeom>
        </p:spPr>
      </p:pic>
      <p:pic>
        <p:nvPicPr>
          <p:cNvPr id="27" name="图片 26">
            <a:extLst>
              <a:ext uri="{FF2B5EF4-FFF2-40B4-BE49-F238E27FC236}">
                <a16:creationId xmlns:a16="http://schemas.microsoft.com/office/drawing/2014/main" id="{A057020E-87AA-853A-0959-8C80C8D685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1176" y="1183544"/>
            <a:ext cx="1377726" cy="1774461"/>
          </a:xfrm>
          <a:prstGeom prst="rect">
            <a:avLst/>
          </a:prstGeom>
        </p:spPr>
      </p:pic>
      <p:pic>
        <p:nvPicPr>
          <p:cNvPr id="30" name="图片 29">
            <a:extLst>
              <a:ext uri="{FF2B5EF4-FFF2-40B4-BE49-F238E27FC236}">
                <a16:creationId xmlns:a16="http://schemas.microsoft.com/office/drawing/2014/main" id="{A264F026-03F5-DBE4-E06D-D21E1EA699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94834" y="3014476"/>
            <a:ext cx="1243596" cy="1699540"/>
          </a:xfrm>
          <a:prstGeom prst="rect">
            <a:avLst/>
          </a:prstGeom>
        </p:spPr>
      </p:pic>
      <p:pic>
        <p:nvPicPr>
          <p:cNvPr id="33" name="图片 32">
            <a:extLst>
              <a:ext uri="{FF2B5EF4-FFF2-40B4-BE49-F238E27FC236}">
                <a16:creationId xmlns:a16="http://schemas.microsoft.com/office/drawing/2014/main" id="{7F9ABEA8-DAB1-A2CC-D270-40346B604F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2011" y="3014477"/>
            <a:ext cx="1254734" cy="1699540"/>
          </a:xfrm>
          <a:prstGeom prst="rect">
            <a:avLst/>
          </a:prstGeom>
        </p:spPr>
      </p:pic>
      <p:pic>
        <p:nvPicPr>
          <p:cNvPr id="35" name="图片 34">
            <a:extLst>
              <a:ext uri="{FF2B5EF4-FFF2-40B4-BE49-F238E27FC236}">
                <a16:creationId xmlns:a16="http://schemas.microsoft.com/office/drawing/2014/main" id="{084B4903-BAC5-0A26-912B-5A46BAA960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00325" y="3004140"/>
            <a:ext cx="1162496" cy="1723764"/>
          </a:xfrm>
          <a:prstGeom prst="rect">
            <a:avLst/>
          </a:prstGeom>
        </p:spPr>
      </p:pic>
      <p:pic>
        <p:nvPicPr>
          <p:cNvPr id="37" name="图片 36">
            <a:extLst>
              <a:ext uri="{FF2B5EF4-FFF2-40B4-BE49-F238E27FC236}">
                <a16:creationId xmlns:a16="http://schemas.microsoft.com/office/drawing/2014/main" id="{EFC07C64-ABA9-0B65-7B97-0F1473CD395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16401" y="3014477"/>
            <a:ext cx="1326568" cy="1713428"/>
          </a:xfrm>
          <a:prstGeom prst="rect">
            <a:avLst/>
          </a:prstGeom>
        </p:spPr>
      </p:pic>
      <p:sp>
        <p:nvSpPr>
          <p:cNvPr id="39" name="矩形 38">
            <a:extLst>
              <a:ext uri="{FF2B5EF4-FFF2-40B4-BE49-F238E27FC236}">
                <a16:creationId xmlns:a16="http://schemas.microsoft.com/office/drawing/2014/main" id="{1A40A4C4-C8F1-C182-B0E5-07C6258BA556}"/>
              </a:ext>
            </a:extLst>
          </p:cNvPr>
          <p:cNvSpPr/>
          <p:nvPr/>
        </p:nvSpPr>
        <p:spPr>
          <a:xfrm>
            <a:off x="723190" y="3014477"/>
            <a:ext cx="2498328" cy="16995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dirty="0"/>
              <a:t>第二代物理学家：</a:t>
            </a:r>
            <a:endParaRPr lang="en-US" altLang="zh-CN" dirty="0"/>
          </a:p>
          <a:p>
            <a:pPr marL="285750" indent="-285750">
              <a:lnSpc>
                <a:spcPct val="150000"/>
              </a:lnSpc>
              <a:buFont typeface="Wingdings" panose="05000000000000000000" pitchFamily="2" charset="2"/>
              <a:buChar char="n"/>
            </a:pPr>
            <a:r>
              <a:rPr lang="zh-CN" altLang="en-US" dirty="0"/>
              <a:t>出国前有研究、</a:t>
            </a:r>
            <a:endParaRPr lang="en-US" altLang="zh-CN" dirty="0"/>
          </a:p>
          <a:p>
            <a:pPr>
              <a:lnSpc>
                <a:spcPct val="150000"/>
              </a:lnSpc>
            </a:pPr>
            <a:r>
              <a:rPr lang="en-US" altLang="zh-CN" dirty="0"/>
              <a:t>       </a:t>
            </a:r>
            <a:r>
              <a:rPr lang="zh-CN" altLang="en-US" dirty="0"/>
              <a:t>回国后有地方研究</a:t>
            </a:r>
            <a:endParaRPr lang="en-US" altLang="zh-CN" dirty="0"/>
          </a:p>
          <a:p>
            <a:pPr marL="285750" indent="-285750">
              <a:lnSpc>
                <a:spcPct val="150000"/>
              </a:lnSpc>
              <a:buFont typeface="Wingdings" panose="05000000000000000000" pitchFamily="2" charset="2"/>
              <a:buChar char="n"/>
            </a:pPr>
            <a:r>
              <a:rPr lang="zh-CN" altLang="en-US" dirty="0"/>
              <a:t>获博士学位平均</a:t>
            </a:r>
            <a:r>
              <a:rPr lang="en-US" altLang="zh-CN" dirty="0"/>
              <a:t>3</a:t>
            </a:r>
            <a:r>
              <a:rPr lang="zh-CN" altLang="en-US" dirty="0"/>
              <a:t>年</a:t>
            </a:r>
            <a:endParaRPr lang="en-US" altLang="zh-CN" dirty="0"/>
          </a:p>
          <a:p>
            <a:pPr marL="285750" indent="-285750">
              <a:lnSpc>
                <a:spcPct val="150000"/>
              </a:lnSpc>
              <a:buFont typeface="Wingdings" panose="05000000000000000000" pitchFamily="2" charset="2"/>
              <a:buChar char="n"/>
            </a:pPr>
            <a:r>
              <a:rPr lang="zh-CN" altLang="en-US" dirty="0"/>
              <a:t>出国时导师、方向已确定</a:t>
            </a:r>
            <a:endParaRPr lang="en-US" altLang="zh-CN" dirty="0"/>
          </a:p>
          <a:p>
            <a:endParaRPr lang="zh-CN" altLang="en-US" dirty="0"/>
          </a:p>
        </p:txBody>
      </p:sp>
    </p:spTree>
    <p:extLst>
      <p:ext uri="{BB962C8B-B14F-4D97-AF65-F5344CB8AC3E}">
        <p14:creationId xmlns:p14="http://schemas.microsoft.com/office/powerpoint/2010/main" val="2339148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7FA66-5E62-6588-F54F-120B5E441044}"/>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E0594275-CB49-F1D4-76C1-A4A48A86D47B}"/>
              </a:ext>
            </a:extLst>
          </p:cNvPr>
          <p:cNvSpPr/>
          <p:nvPr/>
        </p:nvSpPr>
        <p:spPr>
          <a:xfrm>
            <a:off x="-12614" y="5069383"/>
            <a:ext cx="9144000" cy="12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a:extLst>
              <a:ext uri="{FF2B5EF4-FFF2-40B4-BE49-F238E27FC236}">
                <a16:creationId xmlns:a16="http://schemas.microsoft.com/office/drawing/2014/main" id="{91CD5EF3-1E36-25E8-6EA2-896F0C55467D}"/>
              </a:ext>
            </a:extLst>
          </p:cNvPr>
          <p:cNvSpPr txBox="1"/>
          <p:nvPr/>
        </p:nvSpPr>
        <p:spPr>
          <a:xfrm>
            <a:off x="370319" y="74117"/>
            <a:ext cx="1042273" cy="769441"/>
          </a:xfrm>
          <a:prstGeom prst="rect">
            <a:avLst/>
          </a:prstGeom>
          <a:noFill/>
        </p:spPr>
        <p:txBody>
          <a:bodyPr wrap="none" rtlCol="0">
            <a:spAutoFit/>
          </a:bodyPr>
          <a:lstStyle>
            <a:defPPr>
              <a:defRPr lang="zh-CN"/>
            </a:defPPr>
            <a:lvl1pPr>
              <a:defRPr sz="4000" b="1">
                <a:solidFill>
                  <a:schemeClr val="bg1"/>
                </a:solidFill>
                <a:latin typeface="微软雅黑" pitchFamily="34" charset="-122"/>
                <a:ea typeface="微软雅黑" pitchFamily="34" charset="-122"/>
              </a:defRPr>
            </a:lvl1pPr>
          </a:lstStyle>
          <a:p>
            <a:pPr algn="ctr"/>
            <a:r>
              <a:rPr lang="en-US" altLang="zh-CN" sz="4400" dirty="0">
                <a:solidFill>
                  <a:srgbClr val="0070C0"/>
                </a:solidFill>
              </a:rPr>
              <a:t>1.2</a:t>
            </a:r>
            <a:endParaRPr lang="zh-CN" altLang="en-US" sz="4400" dirty="0">
              <a:solidFill>
                <a:srgbClr val="0070C0"/>
              </a:solidFill>
            </a:endParaRPr>
          </a:p>
        </p:txBody>
      </p:sp>
      <p:cxnSp>
        <p:nvCxnSpPr>
          <p:cNvPr id="20" name="直接连接符 19">
            <a:extLst>
              <a:ext uri="{FF2B5EF4-FFF2-40B4-BE49-F238E27FC236}">
                <a16:creationId xmlns:a16="http://schemas.microsoft.com/office/drawing/2014/main" id="{B241CF58-E5A0-E043-56B2-6110639D368A}"/>
              </a:ext>
            </a:extLst>
          </p:cNvPr>
          <p:cNvCxnSpPr/>
          <p:nvPr/>
        </p:nvCxnSpPr>
        <p:spPr>
          <a:xfrm>
            <a:off x="-12614" y="566657"/>
            <a:ext cx="48015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A7B192A3-801B-33C5-4869-88D3FE1F785B}"/>
              </a:ext>
            </a:extLst>
          </p:cNvPr>
          <p:cNvCxnSpPr/>
          <p:nvPr/>
        </p:nvCxnSpPr>
        <p:spPr>
          <a:xfrm>
            <a:off x="1259632" y="573915"/>
            <a:ext cx="7884368" cy="0"/>
          </a:xfrm>
          <a:prstGeom prst="line">
            <a:avLst/>
          </a:prstGeom>
          <a:ln w="38100" cmpd="sng">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A6BF8E8-758C-EC1A-7645-006FAFCDF4A8}"/>
              </a:ext>
            </a:extLst>
          </p:cNvPr>
          <p:cNvSpPr txBox="1"/>
          <p:nvPr/>
        </p:nvSpPr>
        <p:spPr>
          <a:xfrm>
            <a:off x="1412593" y="173805"/>
            <a:ext cx="4180669" cy="400110"/>
          </a:xfrm>
          <a:prstGeom prst="rect">
            <a:avLst/>
          </a:prstGeom>
          <a:noFill/>
        </p:spPr>
        <p:txBody>
          <a:bodyPr wrap="square" rtlCol="0">
            <a:spAutoFit/>
          </a:bodyPr>
          <a:lstStyle/>
          <a:p>
            <a:r>
              <a:rPr lang="zh-CN" altLang="en-US" sz="2000" dirty="0">
                <a:solidFill>
                  <a:schemeClr val="accent5">
                    <a:lumMod val="75000"/>
                  </a:schemeClr>
                </a:solidFill>
                <a:latin typeface="+mj-ea"/>
                <a:ea typeface="+mj-ea"/>
              </a:rPr>
              <a:t>中国现代科学研究由地质学开始</a:t>
            </a:r>
            <a:endParaRPr lang="zh-CN" altLang="en-US" sz="2000" b="1" dirty="0">
              <a:latin typeface="微软雅黑" panose="020B0503020204020204" pitchFamily="34" charset="-122"/>
              <a:ea typeface="微软雅黑" panose="020B0503020204020204" pitchFamily="34" charset="-122"/>
            </a:endParaRPr>
          </a:p>
        </p:txBody>
      </p:sp>
      <p:sp>
        <p:nvSpPr>
          <p:cNvPr id="9" name="TextBox 8">
            <a:extLst>
              <a:ext uri="{FF2B5EF4-FFF2-40B4-BE49-F238E27FC236}">
                <a16:creationId xmlns:a16="http://schemas.microsoft.com/office/drawing/2014/main" id="{3F9A98FA-B818-2AB2-478F-8D630E0DE87D}"/>
              </a:ext>
            </a:extLst>
          </p:cNvPr>
          <p:cNvSpPr txBox="1"/>
          <p:nvPr/>
        </p:nvSpPr>
        <p:spPr>
          <a:xfrm>
            <a:off x="467544" y="804809"/>
            <a:ext cx="4911279" cy="3892732"/>
          </a:xfrm>
          <a:prstGeom prst="rect">
            <a:avLst/>
          </a:prstGeom>
          <a:solidFill>
            <a:schemeClr val="accent4">
              <a:lumMod val="20000"/>
              <a:lumOff val="80000"/>
            </a:schemeClr>
          </a:solidFill>
        </p:spPr>
        <p:txBody>
          <a:bodyPr wrap="square" rtlCol="0">
            <a:spAutoFit/>
          </a:bodyPr>
          <a:lstStyle/>
          <a:p>
            <a:pPr>
              <a:lnSpc>
                <a:spcPts val="2000"/>
              </a:lnSpc>
              <a:buClr>
                <a:srgbClr val="4472C4"/>
              </a:buClr>
            </a:pPr>
            <a:r>
              <a:rPr lang="zh-CN" altLang="en-US" sz="1600" dirty="0">
                <a:solidFill>
                  <a:schemeClr val="accent5">
                    <a:lumMod val="75000"/>
                  </a:schemeClr>
                </a:solidFill>
                <a:effectLst/>
                <a:latin typeface="等线" panose="02010600030101010101" pitchFamily="2" charset="-122"/>
                <a:ea typeface="等线" panose="02010600030101010101" pitchFamily="2" charset="-122"/>
                <a:cs typeface="Times New Roman" panose="02020603050405020304" pitchFamily="18" charset="0"/>
              </a:rPr>
              <a:t>     </a:t>
            </a:r>
            <a:endParaRPr lang="en-US" altLang="zh-CN" sz="1600" dirty="0">
              <a:solidFill>
                <a:schemeClr val="accent5">
                  <a:lumMod val="75000"/>
                </a:schemeClr>
              </a:solidFill>
              <a:effectLst/>
              <a:latin typeface="等线" panose="02010600030101010101" pitchFamily="2" charset="-122"/>
              <a:ea typeface="等线" panose="02010600030101010101" pitchFamily="2" charset="-122"/>
              <a:cs typeface="Times New Roman" panose="02020603050405020304" pitchFamily="18" charset="0"/>
            </a:endParaRPr>
          </a:p>
          <a:p>
            <a:pPr>
              <a:lnSpc>
                <a:spcPts val="2000"/>
              </a:lnSpc>
              <a:buClr>
                <a:srgbClr val="4472C4"/>
              </a:buClr>
            </a:pPr>
            <a:r>
              <a:rPr lang="zh-CN" altLang="en-US" sz="1400" b="1" dirty="0">
                <a:solidFill>
                  <a:schemeClr val="accent5">
                    <a:lumMod val="75000"/>
                  </a:schemeClr>
                </a:solidFill>
                <a:effectLst/>
                <a:latin typeface="等线" panose="02010600030101010101" pitchFamily="2" charset="-122"/>
                <a:ea typeface="等线" panose="02010600030101010101" pitchFamily="2" charset="-122"/>
                <a:cs typeface="Times New Roman" panose="02020603050405020304" pitchFamily="18" charset="0"/>
              </a:rPr>
              <a:t>这个论述得到我国主要学术机构领导人认同</a:t>
            </a:r>
            <a:endParaRPr lang="en-US" altLang="zh-CN" sz="1400" b="1" dirty="0">
              <a:solidFill>
                <a:schemeClr val="accent5">
                  <a:lumMod val="75000"/>
                </a:schemeClr>
              </a:solidFill>
              <a:effectLst/>
              <a:latin typeface="等线" panose="02010600030101010101" pitchFamily="2" charset="-122"/>
              <a:ea typeface="等线" panose="02010600030101010101" pitchFamily="2" charset="-122"/>
              <a:cs typeface="Times New Roman" panose="02020603050405020304" pitchFamily="18" charset="0"/>
            </a:endParaRPr>
          </a:p>
          <a:p>
            <a:pPr marL="285750" indent="-285750">
              <a:lnSpc>
                <a:spcPts val="2000"/>
              </a:lnSpc>
              <a:buClr>
                <a:srgbClr val="4472C4"/>
              </a:buClr>
              <a:buFont typeface="Wingdings" panose="05000000000000000000" pitchFamily="2" charset="2"/>
              <a:buChar char="n"/>
            </a:pPr>
            <a:r>
              <a:rPr lang="zh-CN" altLang="en-US" sz="14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rPr>
              <a:t>国立地质调查所</a:t>
            </a:r>
            <a:r>
              <a:rPr lang="zh-CN" altLang="en-US" sz="1400" dirty="0">
                <a:solidFill>
                  <a:schemeClr val="accent5">
                    <a:lumMod val="75000"/>
                  </a:schemeClr>
                </a:solidFill>
                <a:effectLst/>
                <a:latin typeface="等线" panose="02010600030101010101" pitchFamily="2" charset="-122"/>
                <a:ea typeface="等线" panose="02010600030101010101" pitchFamily="2" charset="-122"/>
                <a:cs typeface="Times New Roman" panose="02020603050405020304" pitchFamily="18" charset="0"/>
              </a:rPr>
              <a:t>一这个调查所享有中国第一个名符其实的科研机构的盛誉。</a:t>
            </a:r>
            <a:endParaRPr lang="en-US" altLang="zh-CN" sz="1400" dirty="0">
              <a:solidFill>
                <a:schemeClr val="accent5">
                  <a:lumMod val="75000"/>
                </a:schemeClr>
              </a:solidFill>
              <a:effectLst/>
              <a:latin typeface="等线" panose="02010600030101010101" pitchFamily="2" charset="-122"/>
              <a:ea typeface="等线" panose="02010600030101010101" pitchFamily="2" charset="-122"/>
              <a:cs typeface="Times New Roman" panose="02020603050405020304" pitchFamily="18" charset="0"/>
            </a:endParaRPr>
          </a:p>
          <a:p>
            <a:pPr>
              <a:lnSpc>
                <a:spcPts val="2000"/>
              </a:lnSpc>
              <a:buClr>
                <a:srgbClr val="4472C4"/>
              </a:buClr>
            </a:pPr>
            <a:r>
              <a:rPr lang="en-US" altLang="zh-CN" sz="1400" dirty="0">
                <a:solidFill>
                  <a:schemeClr val="accent5">
                    <a:lumMod val="75000"/>
                  </a:schemeClr>
                </a:solidFill>
                <a:latin typeface="等线" panose="02010600030101010101" pitchFamily="2" charset="-122"/>
                <a:ea typeface="等线" panose="02010600030101010101" pitchFamily="2" charset="-122"/>
                <a:cs typeface="Times New Roman" panose="02020603050405020304" pitchFamily="18" charset="0"/>
              </a:rPr>
              <a:t>      </a:t>
            </a:r>
            <a:r>
              <a:rPr lang="en-US" altLang="zh-CN" sz="1400" dirty="0">
                <a:solidFill>
                  <a:srgbClr val="FF0000"/>
                </a:solidFill>
                <a:effectLst/>
                <a:latin typeface="楷体" panose="02010609060101010101" pitchFamily="49" charset="-122"/>
                <a:ea typeface="楷体" panose="02010609060101010101" pitchFamily="49" charset="-122"/>
                <a:cs typeface="Times New Roman" panose="02020603050405020304" pitchFamily="18" charset="0"/>
              </a:rPr>
              <a:t>——</a:t>
            </a:r>
            <a:r>
              <a:rPr lang="zh-CN" altLang="en-US" sz="1400" dirty="0">
                <a:solidFill>
                  <a:srgbClr val="FF0000"/>
                </a:solidFill>
                <a:effectLst/>
                <a:latin typeface="楷体" panose="02010609060101010101" pitchFamily="49" charset="-122"/>
                <a:ea typeface="楷体" panose="02010609060101010101" pitchFamily="49" charset="-122"/>
                <a:cs typeface="Times New Roman" panose="02020603050405020304" pitchFamily="18" charset="0"/>
              </a:rPr>
              <a:t>蔡元培（中央研究院院长</a:t>
            </a:r>
            <a:r>
              <a:rPr lang="zh-CN" altLang="en-US" sz="1400" dirty="0">
                <a:solidFill>
                  <a:schemeClr val="accent5">
                    <a:lumMod val="75000"/>
                  </a:schemeClr>
                </a:solidFill>
                <a:effectLst/>
                <a:latin typeface="楷体" panose="02010609060101010101" pitchFamily="49" charset="-122"/>
                <a:ea typeface="楷体" panose="02010609060101010101" pitchFamily="49" charset="-122"/>
                <a:cs typeface="Times New Roman" panose="02020603050405020304" pitchFamily="18" charset="0"/>
              </a:rPr>
              <a:t>）</a:t>
            </a:r>
            <a:endParaRPr lang="en-US" altLang="zh-CN" sz="1400" dirty="0">
              <a:solidFill>
                <a:schemeClr val="accent5">
                  <a:lumMod val="75000"/>
                </a:schemeClr>
              </a:solidFill>
              <a:effectLst/>
              <a:latin typeface="楷体" panose="02010609060101010101" pitchFamily="49" charset="-122"/>
              <a:ea typeface="楷体" panose="02010609060101010101" pitchFamily="49" charset="-122"/>
              <a:cs typeface="Times New Roman" panose="02020603050405020304" pitchFamily="18" charset="0"/>
            </a:endParaRPr>
          </a:p>
          <a:p>
            <a:pPr marL="285750" indent="-285750">
              <a:lnSpc>
                <a:spcPts val="2000"/>
              </a:lnSpc>
              <a:buClr>
                <a:srgbClr val="4472C4"/>
              </a:buClr>
              <a:buFont typeface="Wingdings" panose="05000000000000000000" pitchFamily="2" charset="2"/>
              <a:buChar char="n"/>
            </a:pPr>
            <a:r>
              <a:rPr lang="zh-CN" altLang="en-US" sz="1400" dirty="0">
                <a:solidFill>
                  <a:schemeClr val="accent5">
                    <a:lumMod val="75000"/>
                  </a:schemeClr>
                </a:solidFill>
                <a:effectLst/>
                <a:latin typeface="等线" panose="02010600030101010101" pitchFamily="2" charset="-122"/>
                <a:ea typeface="等线" panose="02010600030101010101" pitchFamily="2" charset="-122"/>
                <a:cs typeface="Times New Roman" panose="02020603050405020304" pitchFamily="18" charset="0"/>
              </a:rPr>
              <a:t>自民国五年国人开始自己研究地质学，也就是国人开始自己研究自然科学。</a:t>
            </a:r>
            <a:endParaRPr lang="en-US" altLang="zh-CN" sz="1400" dirty="0">
              <a:solidFill>
                <a:schemeClr val="accent5">
                  <a:lumMod val="75000"/>
                </a:schemeClr>
              </a:solidFill>
              <a:latin typeface="等线" panose="02010600030101010101" pitchFamily="2" charset="-122"/>
              <a:ea typeface="等线" panose="02010600030101010101" pitchFamily="2" charset="-122"/>
              <a:cs typeface="Times New Roman" panose="02020603050405020304" pitchFamily="18" charset="0"/>
            </a:endParaRPr>
          </a:p>
          <a:p>
            <a:pPr>
              <a:lnSpc>
                <a:spcPts val="2000"/>
              </a:lnSpc>
              <a:buClr>
                <a:srgbClr val="4472C4"/>
              </a:buClr>
            </a:pPr>
            <a:r>
              <a:rPr lang="en-US" altLang="zh-CN" sz="1400" dirty="0">
                <a:solidFill>
                  <a:schemeClr val="accent5">
                    <a:lumMod val="75000"/>
                  </a:schemeClr>
                </a:solidFill>
                <a:latin typeface="等线" panose="02010600030101010101" pitchFamily="2" charset="-122"/>
                <a:ea typeface="等线" panose="02010600030101010101" pitchFamily="2" charset="-122"/>
                <a:cs typeface="Times New Roman" panose="02020603050405020304" pitchFamily="18" charset="0"/>
              </a:rPr>
              <a:t>       </a:t>
            </a:r>
            <a:r>
              <a:rPr lang="en-US" altLang="zh-CN" sz="1400" dirty="0">
                <a:solidFill>
                  <a:srgbClr val="FF0000"/>
                </a:solidFill>
                <a:latin typeface="楷体" panose="02010609060101010101" pitchFamily="49" charset="-122"/>
                <a:ea typeface="楷体" panose="02010609060101010101" pitchFamily="49" charset="-122"/>
                <a:cs typeface="Times New Roman" panose="02020603050405020304" pitchFamily="18" charset="0"/>
              </a:rPr>
              <a:t>——</a:t>
            </a:r>
            <a:r>
              <a:rPr lang="zh-CN" altLang="en-US" sz="1400" dirty="0">
                <a:solidFill>
                  <a:srgbClr val="FF0000"/>
                </a:solidFill>
                <a:effectLst/>
                <a:latin typeface="楷体" panose="02010609060101010101" pitchFamily="49" charset="-122"/>
                <a:ea typeface="楷体" panose="02010609060101010101" pitchFamily="49" charset="-122"/>
                <a:cs typeface="Times New Roman" panose="02020603050405020304" pitchFamily="18" charset="0"/>
              </a:rPr>
              <a:t>叶企孙（中央研究院、清华大学）</a:t>
            </a:r>
            <a:endParaRPr lang="en-US" altLang="zh-CN" sz="1400" dirty="0">
              <a:solidFill>
                <a:srgbClr val="FF0000"/>
              </a:solidFill>
              <a:latin typeface="楷体" panose="02010609060101010101" pitchFamily="49" charset="-122"/>
              <a:ea typeface="楷体" panose="02010609060101010101" pitchFamily="49" charset="-122"/>
              <a:cs typeface="Times New Roman" panose="02020603050405020304" pitchFamily="18" charset="0"/>
            </a:endParaRPr>
          </a:p>
          <a:p>
            <a:pPr marL="285750" indent="-285750">
              <a:lnSpc>
                <a:spcPts val="2000"/>
              </a:lnSpc>
              <a:buClr>
                <a:srgbClr val="4472C4"/>
              </a:buClr>
              <a:buFont typeface="Wingdings" panose="05000000000000000000" pitchFamily="2" charset="2"/>
              <a:buChar char="n"/>
            </a:pPr>
            <a:r>
              <a:rPr lang="zh-CN" altLang="en-US" sz="1400" dirty="0">
                <a:solidFill>
                  <a:schemeClr val="accent5">
                    <a:lumMod val="75000"/>
                  </a:schemeClr>
                </a:solidFill>
                <a:latin typeface="等线" panose="02010600030101010101" pitchFamily="2" charset="-122"/>
                <a:ea typeface="等线" panose="02010600030101010101" pitchFamily="2" charset="-122"/>
                <a:cs typeface="Times New Roman" panose="02020603050405020304" pitchFamily="18" charset="0"/>
              </a:rPr>
              <a:t>近来中国各科科学论文发表后曾引起世界学者的重视，予以批评引用，而导其先声，并为各科中之最发达者，当推地质学。</a:t>
            </a:r>
            <a:endParaRPr lang="en-US" altLang="zh-CN" sz="1400" dirty="0">
              <a:solidFill>
                <a:schemeClr val="accent5">
                  <a:lumMod val="75000"/>
                </a:schemeClr>
              </a:solidFill>
              <a:latin typeface="等线" panose="02010600030101010101" pitchFamily="2" charset="-122"/>
              <a:ea typeface="等线" panose="02010600030101010101" pitchFamily="2" charset="-122"/>
              <a:cs typeface="Times New Roman" panose="02020603050405020304" pitchFamily="18" charset="0"/>
            </a:endParaRPr>
          </a:p>
          <a:p>
            <a:pPr>
              <a:lnSpc>
                <a:spcPts val="2000"/>
              </a:lnSpc>
              <a:buClr>
                <a:srgbClr val="4472C4"/>
              </a:buClr>
            </a:pPr>
            <a:r>
              <a:rPr lang="en-US" altLang="zh-CN" sz="1400" dirty="0">
                <a:solidFill>
                  <a:schemeClr val="accent5">
                    <a:lumMod val="75000"/>
                  </a:schemeClr>
                </a:solidFill>
                <a:latin typeface="等线" panose="02010600030101010101" pitchFamily="2" charset="-122"/>
                <a:ea typeface="等线" panose="02010600030101010101" pitchFamily="2" charset="-122"/>
                <a:cs typeface="Times New Roman" panose="02020603050405020304" pitchFamily="18" charset="0"/>
              </a:rPr>
              <a:t>      </a:t>
            </a:r>
            <a:r>
              <a:rPr lang="en-US" altLang="zh-CN" sz="1400" dirty="0">
                <a:solidFill>
                  <a:srgbClr val="FF0000"/>
                </a:solidFill>
                <a:latin typeface="楷体" panose="02010609060101010101" pitchFamily="49" charset="-122"/>
                <a:ea typeface="楷体" panose="02010609060101010101" pitchFamily="49" charset="-122"/>
                <a:cs typeface="Times New Roman" panose="02020603050405020304" pitchFamily="18" charset="0"/>
              </a:rPr>
              <a:t>——</a:t>
            </a:r>
            <a:r>
              <a:rPr lang="zh-CN" altLang="en-US" sz="1400" dirty="0">
                <a:solidFill>
                  <a:srgbClr val="FF0000"/>
                </a:solidFill>
                <a:latin typeface="楷体" panose="02010609060101010101" pitchFamily="49" charset="-122"/>
                <a:ea typeface="楷体" panose="02010609060101010101" pitchFamily="49" charset="-122"/>
                <a:cs typeface="Times New Roman" panose="02020603050405020304" pitchFamily="18" charset="0"/>
              </a:rPr>
              <a:t>李书华（北平研究院副院长）</a:t>
            </a:r>
            <a:endParaRPr lang="en-US" altLang="zh-CN" sz="1400" dirty="0">
              <a:solidFill>
                <a:srgbClr val="FF0000"/>
              </a:solidFill>
              <a:latin typeface="楷体" panose="02010609060101010101" pitchFamily="49" charset="-122"/>
              <a:ea typeface="楷体" panose="02010609060101010101" pitchFamily="49" charset="-122"/>
              <a:cs typeface="Times New Roman" panose="02020603050405020304" pitchFamily="18" charset="0"/>
            </a:endParaRPr>
          </a:p>
          <a:p>
            <a:pPr marL="285750" indent="-285750">
              <a:lnSpc>
                <a:spcPts val="2000"/>
              </a:lnSpc>
              <a:buClr>
                <a:srgbClr val="4472C4"/>
              </a:buClr>
              <a:buFont typeface="Wingdings" panose="05000000000000000000" pitchFamily="2" charset="2"/>
              <a:buChar char="n"/>
            </a:pPr>
            <a:r>
              <a:rPr lang="zh-CN" altLang="en-US" sz="1400" dirty="0">
                <a:solidFill>
                  <a:schemeClr val="accent5">
                    <a:lumMod val="75000"/>
                  </a:schemeClr>
                </a:solidFill>
                <a:latin typeface="等线" panose="02010600030101010101" pitchFamily="2" charset="-122"/>
                <a:ea typeface="等线" panose="02010600030101010101" pitchFamily="2" charset="-122"/>
                <a:cs typeface="Times New Roman" panose="02020603050405020304" pitchFamily="18" charset="0"/>
              </a:rPr>
              <a:t>最早在中国发展的是地质学和生物学。</a:t>
            </a:r>
            <a:endParaRPr lang="en-US" altLang="zh-CN" sz="1400" dirty="0">
              <a:solidFill>
                <a:schemeClr val="accent5">
                  <a:lumMod val="75000"/>
                </a:schemeClr>
              </a:solidFill>
              <a:latin typeface="等线" panose="02010600030101010101" pitchFamily="2" charset="-122"/>
              <a:ea typeface="等线" panose="02010600030101010101" pitchFamily="2" charset="-122"/>
              <a:cs typeface="Times New Roman" panose="02020603050405020304" pitchFamily="18" charset="0"/>
            </a:endParaRPr>
          </a:p>
          <a:p>
            <a:pPr>
              <a:lnSpc>
                <a:spcPts val="2000"/>
              </a:lnSpc>
              <a:buClr>
                <a:srgbClr val="4472C4"/>
              </a:buClr>
            </a:pPr>
            <a:r>
              <a:rPr lang="en-US" altLang="zh-CN" sz="1400" dirty="0">
                <a:solidFill>
                  <a:schemeClr val="accent5">
                    <a:lumMod val="75000"/>
                  </a:schemeClr>
                </a:solidFill>
                <a:latin typeface="等线" panose="02010600030101010101" pitchFamily="2" charset="-122"/>
                <a:ea typeface="等线" panose="02010600030101010101" pitchFamily="2" charset="-122"/>
                <a:cs typeface="Times New Roman" panose="02020603050405020304" pitchFamily="18" charset="0"/>
              </a:rPr>
              <a:t>      </a:t>
            </a:r>
            <a:r>
              <a:rPr lang="en-US" altLang="zh-CN" sz="1400" dirty="0">
                <a:solidFill>
                  <a:srgbClr val="FF0000"/>
                </a:solidFill>
                <a:latin typeface="楷体" panose="02010609060101010101" pitchFamily="49" charset="-122"/>
                <a:ea typeface="楷体" panose="02010609060101010101" pitchFamily="49" charset="-122"/>
                <a:cs typeface="Times New Roman" panose="02020603050405020304" pitchFamily="18" charset="0"/>
              </a:rPr>
              <a:t>——</a:t>
            </a:r>
            <a:r>
              <a:rPr lang="zh-CN" altLang="en-US" sz="1400" dirty="0">
                <a:solidFill>
                  <a:srgbClr val="FF0000"/>
                </a:solidFill>
                <a:latin typeface="楷体" panose="02010609060101010101" pitchFamily="49" charset="-122"/>
                <a:ea typeface="楷体" panose="02010609060101010101" pitchFamily="49" charset="-122"/>
                <a:cs typeface="Times New Roman" panose="02020603050405020304" pitchFamily="18" charset="0"/>
              </a:rPr>
              <a:t>钱三强（中国科学院副院长）</a:t>
            </a:r>
            <a:endParaRPr lang="en-US" altLang="zh-CN" sz="1400" dirty="0">
              <a:solidFill>
                <a:srgbClr val="FF0000"/>
              </a:solidFill>
              <a:latin typeface="楷体" panose="02010609060101010101" pitchFamily="49" charset="-122"/>
              <a:ea typeface="楷体" panose="02010609060101010101" pitchFamily="49" charset="-122"/>
              <a:cs typeface="Times New Roman" panose="02020603050405020304" pitchFamily="18" charset="0"/>
            </a:endParaRPr>
          </a:p>
          <a:p>
            <a:pPr>
              <a:lnSpc>
                <a:spcPts val="2000"/>
              </a:lnSpc>
              <a:buClr>
                <a:srgbClr val="4472C4"/>
              </a:buClr>
            </a:pPr>
            <a:endParaRPr lang="en-US" altLang="zh-CN" sz="800" dirty="0">
              <a:solidFill>
                <a:srgbClr val="FF0000"/>
              </a:solidFill>
              <a:latin typeface="楷体" panose="02010609060101010101" pitchFamily="49" charset="-122"/>
              <a:ea typeface="楷体" panose="02010609060101010101" pitchFamily="49" charset="-122"/>
              <a:cs typeface="Times New Roman" panose="02020603050405020304" pitchFamily="18" charset="0"/>
            </a:endParaRPr>
          </a:p>
        </p:txBody>
      </p:sp>
      <p:pic>
        <p:nvPicPr>
          <p:cNvPr id="3" name="图片 2">
            <a:extLst>
              <a:ext uri="{FF2B5EF4-FFF2-40B4-BE49-F238E27FC236}">
                <a16:creationId xmlns:a16="http://schemas.microsoft.com/office/drawing/2014/main" id="{422DE213-9581-8528-EA67-B19A7AD175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3262" y="804810"/>
            <a:ext cx="2945881" cy="3919726"/>
          </a:xfrm>
          <a:prstGeom prst="rect">
            <a:avLst/>
          </a:prstGeom>
        </p:spPr>
      </p:pic>
    </p:spTree>
    <p:extLst>
      <p:ext uri="{BB962C8B-B14F-4D97-AF65-F5344CB8AC3E}">
        <p14:creationId xmlns:p14="http://schemas.microsoft.com/office/powerpoint/2010/main" val="1207027899"/>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ont">
      <a:majorFont>
        <a:latin typeface="Arial"/>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41576</TotalTime>
  <Words>3601</Words>
  <Application>Microsoft Office PowerPoint</Application>
  <PresentationFormat>全屏显示(16:9)</PresentationFormat>
  <Paragraphs>374</Paragraphs>
  <Slides>34</Slides>
  <Notes>32</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34</vt:i4>
      </vt:variant>
    </vt:vector>
  </HeadingPairs>
  <TitlesOfParts>
    <vt:vector size="50" baseType="lpstr">
      <vt:lpstr>Code2000</vt:lpstr>
      <vt:lpstr>等线</vt:lpstr>
      <vt:lpstr>仿宋</vt:lpstr>
      <vt:lpstr>黑体</vt:lpstr>
      <vt:lpstr>华文宋体</vt:lpstr>
      <vt:lpstr>华文新魏</vt:lpstr>
      <vt:lpstr>STZhongsong</vt:lpstr>
      <vt:lpstr>楷体</vt:lpstr>
      <vt:lpstr>微软雅黑</vt:lpstr>
      <vt:lpstr>Arial</vt:lpstr>
      <vt:lpstr>Calibri</vt:lpstr>
      <vt:lpstr>Calibri Light</vt:lpstr>
      <vt:lpstr>Impact</vt:lpstr>
      <vt:lpstr>Wingdings</vt:lpstr>
      <vt:lpstr>Office 主题</vt:lpstr>
      <vt:lpstr>1_Office 主题</vt:lpstr>
      <vt:lpstr>钱临照与两个国立研究院  胡升华    中国科学技术大学科技史与科技考古系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我国科技期刊发展滞后于论文产出的增长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Bobbie</dc:creator>
  <cp:lastModifiedBy>京京 张</cp:lastModifiedBy>
  <cp:revision>635</cp:revision>
  <dcterms:created xsi:type="dcterms:W3CDTF">2016-07-29T14:31:00Z</dcterms:created>
  <dcterms:modified xsi:type="dcterms:W3CDTF">2025-04-24T11:48:54Z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2052-10.1.0.6489</vt:lpwstr>
  </property>
</Properties>
</file>