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4" r:id="rId2"/>
    <p:sldId id="274" r:id="rId3"/>
    <p:sldId id="275" r:id="rId4"/>
    <p:sldId id="276" r:id="rId5"/>
    <p:sldId id="990" r:id="rId6"/>
    <p:sldId id="996" r:id="rId7"/>
    <p:sldId id="987" r:id="rId8"/>
    <p:sldId id="988" r:id="rId9"/>
    <p:sldId id="980" r:id="rId10"/>
    <p:sldId id="993" r:id="rId11"/>
    <p:sldId id="812" r:id="rId12"/>
    <p:sldId id="994" r:id="rId13"/>
    <p:sldId id="995" r:id="rId14"/>
    <p:sldId id="1001" r:id="rId15"/>
    <p:sldId id="1002" r:id="rId16"/>
    <p:sldId id="1012" r:id="rId17"/>
    <p:sldId id="1006" r:id="rId18"/>
    <p:sldId id="1016" r:id="rId19"/>
    <p:sldId id="1009" r:id="rId20"/>
    <p:sldId id="1017" r:id="rId21"/>
    <p:sldId id="1008" r:id="rId22"/>
    <p:sldId id="1007" r:id="rId23"/>
    <p:sldId id="1018" r:id="rId24"/>
    <p:sldId id="1004" r:id="rId25"/>
    <p:sldId id="1005" r:id="rId26"/>
    <p:sldId id="265" r:id="rId27"/>
    <p:sldId id="1015" r:id="rId28"/>
    <p:sldId id="286" r:id="rId29"/>
    <p:sldId id="270" r:id="rId30"/>
    <p:sldId id="1020" r:id="rId31"/>
    <p:sldId id="273"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22" autoAdjust="0"/>
  </p:normalViewPr>
  <p:slideViewPr>
    <p:cSldViewPr snapToGrid="0">
      <p:cViewPr varScale="1">
        <p:scale>
          <a:sx n="93" d="100"/>
          <a:sy n="93" d="100"/>
        </p:scale>
        <p:origin x="71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FECDD-1A8A-488D-A66B-4550565EE893}" type="datetimeFigureOut">
              <a:rPr lang="zh-CN" altLang="en-US" smtClean="0"/>
              <a:t>2025/4/28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90D24-2FA2-4855-A057-03916A62FC52}" type="slidenum">
              <a:rPr lang="zh-CN" altLang="en-US" smtClean="0"/>
              <a:t>‹#›</a:t>
            </a:fld>
            <a:endParaRPr lang="zh-CN" altLang="en-US"/>
          </a:p>
        </p:txBody>
      </p:sp>
    </p:spTree>
    <p:extLst>
      <p:ext uri="{BB962C8B-B14F-4D97-AF65-F5344CB8AC3E}">
        <p14:creationId xmlns:p14="http://schemas.microsoft.com/office/powerpoint/2010/main" val="377573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3490D24-2FA2-4855-A057-03916A62FC52}" type="slidenum">
              <a:rPr lang="zh-CN" altLang="en-US" smtClean="0"/>
              <a:t>1</a:t>
            </a:fld>
            <a:endParaRPr lang="zh-CN" altLang="en-US"/>
          </a:p>
        </p:txBody>
      </p:sp>
    </p:spTree>
    <p:extLst>
      <p:ext uri="{BB962C8B-B14F-4D97-AF65-F5344CB8AC3E}">
        <p14:creationId xmlns:p14="http://schemas.microsoft.com/office/powerpoint/2010/main" val="161640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E09C8-F75B-0882-90E0-C900ABE2C8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520801-708F-3C85-6313-2B7E551078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82FAA04-ED56-637A-BDFB-7F3864984727}"/>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CFF67FC-468A-0ECE-58FC-5D7A40A553D4}"/>
              </a:ext>
            </a:extLst>
          </p:cNvPr>
          <p:cNvSpPr>
            <a:spLocks noGrp="1"/>
          </p:cNvSpPr>
          <p:nvPr>
            <p:ph type="sldNum" sz="quarter" idx="5"/>
          </p:nvPr>
        </p:nvSpPr>
        <p:spPr/>
        <p:txBody>
          <a:bodyPr/>
          <a:lstStyle/>
          <a:p>
            <a:fld id="{43490D24-2FA2-4855-A057-03916A62FC52}" type="slidenum">
              <a:rPr lang="zh-CN" altLang="en-US" smtClean="0"/>
              <a:t>10</a:t>
            </a:fld>
            <a:endParaRPr lang="zh-CN" altLang="en-US"/>
          </a:p>
        </p:txBody>
      </p:sp>
    </p:spTree>
    <p:extLst>
      <p:ext uri="{BB962C8B-B14F-4D97-AF65-F5344CB8AC3E}">
        <p14:creationId xmlns:p14="http://schemas.microsoft.com/office/powerpoint/2010/main" val="752927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EDAD0-4070-7998-8821-FBF871CB572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5921CE4-96EA-47CB-99F9-8E793A750F1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5EF214-8943-E3A2-B7A0-D89E06456CA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4BA5858-BB76-5EEE-5126-67015B2B9C7B}"/>
              </a:ext>
            </a:extLst>
          </p:cNvPr>
          <p:cNvSpPr>
            <a:spLocks noGrp="1"/>
          </p:cNvSpPr>
          <p:nvPr>
            <p:ph type="sldNum" sz="quarter" idx="5"/>
          </p:nvPr>
        </p:nvSpPr>
        <p:spPr/>
        <p:txBody>
          <a:bodyPr/>
          <a:lstStyle/>
          <a:p>
            <a:fld id="{43490D24-2FA2-4855-A057-03916A62FC52}" type="slidenum">
              <a:rPr lang="zh-CN" altLang="en-US" smtClean="0"/>
              <a:t>11</a:t>
            </a:fld>
            <a:endParaRPr lang="zh-CN" altLang="en-US"/>
          </a:p>
        </p:txBody>
      </p:sp>
    </p:spTree>
    <p:extLst>
      <p:ext uri="{BB962C8B-B14F-4D97-AF65-F5344CB8AC3E}">
        <p14:creationId xmlns:p14="http://schemas.microsoft.com/office/powerpoint/2010/main" val="3893675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E502-D1B2-EC00-4A62-A419E4CBC89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4957B6F-8044-219F-599A-9E6D0EDFAB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1B5777-D6D7-F588-1C4C-808186AFB56A}"/>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D6484115-D627-5690-1BCC-42CCE09718A8}"/>
              </a:ext>
            </a:extLst>
          </p:cNvPr>
          <p:cNvSpPr>
            <a:spLocks noGrp="1"/>
          </p:cNvSpPr>
          <p:nvPr>
            <p:ph type="sldNum" sz="quarter" idx="5"/>
          </p:nvPr>
        </p:nvSpPr>
        <p:spPr/>
        <p:txBody>
          <a:bodyPr/>
          <a:lstStyle/>
          <a:p>
            <a:fld id="{43490D24-2FA2-4855-A057-03916A62FC52}" type="slidenum">
              <a:rPr lang="zh-CN" altLang="en-US" smtClean="0"/>
              <a:t>12</a:t>
            </a:fld>
            <a:endParaRPr lang="zh-CN" altLang="en-US"/>
          </a:p>
        </p:txBody>
      </p:sp>
    </p:spTree>
    <p:extLst>
      <p:ext uri="{BB962C8B-B14F-4D97-AF65-F5344CB8AC3E}">
        <p14:creationId xmlns:p14="http://schemas.microsoft.com/office/powerpoint/2010/main" val="165618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459E-E31F-C8AF-A212-1ACA929FFA4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70D646-BE92-C86F-5B2F-B933FD7671B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73375F-96B7-B941-0F7A-E1BE3316B187}"/>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2730B093-CAD1-5EFD-A3C9-10062CB2C198}"/>
              </a:ext>
            </a:extLst>
          </p:cNvPr>
          <p:cNvSpPr>
            <a:spLocks noGrp="1"/>
          </p:cNvSpPr>
          <p:nvPr>
            <p:ph type="sldNum" sz="quarter" idx="5"/>
          </p:nvPr>
        </p:nvSpPr>
        <p:spPr/>
        <p:txBody>
          <a:bodyPr/>
          <a:lstStyle/>
          <a:p>
            <a:fld id="{43490D24-2FA2-4855-A057-03916A62FC52}" type="slidenum">
              <a:rPr lang="zh-CN" altLang="en-US" smtClean="0"/>
              <a:t>13</a:t>
            </a:fld>
            <a:endParaRPr lang="zh-CN" altLang="en-US"/>
          </a:p>
        </p:txBody>
      </p:sp>
    </p:spTree>
    <p:extLst>
      <p:ext uri="{BB962C8B-B14F-4D97-AF65-F5344CB8AC3E}">
        <p14:creationId xmlns:p14="http://schemas.microsoft.com/office/powerpoint/2010/main" val="180473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0AF71-2122-87D7-D56B-EB73DB66389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B9439D-E6B5-B30E-49B6-660B1830E57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31BA73C-9F15-27DF-AD26-E740447FCA91}"/>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0B6AFEED-A4F7-DDD6-40EE-963323C6EDE8}"/>
              </a:ext>
            </a:extLst>
          </p:cNvPr>
          <p:cNvSpPr>
            <a:spLocks noGrp="1"/>
          </p:cNvSpPr>
          <p:nvPr>
            <p:ph type="sldNum" sz="quarter" idx="5"/>
          </p:nvPr>
        </p:nvSpPr>
        <p:spPr/>
        <p:txBody>
          <a:bodyPr/>
          <a:lstStyle/>
          <a:p>
            <a:fld id="{43490D24-2FA2-4855-A057-03916A62FC52}" type="slidenum">
              <a:rPr lang="zh-CN" altLang="en-US" smtClean="0"/>
              <a:t>14</a:t>
            </a:fld>
            <a:endParaRPr lang="zh-CN" altLang="en-US"/>
          </a:p>
        </p:txBody>
      </p:sp>
    </p:spTree>
    <p:extLst>
      <p:ext uri="{BB962C8B-B14F-4D97-AF65-F5344CB8AC3E}">
        <p14:creationId xmlns:p14="http://schemas.microsoft.com/office/powerpoint/2010/main" val="171154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7649-6C1C-A7B4-43C1-E679F7EFE71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E26E094-1B5C-6FB3-8CA7-3EF0D73188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284644-F8DB-D95C-AD2F-E7BBF1279D8C}"/>
              </a:ext>
            </a:extLst>
          </p:cNvPr>
          <p:cNvSpPr>
            <a:spLocks noGrp="1"/>
          </p:cNvSpPr>
          <p:nvPr>
            <p:ph type="body" idx="1"/>
          </p:nvPr>
        </p:nvSpPr>
        <p:spPr/>
        <p:txBody>
          <a:bodyPr/>
          <a:lstStyle/>
          <a:p>
            <a:endParaRPr lang="en-US" altLang="zh-CN" sz="12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175B788-20AC-770D-AF65-E8CED8678DCA}"/>
              </a:ext>
            </a:extLst>
          </p:cNvPr>
          <p:cNvSpPr>
            <a:spLocks noGrp="1"/>
          </p:cNvSpPr>
          <p:nvPr>
            <p:ph type="sldNum" sz="quarter" idx="5"/>
          </p:nvPr>
        </p:nvSpPr>
        <p:spPr/>
        <p:txBody>
          <a:bodyPr/>
          <a:lstStyle/>
          <a:p>
            <a:fld id="{43490D24-2FA2-4855-A057-03916A62FC52}" type="slidenum">
              <a:rPr lang="zh-CN" altLang="en-US" smtClean="0"/>
              <a:t>15</a:t>
            </a:fld>
            <a:endParaRPr lang="zh-CN" altLang="en-US"/>
          </a:p>
        </p:txBody>
      </p:sp>
    </p:spTree>
    <p:extLst>
      <p:ext uri="{BB962C8B-B14F-4D97-AF65-F5344CB8AC3E}">
        <p14:creationId xmlns:p14="http://schemas.microsoft.com/office/powerpoint/2010/main" val="193401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1D40F-1AEC-0493-CF38-55481AA9AC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8ADAA17-DD22-FAA8-6DEE-40A96F9E29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3B50577-37CD-B308-83CB-625D83D0F141}"/>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FE512BF2-118F-D5F3-2890-9763D1EB13C7}"/>
              </a:ext>
            </a:extLst>
          </p:cNvPr>
          <p:cNvSpPr>
            <a:spLocks noGrp="1"/>
          </p:cNvSpPr>
          <p:nvPr>
            <p:ph type="sldNum" sz="quarter" idx="5"/>
          </p:nvPr>
        </p:nvSpPr>
        <p:spPr/>
        <p:txBody>
          <a:bodyPr/>
          <a:lstStyle/>
          <a:p>
            <a:fld id="{43490D24-2FA2-4855-A057-03916A62FC52}" type="slidenum">
              <a:rPr lang="zh-CN" altLang="en-US" smtClean="0"/>
              <a:t>16</a:t>
            </a:fld>
            <a:endParaRPr lang="zh-CN" altLang="en-US"/>
          </a:p>
        </p:txBody>
      </p:sp>
    </p:spTree>
    <p:extLst>
      <p:ext uri="{BB962C8B-B14F-4D97-AF65-F5344CB8AC3E}">
        <p14:creationId xmlns:p14="http://schemas.microsoft.com/office/powerpoint/2010/main" val="268263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04168-E1DD-F5AC-4A64-1ABCDE783D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079D4E3-FBC5-83F1-AC25-7DB72C46219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5340901-77CB-2DD3-C1F6-25C98E967815}"/>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3D723606-D769-4FDA-334F-264CCB3D2086}"/>
              </a:ext>
            </a:extLst>
          </p:cNvPr>
          <p:cNvSpPr>
            <a:spLocks noGrp="1"/>
          </p:cNvSpPr>
          <p:nvPr>
            <p:ph type="sldNum" sz="quarter" idx="5"/>
          </p:nvPr>
        </p:nvSpPr>
        <p:spPr/>
        <p:txBody>
          <a:bodyPr/>
          <a:lstStyle/>
          <a:p>
            <a:fld id="{43490D24-2FA2-4855-A057-03916A62FC52}" type="slidenum">
              <a:rPr lang="zh-CN" altLang="en-US" smtClean="0"/>
              <a:t>17</a:t>
            </a:fld>
            <a:endParaRPr lang="zh-CN" altLang="en-US"/>
          </a:p>
        </p:txBody>
      </p:sp>
    </p:spTree>
    <p:extLst>
      <p:ext uri="{BB962C8B-B14F-4D97-AF65-F5344CB8AC3E}">
        <p14:creationId xmlns:p14="http://schemas.microsoft.com/office/powerpoint/2010/main" val="2119543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EFA72-F83E-24EC-E58F-4DCEE7DDE2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DA97BF2-7875-4D7F-C37C-85F040289B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455ED4-E310-0585-8955-C60DB371B552}"/>
              </a:ext>
            </a:extLst>
          </p:cNvPr>
          <p:cNvSpPr>
            <a:spLocks noGrp="1"/>
          </p:cNvSpPr>
          <p:nvPr>
            <p:ph type="body" idx="1"/>
          </p:nvPr>
        </p:nvSpPr>
        <p:spPr/>
        <p:txBody>
          <a:bodyPr/>
          <a:lstStyle/>
          <a:p>
            <a:pPr marL="0" indent="0">
              <a:buFont typeface="Wingdings" panose="05000000000000000000" pitchFamily="2" charset="2"/>
              <a:buNone/>
            </a:pPr>
            <a:endParaRPr lang="en-US" altLang="zh-CN" dirty="0"/>
          </a:p>
        </p:txBody>
      </p:sp>
      <p:sp>
        <p:nvSpPr>
          <p:cNvPr id="4" name="灯片编号占位符 3">
            <a:extLst>
              <a:ext uri="{FF2B5EF4-FFF2-40B4-BE49-F238E27FC236}">
                <a16:creationId xmlns:a16="http://schemas.microsoft.com/office/drawing/2014/main" id="{D21E58AF-11AE-A599-DA42-B6B462F311D1}"/>
              </a:ext>
            </a:extLst>
          </p:cNvPr>
          <p:cNvSpPr>
            <a:spLocks noGrp="1"/>
          </p:cNvSpPr>
          <p:nvPr>
            <p:ph type="sldNum" sz="quarter" idx="5"/>
          </p:nvPr>
        </p:nvSpPr>
        <p:spPr/>
        <p:txBody>
          <a:bodyPr/>
          <a:lstStyle/>
          <a:p>
            <a:fld id="{43490D24-2FA2-4855-A057-03916A62FC52}" type="slidenum">
              <a:rPr lang="zh-CN" altLang="en-US" smtClean="0"/>
              <a:t>18</a:t>
            </a:fld>
            <a:endParaRPr lang="zh-CN" altLang="en-US"/>
          </a:p>
        </p:txBody>
      </p:sp>
    </p:spTree>
    <p:extLst>
      <p:ext uri="{BB962C8B-B14F-4D97-AF65-F5344CB8AC3E}">
        <p14:creationId xmlns:p14="http://schemas.microsoft.com/office/powerpoint/2010/main" val="3659010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4EA39-E0DA-310C-5C2F-A39DD0DFFF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FCE4495-DC47-2C20-955F-C8DE6209DD2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0257B65-2B4B-C0AA-1B6E-D4F5E7E537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p>
        </p:txBody>
      </p:sp>
      <p:sp>
        <p:nvSpPr>
          <p:cNvPr id="4" name="灯片编号占位符 3">
            <a:extLst>
              <a:ext uri="{FF2B5EF4-FFF2-40B4-BE49-F238E27FC236}">
                <a16:creationId xmlns:a16="http://schemas.microsoft.com/office/drawing/2014/main" id="{4A9C12AD-9112-AFDD-9A74-1D54740D9157}"/>
              </a:ext>
            </a:extLst>
          </p:cNvPr>
          <p:cNvSpPr>
            <a:spLocks noGrp="1"/>
          </p:cNvSpPr>
          <p:nvPr>
            <p:ph type="sldNum" sz="quarter" idx="5"/>
          </p:nvPr>
        </p:nvSpPr>
        <p:spPr/>
        <p:txBody>
          <a:bodyPr/>
          <a:lstStyle/>
          <a:p>
            <a:fld id="{43490D24-2FA2-4855-A057-03916A62FC52}" type="slidenum">
              <a:rPr lang="zh-CN" altLang="en-US" smtClean="0"/>
              <a:t>19</a:t>
            </a:fld>
            <a:endParaRPr lang="zh-CN" altLang="en-US"/>
          </a:p>
        </p:txBody>
      </p:sp>
    </p:spTree>
    <p:extLst>
      <p:ext uri="{BB962C8B-B14F-4D97-AF65-F5344CB8AC3E}">
        <p14:creationId xmlns:p14="http://schemas.microsoft.com/office/powerpoint/2010/main" val="129445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3490D24-2FA2-4855-A057-03916A62FC52}" type="slidenum">
              <a:rPr lang="zh-CN" altLang="en-US" smtClean="0"/>
              <a:t>2</a:t>
            </a:fld>
            <a:endParaRPr lang="zh-CN" altLang="en-US"/>
          </a:p>
        </p:txBody>
      </p:sp>
    </p:spTree>
    <p:extLst>
      <p:ext uri="{BB962C8B-B14F-4D97-AF65-F5344CB8AC3E}">
        <p14:creationId xmlns:p14="http://schemas.microsoft.com/office/powerpoint/2010/main" val="24320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3490D24-2FA2-4855-A057-03916A62FC52}" type="slidenum">
              <a:rPr lang="zh-CN" altLang="en-US" smtClean="0"/>
              <a:t>20</a:t>
            </a:fld>
            <a:endParaRPr lang="zh-CN" altLang="en-US"/>
          </a:p>
        </p:txBody>
      </p:sp>
    </p:spTree>
    <p:extLst>
      <p:ext uri="{BB962C8B-B14F-4D97-AF65-F5344CB8AC3E}">
        <p14:creationId xmlns:p14="http://schemas.microsoft.com/office/powerpoint/2010/main" val="394212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3C7A-BB29-AAFC-A3F6-32F3764A2D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160EA5-B774-EEA7-9849-CD920472674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1FAB02-FB0E-E22C-D194-6E3FB7F45B55}"/>
              </a:ext>
            </a:extLst>
          </p:cNvPr>
          <p:cNvSpPr>
            <a:spLocks noGrp="1"/>
          </p:cNvSpPr>
          <p:nvPr>
            <p:ph type="body" idx="1"/>
          </p:nvPr>
        </p:nvSpPr>
        <p:spPr/>
        <p:txBody>
          <a:bodyPr/>
          <a:lstStyle/>
          <a:p>
            <a:pPr marL="0" indent="0">
              <a:buFont typeface="Wingdings" panose="05000000000000000000" pitchFamily="2" charset="2"/>
              <a:buNone/>
            </a:pPr>
            <a:endParaRPr lang="en-US" altLang="zh-CN" dirty="0"/>
          </a:p>
        </p:txBody>
      </p:sp>
      <p:sp>
        <p:nvSpPr>
          <p:cNvPr id="4" name="灯片编号占位符 3">
            <a:extLst>
              <a:ext uri="{FF2B5EF4-FFF2-40B4-BE49-F238E27FC236}">
                <a16:creationId xmlns:a16="http://schemas.microsoft.com/office/drawing/2014/main" id="{AA8C0BA5-C939-68AE-AE01-7C92FEAC9A59}"/>
              </a:ext>
            </a:extLst>
          </p:cNvPr>
          <p:cNvSpPr>
            <a:spLocks noGrp="1"/>
          </p:cNvSpPr>
          <p:nvPr>
            <p:ph type="sldNum" sz="quarter" idx="5"/>
          </p:nvPr>
        </p:nvSpPr>
        <p:spPr/>
        <p:txBody>
          <a:bodyPr/>
          <a:lstStyle/>
          <a:p>
            <a:fld id="{43490D24-2FA2-4855-A057-03916A62FC52}" type="slidenum">
              <a:rPr lang="zh-CN" altLang="en-US" smtClean="0"/>
              <a:t>21</a:t>
            </a:fld>
            <a:endParaRPr lang="zh-CN" altLang="en-US"/>
          </a:p>
        </p:txBody>
      </p:sp>
    </p:spTree>
    <p:extLst>
      <p:ext uri="{BB962C8B-B14F-4D97-AF65-F5344CB8AC3E}">
        <p14:creationId xmlns:p14="http://schemas.microsoft.com/office/powerpoint/2010/main" val="3932517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D928-A891-1D4C-74BC-CCD5636FEF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27D39ED-28EC-FBEE-4CA9-8E731077DDA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a:extLst>
                  <a:ext uri="{FF2B5EF4-FFF2-40B4-BE49-F238E27FC236}">
                    <a16:creationId xmlns:a16="http://schemas.microsoft.com/office/drawing/2014/main" id="{1428B8AC-C541-00B8-DF37-8A3F2E2A14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mc:Choice>
        <mc:Fallback xmlns="">
          <p:sp>
            <p:nvSpPr>
              <p:cNvPr id="3" name="备注占位符 2">
                <a:extLst>
                  <a:ext uri="{FF2B5EF4-FFF2-40B4-BE49-F238E27FC236}">
                    <a16:creationId xmlns:a16="http://schemas.microsoft.com/office/drawing/2014/main" id="{1428B8AC-C541-00B8-DF37-8A3F2E2A14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庞蒂科夫在杜布纳的一项重要贡献是提出存在两种中微子，即电子中微子和缪子中微子不同。这一科学贡献有是镌刻在了他的墓碑上。庞蒂科夫一直在思考中子</a:t>
                </a:r>
                <a:r>
                  <a:rPr lang="en-US" altLang="zh-CN" dirty="0"/>
                  <a:t>beta</a:t>
                </a:r>
                <a:r>
                  <a:rPr lang="zh-CN" altLang="en-US" dirty="0"/>
                  <a:t>衰变产生的中微子和派介子衰变产生的中微子是否相同。他早在</a:t>
                </a:r>
                <a:r>
                  <a:rPr lang="en-US" altLang="zh-CN" dirty="0"/>
                  <a:t>1950</a:t>
                </a:r>
                <a:r>
                  <a:rPr lang="zh-CN" altLang="en-US" dirty="0"/>
                  <a:t>年的笔记中就有</a:t>
                </a:r>
                <a:r>
                  <a:rPr lang="en-US" altLang="zh-CN" dirty="0"/>
                  <a:t>μ</a:t>
                </a:r>
                <a:r>
                  <a:rPr lang="zh-CN" altLang="en-US" dirty="0"/>
                  <a:t>子衰变产生两个中微子，他用了不同的标记。</a:t>
                </a:r>
                <a:r>
                  <a:rPr lang="en-US" altLang="zh-CN" dirty="0"/>
                  <a:t>1959</a:t>
                </a:r>
                <a:r>
                  <a:rPr lang="zh-CN" altLang="en-US" dirty="0"/>
                  <a:t>年</a:t>
                </a:r>
                <a:r>
                  <a:rPr lang="en-US" altLang="zh-CN" dirty="0"/>
                  <a:t>7</a:t>
                </a:r>
                <a:r>
                  <a:rPr lang="zh-CN" altLang="en-US" dirty="0"/>
                  <a:t>月，庞蒂科夫在基辅召开的第九届国际高能物理大会详细报告了他的二中微子想法。</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想法简单：产生一束中微子，比如，缪中微子，然后打靶，原则上会发生两种相互作用，如上，如果产生</a:t>
                </a:r>
                <a:r>
                  <a:rPr lang="en-US" altLang="zh-CN" dirty="0"/>
                  <a:t>μ</a:t>
                </a:r>
                <a:r>
                  <a:rPr lang="zh-CN" altLang="en-US" dirty="0"/>
                  <a:t>和电子都产生，则电子和缪子中微子没有区别，但如果只产生缪子，则意味着缪中微子和电子中微子不同。</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这一想法实际上与施瓦兹</a:t>
                </a:r>
                <a:r>
                  <a:rPr lang="en-US" altLang="zh-CN" dirty="0"/>
                  <a:t>—</a:t>
                </a:r>
                <a:r>
                  <a:rPr lang="zh-CN" altLang="en-US" dirty="0"/>
                  <a:t>莱德曼</a:t>
                </a:r>
                <a:r>
                  <a:rPr lang="en-US" altLang="zh-CN" dirty="0"/>
                  <a:t>—</a:t>
                </a:r>
                <a:r>
                  <a:rPr lang="zh-CN" altLang="en-US" dirty="0"/>
                  <a:t>斯坦伯格小组</a:t>
                </a:r>
                <a:r>
                  <a:rPr lang="en-US" altLang="zh-CN" dirty="0"/>
                  <a:t>1962</a:t>
                </a:r>
                <a:r>
                  <a:rPr lang="zh-CN" altLang="en-US" dirty="0"/>
                  <a:t>年发现</a:t>
                </a:r>
                <a:r>
                  <a:rPr lang="en-US" altLang="zh-CN" dirty="0"/>
                  <a:t>μ</a:t>
                </a:r>
                <a:r>
                  <a:rPr lang="zh-CN" altLang="en-US" dirty="0"/>
                  <a:t>中微子的方法类似。</a:t>
                </a:r>
                <a:r>
                  <a:rPr lang="en-US" altLang="zh-CN" dirty="0"/>
                  <a:t>15GeV</a:t>
                </a:r>
                <a:r>
                  <a:rPr lang="zh-CN" altLang="en-US" dirty="0"/>
                  <a:t>质子打靶</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产生的大量</a:t>
                </a:r>
                <a:r>
                  <a:rPr lang="en-US" altLang="zh-CN" sz="1800" dirty="0">
                    <a:effectLst/>
                    <a:latin typeface="Times New Roman" panose="02020603050405020304" pitchFamily="18" charset="0"/>
                    <a:ea typeface="黑体" panose="02010609060101010101" pitchFamily="49" charset="-122"/>
                  </a:rPr>
                  <a:t>π</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介子随后衰变为</a:t>
                </a:r>
                <a:r>
                  <a:rPr lang="en-US" altLang="zh-CN" sz="1800" dirty="0">
                    <a:effectLst/>
                    <a:latin typeface="Times New Roman" panose="02020603050405020304" pitchFamily="18" charset="0"/>
                    <a:ea typeface="黑体" panose="02010609060101010101" pitchFamily="49" charset="-122"/>
                  </a:rPr>
                  <a:t>μ</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轻子和中微子（可能为如下过程</a:t>
                </a:r>
                <a:r>
                  <a:rPr lang="en-US" altLang="zh-CN" sz="1800" i="0">
                    <a:effectLst/>
                    <a:latin typeface="Cambria Math" panose="02040503050406030204" pitchFamily="18" charset="0"/>
                    <a:ea typeface="黑体" panose="02010609060101010101" pitchFamily="49" charset="-122"/>
                    <a:cs typeface="Times New Roman" panose="02020603050405020304" pitchFamily="18" charset="0"/>
                  </a:rPr>
                  <a:t>𝜋</a:t>
                </a:r>
                <a:r>
                  <a:rPr lang="zh-CN" altLang="zh-CN" sz="1800" i="0">
                    <a:effectLst/>
                    <a:latin typeface="Cambria Math" panose="02040503050406030204" pitchFamily="18" charset="0"/>
                    <a:ea typeface="黑体" panose="02010609060101010101" pitchFamily="49" charset="-122"/>
                    <a:cs typeface="Times New Roman" panose="02020603050405020304" pitchFamily="18" charset="0"/>
                  </a:rPr>
                  <a:t>^</a:t>
                </a:r>
                <a:r>
                  <a:rPr lang="en-US" altLang="zh-CN" sz="1800" i="0">
                    <a:effectLst/>
                    <a:latin typeface="Cambria Math" panose="02040503050406030204" pitchFamily="18" charset="0"/>
                    <a:ea typeface="黑体" panose="02010609060101010101" pitchFamily="49" charset="-122"/>
                    <a:cs typeface="Times New Roman" panose="02020603050405020304" pitchFamily="18" charset="0"/>
                  </a:rPr>
                  <a:t>±→𝜇</a:t>
                </a:r>
                <a:r>
                  <a:rPr lang="zh-CN" altLang="zh-CN" sz="1800" i="0">
                    <a:effectLst/>
                    <a:latin typeface="Cambria Math" panose="02040503050406030204" pitchFamily="18" charset="0"/>
                    <a:ea typeface="黑体" panose="02010609060101010101" pitchFamily="49" charset="-122"/>
                    <a:cs typeface="Times New Roman" panose="02020603050405020304" pitchFamily="18" charset="0"/>
                  </a:rPr>
                  <a:t>^</a:t>
                </a:r>
                <a:r>
                  <a:rPr lang="en-US" altLang="zh-CN" sz="1800" i="0">
                    <a:effectLst/>
                    <a:latin typeface="Cambria Math" panose="02040503050406030204" pitchFamily="18" charset="0"/>
                    <a:ea typeface="黑体" panose="02010609060101010101" pitchFamily="49" charset="-122"/>
                    <a:cs typeface="Times New Roman" panose="02020603050405020304" pitchFamily="18" charset="0"/>
                  </a:rPr>
                  <a:t>±+</a:t>
                </a:r>
                <a:r>
                  <a:rPr lang="zh-CN" altLang="zh-CN" sz="1800" i="0">
                    <a:effectLst/>
                    <a:latin typeface="Cambria Math" panose="02040503050406030204" pitchFamily="18" charset="0"/>
                    <a:ea typeface="黑体" panose="02010609060101010101" pitchFamily="49" charset="-122"/>
                    <a:cs typeface="Times New Roman" panose="02020603050405020304" pitchFamily="18" charset="0"/>
                  </a:rPr>
                  <a:t>（</a:t>
                </a:r>
                <a:r>
                  <a:rPr lang="en-US" altLang="zh-CN" sz="1800" i="0">
                    <a:effectLst/>
                    <a:latin typeface="Cambria Math" panose="02040503050406030204" pitchFamily="18" charset="0"/>
                    <a:ea typeface="黑体" panose="02010609060101010101" pitchFamily="49" charset="-122"/>
                    <a:cs typeface="Times New Roman" panose="02020603050405020304" pitchFamily="18" charset="0"/>
                  </a:rPr>
                  <a:t>𝜈+𝜈</a:t>
                </a:r>
                <a:r>
                  <a:rPr lang="zh-CN" altLang="zh-CN" sz="1800" i="0">
                    <a:effectLst/>
                    <a:latin typeface="Cambria Math" panose="02040503050406030204" pitchFamily="18" charset="0"/>
                    <a:ea typeface="黑体" panose="02010609060101010101" pitchFamily="49" charset="-122"/>
                    <a:cs typeface="Times New Roman" panose="02020603050405020304" pitchFamily="18" charset="0"/>
                  </a:rPr>
                  <a:t> ̅）</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）。这束混合着中微子、</a:t>
                </a:r>
                <a:r>
                  <a:rPr lang="en-US" altLang="zh-CN" sz="1800" dirty="0">
                    <a:effectLst/>
                    <a:latin typeface="Times New Roman" panose="02020603050405020304" pitchFamily="18" charset="0"/>
                    <a:ea typeface="黑体" panose="02010609060101010101" pitchFamily="49" charset="-122"/>
                  </a:rPr>
                  <a:t>π</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介子、</a:t>
                </a:r>
                <a:r>
                  <a:rPr lang="en-US" altLang="zh-CN" sz="1800" dirty="0">
                    <a:effectLst/>
                    <a:latin typeface="Times New Roman" panose="02020603050405020304" pitchFamily="18" charset="0"/>
                    <a:ea typeface="黑体" panose="02010609060101010101" pitchFamily="49" charset="-122"/>
                  </a:rPr>
                  <a:t>μ</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轻子、初始质子以及其它粒子的束流穿过由一艘退役的巡洋舰甲板制成的一堵</a:t>
                </a:r>
                <a:r>
                  <a:rPr lang="en-US" altLang="zh-CN" sz="1800" dirty="0">
                    <a:effectLst/>
                    <a:latin typeface="Times New Roman" panose="02020603050405020304" pitchFamily="18" charset="0"/>
                    <a:ea typeface="黑体" panose="02010609060101010101" pitchFamily="49" charset="-122"/>
                  </a:rPr>
                  <a:t>13.5</a:t>
                </a:r>
                <a:r>
                  <a:rPr lang="zh-CN" altLang="zh-CN" sz="1800" dirty="0">
                    <a:effectLst/>
                    <a:latin typeface="Times New Roman" panose="02020603050405020304" pitchFamily="18" charset="0"/>
                    <a:ea typeface="黑体" panose="02010609060101010101" pitchFamily="49" charset="-122"/>
                    <a:cs typeface="Times New Roman" panose="02020603050405020304" pitchFamily="18" charset="0"/>
                  </a:rPr>
                  <a:t>米厚的钢墙。</a:t>
                </a:r>
                <a:r>
                  <a:rPr lang="zh-CN" altLang="zh-CN" dirty="0">
                    <a:effectLst/>
                  </a:rPr>
                  <a:t> </a:t>
                </a: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这个钢墙所需的金属来自于此时刚退役的密苏里号战舰。</a:t>
                </a:r>
                <a:r>
                  <a:rPr lang="zh-CN" altLang="en-US" sz="1800" kern="100" dirty="0">
                    <a:effectLst/>
                    <a:latin typeface="等线" panose="02010600030101010101" pitchFamily="2" charset="-122"/>
                    <a:ea typeface="宋体" panose="02010600030101010101" pitchFamily="2" charset="-122"/>
                    <a:cs typeface="Times New Roman" panose="02020603050405020304" pitchFamily="18" charset="0"/>
                  </a:rPr>
                  <a:t>最终研究人员，确定只产生了缪中微子。</a:t>
                </a:r>
                <a:r>
                  <a:rPr lang="zh-CN" altLang="en-US" dirty="0"/>
                  <a:t>施瓦兹在</a:t>
                </a:r>
                <a:r>
                  <a:rPr lang="en-US" altLang="zh-CN" dirty="0"/>
                  <a:t>1988</a:t>
                </a:r>
                <a:r>
                  <a:rPr lang="zh-CN" altLang="en-US" dirty="0"/>
                  <a:t>年的诺贝尔奖报告中也提到了庞蒂科夫的工作。</a:t>
                </a:r>
                <a:endParaRPr lang="en-US" altLang="zh-CN" dirty="0"/>
              </a:p>
            </p:txBody>
          </p:sp>
        </mc:Fallback>
      </mc:AlternateContent>
      <p:sp>
        <p:nvSpPr>
          <p:cNvPr id="4" name="灯片编号占位符 3">
            <a:extLst>
              <a:ext uri="{FF2B5EF4-FFF2-40B4-BE49-F238E27FC236}">
                <a16:creationId xmlns:a16="http://schemas.microsoft.com/office/drawing/2014/main" id="{BCA38D4D-1642-68A3-86E5-EDF2DF7B4A1F}"/>
              </a:ext>
            </a:extLst>
          </p:cNvPr>
          <p:cNvSpPr>
            <a:spLocks noGrp="1"/>
          </p:cNvSpPr>
          <p:nvPr>
            <p:ph type="sldNum" sz="quarter" idx="5"/>
          </p:nvPr>
        </p:nvSpPr>
        <p:spPr/>
        <p:txBody>
          <a:bodyPr/>
          <a:lstStyle/>
          <a:p>
            <a:fld id="{43490D24-2FA2-4855-A057-03916A62FC52}" type="slidenum">
              <a:rPr lang="zh-CN" altLang="en-US" smtClean="0"/>
              <a:t>22</a:t>
            </a:fld>
            <a:endParaRPr lang="zh-CN" altLang="en-US"/>
          </a:p>
        </p:txBody>
      </p:sp>
    </p:spTree>
    <p:extLst>
      <p:ext uri="{BB962C8B-B14F-4D97-AF65-F5344CB8AC3E}">
        <p14:creationId xmlns:p14="http://schemas.microsoft.com/office/powerpoint/2010/main" val="3446012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2520-C1A2-60ED-83FA-B894E849EB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1621B5-7F15-932A-6744-95D8626E1F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CF87324-84D2-41CB-DD8A-E5927A871B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8CCB13DC-45CC-4B3D-A5F3-2F18D06123BA}"/>
              </a:ext>
            </a:extLst>
          </p:cNvPr>
          <p:cNvSpPr>
            <a:spLocks noGrp="1"/>
          </p:cNvSpPr>
          <p:nvPr>
            <p:ph type="sldNum" sz="quarter" idx="5"/>
          </p:nvPr>
        </p:nvSpPr>
        <p:spPr/>
        <p:txBody>
          <a:bodyPr/>
          <a:lstStyle/>
          <a:p>
            <a:fld id="{43490D24-2FA2-4855-A057-03916A62FC52}" type="slidenum">
              <a:rPr lang="zh-CN" altLang="en-US" smtClean="0"/>
              <a:t>23</a:t>
            </a:fld>
            <a:endParaRPr lang="zh-CN" altLang="en-US"/>
          </a:p>
        </p:txBody>
      </p:sp>
    </p:spTree>
    <p:extLst>
      <p:ext uri="{BB962C8B-B14F-4D97-AF65-F5344CB8AC3E}">
        <p14:creationId xmlns:p14="http://schemas.microsoft.com/office/powerpoint/2010/main" val="827095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FEEE-32B7-FC89-3AA7-40BBE6D6C6F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A06556-0E32-9C8C-D79C-17815041B1C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9319B1D-52C4-BD89-69FC-2495834F0B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0" dirty="0"/>
          </a:p>
        </p:txBody>
      </p:sp>
      <p:sp>
        <p:nvSpPr>
          <p:cNvPr id="4" name="灯片编号占位符 3">
            <a:extLst>
              <a:ext uri="{FF2B5EF4-FFF2-40B4-BE49-F238E27FC236}">
                <a16:creationId xmlns:a16="http://schemas.microsoft.com/office/drawing/2014/main" id="{E793B631-397B-FBA3-CC49-61F60648A423}"/>
              </a:ext>
            </a:extLst>
          </p:cNvPr>
          <p:cNvSpPr>
            <a:spLocks noGrp="1"/>
          </p:cNvSpPr>
          <p:nvPr>
            <p:ph type="sldNum" sz="quarter" idx="5"/>
          </p:nvPr>
        </p:nvSpPr>
        <p:spPr/>
        <p:txBody>
          <a:bodyPr/>
          <a:lstStyle/>
          <a:p>
            <a:fld id="{43490D24-2FA2-4855-A057-03916A62FC52}" type="slidenum">
              <a:rPr lang="zh-CN" altLang="en-US" smtClean="0"/>
              <a:t>24</a:t>
            </a:fld>
            <a:endParaRPr lang="zh-CN" altLang="en-US"/>
          </a:p>
        </p:txBody>
      </p:sp>
    </p:spTree>
    <p:extLst>
      <p:ext uri="{BB962C8B-B14F-4D97-AF65-F5344CB8AC3E}">
        <p14:creationId xmlns:p14="http://schemas.microsoft.com/office/powerpoint/2010/main" val="4242084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A8173-3954-0077-7410-10989C62203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0699584-C6F4-D389-A9C1-6D7F119EBA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0011D83-B13A-A84F-4CD5-3ED8EE9757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a:extLst>
              <a:ext uri="{FF2B5EF4-FFF2-40B4-BE49-F238E27FC236}">
                <a16:creationId xmlns:a16="http://schemas.microsoft.com/office/drawing/2014/main" id="{3468FF6A-5657-B697-A204-B19812B4D418}"/>
              </a:ext>
            </a:extLst>
          </p:cNvPr>
          <p:cNvSpPr>
            <a:spLocks noGrp="1"/>
          </p:cNvSpPr>
          <p:nvPr>
            <p:ph type="sldNum" sz="quarter" idx="5"/>
          </p:nvPr>
        </p:nvSpPr>
        <p:spPr/>
        <p:txBody>
          <a:bodyPr/>
          <a:lstStyle/>
          <a:p>
            <a:fld id="{43490D24-2FA2-4855-A057-03916A62FC52}" type="slidenum">
              <a:rPr lang="zh-CN" altLang="en-US" smtClean="0"/>
              <a:t>25</a:t>
            </a:fld>
            <a:endParaRPr lang="zh-CN" altLang="en-US"/>
          </a:p>
        </p:txBody>
      </p:sp>
    </p:spTree>
    <p:extLst>
      <p:ext uri="{BB962C8B-B14F-4D97-AF65-F5344CB8AC3E}">
        <p14:creationId xmlns:p14="http://schemas.microsoft.com/office/powerpoint/2010/main" val="127380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他想到</a:t>
            </a:r>
            <a:r>
              <a:rPr lang="en-US" altLang="zh-CN" dirty="0"/>
              <a:t>μ</a:t>
            </a:r>
            <a:r>
              <a:rPr lang="zh-CN" altLang="en-US" dirty="0"/>
              <a:t>和电子的弱相互作用强度一样时，那时还没有人意识到二者有特别密切的关联性；有人觉得最早提出弱作用</a:t>
            </a:r>
            <a:r>
              <a:rPr lang="en-US" altLang="zh-CN" dirty="0"/>
              <a:t>beta</a:t>
            </a:r>
            <a:r>
              <a:rPr lang="zh-CN" altLang="en-US" dirty="0"/>
              <a:t>理论的费米应该对此问题感兴趣，不过也尚未看到他对此表现出什么兴趣。</a:t>
            </a:r>
          </a:p>
        </p:txBody>
      </p:sp>
      <p:sp>
        <p:nvSpPr>
          <p:cNvPr id="4" name="灯片编号占位符 3"/>
          <p:cNvSpPr>
            <a:spLocks noGrp="1"/>
          </p:cNvSpPr>
          <p:nvPr>
            <p:ph type="sldNum" sz="quarter" idx="5"/>
          </p:nvPr>
        </p:nvSpPr>
        <p:spPr/>
        <p:txBody>
          <a:bodyPr/>
          <a:lstStyle/>
          <a:p>
            <a:fld id="{43490D24-2FA2-4855-A057-03916A62FC52}" type="slidenum">
              <a:rPr lang="zh-CN" altLang="en-US" smtClean="0"/>
              <a:t>28</a:t>
            </a:fld>
            <a:endParaRPr lang="zh-CN" altLang="en-US"/>
          </a:p>
        </p:txBody>
      </p:sp>
    </p:spTree>
    <p:extLst>
      <p:ext uri="{BB962C8B-B14F-4D97-AF65-F5344CB8AC3E}">
        <p14:creationId xmlns:p14="http://schemas.microsoft.com/office/powerpoint/2010/main" val="3334339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highlight>
                  <a:srgbClr val="FFFFFF"/>
                </a:highlight>
                <a:latin typeface="Arial" panose="020B0604020202020204" pitchFamily="34" charset="0"/>
              </a:rPr>
              <a:t> </a:t>
            </a:r>
            <a:r>
              <a:rPr lang="en-US" altLang="zh-CN" b="0" i="0" dirty="0" err="1">
                <a:solidFill>
                  <a:srgbClr val="333333"/>
                </a:solidFill>
                <a:effectLst/>
                <a:highlight>
                  <a:srgbClr val="FFFFFF"/>
                </a:highlight>
                <a:latin typeface="Arial" panose="020B0604020202020204" pitchFamily="34" charset="0"/>
              </a:rPr>
              <a:t>Oganesson</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得名于重元素研究的先驱</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俄罗斯核物理学家尤里</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奥加涅相</a:t>
            </a:r>
            <a:endParaRPr lang="zh-CN" altLang="en-US" dirty="0"/>
          </a:p>
        </p:txBody>
      </p:sp>
      <p:sp>
        <p:nvSpPr>
          <p:cNvPr id="4" name="灯片编号占位符 3"/>
          <p:cNvSpPr>
            <a:spLocks noGrp="1"/>
          </p:cNvSpPr>
          <p:nvPr>
            <p:ph type="sldNum" sz="quarter" idx="5"/>
          </p:nvPr>
        </p:nvSpPr>
        <p:spPr/>
        <p:txBody>
          <a:bodyPr/>
          <a:lstStyle/>
          <a:p>
            <a:fld id="{43490D24-2FA2-4855-A057-03916A62FC52}" type="slidenum">
              <a:rPr lang="zh-CN" altLang="en-US" smtClean="0"/>
              <a:t>29</a:t>
            </a:fld>
            <a:endParaRPr lang="zh-CN" altLang="en-US"/>
          </a:p>
        </p:txBody>
      </p:sp>
    </p:spTree>
    <p:extLst>
      <p:ext uri="{BB962C8B-B14F-4D97-AF65-F5344CB8AC3E}">
        <p14:creationId xmlns:p14="http://schemas.microsoft.com/office/powerpoint/2010/main" val="2454745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0B6AE-64AC-BF68-700F-BE6B36EE070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3924C12-80B9-5BD0-771F-EEB0AC5037E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BBA1957-97EA-2002-93C0-8948F0EB4B55}"/>
              </a:ext>
            </a:extLst>
          </p:cNvPr>
          <p:cNvSpPr>
            <a:spLocks noGrp="1"/>
          </p:cNvSpPr>
          <p:nvPr>
            <p:ph type="body" idx="1"/>
          </p:nvPr>
        </p:nvSpPr>
        <p:spPr/>
        <p:txBody>
          <a:bodyPr/>
          <a:lstStyle/>
          <a:p>
            <a:r>
              <a:rPr lang="en-US" altLang="zh-CN" b="0" i="0" dirty="0">
                <a:solidFill>
                  <a:srgbClr val="333333"/>
                </a:solidFill>
                <a:effectLst/>
                <a:highlight>
                  <a:srgbClr val="FFFFFF"/>
                </a:highlight>
                <a:latin typeface="Arial" panose="020B0604020202020204" pitchFamily="34" charset="0"/>
              </a:rPr>
              <a:t> </a:t>
            </a:r>
            <a:r>
              <a:rPr lang="en-US" altLang="zh-CN" b="0" i="0" dirty="0" err="1">
                <a:solidFill>
                  <a:srgbClr val="333333"/>
                </a:solidFill>
                <a:effectLst/>
                <a:highlight>
                  <a:srgbClr val="FFFFFF"/>
                </a:highlight>
                <a:latin typeface="Arial" panose="020B0604020202020204" pitchFamily="34" charset="0"/>
              </a:rPr>
              <a:t>Oganesson</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得名于重元素研究的先驱</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俄罗斯核物理学家尤里</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奥加涅相</a:t>
            </a:r>
            <a:endParaRPr lang="zh-CN" altLang="en-US" dirty="0"/>
          </a:p>
        </p:txBody>
      </p:sp>
      <p:sp>
        <p:nvSpPr>
          <p:cNvPr id="4" name="灯片编号占位符 3">
            <a:extLst>
              <a:ext uri="{FF2B5EF4-FFF2-40B4-BE49-F238E27FC236}">
                <a16:creationId xmlns:a16="http://schemas.microsoft.com/office/drawing/2014/main" id="{7A795201-F8CC-4CA0-C15B-00B690AB3A32}"/>
              </a:ext>
            </a:extLst>
          </p:cNvPr>
          <p:cNvSpPr>
            <a:spLocks noGrp="1"/>
          </p:cNvSpPr>
          <p:nvPr>
            <p:ph type="sldNum" sz="quarter" idx="5"/>
          </p:nvPr>
        </p:nvSpPr>
        <p:spPr/>
        <p:txBody>
          <a:bodyPr/>
          <a:lstStyle/>
          <a:p>
            <a:fld id="{43490D24-2FA2-4855-A057-03916A62FC52}" type="slidenum">
              <a:rPr lang="zh-CN" altLang="en-US" smtClean="0"/>
              <a:t>30</a:t>
            </a:fld>
            <a:endParaRPr lang="zh-CN" altLang="en-US"/>
          </a:p>
        </p:txBody>
      </p:sp>
    </p:spTree>
    <p:extLst>
      <p:ext uri="{BB962C8B-B14F-4D97-AF65-F5344CB8AC3E}">
        <p14:creationId xmlns:p14="http://schemas.microsoft.com/office/powerpoint/2010/main" val="161131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53D5-2DEF-9BA9-3D1B-E5ABC3B6394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C8F6853-DF1E-94D0-F27D-0B42310AF7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19EE93-8342-3035-11DD-379498107F5F}"/>
              </a:ext>
            </a:extLst>
          </p:cNvPr>
          <p:cNvSpPr>
            <a:spLocks noGrp="1"/>
          </p:cNvSpPr>
          <p:nvPr>
            <p:ph type="body" idx="1"/>
          </p:nvPr>
        </p:nvSpPr>
        <p:spPr/>
        <p:txBody>
          <a:bodyPr/>
          <a:lstStyle/>
          <a:p>
            <a:endParaRPr lang="en-US" altLang="zh-CN" b="0" i="0" dirty="0">
              <a:solidFill>
                <a:srgbClr val="333333"/>
              </a:solidFill>
              <a:effectLst/>
              <a:latin typeface="Arial" panose="020B0604020202020204" pitchFamily="34" charset="0"/>
            </a:endParaRPr>
          </a:p>
        </p:txBody>
      </p:sp>
      <p:sp>
        <p:nvSpPr>
          <p:cNvPr id="4" name="灯片编号占位符 3">
            <a:extLst>
              <a:ext uri="{FF2B5EF4-FFF2-40B4-BE49-F238E27FC236}">
                <a16:creationId xmlns:a16="http://schemas.microsoft.com/office/drawing/2014/main" id="{85EEF95F-82FC-B14A-2C3F-00DA3506E979}"/>
              </a:ext>
            </a:extLst>
          </p:cNvPr>
          <p:cNvSpPr>
            <a:spLocks noGrp="1"/>
          </p:cNvSpPr>
          <p:nvPr>
            <p:ph type="sldNum" sz="quarter" idx="5"/>
          </p:nvPr>
        </p:nvSpPr>
        <p:spPr/>
        <p:txBody>
          <a:bodyPr/>
          <a:lstStyle/>
          <a:p>
            <a:fld id="{43490D24-2FA2-4855-A057-03916A62FC52}" type="slidenum">
              <a:rPr lang="zh-CN" altLang="en-US" smtClean="0"/>
              <a:t>3</a:t>
            </a:fld>
            <a:endParaRPr lang="zh-CN" altLang="en-US"/>
          </a:p>
        </p:txBody>
      </p:sp>
    </p:spTree>
    <p:extLst>
      <p:ext uri="{BB962C8B-B14F-4D97-AF65-F5344CB8AC3E}">
        <p14:creationId xmlns:p14="http://schemas.microsoft.com/office/powerpoint/2010/main" val="390709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8486-453E-801B-B724-92AE3343CB2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3D7ACF1-E771-505F-8EBC-E8EFF169E6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D250251-1158-9815-B25F-693A07906BC2}"/>
              </a:ext>
            </a:extLst>
          </p:cNvPr>
          <p:cNvSpPr>
            <a:spLocks noGrp="1"/>
          </p:cNvSpPr>
          <p:nvPr>
            <p:ph type="body" idx="1"/>
          </p:nvPr>
        </p:nvSpPr>
        <p:spPr/>
        <p:txBody>
          <a:bodyPr/>
          <a:lstStyle/>
          <a:p>
            <a:pPr marL="0" indent="0">
              <a:buFont typeface="Wingdings" panose="05000000000000000000" pitchFamily="2" charset="2"/>
              <a:buNone/>
            </a:pPr>
            <a:endParaRPr lang="zh-CN" altLang="en-US" dirty="0"/>
          </a:p>
        </p:txBody>
      </p:sp>
      <p:sp>
        <p:nvSpPr>
          <p:cNvPr id="4" name="灯片编号占位符 3">
            <a:extLst>
              <a:ext uri="{FF2B5EF4-FFF2-40B4-BE49-F238E27FC236}">
                <a16:creationId xmlns:a16="http://schemas.microsoft.com/office/drawing/2014/main" id="{7B2CD968-87A6-1981-1639-D038C061B9BF}"/>
              </a:ext>
            </a:extLst>
          </p:cNvPr>
          <p:cNvSpPr>
            <a:spLocks noGrp="1"/>
          </p:cNvSpPr>
          <p:nvPr>
            <p:ph type="sldNum" sz="quarter" idx="5"/>
          </p:nvPr>
        </p:nvSpPr>
        <p:spPr/>
        <p:txBody>
          <a:bodyPr/>
          <a:lstStyle/>
          <a:p>
            <a:fld id="{43490D24-2FA2-4855-A057-03916A62FC52}" type="slidenum">
              <a:rPr lang="zh-CN" altLang="en-US" smtClean="0"/>
              <a:t>4</a:t>
            </a:fld>
            <a:endParaRPr lang="zh-CN" altLang="en-US"/>
          </a:p>
        </p:txBody>
      </p:sp>
    </p:spTree>
    <p:extLst>
      <p:ext uri="{BB962C8B-B14F-4D97-AF65-F5344CB8AC3E}">
        <p14:creationId xmlns:p14="http://schemas.microsoft.com/office/powerpoint/2010/main" val="36839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42759-7FB4-B9AD-EB25-39914BDCBE3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B933D9-FDB1-EA57-F849-720F286C97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9D431F1-5A2D-18DF-BD1C-9BD4BEAFBE58}"/>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FB99527-2705-B6FD-A91E-54DB36A09B8C}"/>
              </a:ext>
            </a:extLst>
          </p:cNvPr>
          <p:cNvSpPr>
            <a:spLocks noGrp="1"/>
          </p:cNvSpPr>
          <p:nvPr>
            <p:ph type="sldNum" sz="quarter" idx="5"/>
          </p:nvPr>
        </p:nvSpPr>
        <p:spPr/>
        <p:txBody>
          <a:bodyPr/>
          <a:lstStyle/>
          <a:p>
            <a:fld id="{43490D24-2FA2-4855-A057-03916A62FC52}" type="slidenum">
              <a:rPr lang="zh-CN" altLang="en-US" smtClean="0"/>
              <a:t>5</a:t>
            </a:fld>
            <a:endParaRPr lang="zh-CN" altLang="en-US"/>
          </a:p>
        </p:txBody>
      </p:sp>
    </p:spTree>
    <p:extLst>
      <p:ext uri="{BB962C8B-B14F-4D97-AF65-F5344CB8AC3E}">
        <p14:creationId xmlns:p14="http://schemas.microsoft.com/office/powerpoint/2010/main" val="32409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C345-5855-1E55-D058-CAFDD63F4E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2403C0-A242-0068-F390-32FBA89493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35DF162-9E35-3A87-02EA-60E97F9074B4}"/>
              </a:ext>
            </a:extLst>
          </p:cNvPr>
          <p:cNvSpPr>
            <a:spLocks noGrp="1"/>
          </p:cNvSpPr>
          <p:nvPr>
            <p:ph type="body" idx="1"/>
          </p:nvPr>
        </p:nvSpPr>
        <p:spPr/>
        <p:txBody>
          <a:bodyPr/>
          <a:lstStyle/>
          <a:p>
            <a:endParaRPr lang="en-US" altLang="zh-CN" u="sng" dirty="0"/>
          </a:p>
        </p:txBody>
      </p:sp>
      <p:sp>
        <p:nvSpPr>
          <p:cNvPr id="4" name="灯片编号占位符 3">
            <a:extLst>
              <a:ext uri="{FF2B5EF4-FFF2-40B4-BE49-F238E27FC236}">
                <a16:creationId xmlns:a16="http://schemas.microsoft.com/office/drawing/2014/main" id="{8D22AC71-67F6-9C00-8295-C17435F35A8B}"/>
              </a:ext>
            </a:extLst>
          </p:cNvPr>
          <p:cNvSpPr>
            <a:spLocks noGrp="1"/>
          </p:cNvSpPr>
          <p:nvPr>
            <p:ph type="sldNum" sz="quarter" idx="5"/>
          </p:nvPr>
        </p:nvSpPr>
        <p:spPr/>
        <p:txBody>
          <a:bodyPr/>
          <a:lstStyle/>
          <a:p>
            <a:fld id="{43490D24-2FA2-4855-A057-03916A62FC52}" type="slidenum">
              <a:rPr lang="zh-CN" altLang="en-US" smtClean="0"/>
              <a:t>6</a:t>
            </a:fld>
            <a:endParaRPr lang="zh-CN" altLang="en-US"/>
          </a:p>
        </p:txBody>
      </p:sp>
    </p:spTree>
    <p:extLst>
      <p:ext uri="{BB962C8B-B14F-4D97-AF65-F5344CB8AC3E}">
        <p14:creationId xmlns:p14="http://schemas.microsoft.com/office/powerpoint/2010/main" val="420975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69BD-75F7-023A-A8C7-06F66BDADA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6DDF885-8D86-F008-C40F-496B92BA5C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6D194D8-1CA2-CEBF-DFE3-25663F8F62A7}"/>
              </a:ext>
            </a:extLst>
          </p:cNvPr>
          <p:cNvSpPr>
            <a:spLocks noGrp="1"/>
          </p:cNvSpPr>
          <p:nvPr>
            <p:ph type="body" idx="1"/>
          </p:nvPr>
        </p:nvSpPr>
        <p:spPr/>
        <p:txBody>
          <a:bodyPr/>
          <a:lstStyle/>
          <a:p>
            <a:pPr marL="0" indent="0">
              <a:buNone/>
            </a:pPr>
            <a:endParaRPr lang="zh-CN" altLang="en-US" dirty="0"/>
          </a:p>
        </p:txBody>
      </p:sp>
      <p:sp>
        <p:nvSpPr>
          <p:cNvPr id="4" name="灯片编号占位符 3">
            <a:extLst>
              <a:ext uri="{FF2B5EF4-FFF2-40B4-BE49-F238E27FC236}">
                <a16:creationId xmlns:a16="http://schemas.microsoft.com/office/drawing/2014/main" id="{F267D604-9F2B-251B-A785-2DA98FDC8A20}"/>
              </a:ext>
            </a:extLst>
          </p:cNvPr>
          <p:cNvSpPr>
            <a:spLocks noGrp="1"/>
          </p:cNvSpPr>
          <p:nvPr>
            <p:ph type="sldNum" sz="quarter" idx="5"/>
          </p:nvPr>
        </p:nvSpPr>
        <p:spPr/>
        <p:txBody>
          <a:bodyPr/>
          <a:lstStyle/>
          <a:p>
            <a:fld id="{43490D24-2FA2-4855-A057-03916A62FC52}" type="slidenum">
              <a:rPr lang="zh-CN" altLang="en-US" smtClean="0"/>
              <a:t>7</a:t>
            </a:fld>
            <a:endParaRPr lang="zh-CN" altLang="en-US"/>
          </a:p>
        </p:txBody>
      </p:sp>
    </p:spTree>
    <p:extLst>
      <p:ext uri="{BB962C8B-B14F-4D97-AF65-F5344CB8AC3E}">
        <p14:creationId xmlns:p14="http://schemas.microsoft.com/office/powerpoint/2010/main" val="36445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34F72-B71B-85F9-A5C7-54BAAF20DB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17068B-BD8C-4C53-CC88-70538E99F5D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093E460-1289-BFCC-C4D4-0EAFD2DD5060}"/>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5A6E325E-0FA7-8FE7-2433-B074CBB75AEA}"/>
              </a:ext>
            </a:extLst>
          </p:cNvPr>
          <p:cNvSpPr>
            <a:spLocks noGrp="1"/>
          </p:cNvSpPr>
          <p:nvPr>
            <p:ph type="sldNum" sz="quarter" idx="5"/>
          </p:nvPr>
        </p:nvSpPr>
        <p:spPr/>
        <p:txBody>
          <a:bodyPr/>
          <a:lstStyle/>
          <a:p>
            <a:fld id="{43490D24-2FA2-4855-A057-03916A62FC52}" type="slidenum">
              <a:rPr lang="zh-CN" altLang="en-US" smtClean="0"/>
              <a:t>8</a:t>
            </a:fld>
            <a:endParaRPr lang="zh-CN" altLang="en-US"/>
          </a:p>
        </p:txBody>
      </p:sp>
    </p:spTree>
    <p:extLst>
      <p:ext uri="{BB962C8B-B14F-4D97-AF65-F5344CB8AC3E}">
        <p14:creationId xmlns:p14="http://schemas.microsoft.com/office/powerpoint/2010/main" val="371881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3E02-C43B-CD47-D1D9-D81B16EBDD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3243A2D-1574-3541-604D-EDE0E7F4CA9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B1205A-6F2C-199A-C39E-5FA71F02E976}"/>
              </a:ext>
            </a:extLst>
          </p:cNvPr>
          <p:cNvSpPr>
            <a:spLocks noGrp="1"/>
          </p:cNvSpPr>
          <p:nvPr>
            <p:ph type="body" idx="1"/>
          </p:nvPr>
        </p:nvSpPr>
        <p:spPr/>
        <p:txBody>
          <a:bodyPr/>
          <a:lstStyle/>
          <a:p>
            <a:endParaRPr lang="en-US" altLang="zh-CN" dirty="0"/>
          </a:p>
          <a:p>
            <a:endParaRPr lang="en-US" altLang="zh-CN" dirty="0"/>
          </a:p>
          <a:p>
            <a:endParaRPr lang="en-US" altLang="zh-CN" dirty="0"/>
          </a:p>
        </p:txBody>
      </p:sp>
      <p:sp>
        <p:nvSpPr>
          <p:cNvPr id="4" name="灯片编号占位符 3">
            <a:extLst>
              <a:ext uri="{FF2B5EF4-FFF2-40B4-BE49-F238E27FC236}">
                <a16:creationId xmlns:a16="http://schemas.microsoft.com/office/drawing/2014/main" id="{7E4DF84A-A9F6-DA5A-7A57-B31EEDD2B6BB}"/>
              </a:ext>
            </a:extLst>
          </p:cNvPr>
          <p:cNvSpPr>
            <a:spLocks noGrp="1"/>
          </p:cNvSpPr>
          <p:nvPr>
            <p:ph type="sldNum" sz="quarter" idx="5"/>
          </p:nvPr>
        </p:nvSpPr>
        <p:spPr/>
        <p:txBody>
          <a:bodyPr/>
          <a:lstStyle/>
          <a:p>
            <a:fld id="{43490D24-2FA2-4855-A057-03916A62FC52}" type="slidenum">
              <a:rPr lang="zh-CN" altLang="en-US" smtClean="0"/>
              <a:t>9</a:t>
            </a:fld>
            <a:endParaRPr lang="zh-CN" altLang="en-US"/>
          </a:p>
        </p:txBody>
      </p:sp>
    </p:spTree>
    <p:extLst>
      <p:ext uri="{BB962C8B-B14F-4D97-AF65-F5344CB8AC3E}">
        <p14:creationId xmlns:p14="http://schemas.microsoft.com/office/powerpoint/2010/main" val="4273751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AD736B-F8E5-DA1F-6CDC-0AD9A5629A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959B7DE-3A50-D43B-8652-366EF59F7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78A2B86-EF1B-9AAB-0D1A-A95611A61659}"/>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EB3775D2-0357-8345-79FE-346116A952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637868-733E-4C3B-0F52-39CBBB06E632}"/>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150216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48587-73CB-41C7-73E8-0956AF9302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691EC4C-3519-F1CE-D410-477F74995A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79333B-A535-761B-60BB-186D11CF9B30}"/>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B644A4E6-0B63-2714-7678-65ADE9D77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059F07A-461B-8946-D936-6044579BABED}"/>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660649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1165965-7EF0-7A96-E80C-58EC3A745BF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A003AD-C5ED-40F0-F7C8-1C0AD6A22CE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69EA8E7-6AE7-1CA0-6A19-973104E0ADB7}"/>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D9E2E882-9E4B-D4E8-3EFE-8AF86DB826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F0CDC1-7104-6F3D-CF6D-04672942D5CD}"/>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1092957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706AE9-3903-F27F-6101-425AF6FEFB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66D76-F85A-B130-B30F-579BE51B3E7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C2384B-A949-0FD7-C7FF-5E7937DF5CE1}"/>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6C348278-80A4-317E-9C92-8279817317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FC94CC-A79C-2292-64F5-1B66FC9993C0}"/>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394150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C6497B-0861-964B-1202-DE79BCE3CC2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8B7EE4F-B37E-365B-7625-186314CFBA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34B41C-E93E-C146-E6BA-5B3919A059EB}"/>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8CEC1787-FEF6-89CA-4680-600960D29A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B75308-2390-BB8A-86B6-73C2F7716AC0}"/>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9948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C2255-148C-33FE-9896-EF27975860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5FF0C03-7625-14DA-D6F5-35CC29242A3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3A1017-3CD5-0B75-E90C-6591AB27A51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A39324-422C-F121-2D6A-0EB854DE08C8}"/>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27F43EF2-6C10-8DBF-93B3-C649D4F54C8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33B6389-4847-440D-A24A-C233E314B980}"/>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14274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738F8-FB4A-2FE0-DD23-D32DD13885E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7BEF62-39ED-F391-791D-3BDF3D0B17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34E559C-DF68-E336-0D68-5B0CC475F07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63CFB76-1E56-3B80-5F18-7383128584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1D0F372-155B-2D45-3D9C-B4C317ED87B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44187A-6A64-78B7-DDE7-C4F268530740}"/>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8" name="页脚占位符 7">
            <a:extLst>
              <a:ext uri="{FF2B5EF4-FFF2-40B4-BE49-F238E27FC236}">
                <a16:creationId xmlns:a16="http://schemas.microsoft.com/office/drawing/2014/main" id="{2362A1CB-F2A1-C29C-E73C-BE84B02D0E7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E8F04B4-BB1A-0F01-1C14-7F7635C7AE56}"/>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3892156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F0F2AD-83CA-77DF-D939-8BA238447F3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DBA91E-1E66-48D8-763C-FD9F58D62FD6}"/>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4" name="页脚占位符 3">
            <a:extLst>
              <a:ext uri="{FF2B5EF4-FFF2-40B4-BE49-F238E27FC236}">
                <a16:creationId xmlns:a16="http://schemas.microsoft.com/office/drawing/2014/main" id="{D4E7D7D2-B7F5-7CD9-9892-A82D045666C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3273EB2-90AE-B9DE-5AA0-BF6A2EFD687F}"/>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209819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FE866A-FBE6-418C-D37E-E479AADF6C2C}"/>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3" name="页脚占位符 2">
            <a:extLst>
              <a:ext uri="{FF2B5EF4-FFF2-40B4-BE49-F238E27FC236}">
                <a16:creationId xmlns:a16="http://schemas.microsoft.com/office/drawing/2014/main" id="{40824970-C261-1928-DBD7-20450283499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DC4ECE7-D042-9989-AC84-58AA34C92914}"/>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318627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ED0ADE-4895-00F9-C248-6FA1B70F62C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E0040B2-37AD-F738-8D9B-8EB775189A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2BDF795-3551-9A66-6C7A-6D59D3B19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99966C-87F4-F901-F136-34F262255A71}"/>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7CFAD1A8-23D9-AC75-1BFB-66FBCCEE10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EB50CE7-BD57-BDF5-62F6-79186A5D59CE}"/>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3014245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9C376C-8384-85FC-ED95-36F8C92061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F42A08-6C29-B754-CC0B-66D0C73372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03DE689-0640-11DA-8BAE-548DAB161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7FCB2CC-D767-902A-7D5A-D0B1511D56B3}"/>
              </a:ext>
            </a:extLst>
          </p:cNvPr>
          <p:cNvSpPr>
            <a:spLocks noGrp="1"/>
          </p:cNvSpPr>
          <p:nvPr>
            <p:ph type="dt" sz="half" idx="10"/>
          </p:nvPr>
        </p:nvSpPr>
        <p:spPr/>
        <p:txBody>
          <a:bodyPr/>
          <a:lstStyle/>
          <a:p>
            <a:fld id="{54E87D32-99EC-4DF7-8F98-7D7557D4C3D0}"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23BDD452-E04B-C406-B775-4911D4C1FC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20F735-EF4E-3E60-3054-394B3EB37C7B}"/>
              </a:ext>
            </a:extLst>
          </p:cNvPr>
          <p:cNvSpPr>
            <a:spLocks noGrp="1"/>
          </p:cNvSpPr>
          <p:nvPr>
            <p:ph type="sldNum" sz="quarter" idx="12"/>
          </p:nvPr>
        </p:nvSpPr>
        <p:spPr/>
        <p:txBody>
          <a:body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141538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C2292C4-614A-AB4D-BFE6-25E3B3F62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3009F46-8778-68B3-58C1-43B5DF58E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8FB563C-F04A-D41C-62C1-92A303CD5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E87D32-99EC-4DF7-8F98-7D7557D4C3D0}"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BEF11A8F-9A22-709D-FB80-7955CDE71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AC388803-A678-B28A-15A0-04C64271C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794156-55B1-43E9-BEAF-7FA4015105CC}" type="slidenum">
              <a:rPr lang="zh-CN" altLang="en-US" smtClean="0"/>
              <a:t>‹#›</a:t>
            </a:fld>
            <a:endParaRPr lang="zh-CN" altLang="en-US"/>
          </a:p>
        </p:txBody>
      </p:sp>
    </p:spTree>
    <p:extLst>
      <p:ext uri="{BB962C8B-B14F-4D97-AF65-F5344CB8AC3E}">
        <p14:creationId xmlns:p14="http://schemas.microsoft.com/office/powerpoint/2010/main" val="3217549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hyperlink" Target="https://www.nobelprize.org/uploads/2018/06/schwartz-lectur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notesSlide" Target="../notesSlides/notesSlide27.xml"/><Relationship Id="rId7" Type="http://schemas.openxmlformats.org/officeDocument/2006/relationships/image" Target="../media/image83.jp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82.jpg"/><Relationship Id="rId11" Type="http://schemas.openxmlformats.org/officeDocument/2006/relationships/image" Target="../media/image87.jpg"/><Relationship Id="rId5" Type="http://schemas.openxmlformats.org/officeDocument/2006/relationships/image" Target="../media/image81.jpg"/><Relationship Id="rId10" Type="http://schemas.openxmlformats.org/officeDocument/2006/relationships/image" Target="../media/image86.jpg"/><Relationship Id="rId4" Type="http://schemas.openxmlformats.org/officeDocument/2006/relationships/image" Target="../media/image80.png"/><Relationship Id="rId9" Type="http://schemas.openxmlformats.org/officeDocument/2006/relationships/image" Target="../media/image8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8.xml"/><Relationship Id="rId7" Type="http://schemas.openxmlformats.org/officeDocument/2006/relationships/image" Target="../media/image9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jpg"/><Relationship Id="rId4" Type="http://schemas.openxmlformats.org/officeDocument/2006/relationships/image" Target="../media/image88.jpg"/><Relationship Id="rId9" Type="http://schemas.openxmlformats.org/officeDocument/2006/relationships/image" Target="../media/image93.jpg"/></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CFC388D-EFF0-7E45-5365-DB5A1BF5930C}"/>
              </a:ext>
            </a:extLst>
          </p:cNvPr>
          <p:cNvSpPr txBox="1">
            <a:spLocks noChangeArrowheads="1"/>
          </p:cNvSpPr>
          <p:nvPr/>
        </p:nvSpPr>
        <p:spPr>
          <a:xfrm>
            <a:off x="1186574" y="1418897"/>
            <a:ext cx="9613900" cy="21204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600" b="1" dirty="0">
                <a:latin typeface="黑体" panose="02010609060101010101" pitchFamily="49" charset="-122"/>
                <a:ea typeface="黑体" panose="02010609060101010101" pitchFamily="49" charset="-122"/>
              </a:rPr>
              <a:t>布鲁诺</a:t>
            </a:r>
            <a:r>
              <a:rPr lang="en-US" altLang="zh-CN" sz="4600" b="1" dirty="0">
                <a:latin typeface="黑体" panose="02010609060101010101" pitchFamily="49" charset="-122"/>
                <a:ea typeface="黑体" panose="02010609060101010101" pitchFamily="49" charset="-122"/>
              </a:rPr>
              <a:t>·</a:t>
            </a:r>
            <a:r>
              <a:rPr lang="zh-CN" altLang="en-US" sz="4600" b="1" dirty="0">
                <a:latin typeface="黑体" panose="02010609060101010101" pitchFamily="49" charset="-122"/>
                <a:ea typeface="黑体" panose="02010609060101010101" pitchFamily="49" charset="-122"/>
              </a:rPr>
              <a:t>庞蒂科夫的科学人生</a:t>
            </a:r>
            <a:endParaRPr lang="en-US" altLang="zh-CN" sz="4600" b="1" dirty="0">
              <a:latin typeface="黑体" panose="02010609060101010101" pitchFamily="49" charset="-122"/>
              <a:ea typeface="黑体" panose="02010609060101010101" pitchFamily="49" charset="-122"/>
            </a:endParaRPr>
          </a:p>
          <a:p>
            <a:endParaRPr lang="en-US" altLang="zh-CN" sz="3600" b="1" dirty="0">
              <a:latin typeface="楷体" panose="02010609060101010101" pitchFamily="49" charset="-122"/>
              <a:ea typeface="楷体" panose="02010609060101010101" pitchFamily="49" charset="-122"/>
            </a:endParaRPr>
          </a:p>
          <a:p>
            <a:r>
              <a:rPr lang="en-US" altLang="zh-CN" sz="3200" b="1" dirty="0">
                <a:latin typeface="楷体" panose="02010609060101010101" pitchFamily="49" charset="-122"/>
                <a:ea typeface="楷体" panose="02010609060101010101" pitchFamily="49" charset="-122"/>
              </a:rPr>
              <a:t>——</a:t>
            </a:r>
            <a:r>
              <a:rPr lang="zh-CN" altLang="en-US" sz="3200" b="1" dirty="0">
                <a:latin typeface="楷体" panose="02010609060101010101" pitchFamily="49" charset="-122"/>
                <a:ea typeface="楷体" panose="02010609060101010101" pitchFamily="49" charset="-122"/>
              </a:rPr>
              <a:t>从慢中子实验到中微子振荡</a:t>
            </a:r>
            <a:endParaRPr lang="en-US" altLang="zh-CN" sz="3200" b="1" dirty="0">
              <a:latin typeface="楷体" panose="02010609060101010101" pitchFamily="49" charset="-122"/>
              <a:ea typeface="楷体" panose="02010609060101010101" pitchFamily="49" charset="-122"/>
            </a:endParaRPr>
          </a:p>
        </p:txBody>
      </p:sp>
      <p:sp>
        <p:nvSpPr>
          <p:cNvPr id="9" name="Rectangle 3">
            <a:extLst>
              <a:ext uri="{FF2B5EF4-FFF2-40B4-BE49-F238E27FC236}">
                <a16:creationId xmlns:a16="http://schemas.microsoft.com/office/drawing/2014/main" id="{E56C9835-E1DA-C80A-5F75-540A954C0D39}"/>
              </a:ext>
            </a:extLst>
          </p:cNvPr>
          <p:cNvSpPr txBox="1">
            <a:spLocks noChangeArrowheads="1"/>
          </p:cNvSpPr>
          <p:nvPr/>
        </p:nvSpPr>
        <p:spPr>
          <a:xfrm>
            <a:off x="1067409" y="4359166"/>
            <a:ext cx="9613900" cy="15324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panose="05000000000000000000" pitchFamily="2" charset="2"/>
              <a:buNone/>
            </a:pPr>
            <a:r>
              <a:rPr lang="zh-CN" altLang="en-US" sz="2800" b="1" dirty="0">
                <a:latin typeface="华文楷体" panose="02010600040101010101" pitchFamily="2" charset="-122"/>
                <a:ea typeface="华文楷体" panose="02010600040101010101" pitchFamily="2" charset="-122"/>
              </a:rPr>
              <a:t>刘金岩</a:t>
            </a:r>
          </a:p>
          <a:p>
            <a:pPr>
              <a:buFont typeface="Wingdings" panose="05000000000000000000" pitchFamily="2" charset="2"/>
              <a:buNone/>
            </a:pPr>
            <a:r>
              <a:rPr lang="zh-CN" altLang="en-US" sz="2800" b="1" dirty="0">
                <a:latin typeface="华文楷体" panose="02010600040101010101" pitchFamily="2" charset="-122"/>
                <a:ea typeface="华文楷体" panose="02010600040101010101" pitchFamily="2" charset="-122"/>
              </a:rPr>
              <a:t>中国科学院自然科学史研究所</a:t>
            </a:r>
            <a:endParaRPr lang="en-US" altLang="zh-CN" sz="2800" b="1" dirty="0">
              <a:latin typeface="华文楷体" panose="02010600040101010101" pitchFamily="2" charset="-122"/>
              <a:ea typeface="华文楷体" panose="02010600040101010101" pitchFamily="2" charset="-122"/>
            </a:endParaRPr>
          </a:p>
          <a:p>
            <a:pPr>
              <a:buFont typeface="Wingdings" panose="05000000000000000000" pitchFamily="2" charset="2"/>
              <a:buNone/>
            </a:pPr>
            <a:r>
              <a:rPr lang="en-US" altLang="zh-CN" sz="2800" b="1" dirty="0">
                <a:latin typeface="华文楷体" panose="02010600040101010101" pitchFamily="2" charset="-122"/>
                <a:ea typeface="华文楷体" panose="02010600040101010101" pitchFamily="2" charset="-122"/>
              </a:rPr>
              <a:t>2025</a:t>
            </a:r>
            <a:r>
              <a:rPr lang="zh-CN" altLang="en-US" sz="2800" b="1" dirty="0">
                <a:latin typeface="华文楷体" panose="02010600040101010101" pitchFamily="2" charset="-122"/>
                <a:ea typeface="华文楷体" panose="02010600040101010101" pitchFamily="2" charset="-122"/>
              </a:rPr>
              <a:t>年</a:t>
            </a:r>
            <a:r>
              <a:rPr lang="en-US" altLang="zh-CN" sz="2800" b="1" dirty="0">
                <a:latin typeface="华文楷体" panose="02010600040101010101" pitchFamily="2" charset="-122"/>
                <a:ea typeface="华文楷体" panose="02010600040101010101" pitchFamily="2" charset="-122"/>
              </a:rPr>
              <a:t>4</a:t>
            </a:r>
            <a:r>
              <a:rPr lang="zh-CN" altLang="en-US" sz="2800" b="1" dirty="0">
                <a:latin typeface="华文楷体" panose="02010600040101010101" pitchFamily="2" charset="-122"/>
                <a:ea typeface="华文楷体" panose="02010600040101010101" pitchFamily="2" charset="-122"/>
              </a:rPr>
              <a:t>月</a:t>
            </a:r>
            <a:r>
              <a:rPr lang="en-US" altLang="zh-CN" sz="2800" b="1" dirty="0">
                <a:latin typeface="华文楷体" panose="02010600040101010101" pitchFamily="2" charset="-122"/>
                <a:ea typeface="华文楷体" panose="02010600040101010101" pitchFamily="2" charset="-122"/>
              </a:rPr>
              <a:t>25</a:t>
            </a:r>
            <a:r>
              <a:rPr lang="zh-CN" altLang="en-US" sz="2800" b="1" dirty="0">
                <a:latin typeface="华文楷体" panose="02010600040101010101" pitchFamily="2" charset="-122"/>
                <a:ea typeface="华文楷体" panose="02010600040101010101" pitchFamily="2" charset="-122"/>
              </a:rPr>
              <a:t>日</a:t>
            </a:r>
          </a:p>
        </p:txBody>
      </p:sp>
      <p:sp>
        <p:nvSpPr>
          <p:cNvPr id="5" name="矩形 4">
            <a:extLst>
              <a:ext uri="{FF2B5EF4-FFF2-40B4-BE49-F238E27FC236}">
                <a16:creationId xmlns:a16="http://schemas.microsoft.com/office/drawing/2014/main" id="{E1F568ED-C75E-27BA-547B-BA988908D0FC}"/>
              </a:ext>
            </a:extLst>
          </p:cNvPr>
          <p:cNvSpPr/>
          <p:nvPr/>
        </p:nvSpPr>
        <p:spPr>
          <a:xfrm>
            <a:off x="0" y="0"/>
            <a:ext cx="12192000" cy="823658"/>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华文楷体" panose="02010600040101010101" pitchFamily="2" charset="-122"/>
                <a:ea typeface="华文楷体" panose="02010600040101010101" pitchFamily="2" charset="-122"/>
              </a:rPr>
              <a:t>“物理学家与物理学史”</a:t>
            </a:r>
            <a:r>
              <a:rPr lang="en-US" altLang="zh-CN" sz="2400" b="1" dirty="0">
                <a:latin typeface="华文楷体" panose="02010600040101010101" pitchFamily="2" charset="-122"/>
                <a:ea typeface="华文楷体" panose="02010600040101010101" pitchFamily="2" charset="-122"/>
              </a:rPr>
              <a:t>2025</a:t>
            </a:r>
            <a:r>
              <a:rPr lang="zh-CN" altLang="en-US" sz="2400" b="1" dirty="0">
                <a:latin typeface="华文楷体" panose="02010600040101010101" pitchFamily="2" charset="-122"/>
                <a:ea typeface="华文楷体" panose="02010600040101010101" pitchFamily="2" charset="-122"/>
              </a:rPr>
              <a:t>春季研讨会：非凡一念与传奇一生</a:t>
            </a:r>
            <a:endParaRPr lang="zh-CN" altLang="en-US" sz="20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48713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36CB4-C2C3-9CA5-496E-701DF28CD8F1}"/>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3C6C8CEF-A59B-D599-B7BD-413C470D7E40}"/>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460A28B-DD54-64F7-D84C-4ED203AECD47}"/>
              </a:ext>
            </a:extLst>
          </p:cNvPr>
          <p:cNvSpPr txBox="1"/>
          <p:nvPr/>
        </p:nvSpPr>
        <p:spPr>
          <a:xfrm>
            <a:off x="4397835" y="88663"/>
            <a:ext cx="5081840"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Paris— nuclear isomerism</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3" name="文本框 2">
            <a:extLst>
              <a:ext uri="{FF2B5EF4-FFF2-40B4-BE49-F238E27FC236}">
                <a16:creationId xmlns:a16="http://schemas.microsoft.com/office/drawing/2014/main" id="{ED869067-4A87-3FAE-A967-7DF714C24489}"/>
              </a:ext>
            </a:extLst>
          </p:cNvPr>
          <p:cNvSpPr txBox="1"/>
          <p:nvPr/>
        </p:nvSpPr>
        <p:spPr>
          <a:xfrm>
            <a:off x="301578" y="926626"/>
            <a:ext cx="10538462" cy="492443"/>
          </a:xfrm>
          <a:prstGeom prst="rect">
            <a:avLst/>
          </a:prstGeom>
          <a:noFill/>
        </p:spPr>
        <p:txBody>
          <a:bodyPr wrap="none" rtlCol="0">
            <a:spAutoFit/>
          </a:bodyPr>
          <a:lstStyle/>
          <a:p>
            <a:pPr marL="285750" indent="-285750">
              <a:buFont typeface="Wingdings" panose="05000000000000000000" pitchFamily="2" charset="2"/>
              <a:buChar char="p"/>
            </a:pPr>
            <a:r>
              <a:rPr lang="en-US" altLang="zh-CN" sz="26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研究：</a:t>
            </a:r>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nuclear isomerism (</a:t>
            </a:r>
            <a:r>
              <a:rPr lang="zh-CN" altLang="en-US" sz="2400" b="1" dirty="0">
                <a:latin typeface="华文楷体" panose="02010600040101010101" pitchFamily="2" charset="-122"/>
                <a:ea typeface="华文楷体" panose="02010600040101010101" pitchFamily="2" charset="-122"/>
                <a:cs typeface="Times New Roman" panose="02020603050405020304" pitchFamily="18" charset="0"/>
              </a:rPr>
              <a:t>同质异能态</a:t>
            </a:r>
            <a:r>
              <a:rPr lang="en-US" altLang="zh-CN" sz="2400" b="1" dirty="0">
                <a:latin typeface="华文楷体" panose="02010600040101010101" pitchFamily="2" charset="-122"/>
                <a:ea typeface="华文楷体" panose="02010600040101010101" pitchFamily="2" charset="-122"/>
                <a:cs typeface="Times New Roman" panose="02020603050405020304" pitchFamily="18" charset="0"/>
              </a:rPr>
              <a:t>)—fundamental problem of nuclear physics</a:t>
            </a:r>
          </a:p>
        </p:txBody>
      </p:sp>
      <p:sp>
        <p:nvSpPr>
          <p:cNvPr id="4" name="文本框 3">
            <a:extLst>
              <a:ext uri="{FF2B5EF4-FFF2-40B4-BE49-F238E27FC236}">
                <a16:creationId xmlns:a16="http://schemas.microsoft.com/office/drawing/2014/main" id="{BD0C07EC-989C-5544-0045-2831633FD4F9}"/>
              </a:ext>
            </a:extLst>
          </p:cNvPr>
          <p:cNvSpPr txBox="1"/>
          <p:nvPr/>
        </p:nvSpPr>
        <p:spPr>
          <a:xfrm>
            <a:off x="727824" y="1432121"/>
            <a:ext cx="7542258" cy="923330"/>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质子数和中子数相同，但核的性质</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如半衰期</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不同</a:t>
            </a:r>
            <a:endParaRPr lang="en-US" altLang="zh-CN" dirty="0">
              <a:latin typeface="黑体" panose="02010609060101010101" pitchFamily="49" charset="-122"/>
              <a:ea typeface="黑体" panose="02010609060101010101" pitchFamily="49" charset="-122"/>
            </a:endParaRPr>
          </a:p>
          <a:p>
            <a:r>
              <a:rPr lang="zh-CN" altLang="en-US" dirty="0">
                <a:latin typeface="黑体" panose="02010609060101010101" pitchFamily="49" charset="-122"/>
                <a:ea typeface="黑体" panose="02010609060101010101" pitchFamily="49" charset="-122"/>
              </a:rPr>
              <a:t>解释：</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1936-Carl Weizsäcker</a:t>
            </a:r>
            <a:r>
              <a:rPr lang="zh-CN" altLang="en-US" dirty="0">
                <a:solidFill>
                  <a:srgbClr val="3333FF"/>
                </a:solidFill>
                <a:latin typeface="楷体" panose="02010609060101010101" pitchFamily="49" charset="-122"/>
                <a:ea typeface="楷体" panose="02010609060101010101" pitchFamily="49" charset="-122"/>
              </a:rPr>
              <a:t>（基态与激发态角动量差异导致</a:t>
            </a:r>
            <a:r>
              <a:rPr lang="en-US" altLang="zh-CN" dirty="0">
                <a:solidFill>
                  <a:srgbClr val="3333FF"/>
                </a:solidFill>
                <a:latin typeface="楷体" panose="02010609060101010101" pitchFamily="49" charset="-122"/>
                <a:ea typeface="楷体" panose="02010609060101010101" pitchFamily="49" charset="-122"/>
              </a:rPr>
              <a:t>γ</a:t>
            </a:r>
            <a:r>
              <a:rPr lang="zh-CN" altLang="en-US" dirty="0">
                <a:solidFill>
                  <a:srgbClr val="3333FF"/>
                </a:solidFill>
                <a:latin typeface="楷体" panose="02010609060101010101" pitchFamily="49" charset="-122"/>
                <a:ea typeface="楷体" panose="02010609060101010101" pitchFamily="49" charset="-122"/>
              </a:rPr>
              <a:t>跃迁抑制）</a:t>
            </a:r>
            <a:endParaRPr lang="en-US" altLang="zh-CN" dirty="0">
              <a:solidFill>
                <a:srgbClr val="3333FF"/>
              </a:solidFill>
              <a:latin typeface="楷体" panose="02010609060101010101" pitchFamily="49" charset="-122"/>
              <a:ea typeface="楷体" panose="02010609060101010101" pitchFamily="49" charset="-122"/>
            </a:endParaRPr>
          </a:p>
          <a:p>
            <a:r>
              <a:rPr lang="zh-CN" altLang="en-US" dirty="0">
                <a:latin typeface="黑体" panose="02010609060101010101" pitchFamily="49" charset="-122"/>
                <a:ea typeface="黑体" panose="02010609060101010101" pitchFamily="49" charset="-122"/>
              </a:rPr>
              <a:t>      </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1938-Bruno--</a:t>
            </a: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内转换电子</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Times New Roman" panose="02020603050405020304" pitchFamily="18" charset="0"/>
                <a:ea typeface="黑体" panose="02010609060101010101" pitchFamily="49" charset="-122"/>
                <a:cs typeface="Times New Roman" panose="02020603050405020304" pitchFamily="18" charset="0"/>
              </a:rPr>
              <a:t>internal conversation electrons</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9" name="文本框 8">
            <a:extLst>
              <a:ext uri="{FF2B5EF4-FFF2-40B4-BE49-F238E27FC236}">
                <a16:creationId xmlns:a16="http://schemas.microsoft.com/office/drawing/2014/main" id="{DC45C2AF-DAE4-BA79-D6BB-890AE2F7D7A5}"/>
              </a:ext>
            </a:extLst>
          </p:cNvPr>
          <p:cNvSpPr txBox="1"/>
          <p:nvPr/>
        </p:nvSpPr>
        <p:spPr>
          <a:xfrm>
            <a:off x="301578" y="4094051"/>
            <a:ext cx="6748963" cy="492443"/>
          </a:xfrm>
          <a:prstGeom prst="rect">
            <a:avLst/>
          </a:prstGeom>
          <a:noFill/>
        </p:spPr>
        <p:txBody>
          <a:bodyPr wrap="none" rtlCol="0">
            <a:spAutoFit/>
          </a:bodyPr>
          <a:lstStyle/>
          <a:p>
            <a:pPr marL="285750" indent="-285750">
              <a:buFont typeface="Wingdings" panose="05000000000000000000" pitchFamily="2" charset="2"/>
              <a:buChar char="p"/>
            </a:pPr>
            <a:r>
              <a:rPr lang="en-US" altLang="zh-CN" sz="2600" dirty="0">
                <a:latin typeface="黑体" panose="02010609060101010101" pitchFamily="49" charset="-122"/>
                <a:ea typeface="黑体" panose="02010609060101010101" pitchFamily="49" charset="-122"/>
              </a:rPr>
              <a:t> </a:t>
            </a:r>
            <a:r>
              <a:rPr lang="zh-CN" altLang="en-US" sz="2600" b="1" dirty="0">
                <a:latin typeface="华文楷体" panose="02010600040101010101" pitchFamily="2" charset="-122"/>
                <a:ea typeface="华文楷体" panose="02010600040101010101" pitchFamily="2" charset="-122"/>
                <a:cs typeface="Times New Roman" panose="02020603050405020304" pitchFamily="18" charset="0"/>
              </a:rPr>
              <a:t>墨索里尼的反犹太政策（</a:t>
            </a:r>
            <a:r>
              <a:rPr lang="en-US" altLang="zh-CN" sz="2600" b="1" dirty="0">
                <a:latin typeface="华文楷体" panose="02010600040101010101" pitchFamily="2" charset="-122"/>
                <a:ea typeface="华文楷体" panose="02010600040101010101" pitchFamily="2" charset="-122"/>
                <a:cs typeface="Times New Roman" panose="02020603050405020304" pitchFamily="18" charset="0"/>
              </a:rPr>
              <a:t>1938</a:t>
            </a:r>
            <a:r>
              <a:rPr lang="zh-CN" altLang="en-US" sz="2600" b="1" dirty="0">
                <a:latin typeface="华文楷体" panose="02010600040101010101" pitchFamily="2" charset="-122"/>
                <a:ea typeface="华文楷体" panose="02010600040101010101" pitchFamily="2" charset="-122"/>
                <a:cs typeface="Times New Roman" panose="02020603050405020304" pitchFamily="18" charset="0"/>
              </a:rPr>
              <a:t>年</a:t>
            </a:r>
            <a:r>
              <a:rPr lang="en-US" altLang="zh-CN" sz="2600" b="1" dirty="0">
                <a:latin typeface="华文楷体" panose="02010600040101010101" pitchFamily="2" charset="-122"/>
                <a:ea typeface="华文楷体" panose="02010600040101010101" pitchFamily="2" charset="-122"/>
                <a:cs typeface="Times New Roman" panose="02020603050405020304" pitchFamily="18" charset="0"/>
              </a:rPr>
              <a:t>7</a:t>
            </a:r>
            <a:r>
              <a:rPr lang="zh-CN" altLang="en-US" sz="2600" b="1" dirty="0">
                <a:latin typeface="华文楷体" panose="02010600040101010101" pitchFamily="2" charset="-122"/>
                <a:ea typeface="华文楷体" panose="02010600040101010101" pitchFamily="2" charset="-122"/>
                <a:cs typeface="Times New Roman" panose="02020603050405020304" pitchFamily="18" charset="0"/>
              </a:rPr>
              <a:t>月</a:t>
            </a:r>
            <a:r>
              <a:rPr lang="en-US" altLang="zh-CN" sz="2600" b="1" dirty="0">
                <a:latin typeface="华文楷体" panose="02010600040101010101" pitchFamily="2" charset="-122"/>
                <a:ea typeface="华文楷体" panose="02010600040101010101" pitchFamily="2" charset="-122"/>
                <a:cs typeface="Times New Roman" panose="02020603050405020304" pitchFamily="18" charset="0"/>
              </a:rPr>
              <a:t>14</a:t>
            </a:r>
            <a:r>
              <a:rPr lang="zh-CN" altLang="en-US" sz="2600" b="1" dirty="0">
                <a:latin typeface="华文楷体" panose="02010600040101010101" pitchFamily="2" charset="-122"/>
                <a:ea typeface="华文楷体" panose="02010600040101010101" pitchFamily="2" charset="-122"/>
                <a:cs typeface="Times New Roman" panose="02020603050405020304" pitchFamily="18" charset="0"/>
              </a:rPr>
              <a:t>日）</a:t>
            </a:r>
            <a:endParaRPr lang="en-US" altLang="zh-CN" sz="2600"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1" name="图片 10" descr="图片包含 表格&#10;&#10;AI 生成的内容可能不正确。">
            <a:extLst>
              <a:ext uri="{FF2B5EF4-FFF2-40B4-BE49-F238E27FC236}">
                <a16:creationId xmlns:a16="http://schemas.microsoft.com/office/drawing/2014/main" id="{9AEA26E2-C96F-F1CA-4B14-C7376D581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78714" y="4093131"/>
            <a:ext cx="2066441" cy="3161009"/>
          </a:xfrm>
          <a:prstGeom prst="rect">
            <a:avLst/>
          </a:prstGeom>
        </p:spPr>
      </p:pic>
      <p:sp>
        <p:nvSpPr>
          <p:cNvPr id="13" name="文本框 12">
            <a:extLst>
              <a:ext uri="{FF2B5EF4-FFF2-40B4-BE49-F238E27FC236}">
                <a16:creationId xmlns:a16="http://schemas.microsoft.com/office/drawing/2014/main" id="{F9659C37-3908-6B00-2F1B-B11FAC5A8B35}"/>
              </a:ext>
            </a:extLst>
          </p:cNvPr>
          <p:cNvSpPr txBox="1"/>
          <p:nvPr/>
        </p:nvSpPr>
        <p:spPr>
          <a:xfrm>
            <a:off x="8214037" y="6357613"/>
            <a:ext cx="3838687" cy="523220"/>
          </a:xfrm>
          <a:prstGeom prst="rect">
            <a:avLst/>
          </a:prstGeom>
          <a:noFill/>
        </p:spPr>
        <p:txBody>
          <a:bodyPr wrap="square">
            <a:spAutoFit/>
          </a:bodyPr>
          <a:lstStyle/>
          <a:p>
            <a:r>
              <a:rPr lang="en-US" altLang="zh-CN" sz="1400" b="0" i="0" dirty="0">
                <a:effectLst/>
                <a:latin typeface="Times New Roman" panose="02020603050405020304" pitchFamily="18" charset="0"/>
                <a:cs typeface="Times New Roman" panose="02020603050405020304" pitchFamily="18" charset="0"/>
              </a:rPr>
              <a:t>Pontecorvo, Bruno (1938). </a:t>
            </a:r>
            <a:r>
              <a:rPr lang="en-US" altLang="zh-CN" sz="1400" b="0" i="1" dirty="0">
                <a:effectLst/>
                <a:latin typeface="Times New Roman" panose="02020603050405020304" pitchFamily="18" charset="0"/>
                <a:cs typeface="Times New Roman" panose="02020603050405020304" pitchFamily="18" charset="0"/>
              </a:rPr>
              <a:t>Nuclear Isomerism and Internal Conversion. , 54(7), 542–542. </a:t>
            </a:r>
            <a:endParaRPr lang="zh-CN" altLang="en-US" sz="1400" dirty="0">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61AF3DCE-AEBB-8199-26BF-6455D2AFBAEA}"/>
              </a:ext>
            </a:extLst>
          </p:cNvPr>
          <p:cNvPicPr>
            <a:picLocks noChangeAspect="1"/>
          </p:cNvPicPr>
          <p:nvPr/>
        </p:nvPicPr>
        <p:blipFill>
          <a:blip r:embed="rId5"/>
          <a:stretch>
            <a:fillRect/>
          </a:stretch>
        </p:blipFill>
        <p:spPr>
          <a:xfrm>
            <a:off x="8051735" y="1388340"/>
            <a:ext cx="3838687" cy="4995061"/>
          </a:xfrm>
          <a:prstGeom prst="rect">
            <a:avLst/>
          </a:prstGeom>
        </p:spPr>
      </p:pic>
      <p:pic>
        <p:nvPicPr>
          <p:cNvPr id="17" name="图片 16">
            <a:extLst>
              <a:ext uri="{FF2B5EF4-FFF2-40B4-BE49-F238E27FC236}">
                <a16:creationId xmlns:a16="http://schemas.microsoft.com/office/drawing/2014/main" id="{AC1374AD-468E-129B-E00E-EC8F8E663771}"/>
              </a:ext>
            </a:extLst>
          </p:cNvPr>
          <p:cNvPicPr>
            <a:picLocks noChangeAspect="1"/>
          </p:cNvPicPr>
          <p:nvPr/>
        </p:nvPicPr>
        <p:blipFill>
          <a:blip r:embed="rId6"/>
          <a:stretch>
            <a:fillRect/>
          </a:stretch>
        </p:blipFill>
        <p:spPr>
          <a:xfrm>
            <a:off x="7930931" y="2289011"/>
            <a:ext cx="4261069" cy="2984653"/>
          </a:xfrm>
          <a:prstGeom prst="rect">
            <a:avLst/>
          </a:prstGeom>
        </p:spPr>
      </p:pic>
      <p:sp>
        <p:nvSpPr>
          <p:cNvPr id="5" name="文本框 4">
            <a:extLst>
              <a:ext uri="{FF2B5EF4-FFF2-40B4-BE49-F238E27FC236}">
                <a16:creationId xmlns:a16="http://schemas.microsoft.com/office/drawing/2014/main" id="{062C4898-DB25-7AE4-707B-E0F4B9F24F0E}"/>
              </a:ext>
            </a:extLst>
          </p:cNvPr>
          <p:cNvSpPr txBox="1"/>
          <p:nvPr/>
        </p:nvSpPr>
        <p:spPr>
          <a:xfrm>
            <a:off x="314441" y="3502176"/>
            <a:ext cx="7419019" cy="492443"/>
          </a:xfrm>
          <a:prstGeom prst="rect">
            <a:avLst/>
          </a:prstGeom>
          <a:noFill/>
        </p:spPr>
        <p:txBody>
          <a:bodyPr wrap="none" rtlCol="0">
            <a:spAutoFit/>
          </a:bodyPr>
          <a:lstStyle/>
          <a:p>
            <a:pPr marL="285750" indent="-285750">
              <a:buFont typeface="Wingdings" panose="05000000000000000000" pitchFamily="2" charset="2"/>
              <a:buChar char="p"/>
            </a:pPr>
            <a:r>
              <a:rPr lang="en-US" altLang="zh-CN" sz="26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获得居里</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卡内基奖</a:t>
            </a:r>
            <a:r>
              <a:rPr lang="en-US" altLang="zh-CN" sz="2400" dirty="0">
                <a:latin typeface="黑体" panose="02010609060101010101" pitchFamily="49" charset="-122"/>
                <a:ea typeface="黑体" panose="02010609060101010101" pitchFamily="49" charset="-122"/>
              </a:rPr>
              <a:t>/1937</a:t>
            </a:r>
            <a:r>
              <a:rPr lang="zh-CN" altLang="en-US" sz="2400" dirty="0">
                <a:latin typeface="黑体" panose="02010609060101010101" pitchFamily="49" charset="-122"/>
                <a:ea typeface="黑体" panose="02010609060101010101" pitchFamily="49" charset="-122"/>
              </a:rPr>
              <a:t>年放弃罗马固定职位申请</a:t>
            </a:r>
            <a:endParaRPr lang="en-US" altLang="zh-CN" sz="24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4646F297-AD16-6095-00DB-15CFC378B129}"/>
              </a:ext>
            </a:extLst>
          </p:cNvPr>
          <p:cNvSpPr txBox="1"/>
          <p:nvPr/>
        </p:nvSpPr>
        <p:spPr>
          <a:xfrm>
            <a:off x="1403416" y="2330533"/>
            <a:ext cx="6191074" cy="630942"/>
          </a:xfrm>
          <a:prstGeom prst="rect">
            <a:avLst/>
          </a:prstGeom>
          <a:noFill/>
        </p:spPr>
        <p:txBody>
          <a:bodyPr wrap="square">
            <a:spAutoFit/>
          </a:bodyPr>
          <a:lstStyle/>
          <a:p>
            <a:pPr algn="l">
              <a:lnSpc>
                <a:spcPts val="2143"/>
              </a:lnSpc>
              <a:spcBef>
                <a:spcPts val="300"/>
              </a:spcBef>
              <a:buFont typeface="Arial" panose="020B0604020202020204" pitchFamily="34" charset="0"/>
              <a:buChar char="•"/>
            </a:pPr>
            <a:r>
              <a:rPr lang="zh-CN" altLang="en-US" dirty="0">
                <a:latin typeface="Times New Roman" panose="02020603050405020304" pitchFamily="18" charset="0"/>
                <a:ea typeface="黑体" panose="02010609060101010101" pitchFamily="49" charset="-122"/>
                <a:cs typeface="Times New Roman" panose="02020603050405020304" pitchFamily="18" charset="0"/>
              </a:rPr>
              <a:t>选择铑</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-104Rh</a:t>
            </a:r>
            <a:r>
              <a:rPr lang="zh-CN" altLang="en-US" dirty="0">
                <a:latin typeface="Times New Roman" panose="02020603050405020304" pitchFamily="18" charset="0"/>
                <a:ea typeface="黑体" panose="02010609060101010101" pitchFamily="49" charset="-122"/>
                <a:cs typeface="Times New Roman" panose="02020603050405020304" pitchFamily="18" charset="0"/>
              </a:rPr>
              <a:t>作为实验对象（</a:t>
            </a:r>
            <a:r>
              <a:rPr lang="en-US" altLang="zh-CN" dirty="0">
                <a:latin typeface="Times New Roman" panose="02020603050405020304" pitchFamily="18" charset="0"/>
                <a:ea typeface="黑体" panose="02010609060101010101" pitchFamily="49" charset="-122"/>
                <a:cs typeface="Times New Roman" panose="02020603050405020304" pitchFamily="18" charset="0"/>
              </a:rPr>
              <a:t>44s/4.2m</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），因其能清晰展示内部转换电子的特征谱线，区别于普通</a:t>
            </a:r>
            <a:r>
              <a:rPr lang="en-US" altLang="zh-CN" dirty="0">
                <a:latin typeface="Times New Roman" panose="02020603050405020304" pitchFamily="18" charset="0"/>
                <a:ea typeface="黑体" panose="02010609060101010101" pitchFamily="49" charset="-122"/>
                <a:cs typeface="Times New Roman" panose="02020603050405020304" pitchFamily="18" charset="0"/>
              </a:rPr>
              <a:t>β</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衰变的连续能谱。</a:t>
            </a:r>
          </a:p>
        </p:txBody>
      </p:sp>
      <p:sp>
        <p:nvSpPr>
          <p:cNvPr id="20" name="文本框 19">
            <a:extLst>
              <a:ext uri="{FF2B5EF4-FFF2-40B4-BE49-F238E27FC236}">
                <a16:creationId xmlns:a16="http://schemas.microsoft.com/office/drawing/2014/main" id="{02CD82B3-3F1E-F99E-D1D9-36098D72B80F}"/>
              </a:ext>
            </a:extLst>
          </p:cNvPr>
          <p:cNvSpPr txBox="1"/>
          <p:nvPr/>
        </p:nvSpPr>
        <p:spPr>
          <a:xfrm>
            <a:off x="409549" y="2961397"/>
            <a:ext cx="7323911" cy="369332"/>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ea typeface="黑体" panose="02010609060101010101" pitchFamily="49" charset="-122"/>
                <a:cs typeface="Times New Roman" panose="02020603050405020304" pitchFamily="18" charset="0"/>
              </a:rPr>
              <a:t>nuclear phosphorescence-- irradiating In105 with gamma quanta at 3 MeV</a:t>
            </a: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a:extLst>
              <a:ext uri="{FF2B5EF4-FFF2-40B4-BE49-F238E27FC236}">
                <a16:creationId xmlns:a16="http://schemas.microsoft.com/office/drawing/2014/main" id="{7D622C9C-479D-471E-32A1-D06C16702533}"/>
              </a:ext>
            </a:extLst>
          </p:cNvPr>
          <p:cNvSpPr/>
          <p:nvPr/>
        </p:nvSpPr>
        <p:spPr>
          <a:xfrm>
            <a:off x="3731079" y="5030434"/>
            <a:ext cx="938892" cy="4886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1D4EEA5A-16D8-1DE7-29A0-2191F0EB4348}"/>
              </a:ext>
            </a:extLst>
          </p:cNvPr>
          <p:cNvSpPr txBox="1"/>
          <p:nvPr/>
        </p:nvSpPr>
        <p:spPr>
          <a:xfrm>
            <a:off x="4669971" y="5088998"/>
            <a:ext cx="1107996" cy="369332"/>
          </a:xfrm>
          <a:prstGeom prst="rect">
            <a:avLst/>
          </a:prstGeom>
          <a:noFill/>
        </p:spPr>
        <p:txBody>
          <a:bodyPr wrap="none" rtlCol="0">
            <a:spAutoFit/>
          </a:bodyPr>
          <a:lstStyle/>
          <a:p>
            <a:r>
              <a:rPr lang="zh-CN" altLang="en-US" dirty="0">
                <a:solidFill>
                  <a:srgbClr val="3333FF"/>
                </a:solidFill>
                <a:latin typeface="楷体" panose="02010609060101010101" pitchFamily="49" charset="-122"/>
                <a:ea typeface="楷体" panose="02010609060101010101" pitchFamily="49" charset="-122"/>
              </a:rPr>
              <a:t>犹太种族</a:t>
            </a:r>
          </a:p>
        </p:txBody>
      </p:sp>
    </p:spTree>
    <p:custDataLst>
      <p:tags r:id="rId1"/>
    </p:custDataLst>
    <p:extLst>
      <p:ext uri="{BB962C8B-B14F-4D97-AF65-F5344CB8AC3E}">
        <p14:creationId xmlns:p14="http://schemas.microsoft.com/office/powerpoint/2010/main" val="332044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82AE-D56E-00A0-6146-2F1DB188A0A5}"/>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8BF03B7F-2B57-2BE9-2432-39F9DE536384}"/>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008A32A-A22B-AA8B-29A8-89BEFEB9DD96}"/>
              </a:ext>
            </a:extLst>
          </p:cNvPr>
          <p:cNvSpPr txBox="1"/>
          <p:nvPr/>
        </p:nvSpPr>
        <p:spPr>
          <a:xfrm>
            <a:off x="2612301" y="81316"/>
            <a:ext cx="6647974"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有关核裂变反应研究的激烈竞争</a:t>
            </a:r>
          </a:p>
        </p:txBody>
      </p:sp>
      <p:sp>
        <p:nvSpPr>
          <p:cNvPr id="4" name="文本框 3">
            <a:extLst>
              <a:ext uri="{FF2B5EF4-FFF2-40B4-BE49-F238E27FC236}">
                <a16:creationId xmlns:a16="http://schemas.microsoft.com/office/drawing/2014/main" id="{BB01B621-1599-CA34-2D04-C77B82733069}"/>
              </a:ext>
            </a:extLst>
          </p:cNvPr>
          <p:cNvSpPr txBox="1"/>
          <p:nvPr/>
        </p:nvSpPr>
        <p:spPr>
          <a:xfrm>
            <a:off x="193871" y="851440"/>
            <a:ext cx="11670033" cy="430887"/>
          </a:xfrm>
          <a:prstGeom prst="rect">
            <a:avLst/>
          </a:prstGeom>
          <a:noFill/>
        </p:spPr>
        <p:txBody>
          <a:bodyPr wrap="square">
            <a:spAutoFit/>
          </a:bodyPr>
          <a:lstStyle/>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1938</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200" dirty="0">
                <a:latin typeface="黑体" panose="02010609060101010101" pitchFamily="49" charset="-122"/>
                <a:ea typeface="黑体" panose="02010609060101010101" pitchFamily="49" charset="-122"/>
                <a:cs typeface="Times New Roman" panose="02020603050405020304" pitchFamily="18" charset="0"/>
              </a:rPr>
              <a:t>12</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200" dirty="0">
                <a:latin typeface="黑体" panose="02010609060101010101" pitchFamily="49" charset="-122"/>
                <a:ea typeface="黑体" panose="02010609060101010101" pitchFamily="49" charset="-122"/>
                <a:cs typeface="Times New Roman" panose="02020603050405020304" pitchFamily="18" charset="0"/>
              </a:rPr>
              <a:t>17</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日，</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Hann</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Strassmann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慢中子辐照</a:t>
            </a:r>
            <a:r>
              <a:rPr lang="en-US" altLang="zh-CN" sz="2200" dirty="0">
                <a:latin typeface="黑体" panose="02010609060101010101" pitchFamily="49" charset="-122"/>
                <a:ea typeface="黑体" panose="02010609060101010101" pitchFamily="49" charset="-122"/>
                <a:cs typeface="Times New Roman" panose="02020603050405020304" pitchFamily="18" charset="0"/>
              </a:rPr>
              <a:t>U238</a:t>
            </a:r>
            <a:r>
              <a:rPr lang="zh-CN" altLang="en-US" sz="2200" dirty="0">
                <a:latin typeface="黑体" panose="02010609060101010101" pitchFamily="49" charset="-122"/>
                <a:ea typeface="黑体" panose="02010609060101010101" pitchFamily="49" charset="-122"/>
                <a:cs typeface="Times New Roman" panose="02020603050405020304" pitchFamily="18" charset="0"/>
              </a:rPr>
              <a:t>产生钡（</a:t>
            </a:r>
            <a:r>
              <a:rPr lang="en-US" altLang="zh-CN" sz="2200" dirty="0">
                <a:latin typeface="黑体" panose="02010609060101010101" pitchFamily="49" charset="-122"/>
                <a:ea typeface="黑体" panose="02010609060101010101" pitchFamily="49" charset="-122"/>
                <a:cs typeface="Times New Roman" panose="02020603050405020304" pitchFamily="18" charset="0"/>
              </a:rPr>
              <a:t>56</a:t>
            </a:r>
            <a:r>
              <a:rPr lang="zh-CN" altLang="en-US" sz="2200" dirty="0">
                <a:latin typeface="黑体" panose="02010609060101010101" pitchFamily="49" charset="-122"/>
                <a:ea typeface="黑体" panose="02010609060101010101" pitchFamily="49" charset="-122"/>
                <a:cs typeface="Times New Roman" panose="02020603050405020304" pitchFamily="18" charset="0"/>
              </a:rPr>
              <a:t>）</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发现铀裂变</a:t>
            </a:r>
          </a:p>
        </p:txBody>
      </p:sp>
      <p:sp>
        <p:nvSpPr>
          <p:cNvPr id="8" name="文本框 7">
            <a:extLst>
              <a:ext uri="{FF2B5EF4-FFF2-40B4-BE49-F238E27FC236}">
                <a16:creationId xmlns:a16="http://schemas.microsoft.com/office/drawing/2014/main" id="{A544EC5C-8121-4B73-25B9-2BCC73EC1B85}"/>
              </a:ext>
            </a:extLst>
          </p:cNvPr>
          <p:cNvSpPr txBox="1"/>
          <p:nvPr/>
        </p:nvSpPr>
        <p:spPr>
          <a:xfrm>
            <a:off x="193871" y="1336119"/>
            <a:ext cx="9377968" cy="3847207"/>
          </a:xfrm>
          <a:prstGeom prst="rect">
            <a:avLst/>
          </a:prstGeom>
          <a:noFill/>
          <a:ln>
            <a:solidFill>
              <a:schemeClr val="accent2"/>
            </a:solidFill>
          </a:ln>
        </p:spPr>
        <p:txBody>
          <a:bodyPr wrap="square">
            <a:spAutoFit/>
          </a:bodyPr>
          <a:lstStyle/>
          <a:p>
            <a:pPr marL="285750" indent="-285750">
              <a:buFont typeface="Wingdings" panose="05000000000000000000" pitchFamily="2" charset="2"/>
              <a:buChar char="p"/>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1939</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月 </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Joliot-Curie group</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发表</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Liberation of Neutrons in the Nuclear Explosion of Uranium. Nature, Volume 143, no. 3620.</a:t>
            </a: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4</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月 </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Joliot</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合作者</a:t>
            </a:r>
            <a:r>
              <a:rPr lang="en-US" altLang="zh-CN" sz="2200" dirty="0" err="1">
                <a:latin typeface="Times New Roman" panose="02020603050405020304" pitchFamily="18" charset="0"/>
                <a:ea typeface="楷体" panose="02010609060101010101" pitchFamily="49" charset="-122"/>
                <a:cs typeface="Times New Roman" panose="02020603050405020304" pitchFamily="18" charset="0"/>
              </a:rPr>
              <a:t>Halban</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等发现铀裂变释放不止一个中子</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5</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月 </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Joliot-Curie</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申请三个专利</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利用链式反应和制造原子弹</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从刚果购买铀谈判</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 慢化中子</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水效果不好，慢化但又吸收中子；重水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氘元素无此问题</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9</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月 玻尔</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铀</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235 </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最适合链式反应；</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1940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月 </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Joliot-Curie</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说服法国采购部购买挪威一个公司的全部氘</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1940</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月 法国将所存储的</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185</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千克重水运往巴黎（因德军入侵而搁浅）</a:t>
            </a:r>
            <a:endParaRPr lang="en-US" altLang="zh-CN" sz="2200"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Bruno</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和</a:t>
            </a:r>
            <a:r>
              <a:rPr lang="en-US" altLang="zh-CN" sz="2200" dirty="0" err="1">
                <a:latin typeface="Times New Roman" panose="02020603050405020304" pitchFamily="18" charset="0"/>
                <a:ea typeface="楷体" panose="02010609060101010101" pitchFamily="49" charset="-122"/>
                <a:cs typeface="Times New Roman" panose="02020603050405020304" pitchFamily="18" charset="0"/>
              </a:rPr>
              <a:t>Halban</a:t>
            </a:r>
            <a:r>
              <a:rPr lang="en-US" altLang="zh-CN" sz="22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200" dirty="0" err="1">
                <a:latin typeface="Times New Roman" panose="02020603050405020304" pitchFamily="18" charset="0"/>
                <a:ea typeface="楷体" panose="02010609060101010101" pitchFamily="49" charset="-122"/>
                <a:cs typeface="Times New Roman" panose="02020603050405020304" pitchFamily="18" charset="0"/>
              </a:rPr>
              <a:t>Kowarski</a:t>
            </a:r>
            <a:r>
              <a:rPr lang="zh-CN" altLang="en-US" sz="2200" dirty="0">
                <a:latin typeface="Times New Roman" panose="02020603050405020304" pitchFamily="18" charset="0"/>
                <a:ea typeface="楷体" panose="02010609060101010101" pitchFamily="49" charset="-122"/>
                <a:cs typeface="Times New Roman" panose="02020603050405020304" pitchFamily="18" charset="0"/>
              </a:rPr>
              <a:t>将铀和重水运往英国（计划），但英国当局没有让他进入英国 </a:t>
            </a:r>
          </a:p>
        </p:txBody>
      </p:sp>
      <p:sp>
        <p:nvSpPr>
          <p:cNvPr id="3" name="文本框 2">
            <a:extLst>
              <a:ext uri="{FF2B5EF4-FFF2-40B4-BE49-F238E27FC236}">
                <a16:creationId xmlns:a16="http://schemas.microsoft.com/office/drawing/2014/main" id="{1D6A88DD-400F-AE67-1935-EA9D82C1FF88}"/>
              </a:ext>
            </a:extLst>
          </p:cNvPr>
          <p:cNvSpPr txBox="1"/>
          <p:nvPr/>
        </p:nvSpPr>
        <p:spPr>
          <a:xfrm>
            <a:off x="193871" y="5452562"/>
            <a:ext cx="11484834" cy="1107996"/>
          </a:xfrm>
          <a:prstGeom prst="rect">
            <a:avLst/>
          </a:prstGeom>
          <a:noFill/>
          <a:ln>
            <a:solidFill>
              <a:srgbClr val="3333FF"/>
            </a:solidFill>
          </a:ln>
        </p:spPr>
        <p:txBody>
          <a:bodyPr wrap="square">
            <a:spAutoFit/>
          </a:bodyPr>
          <a:lstStyle/>
          <a:p>
            <a:pPr marL="285750" indent="-28575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cs typeface="Times New Roman" panose="02020603050405020304" pitchFamily="18" charset="0"/>
              </a:rPr>
              <a:t> 英国：</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Otto Frisch</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Rudolf </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Peierls</a:t>
            </a:r>
            <a:r>
              <a:rPr lang="zh-CN" altLang="en-US" sz="2200" dirty="0">
                <a:latin typeface="黑体" panose="02010609060101010101" pitchFamily="49" charset="-122"/>
                <a:ea typeface="黑体" panose="02010609060101010101" pitchFamily="49" charset="-122"/>
                <a:cs typeface="Times New Roman" panose="02020603050405020304" pitchFamily="18" charset="0"/>
              </a:rPr>
              <a:t>计算出制造原子弹仅需要几公斤铀；</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cs typeface="Times New Roman" panose="02020603050405020304" pitchFamily="18" charset="0"/>
              </a:rPr>
              <a:t> 苏联：计算出铀</a:t>
            </a:r>
            <a:r>
              <a:rPr lang="en-US" altLang="zh-CN" sz="2200" dirty="0">
                <a:latin typeface="黑体" panose="02010609060101010101" pitchFamily="49" charset="-122"/>
                <a:ea typeface="黑体" panose="02010609060101010101" pitchFamily="49" charset="-122"/>
                <a:cs typeface="Times New Roman" panose="02020603050405020304" pitchFamily="18" charset="0"/>
              </a:rPr>
              <a:t>-235</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的临界质量；</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Yulli</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Khariton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和 </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Yokov</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Zeldovich</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1940</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年夏，剑桥有人算出中子轰击铀可能产生超铀元素</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钚</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其裂变比铀</a:t>
            </a:r>
            <a:r>
              <a:rPr lang="en-US" altLang="zh-CN" sz="2200" dirty="0">
                <a:latin typeface="黑体" panose="02010609060101010101" pitchFamily="49" charset="-122"/>
                <a:ea typeface="黑体" panose="02010609060101010101" pitchFamily="49" charset="-122"/>
                <a:cs typeface="Times New Roman" panose="02020603050405020304" pitchFamily="18" charset="0"/>
              </a:rPr>
              <a:t>238</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效果更好。</a:t>
            </a:r>
          </a:p>
        </p:txBody>
      </p:sp>
      <p:pic>
        <p:nvPicPr>
          <p:cNvPr id="9" name="图片 8">
            <a:extLst>
              <a:ext uri="{FF2B5EF4-FFF2-40B4-BE49-F238E27FC236}">
                <a16:creationId xmlns:a16="http://schemas.microsoft.com/office/drawing/2014/main" id="{6578C901-A29F-E892-8225-A6FE8F627D74}"/>
              </a:ext>
            </a:extLst>
          </p:cNvPr>
          <p:cNvPicPr>
            <a:picLocks noChangeAspect="1"/>
          </p:cNvPicPr>
          <p:nvPr/>
        </p:nvPicPr>
        <p:blipFill>
          <a:blip r:embed="rId4"/>
          <a:stretch>
            <a:fillRect/>
          </a:stretch>
        </p:blipFill>
        <p:spPr>
          <a:xfrm>
            <a:off x="9571839" y="1354079"/>
            <a:ext cx="2620161" cy="3829247"/>
          </a:xfrm>
          <a:prstGeom prst="rect">
            <a:avLst/>
          </a:prstGeom>
        </p:spPr>
      </p:pic>
      <p:sp>
        <p:nvSpPr>
          <p:cNvPr id="5" name="文本框 4">
            <a:extLst>
              <a:ext uri="{FF2B5EF4-FFF2-40B4-BE49-F238E27FC236}">
                <a16:creationId xmlns:a16="http://schemas.microsoft.com/office/drawing/2014/main" id="{1CE5EA43-A5B1-383B-8663-B982A4BC76F4}"/>
              </a:ext>
            </a:extLst>
          </p:cNvPr>
          <p:cNvSpPr txBox="1"/>
          <p:nvPr/>
        </p:nvSpPr>
        <p:spPr>
          <a:xfrm>
            <a:off x="10144837" y="5067416"/>
            <a:ext cx="1853292" cy="646331"/>
          </a:xfrm>
          <a:prstGeom prst="rect">
            <a:avLst/>
          </a:prstGeom>
          <a:noFill/>
        </p:spPr>
        <p:txBody>
          <a:bodyPr wrap="square">
            <a:spAutoFit/>
          </a:bodyPr>
          <a:lstStyle/>
          <a:p>
            <a:pPr algn="ctr"/>
            <a:r>
              <a:rPr lang="en-US" altLang="zh-CN" b="0" i="0" dirty="0">
                <a:solidFill>
                  <a:srgbClr val="333333"/>
                </a:solidFill>
                <a:effectLst/>
                <a:latin typeface="楷体" panose="02010609060101010101" pitchFamily="49" charset="-122"/>
                <a:ea typeface="楷体" panose="02010609060101010101" pitchFamily="49" charset="-122"/>
              </a:rPr>
              <a:t>1940</a:t>
            </a:r>
            <a:r>
              <a:rPr lang="zh-CN" altLang="en-US" b="0" i="0" dirty="0">
                <a:solidFill>
                  <a:srgbClr val="333333"/>
                </a:solidFill>
                <a:effectLst/>
                <a:latin typeface="楷体" panose="02010609060101010101" pitchFamily="49" charset="-122"/>
                <a:ea typeface="楷体" panose="02010609060101010101" pitchFamily="49" charset="-122"/>
              </a:rPr>
              <a:t>年</a:t>
            </a:r>
            <a:r>
              <a:rPr lang="en-US" altLang="zh-CN" b="0" i="0" dirty="0">
                <a:solidFill>
                  <a:srgbClr val="333333"/>
                </a:solidFill>
                <a:effectLst/>
                <a:latin typeface="楷体" panose="02010609060101010101" pitchFamily="49" charset="-122"/>
                <a:ea typeface="楷体" panose="02010609060101010101" pitchFamily="49" charset="-122"/>
              </a:rPr>
              <a:t>6</a:t>
            </a:r>
            <a:r>
              <a:rPr lang="zh-CN" altLang="en-US" b="0" i="0" dirty="0">
                <a:solidFill>
                  <a:srgbClr val="333333"/>
                </a:solidFill>
                <a:effectLst/>
                <a:latin typeface="楷体" panose="02010609060101010101" pitchFamily="49" charset="-122"/>
                <a:ea typeface="楷体" panose="02010609060101010101" pitchFamily="49" charset="-122"/>
              </a:rPr>
              <a:t>月</a:t>
            </a:r>
            <a:r>
              <a:rPr lang="en-US" altLang="zh-CN" b="0" i="0" dirty="0">
                <a:solidFill>
                  <a:srgbClr val="333333"/>
                </a:solidFill>
                <a:effectLst/>
                <a:latin typeface="楷体" panose="02010609060101010101" pitchFamily="49" charset="-122"/>
                <a:ea typeface="楷体" panose="02010609060101010101" pitchFamily="49" charset="-122"/>
              </a:rPr>
              <a:t>14</a:t>
            </a:r>
            <a:r>
              <a:rPr lang="zh-CN" altLang="en-US" b="0" i="0" dirty="0">
                <a:solidFill>
                  <a:srgbClr val="333333"/>
                </a:solidFill>
                <a:effectLst/>
                <a:latin typeface="楷体" panose="02010609060101010101" pitchFamily="49" charset="-122"/>
                <a:ea typeface="楷体" panose="02010609060101010101" pitchFamily="49" charset="-122"/>
              </a:rPr>
              <a:t>日 </a:t>
            </a:r>
            <a:endParaRPr lang="en-US" altLang="zh-CN" b="0" i="0" dirty="0">
              <a:solidFill>
                <a:srgbClr val="333333"/>
              </a:solidFill>
              <a:effectLst/>
              <a:latin typeface="楷体" panose="02010609060101010101" pitchFamily="49" charset="-122"/>
              <a:ea typeface="楷体" panose="02010609060101010101" pitchFamily="49" charset="-122"/>
            </a:endParaRPr>
          </a:p>
          <a:p>
            <a:pPr algn="ctr"/>
            <a:r>
              <a:rPr lang="zh-CN" altLang="en-US" b="0" i="0" dirty="0">
                <a:solidFill>
                  <a:srgbClr val="333333"/>
                </a:solidFill>
                <a:effectLst/>
                <a:latin typeface="楷体" panose="02010609060101010101" pitchFamily="49" charset="-122"/>
                <a:ea typeface="楷体" panose="02010609060101010101" pitchFamily="49" charset="-122"/>
              </a:rPr>
              <a:t>德军攻占巴黎</a:t>
            </a:r>
            <a:endParaRPr lang="zh-CN" altLang="en-US" dirty="0">
              <a:latin typeface="楷体" panose="02010609060101010101" pitchFamily="49" charset="-122"/>
              <a:ea typeface="楷体" panose="02010609060101010101" pitchFamily="49" charset="-122"/>
            </a:endParaRPr>
          </a:p>
        </p:txBody>
      </p:sp>
    </p:spTree>
    <p:custDataLst>
      <p:tags r:id="rId1"/>
    </p:custDataLst>
    <p:extLst>
      <p:ext uri="{BB962C8B-B14F-4D97-AF65-F5344CB8AC3E}">
        <p14:creationId xmlns:p14="http://schemas.microsoft.com/office/powerpoint/2010/main" val="231491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FB16C-EB6F-413B-54D7-ECE670904C30}"/>
            </a:ext>
          </a:extLst>
        </p:cNvPr>
        <p:cNvGrpSpPr/>
        <p:nvPr/>
      </p:nvGrpSpPr>
      <p:grpSpPr>
        <a:xfrm>
          <a:off x="0" y="0"/>
          <a:ext cx="0" cy="0"/>
          <a:chOff x="0" y="0"/>
          <a:chExt cx="0" cy="0"/>
        </a:xfrm>
      </p:grpSpPr>
      <p:pic>
        <p:nvPicPr>
          <p:cNvPr id="10" name="图片 9" descr="图示&#10;&#10;AI 生成的内容可能不正确。">
            <a:extLst>
              <a:ext uri="{FF2B5EF4-FFF2-40B4-BE49-F238E27FC236}">
                <a16:creationId xmlns:a16="http://schemas.microsoft.com/office/drawing/2014/main" id="{4571D522-CE16-6C05-B124-742C743B9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821" y="1453242"/>
            <a:ext cx="3923743" cy="4098471"/>
          </a:xfrm>
          <a:prstGeom prst="rect">
            <a:avLst/>
          </a:prstGeom>
        </p:spPr>
      </p:pic>
      <p:sp>
        <p:nvSpPr>
          <p:cNvPr id="7" name="矩形 6">
            <a:extLst>
              <a:ext uri="{FF2B5EF4-FFF2-40B4-BE49-F238E27FC236}">
                <a16:creationId xmlns:a16="http://schemas.microsoft.com/office/drawing/2014/main" id="{FC1907B4-5FF4-1DB0-CA47-CB6E0009D7A8}"/>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12D545C9-19EC-8613-9E52-5F64A7D95911}"/>
              </a:ext>
            </a:extLst>
          </p:cNvPr>
          <p:cNvSpPr txBox="1"/>
          <p:nvPr/>
        </p:nvSpPr>
        <p:spPr>
          <a:xfrm>
            <a:off x="3502180" y="77409"/>
            <a:ext cx="5187639"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美国</a:t>
            </a:r>
            <a:r>
              <a:rPr lang="en-US" altLang="zh-CN" sz="3600" b="1" dirty="0">
                <a:solidFill>
                  <a:schemeClr val="bg1"/>
                </a:solidFill>
                <a:latin typeface="华文楷体" panose="02010600040101010101" pitchFamily="2" charset="-122"/>
                <a:ea typeface="华文楷体" panose="02010600040101010101" pitchFamily="2" charset="-122"/>
              </a:rPr>
              <a:t>-</a:t>
            </a:r>
            <a:r>
              <a:rPr lang="en-US" altLang="zh-CN" sz="3600" dirty="0"/>
              <a:t> </a:t>
            </a:r>
            <a:r>
              <a:rPr lang="en-US" altLang="zh-CN" sz="3600" b="1" dirty="0">
                <a:solidFill>
                  <a:schemeClr val="bg1"/>
                </a:solidFill>
                <a:latin typeface="华文楷体" panose="02010600040101010101" pitchFamily="2" charset="-122"/>
                <a:ea typeface="华文楷体" panose="02010600040101010101" pitchFamily="2" charset="-122"/>
              </a:rPr>
              <a:t>Neutron well-logging</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4" name="文本框 3">
            <a:extLst>
              <a:ext uri="{FF2B5EF4-FFF2-40B4-BE49-F238E27FC236}">
                <a16:creationId xmlns:a16="http://schemas.microsoft.com/office/drawing/2014/main" id="{2C255C7F-D0EE-26E0-C852-2A3551E3A484}"/>
              </a:ext>
            </a:extLst>
          </p:cNvPr>
          <p:cNvSpPr txBox="1"/>
          <p:nvPr/>
        </p:nvSpPr>
        <p:spPr>
          <a:xfrm>
            <a:off x="316290" y="1083318"/>
            <a:ext cx="7725531" cy="3785652"/>
          </a:xfrm>
          <a:prstGeom prst="rect">
            <a:avLst/>
          </a:prstGeom>
          <a:noFill/>
        </p:spPr>
        <p:txBody>
          <a:bodyPr wrap="square">
            <a:spAutoFit/>
          </a:bodyPr>
          <a:lstStyle/>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cs typeface="Times New Roman" panose="02020603050405020304" pitchFamily="18" charset="0"/>
              </a:rPr>
              <a:t> 同事</a:t>
            </a:r>
            <a:r>
              <a:rPr lang="en-US" altLang="zh-CN" sz="2400" dirty="0">
                <a:latin typeface="黑体" panose="02010609060101010101" pitchFamily="49" charset="-122"/>
                <a:ea typeface="黑体" panose="02010609060101010101" pitchFamily="49" charset="-122"/>
                <a:cs typeface="Times New Roman" panose="02020603050405020304" pitchFamily="18" charset="0"/>
              </a:rPr>
              <a:t>Segre</a:t>
            </a:r>
            <a:r>
              <a:rPr lang="zh-CN" altLang="en-US" sz="2400" dirty="0">
                <a:latin typeface="黑体" panose="02010609060101010101" pitchFamily="49" charset="-122"/>
                <a:ea typeface="黑体" panose="02010609060101010101" pitchFamily="49" charset="-122"/>
                <a:cs typeface="Times New Roman" panose="02020603050405020304" pitchFamily="18" charset="0"/>
              </a:rPr>
              <a:t>推荐美国的工作</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cs typeface="Times New Roman" panose="02020603050405020304" pitchFamily="18" charset="0"/>
              </a:rPr>
              <a:t> 巴黎</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图卢兹</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（自行车</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天）</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葡萄牙领事馆签证</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里斯本</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（邮轮）</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美国纽约</a:t>
            </a:r>
            <a:r>
              <a:rPr lang="zh-CN" altLang="en-US"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1940</a:t>
            </a:r>
            <a:r>
              <a:rPr lang="zh-CN" altLang="en-US"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8</a:t>
            </a:r>
            <a:r>
              <a:rPr lang="zh-CN" altLang="en-US"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月</a:t>
            </a:r>
            <a:r>
              <a:rPr lang="en-US" altLang="zh-CN"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20</a:t>
            </a:r>
            <a:r>
              <a:rPr lang="zh-CN" altLang="en-US"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日）</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塔尔萨（</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tulsa-40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年代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the oil capital of the world</a:t>
            </a:r>
            <a:r>
              <a:rPr lang="zh-CN" altLang="en-US" sz="2400" dirty="0">
                <a:latin typeface="黑体" panose="02010609060101010101" pitchFamily="49" charset="-122"/>
                <a:ea typeface="黑体" panose="02010609060101010101" pitchFamily="49" charset="-122"/>
                <a:cs typeface="Times New Roman" panose="02020603050405020304" pitchFamily="18" charset="0"/>
              </a:rPr>
              <a:t>）</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cs typeface="Times New Roman" panose="02020603050405020304" pitchFamily="18" charset="0"/>
              </a:rPr>
              <a:t> 原来用</a:t>
            </a:r>
            <a:r>
              <a:rPr lang="en-US" altLang="zh-CN" sz="2400" u="sng" dirty="0">
                <a:latin typeface="Times New Roman" panose="02020603050405020304" pitchFamily="18" charset="0"/>
                <a:ea typeface="黑体" panose="02010609060101010101" pitchFamily="49" charset="-122"/>
                <a:cs typeface="Times New Roman" panose="02020603050405020304" pitchFamily="18" charset="0"/>
              </a:rPr>
              <a:t>gamma-ray logging</a:t>
            </a:r>
            <a:r>
              <a:rPr lang="zh-CN" altLang="en-US" sz="2400" dirty="0">
                <a:latin typeface="黑体" panose="02010609060101010101" pitchFamily="49" charset="-122"/>
                <a:ea typeface="黑体" panose="02010609060101010101" pitchFamily="49" charset="-122"/>
                <a:cs typeface="Times New Roman" panose="02020603050405020304" pitchFamily="18" charset="0"/>
              </a:rPr>
              <a:t>：花岗岩和粘土大 沙石小 </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Pontecorvo</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建议在钻孔里放中子源（</a:t>
            </a:r>
            <a:r>
              <a:rPr lang="en-US" altLang="zh-CN" sz="2400" dirty="0">
                <a:latin typeface="黑体" panose="02010609060101010101" pitchFamily="49" charset="-122"/>
                <a:ea typeface="黑体" panose="02010609060101010101" pitchFamily="49" charset="-122"/>
                <a:cs typeface="Times New Roman" panose="02020603050405020304" pitchFamily="18" charset="0"/>
              </a:rPr>
              <a:t>n</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容易被含</a:t>
            </a:r>
            <a:r>
              <a:rPr lang="en-US" altLang="zh-CN" sz="2400" dirty="0">
                <a:latin typeface="黑体" panose="02010609060101010101" pitchFamily="49" charset="-122"/>
                <a:ea typeface="黑体" panose="02010609060101010101" pitchFamily="49" charset="-122"/>
                <a:cs typeface="Times New Roman" panose="02020603050405020304" pitchFamily="18" charset="0"/>
              </a:rPr>
              <a:t>H</a:t>
            </a:r>
            <a:r>
              <a:rPr lang="zh-CN" altLang="en-US" sz="2400" dirty="0">
                <a:latin typeface="黑体" panose="02010609060101010101" pitchFamily="49" charset="-122"/>
                <a:ea typeface="黑体" panose="02010609060101010101" pitchFamily="49" charset="-122"/>
                <a:cs typeface="Times New Roman" panose="02020603050405020304" pitchFamily="18" charset="0"/>
              </a:rPr>
              <a:t>物质慢化，对水和石油有效）</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验证</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cs typeface="Times New Roman" panose="02020603050405020304" pitchFamily="18" charset="0"/>
              </a:rPr>
              <a:t> 为</a:t>
            </a:r>
            <a:r>
              <a:rPr lang="en-US" altLang="zh-CN" sz="2400" dirty="0">
                <a:latin typeface="黑体" panose="02010609060101010101" pitchFamily="49" charset="-122"/>
                <a:ea typeface="黑体" panose="02010609060101010101" pitchFamily="49" charset="-122"/>
                <a:cs typeface="Times New Roman" panose="02020603050405020304" pitchFamily="18" charset="0"/>
              </a:rPr>
              <a:t>WSI</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公司：</a:t>
            </a:r>
            <a:r>
              <a:rPr lang="en-US" altLang="zh-CN" sz="2400" dirty="0">
                <a:latin typeface="黑体" panose="02010609060101010101" pitchFamily="49" charset="-122"/>
                <a:ea typeface="黑体" panose="02010609060101010101" pitchFamily="49" charset="-122"/>
                <a:cs typeface="Times New Roman" panose="02020603050405020304" pitchFamily="18" charset="0"/>
              </a:rPr>
              <a:t>40</a:t>
            </a:r>
            <a:r>
              <a:rPr lang="zh-CN" altLang="en-US" sz="2400" dirty="0">
                <a:latin typeface="黑体" panose="02010609060101010101" pitchFamily="49" charset="-122"/>
                <a:ea typeface="黑体" panose="02010609060101010101" pitchFamily="49" charset="-122"/>
                <a:cs typeface="Times New Roman" panose="02020603050405020304" pitchFamily="18" charset="0"/>
              </a:rPr>
              <a:t>份报告，</a:t>
            </a:r>
            <a:r>
              <a:rPr lang="en-US" altLang="zh-CN" sz="2400" dirty="0">
                <a:latin typeface="黑体" panose="02010609060101010101" pitchFamily="49" charset="-122"/>
                <a:ea typeface="黑体" panose="02010609060101010101" pitchFamily="49" charset="-122"/>
                <a:cs typeface="Times New Roman" panose="02020603050405020304" pitchFamily="18" charset="0"/>
              </a:rPr>
              <a:t>2</a:t>
            </a:r>
            <a:r>
              <a:rPr lang="zh-CN" altLang="en-US" sz="2400" dirty="0">
                <a:latin typeface="黑体" panose="02010609060101010101" pitchFamily="49" charset="-122"/>
                <a:ea typeface="黑体" panose="02010609060101010101" pitchFamily="49" charset="-122"/>
                <a:cs typeface="Times New Roman" panose="02020603050405020304" pitchFamily="18" charset="0"/>
              </a:rPr>
              <a:t>篇文章和</a:t>
            </a:r>
            <a:r>
              <a:rPr lang="en-US" altLang="zh-CN" sz="2400" dirty="0">
                <a:latin typeface="黑体" panose="02010609060101010101" pitchFamily="49" charset="-122"/>
                <a:ea typeface="黑体" panose="02010609060101010101" pitchFamily="49" charset="-122"/>
                <a:cs typeface="Times New Roman" panose="02020603050405020304" pitchFamily="18" charset="0"/>
              </a:rPr>
              <a:t>4</a:t>
            </a:r>
            <a:r>
              <a:rPr lang="zh-CN" altLang="en-US" sz="2400" dirty="0">
                <a:latin typeface="黑体" panose="02010609060101010101" pitchFamily="49" charset="-122"/>
                <a:ea typeface="黑体" panose="02010609060101010101" pitchFamily="49" charset="-122"/>
                <a:cs typeface="Times New Roman" panose="02020603050405020304" pitchFamily="18" charset="0"/>
              </a:rPr>
              <a:t>个专利</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利润属于公司</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8" name="文本框 7">
            <a:extLst>
              <a:ext uri="{FF2B5EF4-FFF2-40B4-BE49-F238E27FC236}">
                <a16:creationId xmlns:a16="http://schemas.microsoft.com/office/drawing/2014/main" id="{046FA854-3E77-B8AE-CCD8-07DC24407010}"/>
              </a:ext>
            </a:extLst>
          </p:cNvPr>
          <p:cNvSpPr txBox="1"/>
          <p:nvPr/>
        </p:nvSpPr>
        <p:spPr>
          <a:xfrm>
            <a:off x="316290" y="5204641"/>
            <a:ext cx="7472440" cy="1200329"/>
          </a:xfrm>
          <a:prstGeom prst="rect">
            <a:avLst/>
          </a:prstGeom>
          <a:noFill/>
        </p:spPr>
        <p:txBody>
          <a:bodyPr wrap="square">
            <a:spAutoFit/>
          </a:bodyPr>
          <a:lstStyle/>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cs typeface="Times New Roman" panose="02020603050405020304" pitchFamily="18" charset="0"/>
              </a:rPr>
              <a:t> 认为这是自己一生中最重要的发明</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原子核物理的首次实际应用，技术发明</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造福人类（</a:t>
            </a:r>
            <a:r>
              <a:rPr lang="zh-CN" altLang="en-US" sz="2400" dirty="0">
                <a:solidFill>
                  <a:srgbClr val="00B0F0"/>
                </a:solidFill>
                <a:latin typeface="黑体" panose="02010609060101010101" pitchFamily="49" charset="-122"/>
                <a:ea typeface="黑体" panose="02010609060101010101" pitchFamily="49" charset="-122"/>
                <a:cs typeface="Times New Roman" panose="02020603050405020304" pitchFamily="18" charset="0"/>
              </a:rPr>
              <a:t>和平利用</a:t>
            </a:r>
            <a:r>
              <a:rPr lang="zh-CN" altLang="en-US" sz="2400" dirty="0">
                <a:latin typeface="黑体" panose="02010609060101010101" pitchFamily="49" charset="-122"/>
                <a:ea typeface="黑体" panose="02010609060101010101" pitchFamily="49" charset="-122"/>
                <a:cs typeface="Times New Roman" panose="02020603050405020304" pitchFamily="18" charset="0"/>
              </a:rPr>
              <a:t>）</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a:t>
            </a:r>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pitchFamily="18" charset="0"/>
              </a:rPr>
              <a:t>在美国被划入“</a:t>
            </a:r>
            <a:r>
              <a:rPr lang="en-US" altLang="zh-CN" sz="2400" dirty="0">
                <a:solidFill>
                  <a:schemeClr val="accent2"/>
                </a:solidFill>
                <a:latin typeface="Times New Roman" panose="02020603050405020304" pitchFamily="18" charset="0"/>
                <a:ea typeface="黑体" panose="02010609060101010101" pitchFamily="49" charset="-122"/>
                <a:cs typeface="Times New Roman" panose="02020603050405020304" pitchFamily="18" charset="0"/>
              </a:rPr>
              <a:t>Enemy Alien</a:t>
            </a:r>
            <a:r>
              <a:rPr lang="zh-CN" altLang="en-US" sz="2400" dirty="0">
                <a:solidFill>
                  <a:schemeClr val="accent2"/>
                </a:solidFill>
                <a:latin typeface="黑体" panose="02010609060101010101" pitchFamily="49" charset="-122"/>
                <a:ea typeface="黑体" panose="02010609060101010101" pitchFamily="49" charset="-122"/>
                <a:cs typeface="Times New Roman" panose="02020603050405020304" pitchFamily="18" charset="0"/>
              </a:rPr>
              <a:t>”</a:t>
            </a:r>
          </a:p>
        </p:txBody>
      </p:sp>
      <p:sp>
        <p:nvSpPr>
          <p:cNvPr id="11" name="文本框 10">
            <a:extLst>
              <a:ext uri="{FF2B5EF4-FFF2-40B4-BE49-F238E27FC236}">
                <a16:creationId xmlns:a16="http://schemas.microsoft.com/office/drawing/2014/main" id="{F932B04E-97A3-742B-959B-EAF2AA47A81E}"/>
              </a:ext>
            </a:extLst>
          </p:cNvPr>
          <p:cNvSpPr txBox="1"/>
          <p:nvPr/>
        </p:nvSpPr>
        <p:spPr>
          <a:xfrm>
            <a:off x="8928358" y="5598471"/>
            <a:ext cx="1853292" cy="369332"/>
          </a:xfrm>
          <a:prstGeom prst="rect">
            <a:avLst/>
          </a:prstGeom>
          <a:noFill/>
        </p:spPr>
        <p:txBody>
          <a:bodyPr wrap="square">
            <a:spAutoFit/>
          </a:bodyPr>
          <a:lstStyle/>
          <a:p>
            <a:pPr algn="ctr"/>
            <a:r>
              <a:rPr lang="zh-CN" altLang="en-US" dirty="0">
                <a:solidFill>
                  <a:srgbClr val="333333"/>
                </a:solidFill>
                <a:latin typeface="楷体" panose="02010609060101010101" pitchFamily="49" charset="-122"/>
                <a:ea typeface="楷体" panose="02010609060101010101" pitchFamily="49" charset="-122"/>
              </a:rPr>
              <a:t>中子探井原理</a:t>
            </a:r>
            <a:endParaRPr lang="zh-CN" altLang="en-US" dirty="0">
              <a:latin typeface="楷体" panose="02010609060101010101" pitchFamily="49" charset="-122"/>
              <a:ea typeface="楷体" panose="02010609060101010101" pitchFamily="49" charset="-122"/>
            </a:endParaRPr>
          </a:p>
        </p:txBody>
      </p:sp>
    </p:spTree>
    <p:custDataLst>
      <p:tags r:id="rId1"/>
    </p:custDataLst>
    <p:extLst>
      <p:ext uri="{BB962C8B-B14F-4D97-AF65-F5344CB8AC3E}">
        <p14:creationId xmlns:p14="http://schemas.microsoft.com/office/powerpoint/2010/main" val="4032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9685E-3C59-3777-AAB0-268C70E86A11}"/>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F1F5FEFD-8A5E-213C-7891-310DC86320C5}"/>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0A1D4FD-043C-F40F-A084-613A47CF3620}"/>
              </a:ext>
            </a:extLst>
          </p:cNvPr>
          <p:cNvSpPr txBox="1"/>
          <p:nvPr/>
        </p:nvSpPr>
        <p:spPr>
          <a:xfrm>
            <a:off x="4099299" y="88663"/>
            <a:ext cx="3993401"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Canada- Chalk River </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4" name="文本框 3">
            <a:extLst>
              <a:ext uri="{FF2B5EF4-FFF2-40B4-BE49-F238E27FC236}">
                <a16:creationId xmlns:a16="http://schemas.microsoft.com/office/drawing/2014/main" id="{D3EEEEB8-6A4F-EF77-B2B3-B24FF74839D8}"/>
              </a:ext>
            </a:extLst>
          </p:cNvPr>
          <p:cNvSpPr txBox="1"/>
          <p:nvPr/>
        </p:nvSpPr>
        <p:spPr>
          <a:xfrm>
            <a:off x="286909" y="982633"/>
            <a:ext cx="7167083" cy="4493538"/>
          </a:xfrm>
          <a:prstGeom prst="rect">
            <a:avLst/>
          </a:prstGeom>
          <a:noFill/>
        </p:spPr>
        <p:txBody>
          <a:bodyPr wrap="square">
            <a:spAutoFit/>
          </a:bodyPr>
          <a:lstStyle/>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1943</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200" dirty="0">
                <a:latin typeface="黑体" panose="02010609060101010101" pitchFamily="49" charset="-122"/>
                <a:ea typeface="黑体" panose="02010609060101010101" pitchFamily="49" charset="-122"/>
                <a:cs typeface="Times New Roman" panose="02020603050405020304" pitchFamily="18" charset="0"/>
              </a:rPr>
              <a:t>2</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月加入英国的原子弹项目</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00B0F0"/>
                </a:solidFill>
                <a:latin typeface="Times New Roman" panose="02020603050405020304" pitchFamily="18" charset="0"/>
                <a:ea typeface="黑体" panose="02010609060101010101" pitchFamily="49" charset="-122"/>
                <a:cs typeface="Times New Roman" panose="02020603050405020304" pitchFamily="18" charset="0"/>
              </a:rPr>
              <a:t>Tube Alloys Project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在加拿大建核反应堆生产钚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(Ottawa River)-Nuclear Reactor X(NRX)—Zero Energy Experimental Pile(ZEEP)</a:t>
            </a:r>
          </a:p>
          <a:p>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cs typeface="Times New Roman" panose="02020603050405020304" pitchFamily="18" charset="0"/>
              </a:rPr>
              <a:t> 需考虑中子与各种物质的相互作用</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Pontecorvo</a:t>
            </a:r>
            <a:r>
              <a:rPr lang="zh-CN" altLang="en-US" sz="2200" dirty="0">
                <a:latin typeface="黑体" panose="02010609060101010101" pitchFamily="49" charset="-122"/>
                <a:ea typeface="黑体" panose="02010609060101010101" pitchFamily="49" charset="-122"/>
                <a:cs typeface="Times New Roman" panose="02020603050405020304" pitchFamily="18" charset="0"/>
              </a:rPr>
              <a:t>之前测得的中子与岩石元素的相互作用截面有用</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200" dirty="0">
                <a:latin typeface="黑体" panose="02010609060101010101" pitchFamily="49" charset="-122"/>
                <a:ea typeface="黑体" panose="02010609060101010101" pitchFamily="49" charset="-122"/>
                <a:cs typeface="Times New Roman" panose="02020603050405020304" pitchFamily="18" charset="0"/>
              </a:rPr>
              <a:t> 计算反应堆的</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lattice parameters </a:t>
            </a:r>
            <a:r>
              <a:rPr lang="en-US" altLang="zh-CN" sz="2200" dirty="0">
                <a:latin typeface="黑体" panose="02010609060101010101" pitchFamily="49" charset="-122"/>
                <a:ea typeface="黑体" panose="02010609060101010101" pitchFamily="49" charset="-122"/>
                <a:cs typeface="Times New Roman" panose="02020603050405020304" pitchFamily="18" charset="0"/>
              </a:rPr>
              <a:t>-1944</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年与费米讨论</a:t>
            </a:r>
            <a:r>
              <a:rPr lang="en-US" altLang="zh-CN" sz="2200" dirty="0">
                <a:latin typeface="黑体" panose="02010609060101010101" pitchFamily="49" charset="-122"/>
                <a:ea typeface="黑体" panose="02010609060101010101" pitchFamily="49" charset="-122"/>
                <a:cs typeface="Times New Roman" panose="02020603050405020304" pitchFamily="18" charset="0"/>
              </a:rPr>
              <a:t>6</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次；</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1943-45</a:t>
            </a:r>
            <a:r>
              <a:rPr lang="zh-CN" altLang="en-US" sz="2200" dirty="0">
                <a:latin typeface="黑体" panose="02010609060101010101" pitchFamily="49" charset="-122"/>
                <a:ea typeface="黑体" panose="02010609060101010101" pitchFamily="49" charset="-122"/>
                <a:cs typeface="Times New Roman" panose="02020603050405020304" pitchFamily="18" charset="0"/>
              </a:rPr>
              <a:t>：</a:t>
            </a:r>
            <a:r>
              <a:rPr lang="en-US" altLang="zh-CN" sz="2200" dirty="0">
                <a:latin typeface="黑体" panose="02010609060101010101" pitchFamily="49" charset="-122"/>
                <a:ea typeface="黑体" panose="02010609060101010101" pitchFamily="49" charset="-122"/>
                <a:cs typeface="Times New Roman" panose="02020603050405020304" pitchFamily="18" charset="0"/>
              </a:rPr>
              <a:t>25</a:t>
            </a:r>
            <a:r>
              <a:rPr lang="zh-CN" altLang="en-US" sz="2200" dirty="0">
                <a:latin typeface="黑体" panose="02010609060101010101" pitchFamily="49" charset="-122"/>
                <a:ea typeface="黑体" panose="02010609060101010101" pitchFamily="49" charset="-122"/>
                <a:cs typeface="Times New Roman" panose="02020603050405020304" pitchFamily="18" charset="0"/>
              </a:rPr>
              <a:t>份报告及多份反应堆设计问题；</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发明中子计数仪</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记录反应堆是否开始运行</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 1947</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年</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7</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月</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21-22</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日在控制室（</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4</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位之一）</a:t>
            </a:r>
            <a:endPar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endParaRPr>
          </a:p>
          <a:p>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研究出色</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苏联克格勃（</a:t>
            </a:r>
            <a:r>
              <a:rPr lang="en-US" altLang="zh-CN" sz="2200" dirty="0">
                <a:latin typeface="黑体" panose="02010609060101010101" pitchFamily="49" charset="-122"/>
                <a:ea typeface="黑体" panose="02010609060101010101" pitchFamily="49" charset="-122"/>
                <a:cs typeface="Times New Roman" panose="02020603050405020304" pitchFamily="18" charset="0"/>
              </a:rPr>
              <a:t>1943</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年）就知道庞蒂科夫</a:t>
            </a:r>
          </a:p>
        </p:txBody>
      </p:sp>
      <p:pic>
        <p:nvPicPr>
          <p:cNvPr id="9" name="图片 8">
            <a:extLst>
              <a:ext uri="{FF2B5EF4-FFF2-40B4-BE49-F238E27FC236}">
                <a16:creationId xmlns:a16="http://schemas.microsoft.com/office/drawing/2014/main" id="{FF60D287-152D-3708-9371-9CEC4DCFFB95}"/>
              </a:ext>
            </a:extLst>
          </p:cNvPr>
          <p:cNvPicPr>
            <a:picLocks noChangeAspect="1"/>
          </p:cNvPicPr>
          <p:nvPr/>
        </p:nvPicPr>
        <p:blipFill>
          <a:blip r:embed="rId4"/>
          <a:stretch>
            <a:fillRect/>
          </a:stretch>
        </p:blipFill>
        <p:spPr>
          <a:xfrm>
            <a:off x="7784371" y="912321"/>
            <a:ext cx="3924502" cy="2489328"/>
          </a:xfrm>
          <a:prstGeom prst="rect">
            <a:avLst/>
          </a:prstGeom>
        </p:spPr>
      </p:pic>
      <p:pic>
        <p:nvPicPr>
          <p:cNvPr id="14" name="图片 13">
            <a:extLst>
              <a:ext uri="{FF2B5EF4-FFF2-40B4-BE49-F238E27FC236}">
                <a16:creationId xmlns:a16="http://schemas.microsoft.com/office/drawing/2014/main" id="{70FB2175-262E-5B57-6147-021E3D05659D}"/>
              </a:ext>
            </a:extLst>
          </p:cNvPr>
          <p:cNvPicPr>
            <a:picLocks noChangeAspect="1"/>
          </p:cNvPicPr>
          <p:nvPr/>
        </p:nvPicPr>
        <p:blipFill>
          <a:blip r:embed="rId5"/>
          <a:stretch>
            <a:fillRect/>
          </a:stretch>
        </p:blipFill>
        <p:spPr>
          <a:xfrm>
            <a:off x="7784371" y="3469887"/>
            <a:ext cx="3924502" cy="2580088"/>
          </a:xfrm>
          <a:prstGeom prst="rect">
            <a:avLst/>
          </a:prstGeom>
        </p:spPr>
      </p:pic>
      <p:pic>
        <p:nvPicPr>
          <p:cNvPr id="12" name="图片 11">
            <a:extLst>
              <a:ext uri="{FF2B5EF4-FFF2-40B4-BE49-F238E27FC236}">
                <a16:creationId xmlns:a16="http://schemas.microsoft.com/office/drawing/2014/main" id="{44DD8038-CD92-1D9C-337C-0EAD2B24928A}"/>
              </a:ext>
            </a:extLst>
          </p:cNvPr>
          <p:cNvPicPr>
            <a:picLocks noChangeAspect="1"/>
          </p:cNvPicPr>
          <p:nvPr/>
        </p:nvPicPr>
        <p:blipFill>
          <a:blip r:embed="rId6"/>
          <a:stretch>
            <a:fillRect/>
          </a:stretch>
        </p:blipFill>
        <p:spPr>
          <a:xfrm>
            <a:off x="7541978" y="5476171"/>
            <a:ext cx="4650022" cy="1353134"/>
          </a:xfrm>
          <a:prstGeom prst="rect">
            <a:avLst/>
          </a:prstGeom>
        </p:spPr>
      </p:pic>
    </p:spTree>
    <p:custDataLst>
      <p:tags r:id="rId1"/>
    </p:custDataLst>
    <p:extLst>
      <p:ext uri="{BB962C8B-B14F-4D97-AF65-F5344CB8AC3E}">
        <p14:creationId xmlns:p14="http://schemas.microsoft.com/office/powerpoint/2010/main" val="1479726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BF479-6F21-EE49-B87D-7F6FBADE15D6}"/>
            </a:ext>
          </a:extLst>
        </p:cNvPr>
        <p:cNvGrpSpPr/>
        <p:nvPr/>
      </p:nvGrpSpPr>
      <p:grpSpPr>
        <a:xfrm>
          <a:off x="0" y="0"/>
          <a:ext cx="0" cy="0"/>
          <a:chOff x="0" y="0"/>
          <a:chExt cx="0" cy="0"/>
        </a:xfrm>
      </p:grpSpPr>
      <p:pic>
        <p:nvPicPr>
          <p:cNvPr id="17" name="图片 16">
            <a:extLst>
              <a:ext uri="{FF2B5EF4-FFF2-40B4-BE49-F238E27FC236}">
                <a16:creationId xmlns:a16="http://schemas.microsoft.com/office/drawing/2014/main" id="{973E2860-0153-3C32-6CA5-F8A5C80D5E7D}"/>
              </a:ext>
            </a:extLst>
          </p:cNvPr>
          <p:cNvPicPr>
            <a:picLocks noChangeAspect="1"/>
          </p:cNvPicPr>
          <p:nvPr/>
        </p:nvPicPr>
        <p:blipFill>
          <a:blip r:embed="rId3"/>
          <a:stretch>
            <a:fillRect/>
          </a:stretch>
        </p:blipFill>
        <p:spPr>
          <a:xfrm>
            <a:off x="8274467" y="1828147"/>
            <a:ext cx="3344285" cy="4910658"/>
          </a:xfrm>
          <a:prstGeom prst="rect">
            <a:avLst/>
          </a:prstGeom>
        </p:spPr>
      </p:pic>
      <p:sp>
        <p:nvSpPr>
          <p:cNvPr id="7" name="矩形 6">
            <a:extLst>
              <a:ext uri="{FF2B5EF4-FFF2-40B4-BE49-F238E27FC236}">
                <a16:creationId xmlns:a16="http://schemas.microsoft.com/office/drawing/2014/main" id="{94F20AF3-0877-A35D-5043-E859ABD0A7BE}"/>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57505547-E062-ACE6-E4DE-6E0584319FA7}"/>
              </a:ext>
            </a:extLst>
          </p:cNvPr>
          <p:cNvSpPr txBox="1"/>
          <p:nvPr/>
        </p:nvSpPr>
        <p:spPr>
          <a:xfrm>
            <a:off x="2198223" y="31742"/>
            <a:ext cx="807699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Canada-Chalk River</a:t>
            </a: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free neutrino</a:t>
            </a: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FEF4954F-9342-8489-0AF4-D267E19797C4}"/>
              </a:ext>
            </a:extLst>
          </p:cNvPr>
          <p:cNvSpPr txBox="1"/>
          <p:nvPr/>
        </p:nvSpPr>
        <p:spPr>
          <a:xfrm>
            <a:off x="285226" y="926875"/>
            <a:ext cx="6023295" cy="430887"/>
          </a:xfrm>
          <a:prstGeom prst="rect">
            <a:avLst/>
          </a:prstGeom>
          <a:noFill/>
        </p:spPr>
        <p:txBody>
          <a:bodyPr wrap="square">
            <a:spAutoFit/>
          </a:bodyPr>
          <a:lstStyle/>
          <a:p>
            <a:pPr marL="342900" indent="-342900">
              <a:buFont typeface="Wingdings" panose="05000000000000000000" pitchFamily="2" charset="2"/>
              <a:buChar char="p"/>
            </a:pPr>
            <a:r>
              <a:rPr lang="en-US" altLang="zh-CN" sz="2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Neutrino Test—</a:t>
            </a:r>
            <a:r>
              <a:rPr lang="zh-CN" altLang="en-US" sz="2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反应堆</a:t>
            </a:r>
            <a:r>
              <a:rPr lang="en-US" altLang="zh-CN" sz="2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强中微子源</a:t>
            </a:r>
          </a:p>
        </p:txBody>
      </p:sp>
      <p:sp>
        <p:nvSpPr>
          <p:cNvPr id="11" name="文本框 10">
            <a:extLst>
              <a:ext uri="{FF2B5EF4-FFF2-40B4-BE49-F238E27FC236}">
                <a16:creationId xmlns:a16="http://schemas.microsoft.com/office/drawing/2014/main" id="{C1C66E16-4578-5EB4-54CD-5B00FAAAAE47}"/>
              </a:ext>
            </a:extLst>
          </p:cNvPr>
          <p:cNvSpPr txBox="1"/>
          <p:nvPr/>
        </p:nvSpPr>
        <p:spPr>
          <a:xfrm>
            <a:off x="481959" y="1409327"/>
            <a:ext cx="9710665" cy="369332"/>
          </a:xfrm>
          <a:prstGeom prst="rect">
            <a:avLst/>
          </a:prstGeom>
          <a:noFill/>
        </p:spPr>
        <p:txBody>
          <a:bodyPr wrap="square">
            <a:spAutoFit/>
          </a:bodyPr>
          <a:lstStyle/>
          <a:p>
            <a:r>
              <a:rPr lang="en-US" altLang="zh-CN" b="1" i="0" dirty="0">
                <a:solidFill>
                  <a:srgbClr val="3333FF"/>
                </a:solidFill>
                <a:effectLst/>
                <a:latin typeface="Times New Roman" panose="02020603050405020304" pitchFamily="18" charset="0"/>
                <a:cs typeface="Times New Roman" panose="02020603050405020304" pitchFamily="18" charset="0"/>
              </a:rPr>
              <a:t>B</a:t>
            </a:r>
            <a:r>
              <a:rPr lang="en-US" altLang="zh-CN" b="0" i="0" dirty="0">
                <a:solidFill>
                  <a:srgbClr val="3333FF"/>
                </a:solidFill>
                <a:effectLst/>
                <a:latin typeface="Times New Roman" panose="02020603050405020304" pitchFamily="18" charset="0"/>
                <a:cs typeface="Times New Roman" panose="02020603050405020304" pitchFamily="18" charset="0"/>
              </a:rPr>
              <a:t>. </a:t>
            </a:r>
            <a:r>
              <a:rPr lang="en-US" altLang="zh-CN" b="1" i="0" dirty="0">
                <a:solidFill>
                  <a:srgbClr val="3333FF"/>
                </a:solidFill>
                <a:effectLst/>
                <a:latin typeface="Times New Roman" panose="02020603050405020304" pitchFamily="18" charset="0"/>
                <a:cs typeface="Times New Roman" panose="02020603050405020304" pitchFamily="18" charset="0"/>
              </a:rPr>
              <a:t>Pontecorvo</a:t>
            </a:r>
            <a:r>
              <a:rPr lang="en-US" altLang="zh-CN" b="0" i="0" dirty="0">
                <a:solidFill>
                  <a:srgbClr val="3333FF"/>
                </a:solidFill>
                <a:effectLst/>
                <a:latin typeface="Times New Roman" panose="02020603050405020304" pitchFamily="18" charset="0"/>
                <a:cs typeface="Times New Roman" panose="02020603050405020304" pitchFamily="18" charset="0"/>
              </a:rPr>
              <a:t>, </a:t>
            </a:r>
            <a:r>
              <a:rPr lang="en-US" altLang="zh-CN" b="1" i="0" dirty="0">
                <a:solidFill>
                  <a:srgbClr val="3333FF"/>
                </a:solidFill>
                <a:effectLst/>
                <a:latin typeface="Times New Roman" panose="02020603050405020304" pitchFamily="18" charset="0"/>
                <a:cs typeface="Times New Roman" panose="02020603050405020304" pitchFamily="18" charset="0"/>
              </a:rPr>
              <a:t>Inverse beta</a:t>
            </a:r>
            <a:r>
              <a:rPr lang="en-US" altLang="zh-CN" b="0" i="0" dirty="0">
                <a:solidFill>
                  <a:srgbClr val="3333FF"/>
                </a:solidFill>
                <a:effectLst/>
                <a:latin typeface="Times New Roman" panose="02020603050405020304" pitchFamily="18" charset="0"/>
                <a:cs typeface="Times New Roman" panose="02020603050405020304" pitchFamily="18" charset="0"/>
              </a:rPr>
              <a:t> process, </a:t>
            </a:r>
            <a:r>
              <a:rPr lang="en-US" altLang="zh-CN" b="1" i="0" dirty="0">
                <a:solidFill>
                  <a:srgbClr val="3333FF"/>
                </a:solidFill>
                <a:effectLst/>
                <a:latin typeface="Times New Roman" panose="02020603050405020304" pitchFamily="18" charset="0"/>
                <a:cs typeface="Times New Roman" panose="02020603050405020304" pitchFamily="18" charset="0"/>
              </a:rPr>
              <a:t>Report PD-205</a:t>
            </a:r>
            <a:r>
              <a:rPr lang="en-US" altLang="zh-CN" b="0" i="0" dirty="0">
                <a:solidFill>
                  <a:srgbClr val="3333FF"/>
                </a:solidFill>
                <a:effectLst/>
                <a:latin typeface="Times New Roman" panose="02020603050405020304" pitchFamily="18" charset="0"/>
                <a:cs typeface="Times New Roman" panose="02020603050405020304" pitchFamily="18" charset="0"/>
              </a:rPr>
              <a:t> of the National Research Council of Canada</a:t>
            </a:r>
            <a:endParaRPr lang="zh-CN" altLang="en-US" dirty="0">
              <a:solidFill>
                <a:srgbClr val="3333FF"/>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FC8F62B9-F480-0E5A-5D5E-4A928BB0CCFB}"/>
              </a:ext>
            </a:extLst>
          </p:cNvPr>
          <p:cNvPicPr>
            <a:picLocks noChangeAspect="1"/>
          </p:cNvPicPr>
          <p:nvPr/>
        </p:nvPicPr>
        <p:blipFill>
          <a:blip r:embed="rId4"/>
          <a:stretch>
            <a:fillRect/>
          </a:stretch>
        </p:blipFill>
        <p:spPr>
          <a:xfrm>
            <a:off x="2352637" y="1907104"/>
            <a:ext cx="5969307" cy="914447"/>
          </a:xfrm>
          <a:prstGeom prst="rect">
            <a:avLst/>
          </a:prstGeom>
        </p:spPr>
      </p:pic>
      <p:sp>
        <p:nvSpPr>
          <p:cNvPr id="19" name="文本框 18">
            <a:extLst>
              <a:ext uri="{FF2B5EF4-FFF2-40B4-BE49-F238E27FC236}">
                <a16:creationId xmlns:a16="http://schemas.microsoft.com/office/drawing/2014/main" id="{9C1CB538-8C86-8980-1846-A22C491D8925}"/>
              </a:ext>
            </a:extLst>
          </p:cNvPr>
          <p:cNvSpPr txBox="1"/>
          <p:nvPr/>
        </p:nvSpPr>
        <p:spPr>
          <a:xfrm>
            <a:off x="214328" y="2097058"/>
            <a:ext cx="2348917" cy="369332"/>
          </a:xfrm>
          <a:prstGeom prst="rect">
            <a:avLst/>
          </a:prstGeom>
          <a:noFill/>
        </p:spPr>
        <p:txBody>
          <a:bodyPr wrap="square">
            <a:spAutoFit/>
          </a:bodyPr>
          <a:lstStyle/>
          <a:p>
            <a:r>
              <a:rPr lang="en-US" altLang="zh-CN" dirty="0">
                <a:solidFill>
                  <a:srgbClr val="3333FF"/>
                </a:solidFill>
                <a:latin typeface="Times New Roman" panose="02020603050405020304" pitchFamily="18" charset="0"/>
                <a:cs typeface="Times New Roman" panose="02020603050405020304" pitchFamily="18" charset="0"/>
              </a:rPr>
              <a:t>Radiochemical method</a:t>
            </a:r>
            <a:endParaRPr lang="zh-CN" altLang="en-US" dirty="0">
              <a:solidFill>
                <a:srgbClr val="3333FF"/>
              </a:solidFill>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FBD39E64-5515-FD69-D14D-05A3706AD077}"/>
              </a:ext>
            </a:extLst>
          </p:cNvPr>
          <p:cNvPicPr>
            <a:picLocks noChangeAspect="1"/>
          </p:cNvPicPr>
          <p:nvPr/>
        </p:nvPicPr>
        <p:blipFill>
          <a:blip r:embed="rId5"/>
          <a:stretch>
            <a:fillRect/>
          </a:stretch>
        </p:blipFill>
        <p:spPr>
          <a:xfrm>
            <a:off x="990212" y="3166816"/>
            <a:ext cx="6776003" cy="1091916"/>
          </a:xfrm>
          <a:prstGeom prst="rect">
            <a:avLst/>
          </a:prstGeom>
        </p:spPr>
      </p:pic>
      <p:pic>
        <p:nvPicPr>
          <p:cNvPr id="25" name="图片 24">
            <a:extLst>
              <a:ext uri="{FF2B5EF4-FFF2-40B4-BE49-F238E27FC236}">
                <a16:creationId xmlns:a16="http://schemas.microsoft.com/office/drawing/2014/main" id="{9C00EDE1-444F-8CDB-E2E3-CCDC8B2A9A0E}"/>
              </a:ext>
            </a:extLst>
          </p:cNvPr>
          <p:cNvPicPr>
            <a:picLocks noChangeAspect="1"/>
          </p:cNvPicPr>
          <p:nvPr/>
        </p:nvPicPr>
        <p:blipFill>
          <a:blip r:embed="rId6"/>
          <a:stretch>
            <a:fillRect/>
          </a:stretch>
        </p:blipFill>
        <p:spPr>
          <a:xfrm>
            <a:off x="10110245" y="844749"/>
            <a:ext cx="2081755" cy="639103"/>
          </a:xfrm>
          <a:prstGeom prst="rect">
            <a:avLst/>
          </a:prstGeom>
        </p:spPr>
      </p:pic>
      <p:sp>
        <p:nvSpPr>
          <p:cNvPr id="3" name="矩形 2">
            <a:extLst>
              <a:ext uri="{FF2B5EF4-FFF2-40B4-BE49-F238E27FC236}">
                <a16:creationId xmlns:a16="http://schemas.microsoft.com/office/drawing/2014/main" id="{7B16E509-AE14-40BB-067F-99E27229D7E8}"/>
              </a:ext>
            </a:extLst>
          </p:cNvPr>
          <p:cNvSpPr/>
          <p:nvPr/>
        </p:nvSpPr>
        <p:spPr>
          <a:xfrm>
            <a:off x="2563245" y="1892034"/>
            <a:ext cx="1951604" cy="9295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2608A93C-003E-AA72-8858-E1D679F7CFB6}"/>
              </a:ext>
            </a:extLst>
          </p:cNvPr>
          <p:cNvSpPr txBox="1"/>
          <p:nvPr/>
        </p:nvSpPr>
        <p:spPr>
          <a:xfrm>
            <a:off x="214328" y="4488506"/>
            <a:ext cx="7949958" cy="769441"/>
          </a:xfrm>
          <a:prstGeom prst="rect">
            <a:avLst/>
          </a:prstGeom>
          <a:noFill/>
        </p:spPr>
        <p:txBody>
          <a:bodyPr wrap="square">
            <a:spAutoFit/>
          </a:bodyPr>
          <a:lstStyle/>
          <a:p>
            <a:pPr marL="342900" indent="-342900">
              <a:buFont typeface="Wingdings" panose="05000000000000000000" pitchFamily="2" charset="2"/>
              <a:buChar char="p"/>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粒子物理和宇宙线感兴趣：</a:t>
            </a:r>
            <a:r>
              <a:rPr lang="el-GR" altLang="zh-CN" sz="2200" b="1" dirty="0">
                <a:latin typeface="Times New Roman" panose="02020603050405020304" pitchFamily="18" charset="0"/>
                <a:ea typeface="黑体" panose="02010609060101010101" pitchFamily="49" charset="-122"/>
                <a:cs typeface="Times New Roman" panose="02020603050405020304" pitchFamily="18" charset="0"/>
              </a:rPr>
              <a:t>μ</a:t>
            </a: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子与物质的相互作用与中子的</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β</a:t>
            </a: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衰变一样，都是弱相互作用</a:t>
            </a:r>
            <a:endParaRPr lang="en-US" altLang="zh-CN" sz="22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F44341DF-ACE3-E627-4FF5-EF535736D19B}"/>
              </a:ext>
            </a:extLst>
          </p:cNvPr>
          <p:cNvPicPr>
            <a:picLocks noChangeAspect="1"/>
          </p:cNvPicPr>
          <p:nvPr/>
        </p:nvPicPr>
        <p:blipFill>
          <a:blip r:embed="rId7"/>
          <a:stretch>
            <a:fillRect/>
          </a:stretch>
        </p:blipFill>
        <p:spPr>
          <a:xfrm>
            <a:off x="1988045" y="5401166"/>
            <a:ext cx="3282504" cy="819442"/>
          </a:xfrm>
          <a:prstGeom prst="rect">
            <a:avLst/>
          </a:prstGeom>
        </p:spPr>
      </p:pic>
      <p:sp>
        <p:nvSpPr>
          <p:cNvPr id="9" name="文本框 8">
            <a:extLst>
              <a:ext uri="{FF2B5EF4-FFF2-40B4-BE49-F238E27FC236}">
                <a16:creationId xmlns:a16="http://schemas.microsoft.com/office/drawing/2014/main" id="{7BC61310-AE98-177A-A155-B0B06D7A09F9}"/>
              </a:ext>
            </a:extLst>
          </p:cNvPr>
          <p:cNvSpPr txBox="1"/>
          <p:nvPr/>
        </p:nvSpPr>
        <p:spPr>
          <a:xfrm>
            <a:off x="5505178" y="5487721"/>
            <a:ext cx="2284410" cy="646331"/>
          </a:xfrm>
          <a:prstGeom prst="rect">
            <a:avLst/>
          </a:prstGeom>
          <a:noFill/>
        </p:spPr>
        <p:txBody>
          <a:bodyPr wrap="square" rtlCol="0">
            <a:spAutoFit/>
          </a:bodyPr>
          <a:lstStyle/>
          <a:p>
            <a:r>
              <a:rPr lang="zh-CN" altLang="en-US" b="1" dirty="0">
                <a:solidFill>
                  <a:srgbClr val="3333FF"/>
                </a:solidFill>
                <a:latin typeface="Times New Roman" panose="02020603050405020304" pitchFamily="18" charset="0"/>
                <a:cs typeface="Times New Roman" panose="02020603050405020304" pitchFamily="18" charset="0"/>
              </a:rPr>
              <a:t>首次提出</a:t>
            </a:r>
            <a:r>
              <a:rPr lang="el-GR" altLang="zh-CN" b="1" dirty="0">
                <a:solidFill>
                  <a:srgbClr val="3333FF"/>
                </a:solidFill>
                <a:latin typeface="Times New Roman" panose="02020603050405020304" pitchFamily="18" charset="0"/>
                <a:cs typeface="Times New Roman" panose="02020603050405020304" pitchFamily="18" charset="0"/>
              </a:rPr>
              <a:t>μ</a:t>
            </a:r>
            <a:r>
              <a:rPr lang="zh-CN" altLang="en-US" b="1" dirty="0">
                <a:solidFill>
                  <a:srgbClr val="3333FF"/>
                </a:solidFill>
                <a:latin typeface="Times New Roman" panose="02020603050405020304" pitchFamily="18" charset="0"/>
                <a:cs typeface="Times New Roman" panose="02020603050405020304" pitchFamily="18" charset="0"/>
              </a:rPr>
              <a:t>子和</a:t>
            </a:r>
            <a:r>
              <a:rPr lang="en-US" altLang="zh-CN" b="1" dirty="0">
                <a:solidFill>
                  <a:srgbClr val="3333FF"/>
                </a:solidFill>
                <a:latin typeface="Times New Roman" panose="02020603050405020304" pitchFamily="18" charset="0"/>
                <a:cs typeface="Times New Roman" panose="02020603050405020304" pitchFamily="18" charset="0"/>
              </a:rPr>
              <a:t>e</a:t>
            </a:r>
            <a:r>
              <a:rPr lang="zh-CN" altLang="en-US" b="1" dirty="0">
                <a:solidFill>
                  <a:srgbClr val="3333FF"/>
                </a:solidFill>
                <a:latin typeface="Times New Roman" panose="02020603050405020304" pitchFamily="18" charset="0"/>
                <a:cs typeface="Times New Roman" panose="02020603050405020304" pitchFamily="18" charset="0"/>
              </a:rPr>
              <a:t>的弱相互作用强度相等</a:t>
            </a:r>
          </a:p>
        </p:txBody>
      </p:sp>
      <p:pic>
        <p:nvPicPr>
          <p:cNvPr id="10" name="图片 9">
            <a:extLst>
              <a:ext uri="{FF2B5EF4-FFF2-40B4-BE49-F238E27FC236}">
                <a16:creationId xmlns:a16="http://schemas.microsoft.com/office/drawing/2014/main" id="{76EF4971-77E2-CE6E-1C56-D8D17E50B4FE}"/>
              </a:ext>
            </a:extLst>
          </p:cNvPr>
          <p:cNvPicPr>
            <a:picLocks noChangeAspect="1"/>
          </p:cNvPicPr>
          <p:nvPr/>
        </p:nvPicPr>
        <p:blipFill>
          <a:blip r:embed="rId8"/>
          <a:stretch>
            <a:fillRect/>
          </a:stretch>
        </p:blipFill>
        <p:spPr>
          <a:xfrm>
            <a:off x="8376090" y="1892034"/>
            <a:ext cx="3655729" cy="4623066"/>
          </a:xfrm>
          <a:prstGeom prst="rect">
            <a:avLst/>
          </a:prstGeom>
        </p:spPr>
      </p:pic>
    </p:spTree>
    <p:extLst>
      <p:ext uri="{BB962C8B-B14F-4D97-AF65-F5344CB8AC3E}">
        <p14:creationId xmlns:p14="http://schemas.microsoft.com/office/powerpoint/2010/main" val="2272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A92B8-2790-3733-B6E7-C44F4F1AECA0}"/>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7E7D45B-ACB8-5275-5FEF-D56E902BD81C}"/>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EF923BC-EBC9-FECF-5E45-053FCF5E8BB7}"/>
              </a:ext>
            </a:extLst>
          </p:cNvPr>
          <p:cNvSpPr txBox="1"/>
          <p:nvPr/>
        </p:nvSpPr>
        <p:spPr>
          <a:xfrm>
            <a:off x="3368193" y="88663"/>
            <a:ext cx="5455613" cy="646331"/>
          </a:xfrm>
          <a:prstGeom prst="rect">
            <a:avLst/>
          </a:prstGeom>
          <a:noFill/>
        </p:spPr>
        <p:txBody>
          <a:bodyPr wrap="squar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到苏联之前的工作</a:t>
            </a:r>
          </a:p>
        </p:txBody>
      </p:sp>
      <p:sp>
        <p:nvSpPr>
          <p:cNvPr id="5" name="文本框 4">
            <a:extLst>
              <a:ext uri="{FF2B5EF4-FFF2-40B4-BE49-F238E27FC236}">
                <a16:creationId xmlns:a16="http://schemas.microsoft.com/office/drawing/2014/main" id="{9C8FF59A-39A3-8D59-2440-F6F3149A4372}"/>
              </a:ext>
            </a:extLst>
          </p:cNvPr>
          <p:cNvSpPr txBox="1"/>
          <p:nvPr/>
        </p:nvSpPr>
        <p:spPr>
          <a:xfrm>
            <a:off x="679910" y="1010574"/>
            <a:ext cx="11353655" cy="2492990"/>
          </a:xfrm>
          <a:prstGeom prst="rect">
            <a:avLst/>
          </a:prstGeom>
          <a:noFill/>
          <a:ln>
            <a:solidFill>
              <a:srgbClr val="FF0000"/>
            </a:solidFill>
          </a:ln>
        </p:spPr>
        <p:txBody>
          <a:bodyPr wrap="square">
            <a:spAutoFit/>
          </a:bodyPr>
          <a:lstStyle/>
          <a:p>
            <a:pPr marL="285750" indent="-285750">
              <a:buFont typeface="Wingdings" panose="05000000000000000000" pitchFamily="2" charset="2"/>
              <a:buChar char="p"/>
            </a:pPr>
            <a:r>
              <a:rPr lang="en-US" altLang="zh-CN" sz="2600" dirty="0">
                <a:latin typeface="Times New Roman" panose="02020603050405020304" pitchFamily="18" charset="0"/>
                <a:cs typeface="Times New Roman" panose="02020603050405020304" pitchFamily="18" charset="0"/>
              </a:rPr>
              <a:t>  Participated in the discovery of neutron slowing-</a:t>
            </a:r>
            <a:r>
              <a:rPr lang="zh-CN" altLang="en-US"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rPr>
              <a:t>慢中子实验</a:t>
            </a:r>
            <a:endParaRPr lang="en-US" altLang="zh-CN"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600" dirty="0">
                <a:latin typeface="Times New Roman" panose="02020603050405020304" pitchFamily="18" charset="0"/>
                <a:cs typeface="Times New Roman" panose="02020603050405020304" pitchFamily="18" charset="0"/>
              </a:rPr>
              <a:t>  Investigated isomerism-</a:t>
            </a:r>
            <a:r>
              <a:rPr lang="zh-CN" altLang="en-US"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rPr>
              <a:t>核同质异能素</a:t>
            </a:r>
            <a:endParaRPr lang="en-US" altLang="zh-CN"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600" dirty="0">
                <a:latin typeface="Times New Roman" panose="02020603050405020304" pitchFamily="18" charset="0"/>
                <a:cs typeface="Times New Roman" panose="02020603050405020304" pitchFamily="18" charset="0"/>
              </a:rPr>
              <a:t>  Proposed neutron logging-</a:t>
            </a:r>
            <a:r>
              <a:rPr lang="zh-CN" altLang="en-US"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rPr>
              <a:t>中子探井</a:t>
            </a:r>
            <a:endParaRPr lang="en-US" altLang="zh-CN"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600" dirty="0">
                <a:latin typeface="Times New Roman" panose="02020603050405020304" pitchFamily="18" charset="0"/>
                <a:cs typeface="Times New Roman" panose="02020603050405020304" pitchFamily="18" charset="0"/>
              </a:rPr>
              <a:t>  Proposed chlorine-argon method of neutrino detection-</a:t>
            </a:r>
            <a:r>
              <a:rPr lang="zh-CN" altLang="en-US"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rPr>
              <a:t>氯氩中微子探测方法</a:t>
            </a:r>
            <a:endParaRPr lang="en-US" altLang="zh-CN"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600" dirty="0">
                <a:latin typeface="Times New Roman" panose="02020603050405020304" pitchFamily="18" charset="0"/>
                <a:cs typeface="Times New Roman" panose="02020603050405020304" pitchFamily="18" charset="0"/>
              </a:rPr>
              <a:t>  Improved proportional counters-</a:t>
            </a:r>
            <a:r>
              <a:rPr lang="zh-CN" altLang="en-US"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rPr>
              <a:t>比例计数器</a:t>
            </a:r>
            <a:endParaRPr lang="en-US" altLang="zh-CN"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600" dirty="0">
                <a:latin typeface="Times New Roman" panose="02020603050405020304" pitchFamily="18" charset="0"/>
                <a:cs typeface="Times New Roman" panose="02020603050405020304" pitchFamily="18" charset="0"/>
              </a:rPr>
              <a:t>  Hypothesized that the weak interaction is universal-</a:t>
            </a:r>
            <a:r>
              <a:rPr lang="zh-CN" altLang="en-US"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rPr>
              <a:t>弱相互作用普适</a:t>
            </a:r>
            <a:endParaRPr lang="en-US" altLang="zh-CN" sz="2400" dirty="0">
              <a:solidFill>
                <a:srgbClr val="00B0F0"/>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593358C6-A3CD-F9C8-7AC1-F6C2659C7B55}"/>
              </a:ext>
            </a:extLst>
          </p:cNvPr>
          <p:cNvSpPr txBox="1"/>
          <p:nvPr/>
        </p:nvSpPr>
        <p:spPr>
          <a:xfrm>
            <a:off x="679910" y="3796227"/>
            <a:ext cx="6838340" cy="1107996"/>
          </a:xfrm>
          <a:prstGeom prst="rect">
            <a:avLst/>
          </a:prstGeom>
          <a:noFill/>
        </p:spPr>
        <p:txBody>
          <a:bodyPr wrap="square">
            <a:spAutoFit/>
          </a:bodyPr>
          <a:lstStyle/>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1946</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 丘吉尔</a:t>
            </a:r>
            <a:r>
              <a:rPr lang="en-US" altLang="zh-CN" sz="2200" dirty="0">
                <a:latin typeface="黑体" panose="02010609060101010101" pitchFamily="49" charset="-122"/>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铁幕演说</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美国（</a:t>
            </a:r>
            <a:r>
              <a:rPr lang="en-US" altLang="zh-CN" sz="2200" dirty="0">
                <a:latin typeface="黑体" panose="02010609060101010101" pitchFamily="49" charset="-122"/>
                <a:ea typeface="黑体" panose="02010609060101010101" pitchFamily="49" charset="-122"/>
                <a:cs typeface="Times New Roman" panose="02020603050405020304" pitchFamily="18" charset="0"/>
              </a:rPr>
              <a:t>1947.3</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200" dirty="0">
                <a:latin typeface="Times New Roman" panose="02020603050405020304" pitchFamily="18" charset="0"/>
                <a:cs typeface="Times New Roman" panose="02020603050405020304" pitchFamily="18" charset="0"/>
              </a:rPr>
              <a:t>federal loyalty program</a:t>
            </a:r>
            <a:r>
              <a:rPr lang="en-US" altLang="zh-CN" sz="2200" dirty="0">
                <a:latin typeface="黑体" panose="02010609060101010101" pitchFamily="49" charset="-122"/>
                <a:ea typeface="黑体" panose="02010609060101010101" pitchFamily="49" charset="-122"/>
                <a:cs typeface="Times New Roman" panose="02020603050405020304" pitchFamily="18" charset="0"/>
              </a:rPr>
              <a:t>—FBI</a:t>
            </a:r>
            <a:r>
              <a:rPr lang="zh-CN" altLang="en-US" sz="2200" dirty="0">
                <a:latin typeface="黑体" panose="02010609060101010101" pitchFamily="49" charset="-122"/>
                <a:ea typeface="黑体" panose="02010609060101010101" pitchFamily="49" charset="-122"/>
                <a:cs typeface="Times New Roman" panose="02020603050405020304" pitchFamily="18" charset="0"/>
              </a:rPr>
              <a:t>调查</a:t>
            </a:r>
            <a:endParaRPr lang="en-US" altLang="zh-CN" sz="22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1950</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200" dirty="0">
                <a:latin typeface="黑体" panose="02010609060101010101" pitchFamily="49" charset="-122"/>
                <a:ea typeface="黑体" panose="02010609060101010101" pitchFamily="49" charset="-122"/>
                <a:cs typeface="Times New Roman" panose="02020603050405020304" pitchFamily="18" charset="0"/>
              </a:rPr>
              <a:t>2</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月 福克斯</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(Klaus Fuchs)</a:t>
            </a:r>
            <a:r>
              <a:rPr lang="zh-CN" altLang="en-US" sz="2200" dirty="0">
                <a:latin typeface="黑体" panose="02010609060101010101" pitchFamily="49" charset="-122"/>
                <a:ea typeface="黑体" panose="02010609060101010101" pitchFamily="49" charset="-122"/>
                <a:cs typeface="Times New Roman" panose="02020603050405020304" pitchFamily="18" charset="0"/>
              </a:rPr>
              <a:t>间谍案</a:t>
            </a:r>
          </a:p>
        </p:txBody>
      </p:sp>
      <p:sp>
        <p:nvSpPr>
          <p:cNvPr id="4" name="文本框 3">
            <a:extLst>
              <a:ext uri="{FF2B5EF4-FFF2-40B4-BE49-F238E27FC236}">
                <a16:creationId xmlns:a16="http://schemas.microsoft.com/office/drawing/2014/main" id="{3CF4A22C-729D-6D35-672C-5472A9898444}"/>
              </a:ext>
            </a:extLst>
          </p:cNvPr>
          <p:cNvSpPr txBox="1"/>
          <p:nvPr/>
        </p:nvSpPr>
        <p:spPr>
          <a:xfrm>
            <a:off x="7719214" y="3796227"/>
            <a:ext cx="2037737" cy="2585323"/>
          </a:xfrm>
          <a:prstGeom prst="rect">
            <a:avLst/>
          </a:prstGeom>
          <a:noFill/>
          <a:ln>
            <a:solidFill>
              <a:srgbClr val="3333FF"/>
            </a:solidFill>
          </a:ln>
        </p:spPr>
        <p:txBody>
          <a:bodyPr wrap="none" rtlCol="0">
            <a:spAutoFit/>
          </a:bodyPr>
          <a:lstStyle/>
          <a:p>
            <a:r>
              <a:rPr lang="en-US" altLang="zh-CN" dirty="0">
                <a:latin typeface="Times New Roman" panose="02020603050405020304" pitchFamily="18" charset="0"/>
                <a:cs typeface="Times New Roman" panose="02020603050405020304" pitchFamily="18" charset="0"/>
              </a:rPr>
              <a:t>Frank Oppenheimer</a:t>
            </a:r>
          </a:p>
          <a:p>
            <a:r>
              <a:rPr lang="en-US" altLang="zh-CN" dirty="0">
                <a:latin typeface="Times New Roman" panose="02020603050405020304" pitchFamily="18" charset="0"/>
                <a:cs typeface="Times New Roman" panose="02020603050405020304" pitchFamily="18" charset="0"/>
              </a:rPr>
              <a:t>Ross </a:t>
            </a:r>
            <a:r>
              <a:rPr lang="en-US" altLang="zh-CN" dirty="0" err="1">
                <a:latin typeface="Times New Roman" panose="02020603050405020304" pitchFamily="18" charset="0"/>
                <a:cs typeface="Times New Roman" panose="02020603050405020304" pitchFamily="18" charset="0"/>
              </a:rPr>
              <a:t>Lomanitz</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David Bohm</a:t>
            </a:r>
          </a:p>
          <a:p>
            <a:r>
              <a:rPr lang="en-US" altLang="zh-CN" dirty="0">
                <a:latin typeface="Times New Roman" panose="02020603050405020304" pitchFamily="18" charset="0"/>
                <a:cs typeface="Times New Roman" panose="02020603050405020304" pitchFamily="18" charset="0"/>
              </a:rPr>
              <a:t>------------------------</a:t>
            </a:r>
          </a:p>
          <a:p>
            <a:r>
              <a:rPr lang="en-US" altLang="zh-CN" dirty="0">
                <a:latin typeface="Times New Roman" panose="02020603050405020304" pitchFamily="18" charset="0"/>
                <a:cs typeface="Times New Roman" panose="02020603050405020304" pitchFamily="18" charset="0"/>
              </a:rPr>
              <a:t>Jeffrey Chu</a:t>
            </a:r>
          </a:p>
          <a:p>
            <a:r>
              <a:rPr lang="en-US" altLang="zh-CN" dirty="0">
                <a:latin typeface="Times New Roman" panose="02020603050405020304" pitchFamily="18" charset="0"/>
                <a:cs typeface="Times New Roman" panose="02020603050405020304" pitchFamily="18" charset="0"/>
              </a:rPr>
              <a:t>Marvin Goldberger</a:t>
            </a:r>
          </a:p>
          <a:p>
            <a:r>
              <a:rPr lang="en-US" altLang="zh-CN" dirty="0">
                <a:latin typeface="Times New Roman" panose="02020603050405020304" pitchFamily="18" charset="0"/>
                <a:cs typeface="Times New Roman" panose="02020603050405020304" pitchFamily="18" charset="0"/>
              </a:rPr>
              <a:t>Gian Carlo Wick</a:t>
            </a:r>
          </a:p>
          <a:p>
            <a:r>
              <a:rPr lang="en-US" altLang="zh-CN" dirty="0">
                <a:latin typeface="Times New Roman" panose="02020603050405020304" pitchFamily="18" charset="0"/>
                <a:cs typeface="Times New Roman" panose="02020603050405020304" pitchFamily="18" charset="0"/>
              </a:rPr>
              <a:t>Jack Steinberger</a:t>
            </a:r>
          </a:p>
          <a:p>
            <a:r>
              <a:rPr lang="en-US" altLang="zh-CN" dirty="0">
                <a:latin typeface="Times New Roman" panose="02020603050405020304" pitchFamily="18" charset="0"/>
                <a:cs typeface="Times New Roman" panose="02020603050405020304" pitchFamily="18" charset="0"/>
              </a:rPr>
              <a:t>Lewis Alvarez</a:t>
            </a:r>
            <a:endParaRPr lang="zh-CN" altLang="en-US"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FFB3235D-E211-D44B-D5F6-59D87B12D272}"/>
              </a:ext>
            </a:extLst>
          </p:cNvPr>
          <p:cNvPicPr>
            <a:picLocks noChangeAspect="1"/>
          </p:cNvPicPr>
          <p:nvPr/>
        </p:nvPicPr>
        <p:blipFill>
          <a:blip r:embed="rId3"/>
          <a:stretch>
            <a:fillRect/>
          </a:stretch>
        </p:blipFill>
        <p:spPr>
          <a:xfrm>
            <a:off x="9853448" y="3797281"/>
            <a:ext cx="2180118" cy="2585323"/>
          </a:xfrm>
          <a:prstGeom prst="rect">
            <a:avLst/>
          </a:prstGeom>
        </p:spPr>
      </p:pic>
      <p:sp>
        <p:nvSpPr>
          <p:cNvPr id="10" name="文本框 9">
            <a:extLst>
              <a:ext uri="{FF2B5EF4-FFF2-40B4-BE49-F238E27FC236}">
                <a16:creationId xmlns:a16="http://schemas.microsoft.com/office/drawing/2014/main" id="{37F9AFDF-25BA-EE86-967C-E2359D03A472}"/>
              </a:ext>
            </a:extLst>
          </p:cNvPr>
          <p:cNvSpPr txBox="1"/>
          <p:nvPr/>
        </p:nvSpPr>
        <p:spPr>
          <a:xfrm>
            <a:off x="679910" y="4904223"/>
            <a:ext cx="7039304" cy="1785104"/>
          </a:xfrm>
          <a:prstGeom prst="rect">
            <a:avLst/>
          </a:prstGeom>
          <a:noFill/>
        </p:spPr>
        <p:txBody>
          <a:bodyPr wrap="square">
            <a:spAutoFit/>
          </a:bodyPr>
          <a:lstStyle/>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 </a:t>
            </a:r>
            <a:r>
              <a:rPr lang="en-US" altLang="zh-CN" sz="22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Brono Pontecorvo</a:t>
            </a:r>
            <a:r>
              <a:rPr lang="en-US" altLang="zh-CN"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a:t>
            </a:r>
          </a:p>
          <a:p>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由加拿大到英国</a:t>
            </a:r>
            <a:r>
              <a:rPr lang="en-US" altLang="zh-CN" sz="22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Harwell</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(1949.2)</a:t>
            </a:r>
          </a:p>
          <a:p>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朋友举报（</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1949</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年</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11</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月）</a:t>
            </a:r>
            <a:endPar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endParaRPr>
          </a:p>
          <a:p>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哥哥、嫂子、妹妹等被证实是共产党员（</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1950</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年</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6</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月）</a:t>
            </a:r>
            <a:endPar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endParaRPr>
          </a:p>
          <a:p>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   </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离职</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接受</a:t>
            </a:r>
            <a:r>
              <a:rPr lang="en-US" altLang="zh-CN" sz="22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Liverpool</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邀请</a:t>
            </a:r>
          </a:p>
        </p:txBody>
      </p:sp>
    </p:spTree>
    <p:extLst>
      <p:ext uri="{BB962C8B-B14F-4D97-AF65-F5344CB8AC3E}">
        <p14:creationId xmlns:p14="http://schemas.microsoft.com/office/powerpoint/2010/main" val="125134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1510B-7170-E9FA-E525-7F42E2DDDD8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172824E-570F-4A4D-0F1D-89CECE9F2F14}"/>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A58445AA-BF60-1F27-705F-CCE9AE972791}"/>
              </a:ext>
            </a:extLst>
          </p:cNvPr>
          <p:cNvSpPr txBox="1"/>
          <p:nvPr/>
        </p:nvSpPr>
        <p:spPr>
          <a:xfrm>
            <a:off x="3699267" y="88663"/>
            <a:ext cx="5262979"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为何以及如何到达苏联？</a:t>
            </a:r>
          </a:p>
        </p:txBody>
      </p:sp>
      <p:sp>
        <p:nvSpPr>
          <p:cNvPr id="5" name="文本框 4">
            <a:extLst>
              <a:ext uri="{FF2B5EF4-FFF2-40B4-BE49-F238E27FC236}">
                <a16:creationId xmlns:a16="http://schemas.microsoft.com/office/drawing/2014/main" id="{80F991DA-42E8-E94D-1A80-CBC3D34F7066}"/>
              </a:ext>
            </a:extLst>
          </p:cNvPr>
          <p:cNvSpPr txBox="1"/>
          <p:nvPr/>
        </p:nvSpPr>
        <p:spPr>
          <a:xfrm>
            <a:off x="238454" y="2822380"/>
            <a:ext cx="3916457" cy="430887"/>
          </a:xfrm>
          <a:prstGeom prst="rect">
            <a:avLst/>
          </a:prstGeom>
          <a:noFill/>
        </p:spPr>
        <p:txBody>
          <a:bodyPr wrap="none" rtlCol="0">
            <a:spAutoFit/>
          </a:bodyPr>
          <a:lstStyle/>
          <a:p>
            <a:pPr marL="342900" indent="-342900">
              <a:buFont typeface="Wingdings" panose="05000000000000000000" pitchFamily="2" charset="2"/>
              <a:buChar char="p"/>
            </a:pPr>
            <a:r>
              <a:rPr lang="en-US" altLang="zh-CN"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1950</a:t>
            </a:r>
            <a:r>
              <a:rPr lang="zh-CN" altLang="en-US"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7</a:t>
            </a:r>
            <a:r>
              <a:rPr lang="zh-CN" altLang="en-US"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月月</a:t>
            </a:r>
            <a:r>
              <a:rPr lang="en-US" altLang="zh-CN"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25</a:t>
            </a:r>
            <a:r>
              <a:rPr lang="zh-CN" altLang="en-US"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日至</a:t>
            </a:r>
            <a:r>
              <a:rPr lang="en-US" altLang="zh-CN"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9</a:t>
            </a:r>
            <a:r>
              <a:rPr lang="zh-CN" altLang="en-US" sz="2200" dirty="0">
                <a:solidFill>
                  <a:srgbClr val="3333FF"/>
                </a:solidFill>
                <a:latin typeface="黑体" panose="02010609060101010101" pitchFamily="49" charset="-122"/>
                <a:ea typeface="黑体" panose="02010609060101010101" pitchFamily="49" charset="-122"/>
                <a:cs typeface="Times New Roman" panose="02020603050405020304" pitchFamily="18" charset="0"/>
              </a:rPr>
              <a:t>月行程</a:t>
            </a:r>
          </a:p>
        </p:txBody>
      </p:sp>
      <p:pic>
        <p:nvPicPr>
          <p:cNvPr id="10" name="图片 9">
            <a:extLst>
              <a:ext uri="{FF2B5EF4-FFF2-40B4-BE49-F238E27FC236}">
                <a16:creationId xmlns:a16="http://schemas.microsoft.com/office/drawing/2014/main" id="{904DC40B-4E97-6434-C574-4176D4545910}"/>
              </a:ext>
            </a:extLst>
          </p:cNvPr>
          <p:cNvPicPr>
            <a:picLocks noChangeAspect="1"/>
          </p:cNvPicPr>
          <p:nvPr/>
        </p:nvPicPr>
        <p:blipFill>
          <a:blip r:embed="rId3"/>
          <a:stretch>
            <a:fillRect/>
          </a:stretch>
        </p:blipFill>
        <p:spPr>
          <a:xfrm>
            <a:off x="8781132" y="3292928"/>
            <a:ext cx="3332066" cy="3068600"/>
          </a:xfrm>
          <a:prstGeom prst="rect">
            <a:avLst/>
          </a:prstGeom>
        </p:spPr>
      </p:pic>
      <p:sp>
        <p:nvSpPr>
          <p:cNvPr id="2" name="文本框 1">
            <a:extLst>
              <a:ext uri="{FF2B5EF4-FFF2-40B4-BE49-F238E27FC236}">
                <a16:creationId xmlns:a16="http://schemas.microsoft.com/office/drawing/2014/main" id="{B87738D7-0DE5-CFC8-21C3-314ADCCE5B5B}"/>
              </a:ext>
            </a:extLst>
          </p:cNvPr>
          <p:cNvSpPr txBox="1"/>
          <p:nvPr/>
        </p:nvSpPr>
        <p:spPr>
          <a:xfrm>
            <a:off x="662150" y="3296623"/>
            <a:ext cx="8103500" cy="1477328"/>
          </a:xfrm>
          <a:prstGeom prst="rect">
            <a:avLst/>
          </a:prstGeom>
          <a:noFill/>
          <a:ln>
            <a:solidFill>
              <a:schemeClr val="accent1"/>
            </a:solidFill>
          </a:ln>
        </p:spPr>
        <p:txBody>
          <a:bodyPr wrap="none" rtlCol="0">
            <a:spAutoFit/>
          </a:bodyPr>
          <a:lstStyle/>
          <a:p>
            <a:r>
              <a:rPr lang="en-US" altLang="zh-CN" dirty="0">
                <a:latin typeface="Times New Roman" panose="02020603050405020304" pitchFamily="18" charset="0"/>
                <a:cs typeface="Times New Roman" panose="02020603050405020304" pitchFamily="18" charset="0"/>
              </a:rPr>
              <a:t>home —St. Tropez—Alps—Switzerland— Lake Como—Dolomites— Rome; </a:t>
            </a:r>
          </a:p>
          <a:p>
            <a:r>
              <a:rPr lang="en-US" altLang="zh-CN" dirty="0">
                <a:latin typeface="Times New Roman" panose="02020603050405020304" pitchFamily="18" charset="0"/>
                <a:cs typeface="Times New Roman" panose="02020603050405020304" pitchFamily="18" charset="0"/>
              </a:rPr>
              <a:t>8.17— </a:t>
            </a:r>
            <a:r>
              <a:rPr lang="en-US" altLang="zh-CN" dirty="0" err="1">
                <a:latin typeface="Times New Roman" panose="02020603050405020304" pitchFamily="18" charset="0"/>
                <a:cs typeface="Times New Roman" panose="02020603050405020304" pitchFamily="18" charset="0"/>
              </a:rPr>
              <a:t>Ladispoli</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a:t>
            </a:r>
            <a:r>
              <a:rPr lang="en-US" altLang="zh-CN" dirty="0" err="1">
                <a:solidFill>
                  <a:srgbClr val="FF0000"/>
                </a:solidFill>
                <a:latin typeface="Times New Roman" panose="02020603050405020304" pitchFamily="18" charset="0"/>
                <a:cs typeface="Times New Roman" panose="02020603050405020304" pitchFamily="18" charset="0"/>
              </a:rPr>
              <a:t>Circeo</a:t>
            </a:r>
            <a:r>
              <a:rPr lang="en-US" altLang="zh-CN" dirty="0">
                <a:latin typeface="Times New Roman" panose="02020603050405020304" pitchFamily="18" charset="0"/>
                <a:cs typeface="Times New Roman" panose="02020603050405020304" pitchFamily="18" charset="0"/>
              </a:rPr>
              <a:t>—Rome (8.23)—</a:t>
            </a:r>
            <a:r>
              <a:rPr lang="en-US" altLang="zh-CN" dirty="0" err="1">
                <a:latin typeface="Times New Roman" panose="02020603050405020304" pitchFamily="18" charset="0"/>
                <a:cs typeface="Times New Roman" panose="02020603050405020304" pitchFamily="18" charset="0"/>
              </a:rPr>
              <a:t>Circeo</a:t>
            </a:r>
            <a:r>
              <a:rPr lang="en-US" altLang="zh-CN" dirty="0">
                <a:latin typeface="Times New Roman" panose="02020603050405020304" pitchFamily="18" charset="0"/>
                <a:cs typeface="Times New Roman" panose="02020603050405020304" pitchFamily="18" charset="0"/>
              </a:rPr>
              <a:t>—Rome(8.27)</a:t>
            </a:r>
            <a:r>
              <a:rPr lang="zh-CN" altLang="en-US" dirty="0">
                <a:latin typeface="Times New Roman" panose="02020603050405020304" pitchFamily="18" charset="0"/>
                <a:cs typeface="Times New Roman" panose="02020603050405020304" pitchFamily="18" charset="0"/>
              </a:rPr>
              <a:t>买</a:t>
            </a:r>
            <a:r>
              <a:rPr lang="en-US" altLang="zh-CN" dirty="0">
                <a:latin typeface="Times New Roman" panose="02020603050405020304" pitchFamily="18" charset="0"/>
                <a:cs typeface="Times New Roman" panose="02020603050405020304" pitchFamily="18" charset="0"/>
              </a:rPr>
              <a:t>Stockholm</a:t>
            </a:r>
            <a:r>
              <a:rPr lang="zh-CN" altLang="en-US" dirty="0">
                <a:latin typeface="Times New Roman" panose="02020603050405020304" pitchFamily="18" charset="0"/>
                <a:cs typeface="Times New Roman" panose="02020603050405020304" pitchFamily="18" charset="0"/>
              </a:rPr>
              <a:t>机票</a:t>
            </a:r>
            <a:r>
              <a:rPr lang="en-US" altLang="zh-CN" dirty="0">
                <a:latin typeface="Times New Roman" panose="02020603050405020304" pitchFamily="18" charset="0"/>
                <a:cs typeface="Times New Roman" panose="02020603050405020304" pitchFamily="18" charset="0"/>
              </a:rPr>
              <a:t> </a:t>
            </a:r>
          </a:p>
          <a:p>
            <a:r>
              <a:rPr lang="en-US" altLang="zh-CN" dirty="0">
                <a:latin typeface="Times New Roman" panose="02020603050405020304" pitchFamily="18" charset="0"/>
                <a:cs typeface="Times New Roman" panose="02020603050405020304" pitchFamily="18" charset="0"/>
              </a:rPr>
              <a:t>8.31—</a:t>
            </a:r>
            <a:r>
              <a:rPr lang="zh-CN" altLang="en-US" dirty="0">
                <a:latin typeface="楷体" panose="02010609060101010101" pitchFamily="49" charset="-122"/>
                <a:ea typeface="楷体" panose="02010609060101010101" pitchFamily="49" charset="-122"/>
                <a:cs typeface="Times New Roman" panose="02020603050405020304" pitchFamily="18" charset="0"/>
              </a:rPr>
              <a:t>给利物浦发信</a:t>
            </a:r>
            <a:endParaRPr lang="en-US" altLang="zh-CN" dirty="0">
              <a:latin typeface="楷体" panose="02010609060101010101" pitchFamily="49" charset="-122"/>
              <a:ea typeface="楷体" panose="02010609060101010101" pitchFamily="49" charset="-122"/>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9.1 —Stockholm</a:t>
            </a:r>
            <a:r>
              <a:rPr lang="zh-CN" altLang="en-US" dirty="0">
                <a:latin typeface="Times New Roman" panose="02020603050405020304" pitchFamily="18" charset="0"/>
                <a:cs typeface="Times New Roman" panose="02020603050405020304" pitchFamily="18" charset="0"/>
              </a:rPr>
              <a:t>在</a:t>
            </a:r>
            <a:r>
              <a:rPr lang="en-US" altLang="zh-CN" dirty="0">
                <a:latin typeface="Times New Roman" panose="02020603050405020304" pitchFamily="18" charset="0"/>
                <a:cs typeface="Times New Roman" panose="02020603050405020304" pitchFamily="18" charset="0"/>
              </a:rPr>
              <a:t>Munich</a:t>
            </a:r>
            <a:r>
              <a:rPr lang="zh-CN" altLang="en-US" dirty="0">
                <a:latin typeface="Times New Roman" panose="02020603050405020304" pitchFamily="18" charset="0"/>
                <a:cs typeface="Times New Roman" panose="02020603050405020304" pitchFamily="18" charset="0"/>
              </a:rPr>
              <a:t>转机</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9.2 — Helsinki—</a:t>
            </a:r>
            <a:r>
              <a:rPr lang="zh-CN" altLang="en-US" dirty="0">
                <a:latin typeface="楷体" panose="02010609060101010101" pitchFamily="49" charset="-122"/>
                <a:ea typeface="楷体" panose="02010609060101010101" pitchFamily="49" charset="-122"/>
                <a:cs typeface="Times New Roman" panose="02020603050405020304" pitchFamily="18" charset="0"/>
              </a:rPr>
              <a:t>等签证</a:t>
            </a:r>
            <a:r>
              <a:rPr lang="en-US" altLang="zh-CN" dirty="0">
                <a:latin typeface="楷体" panose="02010609060101010101" pitchFamily="49" charset="-122"/>
                <a:ea typeface="楷体" panose="02010609060101010101" pitchFamily="49" charset="-122"/>
                <a:cs typeface="Times New Roman" panose="02020603050405020304" pitchFamily="18" charset="0"/>
              </a:rPr>
              <a:t>—</a:t>
            </a:r>
            <a:r>
              <a:rPr lang="zh-CN" altLang="en-US" b="1" dirty="0">
                <a:latin typeface="楷体" panose="02010609060101010101" pitchFamily="49" charset="-122"/>
                <a:ea typeface="楷体" panose="02010609060101010101" pitchFamily="49" charset="-122"/>
                <a:cs typeface="Times New Roman" panose="02020603050405020304" pitchFamily="18" charset="0"/>
              </a:rPr>
              <a:t>随后消失五年！</a:t>
            </a:r>
          </a:p>
        </p:txBody>
      </p:sp>
      <p:sp>
        <p:nvSpPr>
          <p:cNvPr id="3" name="文本框 2">
            <a:extLst>
              <a:ext uri="{FF2B5EF4-FFF2-40B4-BE49-F238E27FC236}">
                <a16:creationId xmlns:a16="http://schemas.microsoft.com/office/drawing/2014/main" id="{A65022D5-7E96-29E3-9D29-160EB71850D2}"/>
              </a:ext>
            </a:extLst>
          </p:cNvPr>
          <p:cNvSpPr txBox="1"/>
          <p:nvPr/>
        </p:nvSpPr>
        <p:spPr>
          <a:xfrm>
            <a:off x="238455" y="1001111"/>
            <a:ext cx="6921624" cy="1446550"/>
          </a:xfrm>
          <a:prstGeom prst="rect">
            <a:avLst/>
          </a:prstGeom>
          <a:noFill/>
        </p:spPr>
        <p:txBody>
          <a:bodyPr wrap="square" rtlCol="0">
            <a:spAutoFit/>
          </a:bodyPr>
          <a:lstStyle/>
          <a:p>
            <a:pPr marL="285750" indent="-28575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1949</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200" dirty="0">
                <a:latin typeface="黑体" panose="02010609060101010101" pitchFamily="49" charset="-122"/>
                <a:ea typeface="黑体" panose="02010609060101010101" pitchFamily="49" charset="-122"/>
                <a:cs typeface="Times New Roman" panose="02020603050405020304" pitchFamily="18" charset="0"/>
              </a:rPr>
              <a:t>11</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200" dirty="0">
                <a:latin typeface="黑体" panose="02010609060101010101" pitchFamily="49" charset="-122"/>
                <a:ea typeface="黑体" panose="02010609060101010101" pitchFamily="49" charset="-122"/>
                <a:cs typeface="Times New Roman" panose="02020603050405020304" pitchFamily="18" charset="0"/>
              </a:rPr>
              <a:t>9</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日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E. Segre</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向</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Atomic Energy Commission </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检举：庞蒂科夫家人中有几位是共产党员，他们可能影响了庞蒂科夫；此外，他到</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Harwell</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工作有</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bad intentions</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黑体" panose="02010609060101010101" pitchFamily="49" charset="-122"/>
                <a:ea typeface="黑体" panose="02010609060101010101" pitchFamily="49" charset="-122"/>
                <a:cs typeface="Times New Roman" panose="02020603050405020304" pitchFamily="18" charset="0"/>
              </a:rPr>
              <a:t>。</a:t>
            </a:r>
          </a:p>
        </p:txBody>
      </p:sp>
      <p:sp>
        <p:nvSpPr>
          <p:cNvPr id="8" name="文本框 7">
            <a:extLst>
              <a:ext uri="{FF2B5EF4-FFF2-40B4-BE49-F238E27FC236}">
                <a16:creationId xmlns:a16="http://schemas.microsoft.com/office/drawing/2014/main" id="{4DA776A0-2695-F325-5DB3-8B7BF0E9D6DC}"/>
              </a:ext>
            </a:extLst>
          </p:cNvPr>
          <p:cNvSpPr txBox="1"/>
          <p:nvPr/>
        </p:nvSpPr>
        <p:spPr>
          <a:xfrm>
            <a:off x="942387" y="4865488"/>
            <a:ext cx="5262979" cy="430887"/>
          </a:xfrm>
          <a:prstGeom prst="rect">
            <a:avLst/>
          </a:prstGeom>
          <a:noFill/>
        </p:spPr>
        <p:txBody>
          <a:bodyPr wrap="none" rtlCol="0">
            <a:spAutoFit/>
          </a:bodyPr>
          <a:lstStyle/>
          <a:p>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苏联帮助下，列宁格勒</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莫斯科</a:t>
            </a:r>
            <a:r>
              <a:rPr lang="en-US" altLang="zh-CN"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2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杜布纳</a:t>
            </a:r>
          </a:p>
        </p:txBody>
      </p:sp>
      <p:sp>
        <p:nvSpPr>
          <p:cNvPr id="9" name="文本框 8">
            <a:extLst>
              <a:ext uri="{FF2B5EF4-FFF2-40B4-BE49-F238E27FC236}">
                <a16:creationId xmlns:a16="http://schemas.microsoft.com/office/drawing/2014/main" id="{E4D18263-D72D-4E89-EA11-558978C83412}"/>
              </a:ext>
            </a:extLst>
          </p:cNvPr>
          <p:cNvSpPr txBox="1"/>
          <p:nvPr/>
        </p:nvSpPr>
        <p:spPr>
          <a:xfrm>
            <a:off x="222699" y="5510788"/>
            <a:ext cx="7443063" cy="430887"/>
          </a:xfrm>
          <a:prstGeom prst="rect">
            <a:avLst/>
          </a:prstGeom>
          <a:noFill/>
        </p:spPr>
        <p:txBody>
          <a:bodyPr wrap="none" rtlCol="0">
            <a:spAutoFit/>
          </a:bodyPr>
          <a:lstStyle/>
          <a:p>
            <a:pPr marL="342900" indent="-342900">
              <a:buFont typeface="Wingdings" panose="05000000000000000000" pitchFamily="2" charset="2"/>
              <a:buChar char="p"/>
            </a:pPr>
            <a:r>
              <a:rPr lang="en-US" altLang="zh-CN" sz="2200" dirty="0">
                <a:latin typeface="黑体" panose="02010609060101010101" pitchFamily="49" charset="-122"/>
                <a:ea typeface="黑体" panose="02010609060101010101" pitchFamily="49" charset="-122"/>
                <a:cs typeface="Times New Roman" panose="02020603050405020304" pitchFamily="18" charset="0"/>
              </a:rPr>
              <a:t>1950</a:t>
            </a:r>
            <a:r>
              <a:rPr lang="zh-CN" altLang="en-US" sz="22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200" dirty="0">
                <a:latin typeface="黑体" panose="02010609060101010101" pitchFamily="49" charset="-122"/>
                <a:ea typeface="黑体" panose="02010609060101010101" pitchFamily="49" charset="-122"/>
                <a:cs typeface="Times New Roman" panose="02020603050405020304" pitchFamily="18" charset="0"/>
              </a:rPr>
              <a:t>9</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200" dirty="0">
                <a:latin typeface="黑体" panose="02010609060101010101" pitchFamily="49" charset="-122"/>
                <a:ea typeface="黑体" panose="02010609060101010101" pitchFamily="49" charset="-122"/>
                <a:cs typeface="Times New Roman" panose="02020603050405020304" pitchFamily="18" charset="0"/>
              </a:rPr>
              <a:t>20</a:t>
            </a:r>
            <a:r>
              <a:rPr lang="zh-CN" altLang="en-US" sz="2200" dirty="0">
                <a:latin typeface="黑体" panose="02010609060101010101" pitchFamily="49" charset="-122"/>
                <a:ea typeface="黑体" panose="02010609060101010101" pitchFamily="49" charset="-122"/>
                <a:cs typeface="Times New Roman" panose="02020603050405020304" pitchFamily="18" charset="0"/>
              </a:rPr>
              <a:t>日后，官方媒体开始报道庞蒂科夫一家失踪</a:t>
            </a:r>
          </a:p>
        </p:txBody>
      </p:sp>
      <p:pic>
        <p:nvPicPr>
          <p:cNvPr id="12" name="图片 11">
            <a:extLst>
              <a:ext uri="{FF2B5EF4-FFF2-40B4-BE49-F238E27FC236}">
                <a16:creationId xmlns:a16="http://schemas.microsoft.com/office/drawing/2014/main" id="{51251742-D6B2-2506-FB52-64699E5C3EF0}"/>
              </a:ext>
            </a:extLst>
          </p:cNvPr>
          <p:cNvPicPr>
            <a:picLocks noChangeAspect="1"/>
          </p:cNvPicPr>
          <p:nvPr/>
        </p:nvPicPr>
        <p:blipFill>
          <a:blip r:embed="rId4"/>
          <a:stretch>
            <a:fillRect/>
          </a:stretch>
        </p:blipFill>
        <p:spPr>
          <a:xfrm>
            <a:off x="7479702" y="992826"/>
            <a:ext cx="4633496" cy="1929078"/>
          </a:xfrm>
          <a:prstGeom prst="rect">
            <a:avLst/>
          </a:prstGeom>
        </p:spPr>
      </p:pic>
      <p:pic>
        <p:nvPicPr>
          <p:cNvPr id="18" name="图片 17">
            <a:extLst>
              <a:ext uri="{FF2B5EF4-FFF2-40B4-BE49-F238E27FC236}">
                <a16:creationId xmlns:a16="http://schemas.microsoft.com/office/drawing/2014/main" id="{8C40CD0C-63D5-80BB-E3F3-401C49E86882}"/>
              </a:ext>
            </a:extLst>
          </p:cNvPr>
          <p:cNvPicPr>
            <a:picLocks noChangeAspect="1"/>
          </p:cNvPicPr>
          <p:nvPr/>
        </p:nvPicPr>
        <p:blipFill>
          <a:blip r:embed="rId5"/>
          <a:stretch>
            <a:fillRect/>
          </a:stretch>
        </p:blipFill>
        <p:spPr>
          <a:xfrm>
            <a:off x="8132845" y="1001111"/>
            <a:ext cx="2603892" cy="1920793"/>
          </a:xfrm>
          <a:prstGeom prst="rect">
            <a:avLst/>
          </a:prstGeom>
        </p:spPr>
      </p:pic>
    </p:spTree>
    <p:extLst>
      <p:ext uri="{BB962C8B-B14F-4D97-AF65-F5344CB8AC3E}">
        <p14:creationId xmlns:p14="http://schemas.microsoft.com/office/powerpoint/2010/main" val="285575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4FC0-08E8-F4A6-01B5-FD35DF4DF3B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AD7D75C-D73A-66C1-3E41-C8F25E6DB8B2}"/>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B979336-6E18-7617-1405-16B54AA9E63F}"/>
              </a:ext>
            </a:extLst>
          </p:cNvPr>
          <p:cNvSpPr txBox="1"/>
          <p:nvPr/>
        </p:nvSpPr>
        <p:spPr>
          <a:xfrm>
            <a:off x="3790862" y="102047"/>
            <a:ext cx="5262979" cy="646331"/>
          </a:xfrm>
          <a:prstGeom prst="rect">
            <a:avLst/>
          </a:prstGeom>
          <a:noFill/>
        </p:spPr>
        <p:txBody>
          <a:bodyPr wrap="none" rtlCol="0">
            <a:spAutoFit/>
          </a:bodyPr>
          <a:lstStyle/>
          <a:p>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为何以及如何到达苏联？</a:t>
            </a:r>
          </a:p>
        </p:txBody>
      </p:sp>
      <p:sp>
        <p:nvSpPr>
          <p:cNvPr id="3" name="文本框 2">
            <a:extLst>
              <a:ext uri="{FF2B5EF4-FFF2-40B4-BE49-F238E27FC236}">
                <a16:creationId xmlns:a16="http://schemas.microsoft.com/office/drawing/2014/main" id="{11F03225-8D1D-6AE6-E0CF-6727596FCA57}"/>
              </a:ext>
            </a:extLst>
          </p:cNvPr>
          <p:cNvSpPr txBox="1"/>
          <p:nvPr/>
        </p:nvSpPr>
        <p:spPr>
          <a:xfrm>
            <a:off x="4619297" y="3946015"/>
            <a:ext cx="3754437" cy="2308324"/>
          </a:xfrm>
          <a:prstGeom prst="rect">
            <a:avLst/>
          </a:prstGeom>
          <a:noFill/>
          <a:ln>
            <a:solidFill>
              <a:srgbClr val="3333FF"/>
            </a:solidFill>
          </a:ln>
        </p:spPr>
        <p:txBody>
          <a:bodyPr wrap="square">
            <a:spAutoFit/>
          </a:bodyPr>
          <a:lstStyle/>
          <a:p>
            <a:r>
              <a:rPr lang="en-US" altLang="zh-CN" sz="1800" b="0" dirty="0">
                <a:solidFill>
                  <a:srgbClr val="202122"/>
                </a:solidFill>
                <a:effectLst/>
                <a:latin typeface="Times New Roman" panose="02020603050405020304" pitchFamily="18" charset="0"/>
                <a:ea typeface="黑体" panose="02010609060101010101" pitchFamily="49" charset="-122"/>
                <a:cs typeface="Times New Roman" panose="02020603050405020304" pitchFamily="18" charset="0"/>
              </a:rPr>
              <a:t>Turchetti</a:t>
            </a:r>
            <a:r>
              <a:rPr lang="zh-CN" altLang="en-US" sz="1800" b="0" dirty="0">
                <a:solidFill>
                  <a:srgbClr val="202122"/>
                </a:solidFill>
                <a:effectLst/>
                <a:latin typeface="Times New Roman" panose="02020603050405020304" pitchFamily="18" charset="0"/>
                <a:ea typeface="黑体" panose="02010609060101010101" pitchFamily="49" charset="-122"/>
                <a:cs typeface="Times New Roman" panose="02020603050405020304" pitchFamily="18" charset="0"/>
              </a:rPr>
              <a:t>的分析</a:t>
            </a:r>
            <a:r>
              <a:rPr lang="zh-CN" altLang="en-US"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1950</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dirty="0">
                <a:latin typeface="Times New Roman" panose="02020603050405020304" pitchFamily="18" charset="0"/>
                <a:ea typeface="楷体" panose="02010609060101010101" pitchFamily="49" charset="-122"/>
                <a:cs typeface="Times New Roman" panose="02020603050405020304" pitchFamily="18" charset="0"/>
              </a:rPr>
              <a:t>8</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月</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22</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日</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中子探井技术专利诉（</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$10M</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u="sng" dirty="0">
                <a:latin typeface="Times New Roman" panose="02020603050405020304" pitchFamily="18" charset="0"/>
                <a:ea typeface="楷体" panose="02010609060101010101" pitchFamily="49" charset="-122"/>
                <a:cs typeface="Times New Roman" panose="02020603050405020304" pitchFamily="18" charset="0"/>
              </a:rPr>
              <a:t>担心再次被调查</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曾出售使用费获利</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，会引起对其与共产主义关联的更深入调查</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）表兄：意大利共产党帮助</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Bruno</a:t>
            </a:r>
            <a:r>
              <a:rPr lang="zh-CN" altLang="en-US" dirty="0">
                <a:latin typeface="Times New Roman" panose="02020603050405020304" pitchFamily="18" charset="0"/>
                <a:ea typeface="楷体" panose="02010609060101010101" pitchFamily="49" charset="-122"/>
                <a:cs typeface="Times New Roman" panose="02020603050405020304" pitchFamily="18" charset="0"/>
              </a:rPr>
              <a:t>一家到达苏联</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3" name="图片 12">
            <a:extLst>
              <a:ext uri="{FF2B5EF4-FFF2-40B4-BE49-F238E27FC236}">
                <a16:creationId xmlns:a16="http://schemas.microsoft.com/office/drawing/2014/main" id="{DB434817-4BB6-EA69-68F0-98DAFBCDBD10}"/>
              </a:ext>
            </a:extLst>
          </p:cNvPr>
          <p:cNvPicPr>
            <a:picLocks noChangeAspect="1"/>
          </p:cNvPicPr>
          <p:nvPr/>
        </p:nvPicPr>
        <p:blipFill>
          <a:blip r:embed="rId3"/>
          <a:stretch>
            <a:fillRect/>
          </a:stretch>
        </p:blipFill>
        <p:spPr>
          <a:xfrm>
            <a:off x="271992" y="1226982"/>
            <a:ext cx="3235836" cy="4923778"/>
          </a:xfrm>
          <a:prstGeom prst="rect">
            <a:avLst/>
          </a:prstGeom>
        </p:spPr>
      </p:pic>
      <p:sp>
        <p:nvSpPr>
          <p:cNvPr id="15" name="文本框 14">
            <a:extLst>
              <a:ext uri="{FF2B5EF4-FFF2-40B4-BE49-F238E27FC236}">
                <a16:creationId xmlns:a16="http://schemas.microsoft.com/office/drawing/2014/main" id="{D46DCD24-0748-D532-D1F4-DBD8336A828C}"/>
              </a:ext>
            </a:extLst>
          </p:cNvPr>
          <p:cNvSpPr txBox="1"/>
          <p:nvPr/>
        </p:nvSpPr>
        <p:spPr>
          <a:xfrm>
            <a:off x="168512" y="6206195"/>
            <a:ext cx="3442795" cy="523220"/>
          </a:xfrm>
          <a:prstGeom prst="rect">
            <a:avLst/>
          </a:prstGeom>
          <a:noFill/>
        </p:spPr>
        <p:txBody>
          <a:bodyPr wrap="square">
            <a:spAutoFit/>
          </a:bodyPr>
          <a:lstStyle/>
          <a:p>
            <a:r>
              <a:rPr lang="en-US" altLang="zh-CN" sz="1400" b="0" dirty="0">
                <a:solidFill>
                  <a:srgbClr val="202122"/>
                </a:solidFill>
                <a:effectLst/>
                <a:latin typeface="Times New Roman" panose="02020603050405020304" pitchFamily="18" charset="0"/>
                <a:cs typeface="Times New Roman" panose="02020603050405020304" pitchFamily="18" charset="0"/>
              </a:rPr>
              <a:t>Close, Frank (2015). Half-Life: The Divided Life of </a:t>
            </a:r>
            <a:r>
              <a:rPr lang="en-US" altLang="zh-CN" sz="1400" b="0" u="none" strike="noStrike" dirty="0">
                <a:solidFill>
                  <a:srgbClr val="3366CC"/>
                </a:solidFill>
                <a:effectLst/>
                <a:latin typeface="Times New Roman" panose="02020603050405020304" pitchFamily="18" charset="0"/>
                <a:cs typeface="Times New Roman" panose="02020603050405020304" pitchFamily="18" charset="0"/>
              </a:rPr>
              <a:t>Bruno Pontecorvo</a:t>
            </a:r>
            <a:r>
              <a:rPr lang="en-US" altLang="zh-CN" sz="1400" b="0" dirty="0">
                <a:solidFill>
                  <a:srgbClr val="202122"/>
                </a:solidFill>
                <a:effectLst/>
                <a:latin typeface="Times New Roman" panose="02020603050405020304" pitchFamily="18" charset="0"/>
                <a:cs typeface="Times New Roman" panose="02020603050405020304" pitchFamily="18" charset="0"/>
              </a:rPr>
              <a:t>, Physicist or Spy.</a:t>
            </a:r>
            <a:endParaRPr lang="zh-CN" altLang="en-US" sz="14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2EC1B079-D95D-EE36-F037-FE9106949CBE}"/>
              </a:ext>
            </a:extLst>
          </p:cNvPr>
          <p:cNvSpPr txBox="1"/>
          <p:nvPr/>
        </p:nvSpPr>
        <p:spPr>
          <a:xfrm>
            <a:off x="3673366" y="1394173"/>
            <a:ext cx="4233041" cy="2308324"/>
          </a:xfrm>
          <a:prstGeom prst="rect">
            <a:avLst/>
          </a:prstGeom>
          <a:noFill/>
          <a:ln>
            <a:solidFill>
              <a:srgbClr val="3333FF"/>
            </a:solidFill>
          </a:ln>
        </p:spPr>
        <p:txBody>
          <a:bodyPr wrap="square" rtlCol="0">
            <a:spAutoFit/>
          </a:bodyPr>
          <a:lstStyle/>
          <a:p>
            <a:r>
              <a:rPr lang="en-US" altLang="zh-CN" dirty="0">
                <a:latin typeface="Times New Roman" panose="02020603050405020304" pitchFamily="18" charset="0"/>
                <a:ea typeface="黑体" panose="02010609060101010101" pitchFamily="49" charset="-122"/>
                <a:cs typeface="Times New Roman" panose="02020603050405020304" pitchFamily="18" charset="0"/>
              </a:rPr>
              <a:t>Close</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的分析</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Bruno</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是间谍！</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）将</a:t>
            </a:r>
            <a:r>
              <a:rPr lang="en-US" altLang="zh-CN" dirty="0">
                <a:latin typeface="Times New Roman" panose="02020603050405020304" pitchFamily="18" charset="0"/>
                <a:ea typeface="楷体" panose="02010609060101010101" pitchFamily="49" charset="-122"/>
                <a:cs typeface="Times New Roman" panose="02020603050405020304" pitchFamily="18" charset="0"/>
              </a:rPr>
              <a:t>Chalk River</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反应堆蓝本分享给苏联；向苏联提供铀样品</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1950</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年</a:t>
            </a:r>
            <a:r>
              <a:rPr lang="en-US" altLang="zh-CN" dirty="0">
                <a:latin typeface="Times New Roman" panose="02020603050405020304" pitchFamily="18" charset="0"/>
                <a:ea typeface="楷体" panose="02010609060101010101" pitchFamily="49" charset="-122"/>
                <a:cs typeface="Times New Roman" panose="02020603050405020304" pitchFamily="18" charset="0"/>
              </a:rPr>
              <a:t>7</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月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FBI</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询问英国大使馆（</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1942</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年曾调查过）</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Bruno</a:t>
            </a:r>
            <a:r>
              <a:rPr lang="zh-CN" altLang="en-US" dirty="0">
                <a:latin typeface="Times New Roman" panose="02020603050405020304" pitchFamily="18" charset="0"/>
                <a:ea typeface="楷体" panose="02010609060101010101" pitchFamily="49" charset="-122"/>
                <a:cs typeface="Times New Roman" panose="02020603050405020304" pitchFamily="18" charset="0"/>
              </a:rPr>
              <a:t>的共产主义倾向近期是否明显？？</a:t>
            </a:r>
            <a:endParaRPr lang="zh-CN" altLang="en-US" dirty="0">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A6BC198D-DE9B-150D-DFDE-285C1AE9CC7A}"/>
              </a:ext>
            </a:extLst>
          </p:cNvPr>
          <p:cNvPicPr>
            <a:picLocks noChangeAspect="1"/>
          </p:cNvPicPr>
          <p:nvPr/>
        </p:nvPicPr>
        <p:blipFill>
          <a:blip r:embed="rId4"/>
          <a:stretch>
            <a:fillRect/>
          </a:stretch>
        </p:blipFill>
        <p:spPr>
          <a:xfrm>
            <a:off x="8459915" y="1132305"/>
            <a:ext cx="3235836" cy="4953185"/>
          </a:xfrm>
          <a:prstGeom prst="rect">
            <a:avLst/>
          </a:prstGeom>
        </p:spPr>
      </p:pic>
      <p:sp>
        <p:nvSpPr>
          <p:cNvPr id="21" name="文本框 20">
            <a:extLst>
              <a:ext uri="{FF2B5EF4-FFF2-40B4-BE49-F238E27FC236}">
                <a16:creationId xmlns:a16="http://schemas.microsoft.com/office/drawing/2014/main" id="{12D589D9-8171-192A-62DD-B4D9A0F46FC0}"/>
              </a:ext>
            </a:extLst>
          </p:cNvPr>
          <p:cNvSpPr txBox="1"/>
          <p:nvPr/>
        </p:nvSpPr>
        <p:spPr>
          <a:xfrm>
            <a:off x="8477213" y="6150760"/>
            <a:ext cx="3546275" cy="523220"/>
          </a:xfrm>
          <a:prstGeom prst="rect">
            <a:avLst/>
          </a:prstGeom>
          <a:noFill/>
        </p:spPr>
        <p:txBody>
          <a:bodyPr wrap="square">
            <a:spAutoFit/>
          </a:bodyPr>
          <a:lstStyle/>
          <a:p>
            <a:r>
              <a:rPr lang="en-US" altLang="zh-CN" sz="1400" b="0" dirty="0">
                <a:solidFill>
                  <a:srgbClr val="202122"/>
                </a:solidFill>
                <a:effectLst/>
                <a:latin typeface="Times New Roman" panose="02020603050405020304" pitchFamily="18" charset="0"/>
                <a:cs typeface="Times New Roman" panose="02020603050405020304" pitchFamily="18" charset="0"/>
              </a:rPr>
              <a:t>Simone Turchetti (2012). The Pontecorvo Affair, Physicist or Spy.</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227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FFD37-6FF0-2E8D-C355-C360191EE1A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19AD5A5-5D73-8C2A-CCC2-9602A98E1A6D}"/>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5801A1C5-0250-0B16-68A7-E357C439A3FD}"/>
              </a:ext>
            </a:extLst>
          </p:cNvPr>
          <p:cNvSpPr txBox="1"/>
          <p:nvPr/>
        </p:nvSpPr>
        <p:spPr>
          <a:xfrm>
            <a:off x="4192269" y="88663"/>
            <a:ext cx="3281668"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Bruno </a:t>
            </a:r>
            <a:r>
              <a:rPr lang="zh-CN" altLang="en-US" sz="3600" b="1" dirty="0">
                <a:solidFill>
                  <a:schemeClr val="bg1"/>
                </a:solidFill>
                <a:latin typeface="华文楷体" panose="02010600040101010101" pitchFamily="2" charset="-122"/>
                <a:ea typeface="华文楷体" panose="02010600040101010101" pitchFamily="2" charset="-122"/>
              </a:rPr>
              <a:t>个人想法</a:t>
            </a:r>
          </a:p>
        </p:txBody>
      </p:sp>
      <p:sp>
        <p:nvSpPr>
          <p:cNvPr id="9" name="文本框 8">
            <a:extLst>
              <a:ext uri="{FF2B5EF4-FFF2-40B4-BE49-F238E27FC236}">
                <a16:creationId xmlns:a16="http://schemas.microsoft.com/office/drawing/2014/main" id="{F0F777C0-5C6F-B775-D395-787C6A762153}"/>
              </a:ext>
            </a:extLst>
          </p:cNvPr>
          <p:cNvSpPr txBox="1"/>
          <p:nvPr/>
        </p:nvSpPr>
        <p:spPr>
          <a:xfrm>
            <a:off x="679910" y="1010574"/>
            <a:ext cx="10734323" cy="1938992"/>
          </a:xfrm>
          <a:prstGeom prst="rect">
            <a:avLst/>
          </a:prstGeom>
          <a:noFill/>
          <a:ln>
            <a:solidFill>
              <a:srgbClr val="FF0000"/>
            </a:solidFill>
          </a:ln>
        </p:spPr>
        <p:txBody>
          <a:bodyPr wrap="square">
            <a:spAutoFit/>
          </a:bodyPr>
          <a:lstStyle/>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1950</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年的高压政治环境</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精神痛苦 难以忍受</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1936</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年，反对法西斯主义</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苏联在反法西斯和战争斗争中的领导作用</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在英国到苏联大使馆寻求庇护</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a:t>
            </a:r>
            <a:r>
              <a:rPr lang="zh-CN" altLang="en-US" sz="2400" dirty="0">
                <a:latin typeface="黑体" panose="02010609060101010101" pitchFamily="49" charset="-122"/>
                <a:ea typeface="黑体" panose="02010609060101010101" pitchFamily="49" charset="-122"/>
                <a:cs typeface="Times New Roman" panose="02020603050405020304" pitchFamily="18" charset="0"/>
              </a:rPr>
              <a:t>没有从事任何与间谍相关的活动</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cs typeface="Times New Roman" panose="02020603050405020304" pitchFamily="18" charset="0"/>
              </a:rPr>
              <a:t> </a:t>
            </a:r>
            <a:r>
              <a:rPr lang="zh-CN" altLang="en-US" sz="2400" dirty="0">
                <a:latin typeface="黑体" panose="02010609060101010101" pitchFamily="49" charset="-122"/>
                <a:ea typeface="黑体" panose="02010609060101010101" pitchFamily="49" charset="-122"/>
                <a:cs typeface="Times New Roman" panose="02020603050405020304" pitchFamily="18" charset="0"/>
              </a:rPr>
              <a:t>视苏联为第二故乡</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以一个</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scientist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comrade</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的身份来到苏联</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AAA8AED3-4AF4-4A0C-C8A8-ABFAC248EBAE}"/>
              </a:ext>
            </a:extLst>
          </p:cNvPr>
          <p:cNvSpPr txBox="1"/>
          <p:nvPr/>
        </p:nvSpPr>
        <p:spPr>
          <a:xfrm>
            <a:off x="609802" y="3276553"/>
            <a:ext cx="10874537" cy="3139321"/>
          </a:xfrm>
          <a:prstGeom prst="rect">
            <a:avLst/>
          </a:prstGeom>
          <a:noFill/>
          <a:ln>
            <a:solidFill>
              <a:srgbClr val="3333FF"/>
            </a:solidFill>
          </a:ln>
        </p:spPr>
        <p:txBody>
          <a:bodyPr wrap="square">
            <a:spAutoFit/>
          </a:bodyPr>
          <a:lstStyle/>
          <a:p>
            <a:r>
              <a:rPr lang="en-US" altLang="zh-CN" sz="2200" dirty="0">
                <a:latin typeface="Times New Roman" panose="02020603050405020304" pitchFamily="18" charset="0"/>
                <a:cs typeface="Times New Roman" panose="02020603050405020304" pitchFamily="18" charset="0"/>
              </a:rPr>
              <a:t>Yesterday, </a:t>
            </a:r>
            <a:r>
              <a:rPr lang="en-US" altLang="zh-CN" sz="2200" u="sng" dirty="0">
                <a:latin typeface="Times New Roman" panose="02020603050405020304" pitchFamily="18" charset="0"/>
                <a:cs typeface="Times New Roman" panose="02020603050405020304" pitchFamily="18" charset="0"/>
              </a:rPr>
              <a:t>Fermi and Pontecorvo received posthumous acquittals from the FBI</a:t>
            </a:r>
            <a:r>
              <a:rPr lang="en-US" altLang="zh-CN" sz="2200" dirty="0">
                <a:latin typeface="Times New Roman" panose="02020603050405020304" pitchFamily="18" charset="0"/>
                <a:cs typeface="Times New Roman" panose="02020603050405020304" pitchFamily="18" charset="0"/>
              </a:rPr>
              <a:t>, which, based on documents declassified for the first time and obtained by the Washington Post, offers what appears to be a final judgment in the case. It's a surprising decision: it wasn't Italian scientists who passed the secrets of the bomb to the USSR, but </a:t>
            </a:r>
            <a:r>
              <a:rPr lang="en-US" altLang="zh-CN" sz="2200" u="sng" dirty="0">
                <a:latin typeface="Times New Roman" panose="02020603050405020304" pitchFamily="18" charset="0"/>
                <a:cs typeface="Times New Roman" panose="02020603050405020304" pitchFamily="18" charset="0"/>
              </a:rPr>
              <a:t>two little-known and brilliant American students</a:t>
            </a:r>
            <a:r>
              <a:rPr lang="en-US" altLang="zh-CN" sz="2200" dirty="0">
                <a:latin typeface="Times New Roman" panose="02020603050405020304" pitchFamily="18" charset="0"/>
                <a:cs typeface="Times New Roman" panose="02020603050405020304" pitchFamily="18" charset="0"/>
              </a:rPr>
              <a:t>. One of them would be Theodore Alvin Hall, a seventy-year-old scientist living in England: at the time of the events, he was nineteen years old, a brilliant Harvard student, gifted enough to be called upon to collaborate in atomic bomb research. His code name was Mlad, which is Russian for 'Young'. Another spy who carried the code name 'Star was Hall's classmate Savile Sachs.</a:t>
            </a:r>
            <a:endParaRPr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51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404D0-99B3-CFD1-3771-9B9A7E6B0D97}"/>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429A441F-BB1B-6EF5-1BE8-7D2B09AD5FF7}"/>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7C3C2CC-98BC-BFE9-41C3-014417BE0681}"/>
              </a:ext>
            </a:extLst>
          </p:cNvPr>
          <p:cNvSpPr txBox="1"/>
          <p:nvPr/>
        </p:nvSpPr>
        <p:spPr>
          <a:xfrm>
            <a:off x="4793561" y="88663"/>
            <a:ext cx="3207439" cy="646331"/>
          </a:xfrm>
          <a:prstGeom prst="rect">
            <a:avLst/>
          </a:prstGeom>
          <a:noFill/>
        </p:spPr>
        <p:txBody>
          <a:bodyPr wrap="squar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杜布纳简介</a:t>
            </a:r>
          </a:p>
        </p:txBody>
      </p:sp>
      <p:sp>
        <p:nvSpPr>
          <p:cNvPr id="4" name="文本框 3">
            <a:extLst>
              <a:ext uri="{FF2B5EF4-FFF2-40B4-BE49-F238E27FC236}">
                <a16:creationId xmlns:a16="http://schemas.microsoft.com/office/drawing/2014/main" id="{DA261421-D322-6BD5-CED3-A919AA82DE9B}"/>
              </a:ext>
            </a:extLst>
          </p:cNvPr>
          <p:cNvSpPr txBox="1"/>
          <p:nvPr/>
        </p:nvSpPr>
        <p:spPr>
          <a:xfrm>
            <a:off x="201432" y="1044493"/>
            <a:ext cx="11472934" cy="1200329"/>
          </a:xfrm>
          <a:prstGeom prst="rect">
            <a:avLst/>
          </a:prstGeom>
          <a:noFill/>
        </p:spPr>
        <p:txBody>
          <a:bodyPr wrap="square">
            <a:spAutoFit/>
          </a:bodyPr>
          <a:lstStyle/>
          <a:p>
            <a:pPr marL="285750" indent="-285750">
              <a:buFont typeface="Wingdings" panose="05000000000000000000" pitchFamily="2" charset="2"/>
              <a:buChar char="ü"/>
            </a:pPr>
            <a:r>
              <a:rPr lang="en-US" altLang="zh-CN" sz="2400" dirty="0">
                <a:latin typeface="黑体" panose="02010609060101010101" pitchFamily="49" charset="-122"/>
                <a:ea typeface="黑体" panose="02010609060101010101" pitchFamily="49" charset="-122"/>
                <a:cs typeface="Times New Roman" panose="02020603050405020304" pitchFamily="18" charset="0"/>
              </a:rPr>
              <a:t>1946</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年，库尔恰托夫</a:t>
            </a:r>
            <a:r>
              <a:rPr lang="zh-CN" altLang="en-US" sz="1800" dirty="0">
                <a:latin typeface="黑体" panose="02010609060101010101" pitchFamily="49" charset="-122"/>
                <a:ea typeface="黑体" panose="02010609060101010101" pitchFamily="49" charset="-122"/>
              </a:rPr>
              <a:t>（</a:t>
            </a:r>
            <a:r>
              <a:rPr lang="ru-RU" altLang="zh-CN" sz="1600" kern="0" dirty="0">
                <a:effectLst/>
                <a:latin typeface="Times New Roman" panose="02020603050405020304" pitchFamily="18" charset="0"/>
                <a:ea typeface="宋体" panose="02010600030101010101" pitchFamily="2" charset="-122"/>
              </a:rPr>
              <a:t>И. В. Курчатов</a:t>
            </a:r>
            <a:r>
              <a:rPr lang="zh-CN" altLang="en-US" sz="18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推动建造</a:t>
            </a:r>
            <a:r>
              <a:rPr lang="en-US" altLang="zh-CN" sz="2400" dirty="0">
                <a:latin typeface="黑体" panose="02010609060101010101" pitchFamily="49" charset="-122"/>
                <a:ea typeface="黑体" panose="02010609060101010101" pitchFamily="49" charset="-122"/>
                <a:cs typeface="Times New Roman" panose="02020603050405020304" pitchFamily="18" charset="0"/>
              </a:rPr>
              <a:t>500MeV</a:t>
            </a:r>
            <a:r>
              <a:rPr lang="zh-CN" altLang="en-US" sz="2400" dirty="0">
                <a:latin typeface="黑体" panose="02010609060101010101" pitchFamily="49" charset="-122"/>
                <a:ea typeface="黑体" panose="02010609060101010101" pitchFamily="49" charset="-122"/>
                <a:cs typeface="Times New Roman" panose="02020603050405020304" pitchFamily="18" charset="0"/>
              </a:rPr>
              <a:t>质子同步回旋加速器（选址：杜布纳）</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水利技术实验室</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ü"/>
            </a:pPr>
            <a:r>
              <a:rPr lang="en-US" altLang="zh-CN" sz="2400" dirty="0">
                <a:latin typeface="黑体" panose="02010609060101010101" pitchFamily="49" charset="-122"/>
                <a:ea typeface="黑体" panose="02010609060101010101" pitchFamily="49" charset="-122"/>
                <a:cs typeface="Times New Roman" panose="02020603050405020304" pitchFamily="18" charset="0"/>
              </a:rPr>
              <a:t>1949</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2400" dirty="0">
                <a:latin typeface="黑体" panose="02010609060101010101" pitchFamily="49" charset="-122"/>
                <a:ea typeface="黑体" panose="02010609060101010101" pitchFamily="49" charset="-122"/>
                <a:cs typeface="Times New Roman" panose="02020603050405020304" pitchFamily="18" charset="0"/>
              </a:rPr>
              <a:t>12</a:t>
            </a:r>
            <a:r>
              <a:rPr lang="zh-CN" altLang="en-US" sz="24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2400" dirty="0">
                <a:latin typeface="黑体" panose="02010609060101010101" pitchFamily="49" charset="-122"/>
                <a:ea typeface="黑体" panose="02010609060101010101" pitchFamily="49" charset="-122"/>
                <a:cs typeface="Times New Roman" panose="02020603050405020304" pitchFamily="18" charset="0"/>
              </a:rPr>
              <a:t>21</a:t>
            </a:r>
            <a:r>
              <a:rPr lang="zh-CN" altLang="en-US" sz="2400" dirty="0">
                <a:latin typeface="黑体" panose="02010609060101010101" pitchFamily="49" charset="-122"/>
                <a:ea typeface="黑体" panose="02010609060101010101" pitchFamily="49" charset="-122"/>
                <a:cs typeface="Times New Roman" panose="02020603050405020304" pitchFamily="18" charset="0"/>
              </a:rPr>
              <a:t>日，</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Synchrocyclotron</a:t>
            </a:r>
            <a:r>
              <a:rPr lang="zh-CN" altLang="en-US" sz="2400" dirty="0">
                <a:latin typeface="黑体" panose="02010609060101010101" pitchFamily="49" charset="-122"/>
                <a:ea typeface="黑体" panose="02010609060101010101" pitchFamily="49" charset="-122"/>
                <a:cs typeface="Times New Roman" panose="02020603050405020304" pitchFamily="18" charset="0"/>
              </a:rPr>
              <a:t>运行</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zh-CN" altLang="en-US" sz="2400" dirty="0">
                <a:latin typeface="黑体" panose="02010609060101010101" pitchFamily="49" charset="-122"/>
                <a:ea typeface="黑体" panose="02010609060101010101" pitchFamily="49" charset="-122"/>
                <a:cs typeface="Times New Roman" panose="02020603050405020304" pitchFamily="18" charset="0"/>
              </a:rPr>
              <a:t>为斯大林生日献礼</a:t>
            </a:r>
            <a:endParaRPr lang="en-US" altLang="zh-CN" sz="2400" dirty="0">
              <a:latin typeface="黑体" panose="02010609060101010101" pitchFamily="49" charset="-122"/>
              <a:ea typeface="黑体" panose="02010609060101010101" pitchFamily="49" charset="-122"/>
              <a:cs typeface="Times New Roman" panose="02020603050405020304" pitchFamily="18" charset="0"/>
            </a:endParaRPr>
          </a:p>
        </p:txBody>
      </p:sp>
      <p:pic>
        <p:nvPicPr>
          <p:cNvPr id="12" name="Рисунок 4">
            <a:extLst>
              <a:ext uri="{FF2B5EF4-FFF2-40B4-BE49-F238E27FC236}">
                <a16:creationId xmlns:a16="http://schemas.microsoft.com/office/drawing/2014/main" id="{53CE516A-4A7A-F2D9-B0BD-A91F85ECDD7A}"/>
              </a:ext>
            </a:extLst>
          </p:cNvPr>
          <p:cNvPicPr>
            <a:picLocks noChangeAspect="1"/>
          </p:cNvPicPr>
          <p:nvPr/>
        </p:nvPicPr>
        <p:blipFill>
          <a:blip r:embed="rId3"/>
          <a:stretch>
            <a:fillRect/>
          </a:stretch>
        </p:blipFill>
        <p:spPr>
          <a:xfrm>
            <a:off x="118988" y="3248954"/>
            <a:ext cx="5399690" cy="2830418"/>
          </a:xfrm>
          <a:prstGeom prst="rect">
            <a:avLst/>
          </a:prstGeom>
        </p:spPr>
      </p:pic>
      <p:pic>
        <p:nvPicPr>
          <p:cNvPr id="5" name="图片 4" descr="火车停在站台边&#10;&#10;中度可信度描述已自动生成">
            <a:extLst>
              <a:ext uri="{FF2B5EF4-FFF2-40B4-BE49-F238E27FC236}">
                <a16:creationId xmlns:a16="http://schemas.microsoft.com/office/drawing/2014/main" id="{0094CD6D-7781-D999-C153-1072292E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841" y="3248954"/>
            <a:ext cx="3775366" cy="2830418"/>
          </a:xfrm>
          <a:prstGeom prst="rect">
            <a:avLst/>
          </a:prstGeom>
        </p:spPr>
      </p:pic>
      <p:pic>
        <p:nvPicPr>
          <p:cNvPr id="11" name="图片 10">
            <a:extLst>
              <a:ext uri="{FF2B5EF4-FFF2-40B4-BE49-F238E27FC236}">
                <a16:creationId xmlns:a16="http://schemas.microsoft.com/office/drawing/2014/main" id="{E619A0BC-3343-28B7-BA93-DE9FE8625D40}"/>
              </a:ext>
            </a:extLst>
          </p:cNvPr>
          <p:cNvPicPr>
            <a:picLocks noChangeAspect="1"/>
          </p:cNvPicPr>
          <p:nvPr/>
        </p:nvPicPr>
        <p:blipFill>
          <a:blip r:embed="rId5"/>
          <a:stretch>
            <a:fillRect/>
          </a:stretch>
        </p:blipFill>
        <p:spPr>
          <a:xfrm>
            <a:off x="3574321" y="3253861"/>
            <a:ext cx="4560685" cy="2809745"/>
          </a:xfrm>
          <a:prstGeom prst="rect">
            <a:avLst/>
          </a:prstGeom>
        </p:spPr>
      </p:pic>
      <p:sp>
        <p:nvSpPr>
          <p:cNvPr id="14" name="文本框 13">
            <a:extLst>
              <a:ext uri="{FF2B5EF4-FFF2-40B4-BE49-F238E27FC236}">
                <a16:creationId xmlns:a16="http://schemas.microsoft.com/office/drawing/2014/main" id="{05B35D57-5616-3538-605D-E84FF3B436F9}"/>
              </a:ext>
            </a:extLst>
          </p:cNvPr>
          <p:cNvSpPr txBox="1"/>
          <p:nvPr/>
        </p:nvSpPr>
        <p:spPr>
          <a:xfrm>
            <a:off x="4873726" y="6164895"/>
            <a:ext cx="6246031" cy="369332"/>
          </a:xfrm>
          <a:prstGeom prst="rect">
            <a:avLst/>
          </a:prstGeom>
          <a:noFill/>
        </p:spPr>
        <p:txBody>
          <a:bodyPr wrap="square">
            <a:spAutoFit/>
          </a:bodyPr>
          <a:lstStyle/>
          <a:p>
            <a:pPr algn="ctr"/>
            <a:r>
              <a:rPr lang="zh-CN" altLang="en-US" dirty="0">
                <a:solidFill>
                  <a:srgbClr val="333333"/>
                </a:solidFill>
                <a:latin typeface="楷体" panose="02010609060101010101" pitchFamily="49" charset="-122"/>
                <a:ea typeface="楷体" panose="02010609060101010101" pitchFamily="49" charset="-122"/>
              </a:rPr>
              <a:t>同步回旋加速器的建筑外形及加速器原型</a:t>
            </a:r>
            <a:endParaRPr lang="ru-RU" altLang="zh-CN" dirty="0">
              <a:solidFill>
                <a:srgbClr val="333333"/>
              </a:solidFill>
              <a:latin typeface="楷体" panose="02010609060101010101" pitchFamily="49" charset="-122"/>
              <a:ea typeface="楷体" panose="02010609060101010101" pitchFamily="49" charset="-122"/>
            </a:endParaRPr>
          </a:p>
        </p:txBody>
      </p:sp>
      <p:sp>
        <p:nvSpPr>
          <p:cNvPr id="188" name="文本框 187">
            <a:extLst>
              <a:ext uri="{FF2B5EF4-FFF2-40B4-BE49-F238E27FC236}">
                <a16:creationId xmlns:a16="http://schemas.microsoft.com/office/drawing/2014/main" id="{2AFCF601-C527-3342-3BCE-22723AC9C35E}"/>
              </a:ext>
            </a:extLst>
          </p:cNvPr>
          <p:cNvSpPr txBox="1"/>
          <p:nvPr/>
        </p:nvSpPr>
        <p:spPr>
          <a:xfrm>
            <a:off x="406829" y="6164895"/>
            <a:ext cx="3167492" cy="369332"/>
          </a:xfrm>
          <a:prstGeom prst="rect">
            <a:avLst/>
          </a:prstGeom>
          <a:noFill/>
        </p:spPr>
        <p:txBody>
          <a:bodyPr wrap="square">
            <a:spAutoFit/>
          </a:bodyPr>
          <a:lstStyle/>
          <a:p>
            <a:pPr algn="ctr"/>
            <a:r>
              <a:rPr lang="zh-CN" altLang="en-US" dirty="0">
                <a:solidFill>
                  <a:srgbClr val="333333"/>
                </a:solidFill>
                <a:latin typeface="楷体" panose="02010609060101010101" pitchFamily="49" charset="-122"/>
                <a:ea typeface="楷体" panose="02010609060101010101" pitchFamily="49" charset="-122"/>
              </a:rPr>
              <a:t>杜布纳河和伏尔加河交汇处</a:t>
            </a:r>
            <a:endParaRPr lang="ru-RU" altLang="zh-CN" dirty="0">
              <a:solidFill>
                <a:srgbClr val="333333"/>
              </a:solidFill>
              <a:latin typeface="楷体" panose="02010609060101010101" pitchFamily="49" charset="-122"/>
              <a:ea typeface="楷体" panose="02010609060101010101" pitchFamily="49" charset="-122"/>
            </a:endParaRPr>
          </a:p>
        </p:txBody>
      </p:sp>
      <p:pic>
        <p:nvPicPr>
          <p:cNvPr id="190" name="图片 189">
            <a:extLst>
              <a:ext uri="{FF2B5EF4-FFF2-40B4-BE49-F238E27FC236}">
                <a16:creationId xmlns:a16="http://schemas.microsoft.com/office/drawing/2014/main" id="{F85D0270-23A3-7989-B578-20C982CFC95A}"/>
              </a:ext>
            </a:extLst>
          </p:cNvPr>
          <p:cNvPicPr>
            <a:picLocks noChangeAspect="1"/>
          </p:cNvPicPr>
          <p:nvPr/>
        </p:nvPicPr>
        <p:blipFill>
          <a:blip r:embed="rId6"/>
          <a:stretch>
            <a:fillRect/>
          </a:stretch>
        </p:blipFill>
        <p:spPr>
          <a:xfrm>
            <a:off x="2101850" y="2379815"/>
            <a:ext cx="2244860" cy="469602"/>
          </a:xfrm>
          <a:prstGeom prst="rect">
            <a:avLst/>
          </a:prstGeom>
        </p:spPr>
      </p:pic>
      <p:pic>
        <p:nvPicPr>
          <p:cNvPr id="192" name="图片 191">
            <a:extLst>
              <a:ext uri="{FF2B5EF4-FFF2-40B4-BE49-F238E27FC236}">
                <a16:creationId xmlns:a16="http://schemas.microsoft.com/office/drawing/2014/main" id="{1E9A0834-8CEB-0092-D87C-8B80DB65A01C}"/>
              </a:ext>
            </a:extLst>
          </p:cNvPr>
          <p:cNvPicPr>
            <a:picLocks noChangeAspect="1"/>
          </p:cNvPicPr>
          <p:nvPr/>
        </p:nvPicPr>
        <p:blipFill>
          <a:blip r:embed="rId7"/>
          <a:stretch>
            <a:fillRect/>
          </a:stretch>
        </p:blipFill>
        <p:spPr>
          <a:xfrm>
            <a:off x="4793561" y="2379815"/>
            <a:ext cx="2737746" cy="469602"/>
          </a:xfrm>
          <a:prstGeom prst="rect">
            <a:avLst/>
          </a:prstGeom>
        </p:spPr>
      </p:pic>
    </p:spTree>
    <p:extLst>
      <p:ext uri="{BB962C8B-B14F-4D97-AF65-F5344CB8AC3E}">
        <p14:creationId xmlns:p14="http://schemas.microsoft.com/office/powerpoint/2010/main" val="4027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F7982B8-33D4-7E8F-3334-06FFBEEFDF6A}"/>
              </a:ext>
            </a:extLst>
          </p:cNvPr>
          <p:cNvSpPr txBox="1"/>
          <p:nvPr/>
        </p:nvSpPr>
        <p:spPr>
          <a:xfrm>
            <a:off x="4342870" y="240841"/>
            <a:ext cx="2448106" cy="769441"/>
          </a:xfrm>
          <a:prstGeom prst="rect">
            <a:avLst/>
          </a:prstGeom>
          <a:noFill/>
        </p:spPr>
        <p:txBody>
          <a:bodyPr wrap="none" rtlCol="0">
            <a:spAutoFit/>
          </a:bodyPr>
          <a:lstStyle/>
          <a:p>
            <a:r>
              <a:rPr lang="zh-CN" altLang="en-US" sz="4400" b="1" dirty="0">
                <a:solidFill>
                  <a:srgbClr val="3333FF"/>
                </a:solidFill>
                <a:latin typeface="楷体" panose="02010609060101010101" pitchFamily="49" charset="-122"/>
                <a:ea typeface="楷体" panose="02010609060101010101" pitchFamily="49" charset="-122"/>
              </a:rPr>
              <a:t>主要内容</a:t>
            </a:r>
          </a:p>
        </p:txBody>
      </p:sp>
      <p:sp>
        <p:nvSpPr>
          <p:cNvPr id="5" name="文本框 4">
            <a:extLst>
              <a:ext uri="{FF2B5EF4-FFF2-40B4-BE49-F238E27FC236}">
                <a16:creationId xmlns:a16="http://schemas.microsoft.com/office/drawing/2014/main" id="{FF191AD0-4E3F-00F2-64E1-1A365FE65102}"/>
              </a:ext>
            </a:extLst>
          </p:cNvPr>
          <p:cNvSpPr txBox="1"/>
          <p:nvPr/>
        </p:nvSpPr>
        <p:spPr>
          <a:xfrm>
            <a:off x="6904979" y="1677442"/>
            <a:ext cx="3217547" cy="1569660"/>
          </a:xfrm>
          <a:prstGeom prst="rect">
            <a:avLst/>
          </a:prstGeom>
          <a:noFill/>
        </p:spPr>
        <p:txBody>
          <a:bodyPr wrap="none" rtlCol="0">
            <a:spAutoFit/>
          </a:bodyPr>
          <a:lstStyle/>
          <a:p>
            <a:pPr marL="285750" indent="-285750">
              <a:buFont typeface="Wingdings" panose="05000000000000000000" pitchFamily="2" charset="2"/>
              <a:buChar char="p"/>
            </a:pPr>
            <a:r>
              <a:rPr lang="zh-CN" altLang="en-US" sz="3200" dirty="0">
                <a:latin typeface="黑体" panose="02010609060101010101" pitchFamily="49" charset="-122"/>
                <a:ea typeface="黑体" panose="02010609060101010101" pitchFamily="49" charset="-122"/>
              </a:rPr>
              <a:t> 个人经历</a:t>
            </a:r>
            <a:endParaRPr lang="en-US" altLang="zh-CN" sz="3200" dirty="0">
              <a:solidFill>
                <a:srgbClr val="3333FF"/>
              </a:solidFill>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p"/>
            </a:pPr>
            <a:r>
              <a:rPr lang="zh-CN" altLang="en-US" sz="3200" dirty="0">
                <a:latin typeface="黑体" panose="02010609060101010101" pitchFamily="49" charset="-122"/>
                <a:ea typeface="黑体" panose="02010609060101010101" pitchFamily="49" charset="-122"/>
              </a:rPr>
              <a:t> 主要学术贡献</a:t>
            </a:r>
            <a:endParaRPr lang="en-US" altLang="zh-CN" sz="32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p"/>
            </a:pPr>
            <a:r>
              <a:rPr lang="zh-CN" altLang="en-US" sz="3200" dirty="0">
                <a:latin typeface="黑体" panose="02010609060101010101" pitchFamily="49" charset="-122"/>
                <a:ea typeface="黑体" panose="02010609060101010101" pitchFamily="49" charset="-122"/>
              </a:rPr>
              <a:t> 小结</a:t>
            </a:r>
          </a:p>
        </p:txBody>
      </p:sp>
      <p:pic>
        <p:nvPicPr>
          <p:cNvPr id="3" name="图片 2">
            <a:extLst>
              <a:ext uri="{FF2B5EF4-FFF2-40B4-BE49-F238E27FC236}">
                <a16:creationId xmlns:a16="http://schemas.microsoft.com/office/drawing/2014/main" id="{6CCA7B38-9AF9-6282-9837-F2A41C10199A}"/>
              </a:ext>
            </a:extLst>
          </p:cNvPr>
          <p:cNvPicPr>
            <a:picLocks noChangeAspect="1"/>
          </p:cNvPicPr>
          <p:nvPr/>
        </p:nvPicPr>
        <p:blipFill>
          <a:blip r:embed="rId3"/>
          <a:stretch>
            <a:fillRect/>
          </a:stretch>
        </p:blipFill>
        <p:spPr>
          <a:xfrm>
            <a:off x="1104755" y="1145720"/>
            <a:ext cx="3829326" cy="5471439"/>
          </a:xfrm>
          <a:prstGeom prst="rect">
            <a:avLst/>
          </a:prstGeom>
        </p:spPr>
      </p:pic>
      <p:sp>
        <p:nvSpPr>
          <p:cNvPr id="2" name="文本框 1">
            <a:extLst>
              <a:ext uri="{FF2B5EF4-FFF2-40B4-BE49-F238E27FC236}">
                <a16:creationId xmlns:a16="http://schemas.microsoft.com/office/drawing/2014/main" id="{AC96DA68-826E-96C2-A950-2F921A525851}"/>
              </a:ext>
            </a:extLst>
          </p:cNvPr>
          <p:cNvSpPr txBox="1"/>
          <p:nvPr/>
        </p:nvSpPr>
        <p:spPr>
          <a:xfrm>
            <a:off x="2337180" y="6488668"/>
            <a:ext cx="1364476" cy="369332"/>
          </a:xfrm>
          <a:prstGeom prst="rect">
            <a:avLst/>
          </a:prstGeom>
          <a:noFill/>
        </p:spPr>
        <p:txBody>
          <a:bodyPr wrap="none" rtlCol="0">
            <a:spAutoFit/>
          </a:bodyPr>
          <a:lstStyle/>
          <a:p>
            <a:r>
              <a:rPr lang="zh-CN" altLang="en-US" dirty="0">
                <a:latin typeface="楷体" panose="02010609060101010101" pitchFamily="49" charset="-122"/>
                <a:ea typeface="楷体" panose="02010609060101010101" pitchFamily="49" charset="-122"/>
              </a:rPr>
              <a:t>绘于</a:t>
            </a:r>
            <a:r>
              <a:rPr lang="en-US" altLang="zh-CN" dirty="0">
                <a:latin typeface="楷体" panose="02010609060101010101" pitchFamily="49" charset="-122"/>
                <a:ea typeface="楷体" panose="02010609060101010101" pitchFamily="49" charset="-122"/>
              </a:rPr>
              <a:t>1988</a:t>
            </a:r>
            <a:r>
              <a:rPr lang="zh-CN" altLang="en-US" dirty="0">
                <a:latin typeface="楷体" panose="02010609060101010101" pitchFamily="49" charset="-122"/>
                <a:ea typeface="楷体" panose="02010609060101010101" pitchFamily="49" charset="-122"/>
              </a:rPr>
              <a:t>年</a:t>
            </a:r>
          </a:p>
        </p:txBody>
      </p:sp>
      <p:pic>
        <p:nvPicPr>
          <p:cNvPr id="8" name="图片 7">
            <a:extLst>
              <a:ext uri="{FF2B5EF4-FFF2-40B4-BE49-F238E27FC236}">
                <a16:creationId xmlns:a16="http://schemas.microsoft.com/office/drawing/2014/main" id="{86AA86C2-C85C-002A-4A8C-337752BFE380}"/>
              </a:ext>
            </a:extLst>
          </p:cNvPr>
          <p:cNvPicPr>
            <a:picLocks noChangeAspect="1"/>
          </p:cNvPicPr>
          <p:nvPr/>
        </p:nvPicPr>
        <p:blipFill>
          <a:blip r:embed="rId4"/>
          <a:stretch>
            <a:fillRect/>
          </a:stretch>
        </p:blipFill>
        <p:spPr>
          <a:xfrm>
            <a:off x="6790976" y="3494025"/>
            <a:ext cx="4182172" cy="2994643"/>
          </a:xfrm>
          <a:prstGeom prst="rect">
            <a:avLst/>
          </a:prstGeom>
        </p:spPr>
      </p:pic>
      <p:sp>
        <p:nvSpPr>
          <p:cNvPr id="9" name="矩形 8">
            <a:extLst>
              <a:ext uri="{FF2B5EF4-FFF2-40B4-BE49-F238E27FC236}">
                <a16:creationId xmlns:a16="http://schemas.microsoft.com/office/drawing/2014/main" id="{69FBB35C-3F68-3B10-04DA-62BD2A26182D}"/>
              </a:ext>
            </a:extLst>
          </p:cNvPr>
          <p:cNvSpPr/>
          <p:nvPr/>
        </p:nvSpPr>
        <p:spPr>
          <a:xfrm rot="19907495">
            <a:off x="4695478" y="2670613"/>
            <a:ext cx="2448105" cy="923330"/>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latin typeface="Cooper Black" panose="0208090404030B020404" pitchFamily="18" charset="0"/>
              </a:rPr>
              <a:t>SPY?</a:t>
            </a:r>
            <a:endParaRPr lang="zh-CN" altLang="en-US" sz="5400" b="1" cap="none" spc="0" dirty="0">
              <a:ln w="22225">
                <a:solidFill>
                  <a:schemeClr val="accent2"/>
                </a:solidFill>
                <a:prstDash val="solid"/>
              </a:ln>
              <a:solidFill>
                <a:schemeClr val="accent2">
                  <a:lumMod val="40000"/>
                  <a:lumOff val="60000"/>
                </a:schemeClr>
              </a:solidFill>
              <a:effectLst/>
              <a:latin typeface="Cooper Black" panose="0208090404030B020404" pitchFamily="18" charset="0"/>
            </a:endParaRPr>
          </a:p>
        </p:txBody>
      </p:sp>
    </p:spTree>
    <p:extLst>
      <p:ext uri="{BB962C8B-B14F-4D97-AF65-F5344CB8AC3E}">
        <p14:creationId xmlns:p14="http://schemas.microsoft.com/office/powerpoint/2010/main" val="388921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图片 350">
            <a:extLst>
              <a:ext uri="{FF2B5EF4-FFF2-40B4-BE49-F238E27FC236}">
                <a16:creationId xmlns:a16="http://schemas.microsoft.com/office/drawing/2014/main" id="{311DED1A-6831-8EDB-9DB3-03F0C7D681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0116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E3EC7-1D27-473D-A3EB-15D27173C3A2}"/>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0921A0AA-0F37-8827-286F-AD49347CAF69}"/>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DD9E945-AB8F-F2EC-A9B9-8E7ECD0C66E8}"/>
              </a:ext>
            </a:extLst>
          </p:cNvPr>
          <p:cNvSpPr txBox="1"/>
          <p:nvPr/>
        </p:nvSpPr>
        <p:spPr>
          <a:xfrm>
            <a:off x="3274528" y="88663"/>
            <a:ext cx="4300054" cy="646331"/>
          </a:xfrm>
          <a:prstGeom prst="rect">
            <a:avLst/>
          </a:prstGeom>
          <a:noFill/>
        </p:spPr>
        <p:txBody>
          <a:bodyPr wrap="squar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Dubna</a:t>
            </a:r>
            <a:r>
              <a:rPr lang="zh-CN" altLang="en-US" sz="3600" b="1" dirty="0">
                <a:solidFill>
                  <a:schemeClr val="bg1"/>
                </a:solidFill>
                <a:latin typeface="华文楷体" panose="02010600040101010101" pitchFamily="2" charset="-122"/>
                <a:ea typeface="华文楷体" panose="02010600040101010101" pitchFamily="2" charset="-122"/>
              </a:rPr>
              <a:t>（</a:t>
            </a:r>
            <a:r>
              <a:rPr lang="en-US" altLang="zh-CN" sz="3600" b="1" dirty="0">
                <a:solidFill>
                  <a:schemeClr val="bg1"/>
                </a:solidFill>
                <a:latin typeface="华文楷体" panose="02010600040101010101" pitchFamily="2" charset="-122"/>
                <a:ea typeface="华文楷体" panose="02010600040101010101" pitchFamily="2" charset="-122"/>
              </a:rPr>
              <a:t>1950-1955</a:t>
            </a:r>
            <a:r>
              <a:rPr lang="zh-CN" altLang="en-US" sz="3600" b="1" dirty="0">
                <a:solidFill>
                  <a:schemeClr val="bg1"/>
                </a:solidFill>
                <a:latin typeface="华文楷体" panose="02010600040101010101" pitchFamily="2" charset="-122"/>
                <a:ea typeface="华文楷体" panose="02010600040101010101" pitchFamily="2" charset="-122"/>
              </a:rPr>
              <a:t>）</a:t>
            </a:r>
          </a:p>
        </p:txBody>
      </p:sp>
      <p:sp>
        <p:nvSpPr>
          <p:cNvPr id="3" name="文本框 2">
            <a:extLst>
              <a:ext uri="{FF2B5EF4-FFF2-40B4-BE49-F238E27FC236}">
                <a16:creationId xmlns:a16="http://schemas.microsoft.com/office/drawing/2014/main" id="{905E4392-EED8-3CC2-EDE1-287AB376F7CC}"/>
              </a:ext>
            </a:extLst>
          </p:cNvPr>
          <p:cNvSpPr txBox="1"/>
          <p:nvPr/>
        </p:nvSpPr>
        <p:spPr>
          <a:xfrm>
            <a:off x="402020" y="961692"/>
            <a:ext cx="3781805" cy="461665"/>
          </a:xfrm>
          <a:prstGeom prst="rect">
            <a:avLst/>
          </a:prstGeom>
          <a:noFill/>
        </p:spPr>
        <p:txBody>
          <a:bodyPr wrap="none" rtlCol="0">
            <a:spAutoFit/>
          </a:bodyPr>
          <a:lstStyle/>
          <a:p>
            <a:pPr marL="342900" indent="-34290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rPr>
              <a:t>科研工作（</a:t>
            </a:r>
            <a:r>
              <a:rPr lang="en-US" altLang="zh-CN" sz="2400" b="1" dirty="0">
                <a:solidFill>
                  <a:schemeClr val="bg1"/>
                </a:solidFill>
                <a:latin typeface="华文楷体" panose="02010600040101010101" pitchFamily="2" charset="-122"/>
                <a:ea typeface="华文楷体" panose="02010600040101010101" pitchFamily="2" charset="-122"/>
              </a:rPr>
              <a:t> </a:t>
            </a:r>
            <a:r>
              <a:rPr lang="en-US" altLang="zh-CN" sz="2400" b="1" dirty="0">
                <a:latin typeface="华文楷体" panose="02010600040101010101" pitchFamily="2" charset="-122"/>
                <a:ea typeface="华文楷体" panose="02010600040101010101" pitchFamily="2" charset="-122"/>
              </a:rPr>
              <a:t>1950-1955 </a:t>
            </a:r>
            <a:r>
              <a:rPr lang="zh-CN" altLang="en-US" sz="2400" dirty="0">
                <a:latin typeface="黑体" panose="02010609060101010101" pitchFamily="49" charset="-122"/>
                <a:ea typeface="黑体" panose="02010609060101010101" pitchFamily="49" charset="-122"/>
              </a:rPr>
              <a:t>）</a:t>
            </a:r>
          </a:p>
        </p:txBody>
      </p:sp>
      <p:pic>
        <p:nvPicPr>
          <p:cNvPr id="2050" name="Picture 2" descr="The multifaceted life of Pontecorvo – CERN Courier">
            <a:extLst>
              <a:ext uri="{FF2B5EF4-FFF2-40B4-BE49-F238E27FC236}">
                <a16:creationId xmlns:a16="http://schemas.microsoft.com/office/drawing/2014/main" id="{FB28DF30-77CA-63BB-003E-1F84DAA15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295" y="4062231"/>
            <a:ext cx="3678559" cy="252244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5BA10E60-AF72-4EF6-1F43-39826E118DA2}"/>
              </a:ext>
            </a:extLst>
          </p:cNvPr>
          <p:cNvSpPr txBox="1"/>
          <p:nvPr/>
        </p:nvSpPr>
        <p:spPr>
          <a:xfrm>
            <a:off x="632272" y="1652443"/>
            <a:ext cx="7719792" cy="1862048"/>
          </a:xfrm>
          <a:prstGeom prst="rect">
            <a:avLst/>
          </a:prstGeom>
          <a:noFill/>
          <a:ln>
            <a:solidFill>
              <a:srgbClr val="3333FF"/>
            </a:solidFill>
          </a:ln>
        </p:spPr>
        <p:txBody>
          <a:bodyPr wrap="square" rtlCol="0">
            <a:spAutoFit/>
          </a:bodyPr>
          <a:lstStyle/>
          <a:p>
            <a:pPr marL="342900" indent="-342900">
              <a:buFont typeface="Wingdings" panose="05000000000000000000" pitchFamily="2" charset="2"/>
              <a:buChar char="Ø"/>
            </a:pPr>
            <a:r>
              <a:rPr lang="zh-CN" altLang="en-US" sz="2300" dirty="0">
                <a:latin typeface="黑体" panose="02010609060101010101" pitchFamily="49" charset="-122"/>
                <a:ea typeface="黑体" panose="02010609060101010101" pitchFamily="49" charset="-122"/>
              </a:rPr>
              <a:t>寻找氢</a:t>
            </a:r>
            <a:r>
              <a:rPr lang="en-US" altLang="zh-CN" sz="2300" dirty="0">
                <a:latin typeface="黑体" panose="02010609060101010101" pitchFamily="49" charset="-122"/>
                <a:ea typeface="黑体" panose="02010609060101010101" pitchFamily="49" charset="-122"/>
              </a:rPr>
              <a:t>-4</a:t>
            </a:r>
          </a:p>
          <a:p>
            <a:pPr marL="342900" indent="-342900">
              <a:buFont typeface="Wingdings" panose="05000000000000000000" pitchFamily="2" charset="2"/>
              <a:buChar char="Ø"/>
            </a:pPr>
            <a:endParaRPr lang="en-US" altLang="zh-CN" sz="2300"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Ø"/>
            </a:pPr>
            <a:r>
              <a:rPr lang="zh-CN" altLang="en-US" sz="2300" dirty="0">
                <a:latin typeface="黑体" panose="02010609060101010101" pitchFamily="49" charset="-122"/>
                <a:ea typeface="黑体" panose="02010609060101010101" pitchFamily="49" charset="-122"/>
              </a:rPr>
              <a:t>研究</a:t>
            </a:r>
            <a:r>
              <a:rPr lang="el-GR" altLang="zh-CN" sz="2300" dirty="0">
                <a:latin typeface="黑体" panose="02010609060101010101" pitchFamily="49" charset="-122"/>
                <a:ea typeface="黑体" panose="02010609060101010101" pitchFamily="49" charset="-122"/>
              </a:rPr>
              <a:t>π</a:t>
            </a:r>
            <a:r>
              <a:rPr lang="en-US" altLang="zh-CN" sz="2300" dirty="0">
                <a:latin typeface="黑体" panose="02010609060101010101" pitchFamily="49" charset="-122"/>
                <a:ea typeface="黑体" panose="02010609060101010101" pitchFamily="49" charset="-122"/>
              </a:rPr>
              <a:t>-</a:t>
            </a:r>
            <a:r>
              <a:rPr lang="zh-CN" altLang="en-US" sz="2300" dirty="0">
                <a:latin typeface="黑体" panose="02010609060101010101" pitchFamily="49" charset="-122"/>
                <a:ea typeface="黑体" panose="02010609060101010101" pitchFamily="49" charset="-122"/>
              </a:rPr>
              <a:t>介子的产生和相互作用（获</a:t>
            </a:r>
            <a:r>
              <a:rPr lang="en-US" altLang="zh-CN" sz="2300" dirty="0">
                <a:latin typeface="黑体" panose="02010609060101010101" pitchFamily="49" charset="-122"/>
                <a:ea typeface="黑体" panose="02010609060101010101" pitchFamily="49" charset="-122"/>
              </a:rPr>
              <a:t>1954</a:t>
            </a:r>
            <a:r>
              <a:rPr lang="zh-CN" altLang="en-US" sz="2300" dirty="0">
                <a:latin typeface="黑体" panose="02010609060101010101" pitchFamily="49" charset="-122"/>
                <a:ea typeface="黑体" panose="02010609060101010101" pitchFamily="49" charset="-122"/>
              </a:rPr>
              <a:t>年 斯大林奖）</a:t>
            </a:r>
            <a:endParaRPr lang="en-US" altLang="zh-CN" sz="2300"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Ø"/>
            </a:pPr>
            <a:endParaRPr lang="en-US" altLang="zh-CN" sz="2300"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Ø"/>
            </a:pPr>
            <a:r>
              <a:rPr lang="zh-CN" altLang="en-US" sz="2300" dirty="0">
                <a:latin typeface="黑体" panose="02010609060101010101" pitchFamily="49" charset="-122"/>
                <a:ea typeface="黑体" panose="02010609060101010101" pitchFamily="49" charset="-122"/>
              </a:rPr>
              <a:t>重介子产生和</a:t>
            </a:r>
            <a:r>
              <a:rPr lang="en-US" altLang="zh-CN" sz="2300" dirty="0">
                <a:latin typeface="黑体" panose="02010609060101010101" pitchFamily="49" charset="-122"/>
                <a:ea typeface="黑体" panose="02010609060101010101" pitchFamily="49" charset="-122"/>
              </a:rPr>
              <a:t>V</a:t>
            </a:r>
            <a:r>
              <a:rPr lang="zh-CN" altLang="en-US" sz="2300" dirty="0">
                <a:latin typeface="黑体" panose="02010609060101010101" pitchFamily="49" charset="-122"/>
                <a:ea typeface="黑体" panose="02010609060101010101" pitchFamily="49" charset="-122"/>
              </a:rPr>
              <a:t>粒子（</a:t>
            </a:r>
            <a:r>
              <a:rPr lang="en-US" altLang="zh-CN" sz="2300" dirty="0">
                <a:latin typeface="黑体" panose="02010609060101010101" pitchFamily="49" charset="-122"/>
                <a:ea typeface="黑体" panose="02010609060101010101" pitchFamily="49" charset="-122"/>
              </a:rPr>
              <a:t>1950</a:t>
            </a:r>
            <a:r>
              <a:rPr lang="zh-CN" altLang="en-US" sz="2300" dirty="0">
                <a:latin typeface="黑体" panose="02010609060101010101" pitchFamily="49" charset="-122"/>
                <a:ea typeface="黑体" panose="02010609060101010101" pitchFamily="49" charset="-122"/>
              </a:rPr>
              <a:t>年</a:t>
            </a:r>
            <a:r>
              <a:rPr lang="en-US" altLang="zh-CN" sz="2300" dirty="0">
                <a:latin typeface="黑体" panose="02010609060101010101" pitchFamily="49" charset="-122"/>
                <a:ea typeface="黑体" panose="02010609060101010101" pitchFamily="49" charset="-122"/>
              </a:rPr>
              <a:t>11</a:t>
            </a:r>
            <a:r>
              <a:rPr lang="zh-CN" altLang="en-US" sz="2300" dirty="0">
                <a:latin typeface="黑体" panose="02010609060101010101" pitchFamily="49" charset="-122"/>
                <a:ea typeface="黑体" panose="02010609060101010101" pitchFamily="49" charset="-122"/>
              </a:rPr>
              <a:t>月：</a:t>
            </a:r>
            <a:r>
              <a:rPr lang="en-US" altLang="zh-CN" sz="2300" dirty="0">
                <a:latin typeface="黑体" panose="02010609060101010101" pitchFamily="49" charset="-122"/>
                <a:ea typeface="黑体" panose="02010609060101010101" pitchFamily="49" charset="-122"/>
              </a:rPr>
              <a:t>V</a:t>
            </a:r>
            <a:r>
              <a:rPr lang="zh-CN" altLang="en-US" sz="2300" dirty="0">
                <a:latin typeface="黑体" panose="02010609060101010101" pitchFamily="49" charset="-122"/>
                <a:ea typeface="黑体" panose="02010609060101010101" pitchFamily="49" charset="-122"/>
              </a:rPr>
              <a:t>介子必须成对产生）</a:t>
            </a:r>
          </a:p>
        </p:txBody>
      </p:sp>
      <p:pic>
        <p:nvPicPr>
          <p:cNvPr id="11" name="图片 10">
            <a:extLst>
              <a:ext uri="{FF2B5EF4-FFF2-40B4-BE49-F238E27FC236}">
                <a16:creationId xmlns:a16="http://schemas.microsoft.com/office/drawing/2014/main" id="{9C371AC3-F17D-7AC6-94FD-35A618712259}"/>
              </a:ext>
            </a:extLst>
          </p:cNvPr>
          <p:cNvPicPr>
            <a:picLocks noChangeAspect="1"/>
          </p:cNvPicPr>
          <p:nvPr/>
        </p:nvPicPr>
        <p:blipFill>
          <a:blip r:embed="rId4"/>
          <a:stretch>
            <a:fillRect/>
          </a:stretch>
        </p:blipFill>
        <p:spPr>
          <a:xfrm>
            <a:off x="2388757" y="1675383"/>
            <a:ext cx="2883340" cy="502368"/>
          </a:xfrm>
          <a:prstGeom prst="rect">
            <a:avLst/>
          </a:prstGeom>
        </p:spPr>
      </p:pic>
      <p:pic>
        <p:nvPicPr>
          <p:cNvPr id="1026" name="Picture 2">
            <a:extLst>
              <a:ext uri="{FF2B5EF4-FFF2-40B4-BE49-F238E27FC236}">
                <a16:creationId xmlns:a16="http://schemas.microsoft.com/office/drawing/2014/main" id="{B673E8B7-A71A-C0CF-E78B-40627BD70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442" y="4086902"/>
            <a:ext cx="4065733" cy="219143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70EA623F-008F-271E-38AE-3700A2940854}"/>
              </a:ext>
            </a:extLst>
          </p:cNvPr>
          <p:cNvSpPr txBox="1"/>
          <p:nvPr/>
        </p:nvSpPr>
        <p:spPr>
          <a:xfrm>
            <a:off x="5206763" y="6400005"/>
            <a:ext cx="4735639" cy="369332"/>
          </a:xfrm>
          <a:prstGeom prst="rect">
            <a:avLst/>
          </a:prstGeom>
          <a:noFill/>
        </p:spPr>
        <p:txBody>
          <a:bodyPr wrap="square">
            <a:spAutoFit/>
          </a:bodyPr>
          <a:lstStyle/>
          <a:p>
            <a:pPr algn="ctr"/>
            <a:r>
              <a:rPr lang="zh-CN" altLang="en-US" dirty="0">
                <a:solidFill>
                  <a:srgbClr val="333333"/>
                </a:solidFill>
                <a:latin typeface="Times New Roman" panose="02020603050405020304" pitchFamily="18" charset="0"/>
                <a:ea typeface="楷体" panose="02010609060101010101" pitchFamily="49" charset="-122"/>
                <a:cs typeface="Times New Roman" panose="02020603050405020304" pitchFamily="18" charset="0"/>
              </a:rPr>
              <a:t>庞蒂科夫、</a:t>
            </a:r>
            <a:r>
              <a:rPr lang="en-US" altLang="zh-CN" dirty="0">
                <a:solidFill>
                  <a:srgbClr val="333333"/>
                </a:solidFill>
                <a:latin typeface="Times New Roman" panose="02020603050405020304" pitchFamily="18" charset="0"/>
                <a:ea typeface="楷体" panose="02010609060101010101" pitchFamily="49" charset="-122"/>
                <a:cs typeface="Times New Roman" panose="02020603050405020304" pitchFamily="18" charset="0"/>
              </a:rPr>
              <a:t>V. Weisskopf</a:t>
            </a:r>
            <a:r>
              <a:rPr lang="zh-CN" altLang="en-US" dirty="0">
                <a:solidFill>
                  <a:srgbClr val="333333"/>
                </a:solidFill>
                <a:latin typeface="Times New Roman" panose="02020603050405020304" pitchFamily="18" charset="0"/>
                <a:ea typeface="楷体" panose="02010609060101010101" pitchFamily="49" charset="-122"/>
                <a:cs typeface="Times New Roman" panose="02020603050405020304" pitchFamily="18" charset="0"/>
              </a:rPr>
              <a:t>及</a:t>
            </a:r>
            <a:r>
              <a:rPr lang="en-US" altLang="zh-CN" dirty="0">
                <a:solidFill>
                  <a:srgbClr val="333333"/>
                </a:solidFill>
                <a:latin typeface="Times New Roman" panose="02020603050405020304" pitchFamily="18" charset="0"/>
                <a:ea typeface="楷体" panose="02010609060101010101" pitchFamily="49" charset="-122"/>
                <a:cs typeface="Times New Roman" panose="02020603050405020304" pitchFamily="18" charset="0"/>
              </a:rPr>
              <a:t>V. P. </a:t>
            </a:r>
            <a:r>
              <a:rPr lang="en-US" altLang="zh-CN" dirty="0" err="1">
                <a:solidFill>
                  <a:srgbClr val="333333"/>
                </a:solidFill>
                <a:latin typeface="Times New Roman" panose="02020603050405020304" pitchFamily="18" charset="0"/>
                <a:ea typeface="楷体" panose="02010609060101010101" pitchFamily="49" charset="-122"/>
                <a:cs typeface="Times New Roman" panose="02020603050405020304" pitchFamily="18" charset="0"/>
              </a:rPr>
              <a:t>Dzhelepov</a:t>
            </a:r>
            <a:endParaRPr lang="ru-RU" altLang="zh-CN" dirty="0">
              <a:solidFill>
                <a:srgbClr val="333333"/>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28" name="Picture 4">
            <a:extLst>
              <a:ext uri="{FF2B5EF4-FFF2-40B4-BE49-F238E27FC236}">
                <a16:creationId xmlns:a16="http://schemas.microsoft.com/office/drawing/2014/main" id="{2CB1E90A-DFD5-2792-6AB8-A54497884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3057" y="1192524"/>
            <a:ext cx="3720856" cy="231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520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F56E0-5F4F-9009-AF6A-C07B5ABBB657}"/>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E895C583-1865-ACF1-887A-EC58542F9383}"/>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A2F60309-19C9-D8CC-5722-C08C884AE1DA}"/>
              </a:ext>
            </a:extLst>
          </p:cNvPr>
          <p:cNvSpPr txBox="1"/>
          <p:nvPr/>
        </p:nvSpPr>
        <p:spPr>
          <a:xfrm>
            <a:off x="3644315" y="120766"/>
            <a:ext cx="4903370" cy="646331"/>
          </a:xfrm>
          <a:prstGeom prst="rect">
            <a:avLst/>
          </a:prstGeom>
          <a:noFill/>
        </p:spPr>
        <p:txBody>
          <a:bodyPr wrap="squar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Dubna—Two Neutrinos</a:t>
            </a:r>
            <a:endParaRPr lang="zh-CN" altLang="en-US" sz="3600" b="1" dirty="0">
              <a:solidFill>
                <a:schemeClr val="bg1"/>
              </a:solidFill>
              <a:latin typeface="华文楷体" panose="02010600040101010101" pitchFamily="2" charset="-122"/>
              <a:ea typeface="华文楷体" panose="02010600040101010101" pitchFamily="2" charset="-122"/>
            </a:endParaRPr>
          </a:p>
        </p:txBody>
      </p:sp>
      <p:pic>
        <p:nvPicPr>
          <p:cNvPr id="8" name="图片 7">
            <a:extLst>
              <a:ext uri="{FF2B5EF4-FFF2-40B4-BE49-F238E27FC236}">
                <a16:creationId xmlns:a16="http://schemas.microsoft.com/office/drawing/2014/main" id="{D8116465-F1FE-C54B-940A-70FD4148718C}"/>
              </a:ext>
            </a:extLst>
          </p:cNvPr>
          <p:cNvPicPr>
            <a:picLocks noChangeAspect="1"/>
          </p:cNvPicPr>
          <p:nvPr/>
        </p:nvPicPr>
        <p:blipFill>
          <a:blip r:embed="rId3"/>
          <a:stretch>
            <a:fillRect/>
          </a:stretch>
        </p:blipFill>
        <p:spPr>
          <a:xfrm>
            <a:off x="139261" y="881082"/>
            <a:ext cx="2780081" cy="2384305"/>
          </a:xfrm>
          <a:prstGeom prst="rect">
            <a:avLst/>
          </a:prstGeom>
        </p:spPr>
      </p:pic>
      <p:sp>
        <p:nvSpPr>
          <p:cNvPr id="16" name="文本框 15">
            <a:extLst>
              <a:ext uri="{FF2B5EF4-FFF2-40B4-BE49-F238E27FC236}">
                <a16:creationId xmlns:a16="http://schemas.microsoft.com/office/drawing/2014/main" id="{F228DC3D-D817-121A-4A87-A8A2D90F2AF2}"/>
              </a:ext>
            </a:extLst>
          </p:cNvPr>
          <p:cNvSpPr txBox="1"/>
          <p:nvPr/>
        </p:nvSpPr>
        <p:spPr>
          <a:xfrm>
            <a:off x="8399287" y="6463862"/>
            <a:ext cx="3882051" cy="369332"/>
          </a:xfrm>
          <a:prstGeom prst="rect">
            <a:avLst/>
          </a:prstGeom>
          <a:noFill/>
        </p:spPr>
        <p:txBody>
          <a:bodyPr wrap="square" rtlCol="0">
            <a:spAutoFit/>
          </a:bodyPr>
          <a:lstStyle/>
          <a:p>
            <a:r>
              <a:rPr lang="en-US" altLang="zh-CN" dirty="0">
                <a:latin typeface="楷体" panose="02010609060101010101" pitchFamily="49" charset="-122"/>
                <a:ea typeface="楷体" panose="02010609060101010101" pitchFamily="49" charset="-122"/>
              </a:rPr>
              <a:t>Bruno 1950</a:t>
            </a:r>
            <a:r>
              <a:rPr lang="zh-CN" altLang="en-US" dirty="0">
                <a:latin typeface="楷体" panose="02010609060101010101" pitchFamily="49" charset="-122"/>
                <a:ea typeface="楷体" panose="02010609060101010101" pitchFamily="49" charset="-122"/>
              </a:rPr>
              <a:t>年在</a:t>
            </a:r>
            <a:r>
              <a:rPr lang="en-US" altLang="zh-CN" dirty="0">
                <a:latin typeface="楷体" panose="02010609060101010101" pitchFamily="49" charset="-122"/>
                <a:ea typeface="楷体" panose="02010609060101010101" pitchFamily="49" charset="-122"/>
              </a:rPr>
              <a:t>Dubna</a:t>
            </a:r>
            <a:r>
              <a:rPr lang="zh-CN" altLang="en-US" dirty="0">
                <a:latin typeface="楷体" panose="02010609060101010101" pitchFamily="49" charset="-122"/>
                <a:ea typeface="楷体" panose="02010609060101010101" pitchFamily="49" charset="-122"/>
              </a:rPr>
              <a:t>的绝密笔记</a:t>
            </a:r>
          </a:p>
        </p:txBody>
      </p:sp>
      <p:pic>
        <p:nvPicPr>
          <p:cNvPr id="1026" name="Picture 2" descr="Pontecorvo’s log book">
            <a:extLst>
              <a:ext uri="{FF2B5EF4-FFF2-40B4-BE49-F238E27FC236}">
                <a16:creationId xmlns:a16="http://schemas.microsoft.com/office/drawing/2014/main" id="{BEF71B94-0247-0017-2EDA-337279E59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240" y="846505"/>
            <a:ext cx="3825005" cy="5475467"/>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圆角 12">
            <a:extLst>
              <a:ext uri="{FF2B5EF4-FFF2-40B4-BE49-F238E27FC236}">
                <a16:creationId xmlns:a16="http://schemas.microsoft.com/office/drawing/2014/main" id="{05E0B8C1-2BC9-DDC7-C743-12583B7B92B1}"/>
              </a:ext>
            </a:extLst>
          </p:cNvPr>
          <p:cNvSpPr/>
          <p:nvPr/>
        </p:nvSpPr>
        <p:spPr>
          <a:xfrm>
            <a:off x="10287000" y="5707117"/>
            <a:ext cx="1883979" cy="61485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B136E33-C60F-D4E7-5D80-D904AD2DA6E2}"/>
              </a:ext>
            </a:extLst>
          </p:cNvPr>
          <p:cNvSpPr txBox="1"/>
          <p:nvPr/>
        </p:nvSpPr>
        <p:spPr>
          <a:xfrm>
            <a:off x="3334407" y="1040524"/>
            <a:ext cx="4390946" cy="646331"/>
          </a:xfrm>
          <a:prstGeom prst="rect">
            <a:avLst/>
          </a:prstGeom>
          <a:noFill/>
        </p:spPr>
        <p:txBody>
          <a:bodyPr wrap="none" rtlCol="0">
            <a:spAutoFit/>
          </a:bodyPr>
          <a:lstStyle/>
          <a:p>
            <a:pPr marL="285750" indent="-285750">
              <a:buFont typeface="Wingdings" panose="05000000000000000000" pitchFamily="2" charset="2"/>
              <a:buChar char="p"/>
            </a:pPr>
            <a:r>
              <a:rPr lang="en-US" altLang="zh-CN" dirty="0">
                <a:latin typeface="Times New Roman" panose="02020603050405020304" pitchFamily="18" charset="0"/>
                <a:cs typeface="Times New Roman" panose="02020603050405020304" pitchFamily="18" charset="0"/>
              </a:rPr>
              <a:t>1959</a:t>
            </a:r>
            <a:r>
              <a:rPr lang="zh-CN" altLang="en-US" dirty="0">
                <a:latin typeface="Times New Roman" panose="02020603050405020304" pitchFamily="18" charset="0"/>
                <a:cs typeface="Times New Roman" panose="02020603050405020304" pitchFamily="18" charset="0"/>
              </a:rPr>
              <a:t>年</a:t>
            </a:r>
            <a:r>
              <a:rPr lang="en-US" altLang="zh-CN" dirty="0">
                <a:latin typeface="Times New Roman" panose="02020603050405020304" pitchFamily="18" charset="0"/>
                <a:cs typeface="Times New Roman" panose="02020603050405020304" pitchFamily="18" charset="0"/>
              </a:rPr>
              <a:t>7</a:t>
            </a:r>
            <a:r>
              <a:rPr lang="zh-CN" altLang="en-US" dirty="0">
                <a:latin typeface="Times New Roman" panose="02020603050405020304" pitchFamily="18" charset="0"/>
                <a:cs typeface="Times New Roman" panose="02020603050405020304" pitchFamily="18" charset="0"/>
              </a:rPr>
              <a:t>月 罗彻斯特会议（基辅）</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Pontecorvo-- Electron and muon neutrinos</a:t>
            </a:r>
            <a:endParaRPr lang="zh-CN" altLang="en-US"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BB13A842-B8F5-D84B-8C3E-06610ECB6219}"/>
              </a:ext>
            </a:extLst>
          </p:cNvPr>
          <p:cNvPicPr>
            <a:picLocks noChangeAspect="1"/>
          </p:cNvPicPr>
          <p:nvPr/>
        </p:nvPicPr>
        <p:blipFill>
          <a:blip r:embed="rId5"/>
          <a:stretch>
            <a:fillRect/>
          </a:stretch>
        </p:blipFill>
        <p:spPr>
          <a:xfrm>
            <a:off x="4401555" y="1729899"/>
            <a:ext cx="1794294" cy="347644"/>
          </a:xfrm>
          <a:prstGeom prst="rect">
            <a:avLst/>
          </a:prstGeom>
        </p:spPr>
      </p:pic>
      <p:pic>
        <p:nvPicPr>
          <p:cNvPr id="19" name="图片 18">
            <a:extLst>
              <a:ext uri="{FF2B5EF4-FFF2-40B4-BE49-F238E27FC236}">
                <a16:creationId xmlns:a16="http://schemas.microsoft.com/office/drawing/2014/main" id="{FF776083-CD22-58C4-269D-4F5EA082B157}"/>
              </a:ext>
            </a:extLst>
          </p:cNvPr>
          <p:cNvPicPr>
            <a:picLocks noChangeAspect="1"/>
          </p:cNvPicPr>
          <p:nvPr/>
        </p:nvPicPr>
        <p:blipFill>
          <a:blip r:embed="rId6"/>
          <a:stretch>
            <a:fillRect/>
          </a:stretch>
        </p:blipFill>
        <p:spPr>
          <a:xfrm>
            <a:off x="4401556" y="2246024"/>
            <a:ext cx="1794293" cy="269422"/>
          </a:xfrm>
          <a:prstGeom prst="rect">
            <a:avLst/>
          </a:prstGeom>
        </p:spPr>
      </p:pic>
      <p:pic>
        <p:nvPicPr>
          <p:cNvPr id="23" name="图片 22">
            <a:extLst>
              <a:ext uri="{FF2B5EF4-FFF2-40B4-BE49-F238E27FC236}">
                <a16:creationId xmlns:a16="http://schemas.microsoft.com/office/drawing/2014/main" id="{6DD79E96-FD11-BF49-51A6-B1CFD7E3F0D0}"/>
              </a:ext>
            </a:extLst>
          </p:cNvPr>
          <p:cNvPicPr>
            <a:picLocks noChangeAspect="1"/>
          </p:cNvPicPr>
          <p:nvPr/>
        </p:nvPicPr>
        <p:blipFill>
          <a:blip r:embed="rId7"/>
          <a:stretch>
            <a:fillRect/>
          </a:stretch>
        </p:blipFill>
        <p:spPr>
          <a:xfrm>
            <a:off x="3459150" y="2646366"/>
            <a:ext cx="4527783" cy="2324219"/>
          </a:xfrm>
          <a:prstGeom prst="rect">
            <a:avLst/>
          </a:prstGeom>
        </p:spPr>
      </p:pic>
      <p:pic>
        <p:nvPicPr>
          <p:cNvPr id="25" name="图片 24">
            <a:extLst>
              <a:ext uri="{FF2B5EF4-FFF2-40B4-BE49-F238E27FC236}">
                <a16:creationId xmlns:a16="http://schemas.microsoft.com/office/drawing/2014/main" id="{CE881CF5-19A3-8E17-486B-1A9C5D1CD4B8}"/>
              </a:ext>
            </a:extLst>
          </p:cNvPr>
          <p:cNvPicPr>
            <a:picLocks noChangeAspect="1"/>
          </p:cNvPicPr>
          <p:nvPr/>
        </p:nvPicPr>
        <p:blipFill>
          <a:blip r:embed="rId8"/>
          <a:stretch>
            <a:fillRect/>
          </a:stretch>
        </p:blipFill>
        <p:spPr>
          <a:xfrm>
            <a:off x="139261" y="4776153"/>
            <a:ext cx="8327521" cy="1861927"/>
          </a:xfrm>
          <a:prstGeom prst="rect">
            <a:avLst/>
          </a:prstGeom>
        </p:spPr>
      </p:pic>
      <p:sp>
        <p:nvSpPr>
          <p:cNvPr id="27" name="文本框 26">
            <a:extLst>
              <a:ext uri="{FF2B5EF4-FFF2-40B4-BE49-F238E27FC236}">
                <a16:creationId xmlns:a16="http://schemas.microsoft.com/office/drawing/2014/main" id="{856FCF21-558A-E11F-8B4D-4F177153C6F0}"/>
              </a:ext>
            </a:extLst>
          </p:cNvPr>
          <p:cNvSpPr txBox="1"/>
          <p:nvPr/>
        </p:nvSpPr>
        <p:spPr>
          <a:xfrm>
            <a:off x="2231520" y="6292366"/>
            <a:ext cx="4527783" cy="369332"/>
          </a:xfrm>
          <a:prstGeom prst="rect">
            <a:avLst/>
          </a:prstGeom>
          <a:noFill/>
        </p:spPr>
        <p:txBody>
          <a:bodyPr wrap="square">
            <a:spAutoFit/>
          </a:bodyPr>
          <a:lstStyle/>
          <a:p>
            <a:pPr algn="l">
              <a:spcAft>
                <a:spcPts val="225"/>
              </a:spcAft>
            </a:pPr>
            <a:r>
              <a:rPr lang="en-US" altLang="zh-CN" b="0" i="0" u="sng" strike="noStrike" dirty="0">
                <a:solidFill>
                  <a:srgbClr val="1A0DAB"/>
                </a:solidFill>
                <a:effectLst/>
                <a:latin typeface="Arial" panose="020B0604020202020204" pitchFamily="34" charset="0"/>
              </a:rPr>
              <a:t>Melvin Schwartz - Nobel Lecture (1988)</a:t>
            </a:r>
            <a:endParaRPr lang="en-US" altLang="zh-CN" b="0" i="0" u="sng" strike="noStrike" dirty="0">
              <a:solidFill>
                <a:srgbClr val="1A0DAB"/>
              </a:solidFill>
              <a:effectLst/>
              <a:latin typeface="Arial" panose="020B0604020202020204" pitchFamily="34" charset="0"/>
              <a:hlinkClick r:id="rId9"/>
            </a:endParaRPr>
          </a:p>
        </p:txBody>
      </p:sp>
    </p:spTree>
    <p:extLst>
      <p:ext uri="{BB962C8B-B14F-4D97-AF65-F5344CB8AC3E}">
        <p14:creationId xmlns:p14="http://schemas.microsoft.com/office/powerpoint/2010/main" val="4991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7351-38A7-A62E-E2B3-B4A0C73C3CB6}"/>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14BF82D-125B-6E8B-89C0-6706486995F3}"/>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EB1458C-A63E-ECDF-F47B-0301B5C2E921}"/>
              </a:ext>
            </a:extLst>
          </p:cNvPr>
          <p:cNvSpPr txBox="1"/>
          <p:nvPr/>
        </p:nvSpPr>
        <p:spPr>
          <a:xfrm>
            <a:off x="2996292" y="88663"/>
            <a:ext cx="8154830" cy="646331"/>
          </a:xfrm>
          <a:prstGeom prst="rect">
            <a:avLst/>
          </a:prstGeom>
          <a:noFill/>
        </p:spPr>
        <p:txBody>
          <a:bodyPr wrap="squar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Dubna—detect μ-neutrino </a:t>
            </a:r>
            <a:endParaRPr lang="zh-CN" altLang="en-US" sz="3600" b="1" dirty="0">
              <a:solidFill>
                <a:schemeClr val="bg1"/>
              </a:solidFill>
              <a:latin typeface="华文楷体" panose="02010600040101010101" pitchFamily="2" charset="-122"/>
              <a:ea typeface="华文楷体" panose="02010600040101010101" pitchFamily="2" charset="-122"/>
            </a:endParaRPr>
          </a:p>
        </p:txBody>
      </p:sp>
      <p:pic>
        <p:nvPicPr>
          <p:cNvPr id="5" name="图片 4" descr="黑板上的字&#10;&#10;AI 生成的内容可能不正确。">
            <a:extLst>
              <a:ext uri="{FF2B5EF4-FFF2-40B4-BE49-F238E27FC236}">
                <a16:creationId xmlns:a16="http://schemas.microsoft.com/office/drawing/2014/main" id="{B0AABB07-B665-5693-CCB5-AC30CF324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458" y="1716645"/>
            <a:ext cx="3370109" cy="4798456"/>
          </a:xfrm>
          <a:prstGeom prst="rect">
            <a:avLst/>
          </a:prstGeom>
        </p:spPr>
      </p:pic>
      <p:sp>
        <p:nvSpPr>
          <p:cNvPr id="3" name="文本框 2">
            <a:extLst>
              <a:ext uri="{FF2B5EF4-FFF2-40B4-BE49-F238E27FC236}">
                <a16:creationId xmlns:a16="http://schemas.microsoft.com/office/drawing/2014/main" id="{385F33EB-B591-66CD-A630-F02D46E9E505}"/>
              </a:ext>
            </a:extLst>
          </p:cNvPr>
          <p:cNvSpPr txBox="1"/>
          <p:nvPr/>
        </p:nvSpPr>
        <p:spPr>
          <a:xfrm>
            <a:off x="286297" y="983266"/>
            <a:ext cx="4532010" cy="461665"/>
          </a:xfrm>
          <a:prstGeom prst="rect">
            <a:avLst/>
          </a:prstGeom>
          <a:noFill/>
          <a:ln>
            <a:solidFill>
              <a:srgbClr val="3333FF"/>
            </a:solidFill>
          </a:ln>
        </p:spPr>
        <p:txBody>
          <a:bodyPr wrap="none" rtlCol="0">
            <a:spAutoFit/>
          </a:bodyPr>
          <a:lstStyle/>
          <a:p>
            <a:pPr marL="342900" indent="-342900">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直接观测</a:t>
            </a:r>
            <a:r>
              <a:rPr lang="el-GR" altLang="zh-CN" sz="2400" dirty="0">
                <a:latin typeface="黑体" panose="02010609060101010101" pitchFamily="49" charset="-122"/>
                <a:ea typeface="黑体" panose="02010609060101010101" pitchFamily="49" charset="-122"/>
              </a:rPr>
              <a:t>μ</a:t>
            </a:r>
            <a:r>
              <a:rPr lang="zh-CN" altLang="en-US" sz="2400" dirty="0">
                <a:latin typeface="黑体" panose="02010609060101010101" pitchFamily="49" charset="-122"/>
                <a:ea typeface="黑体" panose="02010609060101010101" pitchFamily="49" charset="-122"/>
              </a:rPr>
              <a:t>中微子（</a:t>
            </a:r>
            <a:r>
              <a:rPr lang="en-US" altLang="zh-CN" sz="2400" dirty="0">
                <a:latin typeface="黑体" panose="02010609060101010101" pitchFamily="49" charset="-122"/>
                <a:ea typeface="黑体" panose="02010609060101010101" pitchFamily="49" charset="-122"/>
              </a:rPr>
              <a:t>1963</a:t>
            </a:r>
            <a:r>
              <a:rPr lang="zh-CN" altLang="en-US" sz="2400" dirty="0">
                <a:latin typeface="黑体" panose="02010609060101010101" pitchFamily="49" charset="-122"/>
                <a:ea typeface="黑体" panose="02010609060101010101" pitchFamily="49" charset="-122"/>
              </a:rPr>
              <a:t>年）</a:t>
            </a:r>
            <a:endParaRPr lang="en-US" altLang="zh-CN" sz="2400" dirty="0">
              <a:latin typeface="黑体" panose="02010609060101010101" pitchFamily="49" charset="-122"/>
              <a:ea typeface="黑体" panose="02010609060101010101" pitchFamily="49" charset="-122"/>
            </a:endParaRPr>
          </a:p>
        </p:txBody>
      </p:sp>
      <p:pic>
        <p:nvPicPr>
          <p:cNvPr id="2052" name="Picture 4">
            <a:extLst>
              <a:ext uri="{FF2B5EF4-FFF2-40B4-BE49-F238E27FC236}">
                <a16:creationId xmlns:a16="http://schemas.microsoft.com/office/drawing/2014/main" id="{709A3EEA-7B7E-C259-A945-C121E02D5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191" y="3011941"/>
            <a:ext cx="5717099" cy="360748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57BBCD6A-4E1B-4CCF-16C5-68DC9A2585C2}"/>
              </a:ext>
            </a:extLst>
          </p:cNvPr>
          <p:cNvPicPr>
            <a:picLocks noChangeAspect="1"/>
          </p:cNvPicPr>
          <p:nvPr/>
        </p:nvPicPr>
        <p:blipFill>
          <a:blip r:embed="rId5"/>
          <a:stretch>
            <a:fillRect/>
          </a:stretch>
        </p:blipFill>
        <p:spPr>
          <a:xfrm>
            <a:off x="5244191" y="1986623"/>
            <a:ext cx="4019757" cy="762039"/>
          </a:xfrm>
          <a:prstGeom prst="rect">
            <a:avLst/>
          </a:prstGeom>
        </p:spPr>
      </p:pic>
    </p:spTree>
    <p:extLst>
      <p:ext uri="{BB962C8B-B14F-4D97-AF65-F5344CB8AC3E}">
        <p14:creationId xmlns:p14="http://schemas.microsoft.com/office/powerpoint/2010/main" val="195457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89F84-0CA7-1C60-A7FF-74071EFE4CA1}"/>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2B5FE9D3-4460-06B8-B307-8742C1C90D63}"/>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D0E7B11-E129-88B8-1A51-4B14395A756A}"/>
              </a:ext>
            </a:extLst>
          </p:cNvPr>
          <p:cNvSpPr txBox="1"/>
          <p:nvPr/>
        </p:nvSpPr>
        <p:spPr>
          <a:xfrm>
            <a:off x="2996292" y="88663"/>
            <a:ext cx="8154830" cy="646331"/>
          </a:xfrm>
          <a:prstGeom prst="rect">
            <a:avLst/>
          </a:prstGeom>
          <a:noFill/>
        </p:spPr>
        <p:txBody>
          <a:bodyPr wrap="squar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Dubna—Neutrino Oscillations </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4" name="文本框 3">
            <a:extLst>
              <a:ext uri="{FF2B5EF4-FFF2-40B4-BE49-F238E27FC236}">
                <a16:creationId xmlns:a16="http://schemas.microsoft.com/office/drawing/2014/main" id="{23888C96-1BB2-0A87-7236-9F6AA8A0F1CA}"/>
              </a:ext>
            </a:extLst>
          </p:cNvPr>
          <p:cNvSpPr txBox="1"/>
          <p:nvPr/>
        </p:nvSpPr>
        <p:spPr>
          <a:xfrm>
            <a:off x="151966" y="932936"/>
            <a:ext cx="11530282" cy="430887"/>
          </a:xfrm>
          <a:prstGeom prst="rect">
            <a:avLst/>
          </a:prstGeom>
          <a:noFill/>
          <a:ln>
            <a:solidFill>
              <a:schemeClr val="accent2">
                <a:lumMod val="60000"/>
                <a:lumOff val="40000"/>
              </a:schemeClr>
            </a:solidFill>
          </a:ln>
        </p:spPr>
        <p:txBody>
          <a:bodyPr wrap="square">
            <a:spAutoFit/>
          </a:bodyPr>
          <a:lstStyle/>
          <a:p>
            <a:pPr marL="342900" indent="-342900">
              <a:buFont typeface="Wingdings" panose="05000000000000000000" pitchFamily="2" charset="2"/>
              <a:buChar char="p"/>
            </a:pPr>
            <a:r>
              <a:rPr lang="en-US" altLang="zh-CN" sz="2200" i="1"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Almost all of the important ideas in neutrino physics were proposed by Pontecorvo.—Val Telegdi</a:t>
            </a:r>
            <a:endParaRPr lang="zh-CN" altLang="en-US" sz="2200" i="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79D17DC1-5864-8A44-8439-180DB109BC7B}"/>
              </a:ext>
            </a:extLst>
          </p:cNvPr>
          <p:cNvSpPr txBox="1"/>
          <p:nvPr/>
        </p:nvSpPr>
        <p:spPr>
          <a:xfrm>
            <a:off x="151966" y="1479206"/>
            <a:ext cx="11530282" cy="430887"/>
          </a:xfrm>
          <a:prstGeom prst="rect">
            <a:avLst/>
          </a:prstGeom>
          <a:noFill/>
          <a:ln>
            <a:solidFill>
              <a:schemeClr val="accent2">
                <a:lumMod val="60000"/>
                <a:lumOff val="40000"/>
              </a:schemeClr>
            </a:solidFill>
          </a:ln>
        </p:spPr>
        <p:txBody>
          <a:bodyPr wrap="square">
            <a:spAutoFit/>
          </a:bodyPr>
          <a:lstStyle/>
          <a:p>
            <a:pPr marL="342900" indent="-342900">
              <a:buFont typeface="Wingdings" panose="05000000000000000000" pitchFamily="2" charset="2"/>
              <a:buChar char="p"/>
            </a:pP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How </a:t>
            </a:r>
            <a:r>
              <a:rPr lang="en-US" altLang="zh-CN" sz="2200" b="1" u="sng" dirty="0">
                <a:latin typeface="Times New Roman" panose="02020603050405020304" pitchFamily="18" charset="0"/>
                <a:ea typeface="黑体" panose="02010609060101010101" pitchFamily="49" charset="-122"/>
                <a:cs typeface="Times New Roman" panose="02020603050405020304" pitchFamily="18" charset="0"/>
              </a:rPr>
              <a:t>a wrong rumor </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about the results of an experiment gave rise to a correct idea.</a:t>
            </a:r>
            <a:endParaRPr lang="zh-CN" altLang="en-US" sz="22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39259EDF-9E11-3290-F729-53ACF84076DE}"/>
              </a:ext>
            </a:extLst>
          </p:cNvPr>
          <p:cNvPicPr>
            <a:picLocks noChangeAspect="1"/>
          </p:cNvPicPr>
          <p:nvPr/>
        </p:nvPicPr>
        <p:blipFill>
          <a:blip r:embed="rId3"/>
          <a:stretch>
            <a:fillRect/>
          </a:stretch>
        </p:blipFill>
        <p:spPr>
          <a:xfrm>
            <a:off x="1600592" y="1982262"/>
            <a:ext cx="2158987" cy="504354"/>
          </a:xfrm>
          <a:prstGeom prst="rect">
            <a:avLst/>
          </a:prstGeom>
        </p:spPr>
      </p:pic>
      <p:sp>
        <p:nvSpPr>
          <p:cNvPr id="12" name="文本框 11">
            <a:extLst>
              <a:ext uri="{FF2B5EF4-FFF2-40B4-BE49-F238E27FC236}">
                <a16:creationId xmlns:a16="http://schemas.microsoft.com/office/drawing/2014/main" id="{409C0B6B-85B3-9B0C-2212-86A5E5D39BD0}"/>
              </a:ext>
            </a:extLst>
          </p:cNvPr>
          <p:cNvSpPr txBox="1"/>
          <p:nvPr/>
        </p:nvSpPr>
        <p:spPr>
          <a:xfrm>
            <a:off x="151966" y="3360745"/>
            <a:ext cx="5279255" cy="769441"/>
          </a:xfrm>
          <a:prstGeom prst="rect">
            <a:avLst/>
          </a:prstGeom>
          <a:noFill/>
          <a:ln>
            <a:solidFill>
              <a:schemeClr val="accent2">
                <a:lumMod val="60000"/>
                <a:lumOff val="40000"/>
              </a:schemeClr>
            </a:solidFill>
          </a:ln>
        </p:spPr>
        <p:txBody>
          <a:bodyPr wrap="square">
            <a:spAutoFit/>
          </a:bodyPr>
          <a:lstStyle/>
          <a:p>
            <a:pPr marL="342900" indent="-342900">
              <a:buFont typeface="Wingdings" panose="05000000000000000000" pitchFamily="2" charset="2"/>
              <a:buChar char="p"/>
            </a:pP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How to explain? --</a:t>
            </a:r>
            <a:r>
              <a:rPr lang="en-US" altLang="zh-CN" sz="2200" b="1" dirty="0" err="1">
                <a:latin typeface="Times New Roman" panose="02020603050405020304" pitchFamily="18" charset="0"/>
                <a:ea typeface="黑体" panose="02010609060101010101" pitchFamily="49" charset="-122"/>
                <a:cs typeface="Times New Roman" panose="02020603050405020304" pitchFamily="18" charset="0"/>
              </a:rPr>
              <a:t>Mesonium</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 and </a:t>
            </a:r>
            <a:r>
              <a:rPr lang="en-US" altLang="zh-CN" sz="2200" b="1" dirty="0" err="1">
                <a:latin typeface="Times New Roman" panose="02020603050405020304" pitchFamily="18" charset="0"/>
                <a:ea typeface="黑体" panose="02010609060101010101" pitchFamily="49" charset="-122"/>
                <a:cs typeface="Times New Roman" panose="02020603050405020304" pitchFamily="18" charset="0"/>
              </a:rPr>
              <a:t>Antimesonium</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 (1957)</a:t>
            </a:r>
            <a:endParaRPr lang="zh-CN" altLang="en-US" sz="22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4" name="图片 13">
            <a:extLst>
              <a:ext uri="{FF2B5EF4-FFF2-40B4-BE49-F238E27FC236}">
                <a16:creationId xmlns:a16="http://schemas.microsoft.com/office/drawing/2014/main" id="{05D48185-AEEB-17BF-9DC1-6BCCA48168D7}"/>
              </a:ext>
            </a:extLst>
          </p:cNvPr>
          <p:cNvPicPr>
            <a:picLocks noChangeAspect="1"/>
          </p:cNvPicPr>
          <p:nvPr/>
        </p:nvPicPr>
        <p:blipFill>
          <a:blip r:embed="rId4"/>
          <a:stretch>
            <a:fillRect/>
          </a:stretch>
        </p:blipFill>
        <p:spPr>
          <a:xfrm>
            <a:off x="5851742" y="3236027"/>
            <a:ext cx="6098520" cy="2118480"/>
          </a:xfrm>
          <a:prstGeom prst="rect">
            <a:avLst/>
          </a:prstGeom>
        </p:spPr>
      </p:pic>
      <p:pic>
        <p:nvPicPr>
          <p:cNvPr id="17" name="图片 16">
            <a:extLst>
              <a:ext uri="{FF2B5EF4-FFF2-40B4-BE49-F238E27FC236}">
                <a16:creationId xmlns:a16="http://schemas.microsoft.com/office/drawing/2014/main" id="{1F6851C2-CC09-145D-A265-F41B255BB6D5}"/>
              </a:ext>
            </a:extLst>
          </p:cNvPr>
          <p:cNvPicPr>
            <a:picLocks noChangeAspect="1"/>
          </p:cNvPicPr>
          <p:nvPr/>
        </p:nvPicPr>
        <p:blipFill>
          <a:blip r:embed="rId5"/>
          <a:stretch>
            <a:fillRect/>
          </a:stretch>
        </p:blipFill>
        <p:spPr>
          <a:xfrm>
            <a:off x="5331876" y="5596758"/>
            <a:ext cx="6860124" cy="1022820"/>
          </a:xfrm>
          <a:prstGeom prst="rect">
            <a:avLst/>
          </a:prstGeom>
        </p:spPr>
      </p:pic>
      <p:sp>
        <p:nvSpPr>
          <p:cNvPr id="18" name="文本框 17">
            <a:extLst>
              <a:ext uri="{FF2B5EF4-FFF2-40B4-BE49-F238E27FC236}">
                <a16:creationId xmlns:a16="http://schemas.microsoft.com/office/drawing/2014/main" id="{4BFEC3B6-F12F-FFAD-B93D-5EB1B80196D9}"/>
              </a:ext>
            </a:extLst>
          </p:cNvPr>
          <p:cNvSpPr txBox="1"/>
          <p:nvPr/>
        </p:nvSpPr>
        <p:spPr>
          <a:xfrm>
            <a:off x="931553" y="5929367"/>
            <a:ext cx="4127880" cy="430887"/>
          </a:xfrm>
          <a:prstGeom prst="rect">
            <a:avLst/>
          </a:prstGeom>
          <a:noFill/>
          <a:ln>
            <a:solidFill>
              <a:schemeClr val="accent2">
                <a:lumMod val="60000"/>
                <a:lumOff val="40000"/>
              </a:schemeClr>
            </a:solidFill>
          </a:ln>
        </p:spPr>
        <p:txBody>
          <a:bodyPr wrap="square">
            <a:spAutoFit/>
          </a:bodyPr>
          <a:lstStyle/>
          <a:p>
            <a:pPr marL="342900" indent="-342900">
              <a:buFont typeface="Wingdings" panose="05000000000000000000" pitchFamily="2" charset="2"/>
              <a:buChar char="p"/>
            </a:pP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首次提出中微子振荡的想法</a:t>
            </a:r>
          </a:p>
        </p:txBody>
      </p:sp>
      <p:sp>
        <p:nvSpPr>
          <p:cNvPr id="19" name="椭圆 18">
            <a:extLst>
              <a:ext uri="{FF2B5EF4-FFF2-40B4-BE49-F238E27FC236}">
                <a16:creationId xmlns:a16="http://schemas.microsoft.com/office/drawing/2014/main" id="{27BA4D99-6B7D-BD39-2C65-B4B47B6DA875}"/>
              </a:ext>
            </a:extLst>
          </p:cNvPr>
          <p:cNvSpPr/>
          <p:nvPr/>
        </p:nvSpPr>
        <p:spPr>
          <a:xfrm>
            <a:off x="1663656" y="2000197"/>
            <a:ext cx="464686" cy="504354"/>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41393A49-2829-7EEE-12A7-EEA5B4E5BA06}"/>
              </a:ext>
            </a:extLst>
          </p:cNvPr>
          <p:cNvPicPr>
            <a:picLocks noChangeAspect="1"/>
          </p:cNvPicPr>
          <p:nvPr/>
        </p:nvPicPr>
        <p:blipFill>
          <a:blip r:embed="rId6"/>
          <a:stretch>
            <a:fillRect/>
          </a:stretch>
        </p:blipFill>
        <p:spPr>
          <a:xfrm>
            <a:off x="4029538" y="1940766"/>
            <a:ext cx="2540131" cy="800141"/>
          </a:xfrm>
          <a:prstGeom prst="rect">
            <a:avLst/>
          </a:prstGeom>
        </p:spPr>
      </p:pic>
      <p:pic>
        <p:nvPicPr>
          <p:cNvPr id="29" name="图片 28">
            <a:extLst>
              <a:ext uri="{FF2B5EF4-FFF2-40B4-BE49-F238E27FC236}">
                <a16:creationId xmlns:a16="http://schemas.microsoft.com/office/drawing/2014/main" id="{0CAA6BDD-0486-F33E-9CFF-1377209C2584}"/>
              </a:ext>
            </a:extLst>
          </p:cNvPr>
          <p:cNvPicPr>
            <a:picLocks noChangeAspect="1"/>
          </p:cNvPicPr>
          <p:nvPr/>
        </p:nvPicPr>
        <p:blipFill>
          <a:blip r:embed="rId7"/>
          <a:stretch>
            <a:fillRect/>
          </a:stretch>
        </p:blipFill>
        <p:spPr>
          <a:xfrm>
            <a:off x="6839628" y="1934416"/>
            <a:ext cx="2819545" cy="812842"/>
          </a:xfrm>
          <a:prstGeom prst="rect">
            <a:avLst/>
          </a:prstGeom>
        </p:spPr>
      </p:pic>
      <p:sp>
        <p:nvSpPr>
          <p:cNvPr id="30" name="文本框 29">
            <a:extLst>
              <a:ext uri="{FF2B5EF4-FFF2-40B4-BE49-F238E27FC236}">
                <a16:creationId xmlns:a16="http://schemas.microsoft.com/office/drawing/2014/main" id="{557078B6-49A6-D54F-2B76-B7A47A6CCE54}"/>
              </a:ext>
            </a:extLst>
          </p:cNvPr>
          <p:cNvSpPr txBox="1"/>
          <p:nvPr/>
        </p:nvSpPr>
        <p:spPr>
          <a:xfrm>
            <a:off x="4649871" y="2766287"/>
            <a:ext cx="99257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Davis</a:t>
            </a:r>
            <a:endParaRPr lang="zh-CN" altLang="en-US"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FC584B7-1A6B-0DAA-01B0-43441BC320A6}"/>
              </a:ext>
            </a:extLst>
          </p:cNvPr>
          <p:cNvSpPr txBox="1"/>
          <p:nvPr/>
        </p:nvSpPr>
        <p:spPr>
          <a:xfrm>
            <a:off x="8327083" y="2770310"/>
            <a:ext cx="187102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Bruno Pontecorvo</a:t>
            </a:r>
            <a:endParaRPr lang="zh-CN" altLang="en-US" dirty="0">
              <a:latin typeface="Times New Roman" panose="020206030504050203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0CB263C0-54EE-E883-C9F8-25F597C70B9A}"/>
              </a:ext>
            </a:extLst>
          </p:cNvPr>
          <p:cNvPicPr>
            <a:picLocks noChangeAspect="1"/>
          </p:cNvPicPr>
          <p:nvPr/>
        </p:nvPicPr>
        <p:blipFill>
          <a:blip r:embed="rId8"/>
          <a:stretch>
            <a:fillRect/>
          </a:stretch>
        </p:blipFill>
        <p:spPr>
          <a:xfrm>
            <a:off x="9822903" y="1951118"/>
            <a:ext cx="2127359" cy="819192"/>
          </a:xfrm>
          <a:prstGeom prst="rect">
            <a:avLst/>
          </a:prstGeom>
        </p:spPr>
      </p:pic>
      <p:pic>
        <p:nvPicPr>
          <p:cNvPr id="35" name="图片 34">
            <a:extLst>
              <a:ext uri="{FF2B5EF4-FFF2-40B4-BE49-F238E27FC236}">
                <a16:creationId xmlns:a16="http://schemas.microsoft.com/office/drawing/2014/main" id="{183F4829-2233-005C-E851-EFFFAC6A9886}"/>
              </a:ext>
            </a:extLst>
          </p:cNvPr>
          <p:cNvPicPr>
            <a:picLocks noChangeAspect="1"/>
          </p:cNvPicPr>
          <p:nvPr/>
        </p:nvPicPr>
        <p:blipFill>
          <a:blip r:embed="rId9"/>
          <a:stretch>
            <a:fillRect/>
          </a:stretch>
        </p:blipFill>
        <p:spPr>
          <a:xfrm>
            <a:off x="432879" y="4267089"/>
            <a:ext cx="4116041" cy="687323"/>
          </a:xfrm>
          <a:prstGeom prst="rect">
            <a:avLst/>
          </a:prstGeom>
        </p:spPr>
      </p:pic>
      <p:cxnSp>
        <p:nvCxnSpPr>
          <p:cNvPr id="37" name="直接连接符 36">
            <a:extLst>
              <a:ext uri="{FF2B5EF4-FFF2-40B4-BE49-F238E27FC236}">
                <a16:creationId xmlns:a16="http://schemas.microsoft.com/office/drawing/2014/main" id="{731EC06C-A059-8DE1-0198-32A9EE45534B}"/>
              </a:ext>
            </a:extLst>
          </p:cNvPr>
          <p:cNvCxnSpPr/>
          <p:nvPr/>
        </p:nvCxnSpPr>
        <p:spPr>
          <a:xfrm>
            <a:off x="8458200" y="5044966"/>
            <a:ext cx="32240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直接连接符 37">
            <a:extLst>
              <a:ext uri="{FF2B5EF4-FFF2-40B4-BE49-F238E27FC236}">
                <a16:creationId xmlns:a16="http://schemas.microsoft.com/office/drawing/2014/main" id="{8261F852-2409-3F43-EE90-451B754D4664}"/>
              </a:ext>
            </a:extLst>
          </p:cNvPr>
          <p:cNvCxnSpPr>
            <a:cxnSpLocks/>
          </p:cNvCxnSpPr>
          <p:nvPr/>
        </p:nvCxnSpPr>
        <p:spPr>
          <a:xfrm>
            <a:off x="6006662" y="5197366"/>
            <a:ext cx="582798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6C915CFA-9CCC-31B6-C0CA-10916CEF398D}"/>
              </a:ext>
            </a:extLst>
          </p:cNvPr>
          <p:cNvCxnSpPr>
            <a:cxnSpLocks/>
          </p:cNvCxnSpPr>
          <p:nvPr/>
        </p:nvCxnSpPr>
        <p:spPr>
          <a:xfrm>
            <a:off x="5413090" y="5995638"/>
            <a:ext cx="65371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34F50891-0664-FE93-403A-59D38C891332}"/>
              </a:ext>
            </a:extLst>
          </p:cNvPr>
          <p:cNvCxnSpPr>
            <a:cxnSpLocks/>
          </p:cNvCxnSpPr>
          <p:nvPr/>
        </p:nvCxnSpPr>
        <p:spPr>
          <a:xfrm>
            <a:off x="10152993" y="6176942"/>
            <a:ext cx="179726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E8A34246-70BA-5DA0-58CE-61579B53BF9B}"/>
              </a:ext>
            </a:extLst>
          </p:cNvPr>
          <p:cNvCxnSpPr>
            <a:cxnSpLocks/>
          </p:cNvCxnSpPr>
          <p:nvPr/>
        </p:nvCxnSpPr>
        <p:spPr>
          <a:xfrm>
            <a:off x="5466301" y="6323611"/>
            <a:ext cx="32153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92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A365-6926-F68F-D334-391768264919}"/>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539FAC32-8405-243E-47B5-10F1ED3A0AA8}"/>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52B187A-3BFF-A0D2-DFC5-4957AAA986A0}"/>
              </a:ext>
            </a:extLst>
          </p:cNvPr>
          <p:cNvSpPr txBox="1"/>
          <p:nvPr/>
        </p:nvSpPr>
        <p:spPr>
          <a:xfrm>
            <a:off x="2996292" y="88663"/>
            <a:ext cx="8154830" cy="646331"/>
          </a:xfrm>
          <a:prstGeom prst="rect">
            <a:avLst/>
          </a:prstGeom>
          <a:noFill/>
        </p:spPr>
        <p:txBody>
          <a:bodyPr wrap="squar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Dubna—Neutrino Oscillations </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4" name="文本框 3">
            <a:extLst>
              <a:ext uri="{FF2B5EF4-FFF2-40B4-BE49-F238E27FC236}">
                <a16:creationId xmlns:a16="http://schemas.microsoft.com/office/drawing/2014/main" id="{D9B0E9B1-D460-ABEC-F74A-F267B1B627DA}"/>
              </a:ext>
            </a:extLst>
          </p:cNvPr>
          <p:cNvSpPr txBox="1"/>
          <p:nvPr/>
        </p:nvSpPr>
        <p:spPr>
          <a:xfrm>
            <a:off x="971773" y="4521873"/>
            <a:ext cx="5239841" cy="430887"/>
          </a:xfrm>
          <a:prstGeom prst="rect">
            <a:avLst/>
          </a:prstGeom>
          <a:noFill/>
          <a:ln>
            <a:solidFill>
              <a:schemeClr val="accent2">
                <a:lumMod val="60000"/>
                <a:lumOff val="40000"/>
              </a:schemeClr>
            </a:solidFill>
          </a:ln>
        </p:spPr>
        <p:txBody>
          <a:bodyPr wrap="square">
            <a:spAutoFit/>
          </a:bodyPr>
          <a:lstStyle/>
          <a:p>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正确的公式并非永远来自正确的假设！</a:t>
            </a:r>
          </a:p>
        </p:txBody>
      </p:sp>
      <p:pic>
        <p:nvPicPr>
          <p:cNvPr id="10" name="图片 9">
            <a:extLst>
              <a:ext uri="{FF2B5EF4-FFF2-40B4-BE49-F238E27FC236}">
                <a16:creationId xmlns:a16="http://schemas.microsoft.com/office/drawing/2014/main" id="{4A1CD97E-BD99-B224-FC46-69DB2B461BE3}"/>
              </a:ext>
            </a:extLst>
          </p:cNvPr>
          <p:cNvPicPr>
            <a:picLocks noChangeAspect="1"/>
          </p:cNvPicPr>
          <p:nvPr/>
        </p:nvPicPr>
        <p:blipFill>
          <a:blip r:embed="rId3"/>
          <a:stretch>
            <a:fillRect/>
          </a:stretch>
        </p:blipFill>
        <p:spPr>
          <a:xfrm>
            <a:off x="7716413" y="885081"/>
            <a:ext cx="4054183" cy="2788285"/>
          </a:xfrm>
          <a:prstGeom prst="rect">
            <a:avLst/>
          </a:prstGeom>
        </p:spPr>
      </p:pic>
      <p:pic>
        <p:nvPicPr>
          <p:cNvPr id="19" name="图片 18">
            <a:extLst>
              <a:ext uri="{FF2B5EF4-FFF2-40B4-BE49-F238E27FC236}">
                <a16:creationId xmlns:a16="http://schemas.microsoft.com/office/drawing/2014/main" id="{A45D06DB-4CDF-AE36-8BFB-4075B37E660B}"/>
              </a:ext>
            </a:extLst>
          </p:cNvPr>
          <p:cNvPicPr>
            <a:picLocks noChangeAspect="1"/>
          </p:cNvPicPr>
          <p:nvPr/>
        </p:nvPicPr>
        <p:blipFill>
          <a:blip r:embed="rId4"/>
          <a:stretch>
            <a:fillRect/>
          </a:stretch>
        </p:blipFill>
        <p:spPr>
          <a:xfrm>
            <a:off x="1671705" y="1503879"/>
            <a:ext cx="3772094" cy="450873"/>
          </a:xfrm>
          <a:prstGeom prst="rect">
            <a:avLst/>
          </a:prstGeom>
        </p:spPr>
      </p:pic>
      <p:pic>
        <p:nvPicPr>
          <p:cNvPr id="23" name="图片 22">
            <a:extLst>
              <a:ext uri="{FF2B5EF4-FFF2-40B4-BE49-F238E27FC236}">
                <a16:creationId xmlns:a16="http://schemas.microsoft.com/office/drawing/2014/main" id="{1BC2B2A1-4649-9AED-75E6-A92F5ECFD230}"/>
              </a:ext>
            </a:extLst>
          </p:cNvPr>
          <p:cNvPicPr>
            <a:picLocks noChangeAspect="1"/>
          </p:cNvPicPr>
          <p:nvPr/>
        </p:nvPicPr>
        <p:blipFill>
          <a:blip r:embed="rId5"/>
          <a:stretch>
            <a:fillRect/>
          </a:stretch>
        </p:blipFill>
        <p:spPr>
          <a:xfrm>
            <a:off x="2339041" y="2899489"/>
            <a:ext cx="2279767" cy="641383"/>
          </a:xfrm>
          <a:prstGeom prst="rect">
            <a:avLst/>
          </a:prstGeom>
        </p:spPr>
      </p:pic>
      <p:pic>
        <p:nvPicPr>
          <p:cNvPr id="29" name="图片 28">
            <a:extLst>
              <a:ext uri="{FF2B5EF4-FFF2-40B4-BE49-F238E27FC236}">
                <a16:creationId xmlns:a16="http://schemas.microsoft.com/office/drawing/2014/main" id="{137D05AC-1D5E-8856-E86F-8A1004481E85}"/>
              </a:ext>
            </a:extLst>
          </p:cNvPr>
          <p:cNvPicPr>
            <a:picLocks noChangeAspect="1"/>
          </p:cNvPicPr>
          <p:nvPr/>
        </p:nvPicPr>
        <p:blipFill>
          <a:blip r:embed="rId6"/>
          <a:stretch>
            <a:fillRect/>
          </a:stretch>
        </p:blipFill>
        <p:spPr>
          <a:xfrm>
            <a:off x="830377" y="2180885"/>
            <a:ext cx="6464632" cy="488975"/>
          </a:xfrm>
          <a:prstGeom prst="rect">
            <a:avLst/>
          </a:prstGeom>
        </p:spPr>
      </p:pic>
      <p:pic>
        <p:nvPicPr>
          <p:cNvPr id="31" name="图片 30">
            <a:extLst>
              <a:ext uri="{FF2B5EF4-FFF2-40B4-BE49-F238E27FC236}">
                <a16:creationId xmlns:a16="http://schemas.microsoft.com/office/drawing/2014/main" id="{4A2C6E49-8969-126A-E7C2-FB1F956EF321}"/>
              </a:ext>
            </a:extLst>
          </p:cNvPr>
          <p:cNvPicPr>
            <a:picLocks noChangeAspect="1"/>
          </p:cNvPicPr>
          <p:nvPr/>
        </p:nvPicPr>
        <p:blipFill>
          <a:blip r:embed="rId7"/>
          <a:stretch>
            <a:fillRect/>
          </a:stretch>
        </p:blipFill>
        <p:spPr>
          <a:xfrm>
            <a:off x="1429342" y="3649072"/>
            <a:ext cx="5009695" cy="539069"/>
          </a:xfrm>
          <a:prstGeom prst="rect">
            <a:avLst/>
          </a:prstGeom>
        </p:spPr>
      </p:pic>
      <p:sp>
        <p:nvSpPr>
          <p:cNvPr id="32" name="文本框 31">
            <a:extLst>
              <a:ext uri="{FF2B5EF4-FFF2-40B4-BE49-F238E27FC236}">
                <a16:creationId xmlns:a16="http://schemas.microsoft.com/office/drawing/2014/main" id="{0B66E75E-C2E8-E7D9-BA2E-D10E1ADDAECE}"/>
              </a:ext>
            </a:extLst>
          </p:cNvPr>
          <p:cNvSpPr txBox="1"/>
          <p:nvPr/>
        </p:nvSpPr>
        <p:spPr>
          <a:xfrm>
            <a:off x="304366" y="1085336"/>
            <a:ext cx="7617806" cy="430887"/>
          </a:xfrm>
          <a:prstGeom prst="rect">
            <a:avLst/>
          </a:prstGeom>
          <a:noFill/>
          <a:ln>
            <a:solidFill>
              <a:schemeClr val="accent2">
                <a:lumMod val="60000"/>
                <a:lumOff val="40000"/>
              </a:schemeClr>
            </a:solidFill>
          </a:ln>
        </p:spPr>
        <p:txBody>
          <a:bodyPr wrap="square">
            <a:spAutoFit/>
          </a:bodyPr>
          <a:lstStyle/>
          <a:p>
            <a:pPr marL="342900" indent="-342900">
              <a:buFont typeface="Wingdings" panose="05000000000000000000" pitchFamily="2" charset="2"/>
              <a:buChar char="p"/>
            </a:pP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MNS</a:t>
            </a:r>
            <a:r>
              <a:rPr lang="zh-CN" altLang="en-US" sz="2200" b="1" dirty="0">
                <a:latin typeface="Times New Roman" panose="02020603050405020304" pitchFamily="18" charset="0"/>
                <a:ea typeface="黑体" panose="02010609060101010101" pitchFamily="49" charset="-122"/>
                <a:cs typeface="Times New Roman" panose="02020603050405020304" pitchFamily="18" charset="0"/>
              </a:rPr>
              <a:t>矩阵</a:t>
            </a:r>
            <a:r>
              <a:rPr lang="zh-CN" altLang="en-US" sz="2200" dirty="0">
                <a:solidFill>
                  <a:srgbClr val="202122"/>
                </a:solidFill>
                <a:latin typeface="Times New Roman" panose="02020603050405020304" pitchFamily="18" charset="0"/>
                <a:cs typeface="Times New Roman" panose="02020603050405020304" pitchFamily="18" charset="0"/>
              </a:rPr>
              <a:t>（</a:t>
            </a:r>
            <a:r>
              <a:rPr lang="en-US" altLang="zh-CN" sz="2200" dirty="0">
                <a:solidFill>
                  <a:srgbClr val="202122"/>
                </a:solidFill>
                <a:latin typeface="Times New Roman" panose="02020603050405020304" pitchFamily="18" charset="0"/>
                <a:cs typeface="Times New Roman" panose="02020603050405020304" pitchFamily="18" charset="0"/>
              </a:rPr>
              <a:t>Maki</a:t>
            </a:r>
            <a:r>
              <a:rPr lang="en-US" altLang="zh-CN" sz="2200" i="0" dirty="0">
                <a:solidFill>
                  <a:srgbClr val="202122"/>
                </a:solidFill>
                <a:effectLst/>
                <a:latin typeface="Times New Roman" panose="02020603050405020304" pitchFamily="18" charset="0"/>
                <a:cs typeface="Times New Roman" panose="02020603050405020304" pitchFamily="18" charset="0"/>
              </a:rPr>
              <a:t>–Nakagawa–Sakata matrix</a:t>
            </a:r>
            <a:r>
              <a:rPr lang="zh-CN" altLang="en-US" sz="2200" dirty="0">
                <a:solidFill>
                  <a:srgbClr val="202122"/>
                </a:solidFill>
                <a:latin typeface="Times New Roman" panose="02020603050405020304" pitchFamily="18" charset="0"/>
                <a:cs typeface="Times New Roman" panose="02020603050405020304" pitchFamily="18" charset="0"/>
              </a:rPr>
              <a:t>）</a:t>
            </a:r>
            <a:r>
              <a:rPr lang="en-US" altLang="zh-CN" sz="2200" dirty="0">
                <a:solidFill>
                  <a:srgbClr val="202122"/>
                </a:solidFill>
                <a:latin typeface="Times New Roman" panose="02020603050405020304" pitchFamily="18" charset="0"/>
                <a:cs typeface="Times New Roman" panose="02020603050405020304" pitchFamily="18" charset="0"/>
              </a:rPr>
              <a:t>--1962</a:t>
            </a:r>
            <a:endParaRPr lang="zh-CN" altLang="en-US" sz="2200" dirty="0">
              <a:solidFill>
                <a:srgbClr val="202122"/>
              </a:solidFill>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6186A655-7042-1764-A39A-E6B9E5A12665}"/>
              </a:ext>
            </a:extLst>
          </p:cNvPr>
          <p:cNvPicPr>
            <a:picLocks noChangeAspect="1"/>
          </p:cNvPicPr>
          <p:nvPr/>
        </p:nvPicPr>
        <p:blipFill>
          <a:blip r:embed="rId8"/>
          <a:stretch>
            <a:fillRect/>
          </a:stretch>
        </p:blipFill>
        <p:spPr>
          <a:xfrm>
            <a:off x="7615881" y="4569379"/>
            <a:ext cx="3973808" cy="1068148"/>
          </a:xfrm>
          <a:prstGeom prst="rect">
            <a:avLst/>
          </a:prstGeom>
        </p:spPr>
      </p:pic>
      <p:sp>
        <p:nvSpPr>
          <p:cNvPr id="35" name="文本框 34">
            <a:extLst>
              <a:ext uri="{FF2B5EF4-FFF2-40B4-BE49-F238E27FC236}">
                <a16:creationId xmlns:a16="http://schemas.microsoft.com/office/drawing/2014/main" id="{E1030922-E64A-7882-BA6E-3CCCE8850D17}"/>
              </a:ext>
            </a:extLst>
          </p:cNvPr>
          <p:cNvSpPr txBox="1"/>
          <p:nvPr/>
        </p:nvSpPr>
        <p:spPr>
          <a:xfrm>
            <a:off x="8773510" y="5894782"/>
            <a:ext cx="1447319" cy="369332"/>
          </a:xfrm>
          <a:prstGeom prst="rect">
            <a:avLst/>
          </a:prstGeom>
          <a:noFill/>
        </p:spPr>
        <p:txBody>
          <a:bodyPr wrap="none" rtlCol="0">
            <a:spAutoFit/>
          </a:bodyPr>
          <a:lstStyle/>
          <a:p>
            <a:r>
              <a:rPr lang="en-US" altLang="zh-CN" b="1" dirty="0">
                <a:latin typeface="ADLaM Display" panose="020F0502020204030204" pitchFamily="2" charset="0"/>
                <a:ea typeface="ADLaM Display" panose="020F0502020204030204" pitchFamily="2" charset="0"/>
                <a:cs typeface="ADLaM Display" panose="020F0502020204030204" pitchFamily="2" charset="0"/>
              </a:rPr>
              <a:t>PMNS matrix</a:t>
            </a:r>
            <a:endParaRPr lang="zh-CN" altLang="en-US" b="1" dirty="0">
              <a:latin typeface="ADLaM Display" panose="020F0502020204030204" pitchFamily="2" charset="0"/>
              <a:cs typeface="ADLaM Display" panose="020F0502020204030204" pitchFamily="2" charset="0"/>
            </a:endParaRPr>
          </a:p>
        </p:txBody>
      </p:sp>
      <p:sp>
        <p:nvSpPr>
          <p:cNvPr id="3" name="文本框 2">
            <a:extLst>
              <a:ext uri="{FF2B5EF4-FFF2-40B4-BE49-F238E27FC236}">
                <a16:creationId xmlns:a16="http://schemas.microsoft.com/office/drawing/2014/main" id="{AB2C9DBE-5611-2DC0-E901-B5DAFDF7A677}"/>
              </a:ext>
            </a:extLst>
          </p:cNvPr>
          <p:cNvSpPr txBox="1"/>
          <p:nvPr/>
        </p:nvSpPr>
        <p:spPr>
          <a:xfrm>
            <a:off x="8456049" y="3733940"/>
            <a:ext cx="2695073" cy="369332"/>
          </a:xfrm>
          <a:prstGeom prst="rect">
            <a:avLst/>
          </a:prstGeom>
          <a:noFill/>
        </p:spPr>
        <p:txBody>
          <a:bodyPr wrap="square">
            <a:spAutoFit/>
          </a:bodyPr>
          <a:lstStyle/>
          <a:p>
            <a:pPr algn="l"/>
            <a:r>
              <a:rPr lang="en-US" altLang="zh-CN" b="0" i="0" dirty="0">
                <a:solidFill>
                  <a:srgbClr val="101418"/>
                </a:solidFill>
                <a:effectLst/>
                <a:latin typeface="Linux Libertine"/>
              </a:rPr>
              <a:t>Sakata-Maki–Nakagawa</a:t>
            </a:r>
          </a:p>
        </p:txBody>
      </p:sp>
    </p:spTree>
    <p:extLst>
      <p:ext uri="{BB962C8B-B14F-4D97-AF65-F5344CB8AC3E}">
        <p14:creationId xmlns:p14="http://schemas.microsoft.com/office/powerpoint/2010/main" val="257570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utrino physics: An introduction">
            <a:extLst>
              <a:ext uri="{FF2B5EF4-FFF2-40B4-BE49-F238E27FC236}">
                <a16:creationId xmlns:a16="http://schemas.microsoft.com/office/drawing/2014/main" id="{44D6EDBF-5F2E-EDAA-5A13-F215F3D33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32561"/>
            <a:ext cx="11925300" cy="682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826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E2EA700-6AFC-85A4-6186-8D3DA60F475C}"/>
              </a:ext>
            </a:extLst>
          </p:cNvPr>
          <p:cNvSpPr txBox="1"/>
          <p:nvPr/>
        </p:nvSpPr>
        <p:spPr>
          <a:xfrm>
            <a:off x="2234124" y="4832646"/>
            <a:ext cx="8084264" cy="523220"/>
          </a:xfrm>
          <a:prstGeom prst="rect">
            <a:avLst/>
          </a:prstGeom>
          <a:noFill/>
        </p:spPr>
        <p:txBody>
          <a:bodyPr wrap="none" rtlCol="0">
            <a:spAutoFit/>
          </a:bodyPr>
          <a:lstStyle/>
          <a:p>
            <a:r>
              <a:rPr lang="zh-CN" altLang="en-US" sz="2800" dirty="0">
                <a:latin typeface="华文楷体" panose="02010600040101010101" pitchFamily="2" charset="-122"/>
                <a:ea typeface="华文楷体" panose="02010600040101010101" pitchFamily="2" charset="-122"/>
              </a:rPr>
              <a:t>期待江门中微子实验，早日出好成果，出大成果！</a:t>
            </a:r>
          </a:p>
        </p:txBody>
      </p:sp>
      <p:sp>
        <p:nvSpPr>
          <p:cNvPr id="3" name="文本框 2">
            <a:extLst>
              <a:ext uri="{FF2B5EF4-FFF2-40B4-BE49-F238E27FC236}">
                <a16:creationId xmlns:a16="http://schemas.microsoft.com/office/drawing/2014/main" id="{EA3AD153-4C58-FBC9-86A5-2DFF890AB30B}"/>
              </a:ext>
            </a:extLst>
          </p:cNvPr>
          <p:cNvSpPr txBox="1"/>
          <p:nvPr/>
        </p:nvSpPr>
        <p:spPr>
          <a:xfrm>
            <a:off x="1461656" y="5450178"/>
            <a:ext cx="9642764" cy="113877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zh-CN" altLang="en-US" sz="2300" dirty="0">
                <a:latin typeface="华文楷体" panose="02010600040101010101" pitchFamily="2" charset="-122"/>
                <a:ea typeface="华文楷体" panose="02010600040101010101" pitchFamily="2" charset="-122"/>
              </a:rPr>
              <a:t>我想出来的实验，由外国人做出来，而不是在中国由我们的自己做出来，这是很可惜的，也是一件十分遗憾的事情。</a:t>
            </a:r>
            <a:endParaRPr lang="en-US" altLang="zh-CN" sz="2300" dirty="0">
              <a:latin typeface="华文楷体" panose="02010600040101010101" pitchFamily="2" charset="-122"/>
              <a:ea typeface="华文楷体" panose="02010600040101010101" pitchFamily="2"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王淦昌</a:t>
            </a:r>
            <a:endParaRPr lang="en-US" altLang="zh-CN" sz="2200" b="1" dirty="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A14E04F8-0A72-DA85-DCC1-9BD642080B52}"/>
              </a:ext>
            </a:extLst>
          </p:cNvPr>
          <p:cNvPicPr>
            <a:picLocks noChangeAspect="1"/>
          </p:cNvPicPr>
          <p:nvPr/>
        </p:nvPicPr>
        <p:blipFill>
          <a:blip r:embed="rId2"/>
          <a:stretch>
            <a:fillRect/>
          </a:stretch>
        </p:blipFill>
        <p:spPr>
          <a:xfrm>
            <a:off x="3211638" y="710759"/>
            <a:ext cx="5768723" cy="3926610"/>
          </a:xfrm>
          <a:prstGeom prst="rect">
            <a:avLst/>
          </a:prstGeom>
        </p:spPr>
      </p:pic>
    </p:spTree>
    <p:extLst>
      <p:ext uri="{BB962C8B-B14F-4D97-AF65-F5344CB8AC3E}">
        <p14:creationId xmlns:p14="http://schemas.microsoft.com/office/powerpoint/2010/main" val="306915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5F1B9-B38A-227A-29C8-DC881D2BA2E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24E11C49-3D1F-0BF9-54ED-98CF6056DDE2}"/>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C16B3694-5105-026B-C960-490EEF2FC28F}"/>
              </a:ext>
            </a:extLst>
          </p:cNvPr>
          <p:cNvSpPr txBox="1"/>
          <p:nvPr/>
        </p:nvSpPr>
        <p:spPr>
          <a:xfrm>
            <a:off x="4397835" y="88663"/>
            <a:ext cx="3440365"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庞蒂科夫的特质</a:t>
            </a:r>
          </a:p>
        </p:txBody>
      </p:sp>
      <p:sp>
        <p:nvSpPr>
          <p:cNvPr id="4" name="Rectangle 14">
            <a:extLst>
              <a:ext uri="{FF2B5EF4-FFF2-40B4-BE49-F238E27FC236}">
                <a16:creationId xmlns:a16="http://schemas.microsoft.com/office/drawing/2014/main" id="{6991DC8B-420E-0CEB-79D8-559D1AB38762}"/>
              </a:ext>
            </a:extLst>
          </p:cNvPr>
          <p:cNvSpPr>
            <a:spLocks noChangeArrowheads="1"/>
          </p:cNvSpPr>
          <p:nvPr/>
        </p:nvSpPr>
        <p:spPr bwMode="ltGray">
          <a:xfrm>
            <a:off x="0" y="12463"/>
            <a:ext cx="2488758" cy="8255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FF"/>
              </a:buClr>
              <a:buSzPct val="55000"/>
              <a:buFont typeface="Wingdings" panose="05000000000000000000" pitchFamily="2" charset="2"/>
              <a:buChar char="è"/>
              <a:defRPr sz="2800">
                <a:solidFill>
                  <a:srgbClr val="0000FF"/>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eaLnBrk="1" hangingPunct="1">
              <a:spcBef>
                <a:spcPct val="0"/>
              </a:spcBef>
              <a:buClrTx/>
              <a:buSzTx/>
              <a:buFontTx/>
              <a:buNone/>
            </a:pPr>
            <a:r>
              <a:rPr lang="zh-CN" altLang="en-US" sz="3600" dirty="0">
                <a:solidFill>
                  <a:schemeClr val="tx1"/>
                </a:solidFill>
                <a:ea typeface="微软雅黑" panose="020B0503020204020204" pitchFamily="34" charset="-122"/>
              </a:rPr>
              <a:t>分析与讨论</a:t>
            </a:r>
          </a:p>
        </p:txBody>
      </p:sp>
      <p:sp>
        <p:nvSpPr>
          <p:cNvPr id="6" name="文本框 5">
            <a:extLst>
              <a:ext uri="{FF2B5EF4-FFF2-40B4-BE49-F238E27FC236}">
                <a16:creationId xmlns:a16="http://schemas.microsoft.com/office/drawing/2014/main" id="{5CC48FB0-3B82-5E88-3A1A-E2FC1BD19D1E}"/>
              </a:ext>
            </a:extLst>
          </p:cNvPr>
          <p:cNvSpPr txBox="1"/>
          <p:nvPr/>
        </p:nvSpPr>
        <p:spPr>
          <a:xfrm>
            <a:off x="368544" y="1217878"/>
            <a:ext cx="11076878" cy="2492990"/>
          </a:xfrm>
          <a:prstGeom prst="rect">
            <a:avLst/>
          </a:prstGeom>
          <a:noFill/>
        </p:spPr>
        <p:txBody>
          <a:bodyPr wrap="square">
            <a:spAutoFit/>
          </a:bodyPr>
          <a:lstStyle/>
          <a:p>
            <a:pPr marL="342900" indent="-342900">
              <a:buFont typeface="Wingdings" panose="05000000000000000000" pitchFamily="2" charset="2"/>
              <a:buChar char="p"/>
            </a:pPr>
            <a:r>
              <a:rPr lang="en-US" altLang="zh-CN" sz="2400" b="1" u="sng" dirty="0">
                <a:solidFill>
                  <a:srgbClr val="3333FF"/>
                </a:solidFill>
                <a:latin typeface="华文楷体" panose="02010600040101010101" pitchFamily="2" charset="-122"/>
                <a:ea typeface="华文楷体" panose="02010600040101010101" pitchFamily="2" charset="-122"/>
                <a:cs typeface="Times New Roman" panose="02020603050405020304" pitchFamily="18" charset="0"/>
              </a:rPr>
              <a:t>Lucky to be at the Origins</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p"/>
            </a:pP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p"/>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As a physicist, I have a bit of fantasy – Cl-</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Ar</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neutrino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探测 </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(1946</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buFont typeface="Wingdings" panose="05000000000000000000" pitchFamily="2" charset="2"/>
              <a:buChar char="p"/>
            </a:pP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p"/>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The ability to anticipate the importance of a problem even before many have figured it out</a:t>
            </a:r>
          </a:p>
          <a:p>
            <a:pPr marL="342900" indent="-342900">
              <a:buFont typeface="Wingdings" panose="05000000000000000000" pitchFamily="2" charset="2"/>
              <a:buChar char="p"/>
            </a:pP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p"/>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对于</a:t>
            </a:r>
            <a:r>
              <a:rPr lang="el-GR" altLang="zh-CN" sz="2200" dirty="0">
                <a:latin typeface="Times New Roman" panose="02020603050405020304" pitchFamily="18" charset="0"/>
                <a:ea typeface="黑体" panose="02010609060101010101" pitchFamily="49" charset="-122"/>
                <a:cs typeface="Times New Roman" panose="02020603050405020304" pitchFamily="18" charset="0"/>
              </a:rPr>
              <a:t>μ</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和电子而言，弱相互作用强度一样大</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fine taste in physics </a:t>
            </a:r>
          </a:p>
        </p:txBody>
      </p:sp>
      <p:sp>
        <p:nvSpPr>
          <p:cNvPr id="7" name="文本框 6">
            <a:extLst>
              <a:ext uri="{FF2B5EF4-FFF2-40B4-BE49-F238E27FC236}">
                <a16:creationId xmlns:a16="http://schemas.microsoft.com/office/drawing/2014/main" id="{6BF92947-5AC2-9FFF-B60D-1F945FBF1EA1}"/>
              </a:ext>
            </a:extLst>
          </p:cNvPr>
          <p:cNvSpPr txBox="1"/>
          <p:nvPr/>
        </p:nvSpPr>
        <p:spPr>
          <a:xfrm>
            <a:off x="570355" y="4257176"/>
            <a:ext cx="10673256" cy="1569660"/>
          </a:xfrm>
          <a:prstGeom prst="rect">
            <a:avLst/>
          </a:prstGeom>
          <a:noFill/>
          <a:ln>
            <a:solidFill>
              <a:schemeClr val="accent2"/>
            </a:solidFill>
          </a:ln>
        </p:spPr>
        <p:txBody>
          <a:bodyPr wrap="square">
            <a:spAutoFit/>
          </a:bodyPr>
          <a:lstStyle/>
          <a:p>
            <a:r>
              <a:rPr lang="en-US" altLang="zh-CN" sz="2400" dirty="0">
                <a:latin typeface="Times New Roman" panose="02020603050405020304" pitchFamily="18" charset="0"/>
                <a:cs typeface="Times New Roman" panose="02020603050405020304" pitchFamily="18" charset="0"/>
              </a:rPr>
              <a:t>We usually say that a person has excellent taste if he is able to choose the right book, play, or wine. So, Bruno always chose a "tasty", original physics problem -isomerism, neutron logging, the method of neutrino detection, the universality of the weak interaction, and, of course, neutrino oscillations.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666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6ACD17-CB77-26AB-75E7-576490503A5F}"/>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FC3FD29E-AF6B-E9A7-75DB-B49575D28757}"/>
              </a:ext>
            </a:extLst>
          </p:cNvPr>
          <p:cNvSpPr txBox="1"/>
          <p:nvPr/>
        </p:nvSpPr>
        <p:spPr>
          <a:xfrm>
            <a:off x="3489066" y="111115"/>
            <a:ext cx="5609228"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访问杜布纳（</a:t>
            </a:r>
            <a:r>
              <a:rPr lang="en-US" altLang="zh-CN" sz="3600" b="1" dirty="0">
                <a:solidFill>
                  <a:schemeClr val="bg1"/>
                </a:solidFill>
                <a:latin typeface="华文楷体" panose="02010600040101010101" pitchFamily="2" charset="-122"/>
                <a:ea typeface="华文楷体" panose="02010600040101010101" pitchFamily="2" charset="-122"/>
              </a:rPr>
              <a:t>2019</a:t>
            </a:r>
            <a:r>
              <a:rPr lang="zh-CN" altLang="en-US" sz="3600" b="1" dirty="0">
                <a:solidFill>
                  <a:schemeClr val="bg1"/>
                </a:solidFill>
                <a:latin typeface="华文楷体" panose="02010600040101010101" pitchFamily="2" charset="-122"/>
                <a:ea typeface="华文楷体" panose="02010600040101010101" pitchFamily="2" charset="-122"/>
              </a:rPr>
              <a:t>、</a:t>
            </a:r>
            <a:r>
              <a:rPr lang="en-US" altLang="zh-CN" sz="3600" b="1" dirty="0">
                <a:solidFill>
                  <a:schemeClr val="bg1"/>
                </a:solidFill>
                <a:latin typeface="华文楷体" panose="02010600040101010101" pitchFamily="2" charset="-122"/>
                <a:ea typeface="华文楷体" panose="02010600040101010101" pitchFamily="2" charset="-122"/>
              </a:rPr>
              <a:t>2024</a:t>
            </a:r>
            <a:r>
              <a:rPr lang="zh-CN" altLang="en-US" sz="3600" b="1" dirty="0">
                <a:solidFill>
                  <a:schemeClr val="bg1"/>
                </a:solidFill>
                <a:latin typeface="华文楷体" panose="02010600040101010101" pitchFamily="2" charset="-122"/>
                <a:ea typeface="华文楷体" panose="02010600040101010101" pitchFamily="2" charset="-122"/>
              </a:rPr>
              <a:t>）</a:t>
            </a:r>
          </a:p>
        </p:txBody>
      </p:sp>
      <p:pic>
        <p:nvPicPr>
          <p:cNvPr id="28" name="图片 27">
            <a:extLst>
              <a:ext uri="{FF2B5EF4-FFF2-40B4-BE49-F238E27FC236}">
                <a16:creationId xmlns:a16="http://schemas.microsoft.com/office/drawing/2014/main" id="{6BCBFAB8-B852-01B4-483D-68AC4C938551}"/>
              </a:ext>
            </a:extLst>
          </p:cNvPr>
          <p:cNvPicPr>
            <a:picLocks noChangeAspect="1"/>
          </p:cNvPicPr>
          <p:nvPr/>
        </p:nvPicPr>
        <p:blipFill>
          <a:blip r:embed="rId4"/>
          <a:stretch>
            <a:fillRect/>
          </a:stretch>
        </p:blipFill>
        <p:spPr>
          <a:xfrm>
            <a:off x="79291" y="919766"/>
            <a:ext cx="2949358" cy="2351678"/>
          </a:xfrm>
          <a:prstGeom prst="rect">
            <a:avLst/>
          </a:prstGeom>
        </p:spPr>
      </p:pic>
      <p:pic>
        <p:nvPicPr>
          <p:cNvPr id="5" name="图片 4" descr="墙上有招牌&#10;&#10;低可信度描述已自动生成">
            <a:extLst>
              <a:ext uri="{FF2B5EF4-FFF2-40B4-BE49-F238E27FC236}">
                <a16:creationId xmlns:a16="http://schemas.microsoft.com/office/drawing/2014/main" id="{5BA6E1F6-C65C-1220-4433-C2AC45B46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889" y="919766"/>
            <a:ext cx="3113125" cy="2336671"/>
          </a:xfrm>
          <a:prstGeom prst="rect">
            <a:avLst/>
          </a:prstGeom>
        </p:spPr>
      </p:pic>
      <p:pic>
        <p:nvPicPr>
          <p:cNvPr id="7" name="图片 6" descr="建筑前面有房子&#10;&#10;描述已自动生成">
            <a:extLst>
              <a:ext uri="{FF2B5EF4-FFF2-40B4-BE49-F238E27FC236}">
                <a16:creationId xmlns:a16="http://schemas.microsoft.com/office/drawing/2014/main" id="{306215B8-2259-DE93-317F-95A79EB489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5555" y="919766"/>
            <a:ext cx="3072584" cy="2351678"/>
          </a:xfrm>
          <a:prstGeom prst="rect">
            <a:avLst/>
          </a:prstGeom>
        </p:spPr>
      </p:pic>
      <p:pic>
        <p:nvPicPr>
          <p:cNvPr id="9" name="图片 8" descr="街道边立着蓝色的标志&#10;&#10;描述已自动生成">
            <a:extLst>
              <a:ext uri="{FF2B5EF4-FFF2-40B4-BE49-F238E27FC236}">
                <a16:creationId xmlns:a16="http://schemas.microsoft.com/office/drawing/2014/main" id="{6407C703-D108-A83E-187C-13E8C22991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8764" y="1063107"/>
            <a:ext cx="2829228" cy="2146568"/>
          </a:xfrm>
          <a:prstGeom prst="rect">
            <a:avLst/>
          </a:prstGeom>
        </p:spPr>
      </p:pic>
      <p:pic>
        <p:nvPicPr>
          <p:cNvPr id="10" name="图片 9" descr="一群人站在卡车上&#10;&#10;中度可信度描述已自动生成">
            <a:extLst>
              <a:ext uri="{FF2B5EF4-FFF2-40B4-BE49-F238E27FC236}">
                <a16:creationId xmlns:a16="http://schemas.microsoft.com/office/drawing/2014/main" id="{FB9ADCA9-31DE-27F3-471F-1B956BD15C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8431" y="3710219"/>
            <a:ext cx="3371657" cy="2464413"/>
          </a:xfrm>
          <a:prstGeom prst="rect">
            <a:avLst/>
          </a:prstGeom>
        </p:spPr>
      </p:pic>
      <p:pic>
        <p:nvPicPr>
          <p:cNvPr id="11" name="图片 10" descr="一群人站在室内合影&#10;&#10;描述已自动生成">
            <a:extLst>
              <a:ext uri="{FF2B5EF4-FFF2-40B4-BE49-F238E27FC236}">
                <a16:creationId xmlns:a16="http://schemas.microsoft.com/office/drawing/2014/main" id="{8B759FBE-ACFF-CD2A-456D-F0CF5441DC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220" y="3703344"/>
            <a:ext cx="3287169" cy="2464413"/>
          </a:xfrm>
          <a:prstGeom prst="rect">
            <a:avLst/>
          </a:prstGeom>
        </p:spPr>
      </p:pic>
      <p:pic>
        <p:nvPicPr>
          <p:cNvPr id="13" name="图片 12" descr="图片包含 室内, 天花板, 厨房, 桌子&#10;&#10;描述已自动生成">
            <a:extLst>
              <a:ext uri="{FF2B5EF4-FFF2-40B4-BE49-F238E27FC236}">
                <a16:creationId xmlns:a16="http://schemas.microsoft.com/office/drawing/2014/main" id="{3F672F88-5F1E-5B7D-728F-17BD92375A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5125" y="3703343"/>
            <a:ext cx="3203282" cy="2401522"/>
          </a:xfrm>
          <a:prstGeom prst="rect">
            <a:avLst/>
          </a:prstGeom>
        </p:spPr>
      </p:pic>
      <p:pic>
        <p:nvPicPr>
          <p:cNvPr id="14" name="图片 13" descr="图片包含 室内, 橱柜, 建筑, 狭窄&#10;&#10;描述已自动生成">
            <a:extLst>
              <a:ext uri="{FF2B5EF4-FFF2-40B4-BE49-F238E27FC236}">
                <a16:creationId xmlns:a16="http://schemas.microsoft.com/office/drawing/2014/main" id="{286EA696-294F-5A24-6F36-94E6B0825F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6568" y="3703342"/>
            <a:ext cx="1813924" cy="2416675"/>
          </a:xfrm>
          <a:prstGeom prst="rect">
            <a:avLst/>
          </a:prstGeom>
        </p:spPr>
      </p:pic>
    </p:spTree>
    <p:custDataLst>
      <p:tags r:id="rId1"/>
    </p:custDataLst>
    <p:extLst>
      <p:ext uri="{BB962C8B-B14F-4D97-AF65-F5344CB8AC3E}">
        <p14:creationId xmlns:p14="http://schemas.microsoft.com/office/powerpoint/2010/main" val="11274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B580-DC6B-530F-EBB5-3EA615EF8168}"/>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739FF158-972D-D904-560A-69E25DC6D8AB}"/>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F2E49F9-9954-35A7-B946-95858ACFFD3C}"/>
              </a:ext>
            </a:extLst>
          </p:cNvPr>
          <p:cNvSpPr txBox="1"/>
          <p:nvPr/>
        </p:nvSpPr>
        <p:spPr>
          <a:xfrm>
            <a:off x="4397835" y="88663"/>
            <a:ext cx="2896947"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从</a:t>
            </a:r>
            <a:r>
              <a:rPr lang="en-US" altLang="zh-CN" sz="3600" b="1" dirty="0">
                <a:solidFill>
                  <a:schemeClr val="bg1"/>
                </a:solidFill>
                <a:latin typeface="华文楷体" panose="02010600040101010101" pitchFamily="2" charset="-122"/>
                <a:ea typeface="华文楷体" panose="02010600040101010101" pitchFamily="2" charset="-122"/>
              </a:rPr>
              <a:t>Pisa</a:t>
            </a:r>
            <a:r>
              <a:rPr lang="zh-CN" altLang="en-US" sz="3600" b="1" dirty="0">
                <a:solidFill>
                  <a:schemeClr val="bg1"/>
                </a:solidFill>
                <a:latin typeface="华文楷体" panose="02010600040101010101" pitchFamily="2" charset="-122"/>
                <a:ea typeface="华文楷体" panose="02010600040101010101" pitchFamily="2" charset="-122"/>
              </a:rPr>
              <a:t>到</a:t>
            </a:r>
            <a:r>
              <a:rPr lang="en-US" altLang="zh-CN" sz="3600" b="1" dirty="0">
                <a:solidFill>
                  <a:schemeClr val="bg1"/>
                </a:solidFill>
                <a:latin typeface="华文楷体" panose="02010600040101010101" pitchFamily="2" charset="-122"/>
                <a:ea typeface="华文楷体" panose="02010600040101010101" pitchFamily="2" charset="-122"/>
              </a:rPr>
              <a:t>Roma</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3" name="文本框 2">
            <a:extLst>
              <a:ext uri="{FF2B5EF4-FFF2-40B4-BE49-F238E27FC236}">
                <a16:creationId xmlns:a16="http://schemas.microsoft.com/office/drawing/2014/main" id="{22FF7CAC-251D-8C03-F3D6-7AACC7A499D5}"/>
              </a:ext>
            </a:extLst>
          </p:cNvPr>
          <p:cNvSpPr txBox="1"/>
          <p:nvPr/>
        </p:nvSpPr>
        <p:spPr>
          <a:xfrm>
            <a:off x="389844" y="1002460"/>
            <a:ext cx="6963456" cy="1938992"/>
          </a:xfrm>
          <a:prstGeom prst="rect">
            <a:avLst/>
          </a:prstGeom>
          <a:noFill/>
        </p:spPr>
        <p:txBody>
          <a:bodyPr wrap="square" rtlCol="0">
            <a:spAutoFit/>
          </a:bodyPr>
          <a:lstStyle/>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rPr>
              <a:t> </a:t>
            </a:r>
            <a:r>
              <a:rPr lang="en-US" altLang="zh-CN" sz="2400" dirty="0">
                <a:latin typeface="黑体" panose="02010609060101010101" pitchFamily="49" charset="-122"/>
                <a:ea typeface="黑体" panose="02010609060101010101" pitchFamily="49" charset="-122"/>
              </a:rPr>
              <a:t>1913</a:t>
            </a:r>
            <a:r>
              <a:rPr lang="zh-CN" altLang="en-US" sz="2400" dirty="0">
                <a:latin typeface="黑体" panose="02010609060101010101" pitchFamily="49" charset="-122"/>
                <a:ea typeface="黑体" panose="02010609060101010101" pitchFamily="49" charset="-122"/>
              </a:rPr>
              <a:t>年</a:t>
            </a:r>
            <a:r>
              <a:rPr lang="en-US" altLang="zh-CN" sz="2400" dirty="0">
                <a:latin typeface="黑体" panose="02010609060101010101" pitchFamily="49" charset="-122"/>
                <a:ea typeface="黑体" panose="02010609060101010101" pitchFamily="49" charset="-122"/>
              </a:rPr>
              <a:t>8</a:t>
            </a:r>
            <a:r>
              <a:rPr lang="zh-CN" altLang="en-US" sz="2400" dirty="0">
                <a:latin typeface="黑体" panose="02010609060101010101" pitchFamily="49" charset="-122"/>
                <a:ea typeface="黑体" panose="02010609060101010101" pitchFamily="49" charset="-122"/>
              </a:rPr>
              <a:t>月</a:t>
            </a:r>
            <a:r>
              <a:rPr lang="en-US" altLang="zh-CN" sz="2400" dirty="0">
                <a:latin typeface="黑体" panose="02010609060101010101" pitchFamily="49" charset="-122"/>
                <a:ea typeface="黑体" panose="02010609060101010101" pitchFamily="49" charset="-122"/>
              </a:rPr>
              <a:t>22</a:t>
            </a:r>
            <a:r>
              <a:rPr lang="zh-CN" altLang="en-US" sz="2400" dirty="0">
                <a:latin typeface="黑体" panose="02010609060101010101" pitchFamily="49" charset="-122"/>
                <a:ea typeface="黑体" panose="02010609060101010101" pitchFamily="49" charset="-122"/>
              </a:rPr>
              <a:t>日，出生于意大利比萨</a:t>
            </a:r>
            <a:endParaRPr lang="en-US" altLang="zh-CN" b="1" dirty="0">
              <a:solidFill>
                <a:srgbClr val="3333FF"/>
              </a:solidFill>
              <a:latin typeface="华文楷体" panose="02010600040101010101" pitchFamily="2" charset="-122"/>
              <a:ea typeface="华文楷体" panose="02010600040101010101" pitchFamily="2" charset="-122"/>
              <a:cs typeface="Times New Roman" panose="02020603050405020304" pitchFamily="18" charset="0"/>
            </a:endParaRPr>
          </a:p>
          <a:p>
            <a:pPr marL="285750" indent="-285750">
              <a:buFont typeface="Wingdings" panose="05000000000000000000" pitchFamily="2" charset="2"/>
              <a:buChar char="p"/>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祖父</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Pellegrino Pontecorvo</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Pisa</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知名纺织企业家</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 父亲：</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Massimo Pontecorvo </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6</a:t>
            </a: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个孩子）</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喜欢音乐和运动：小提琴和网球</a:t>
            </a:r>
            <a:endPar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a:buFont typeface="Wingdings" panose="05000000000000000000" pitchFamily="2" charset="2"/>
              <a:buChar char="p"/>
            </a:pPr>
            <a:r>
              <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University of Pisa: Engineering</a:t>
            </a:r>
            <a:r>
              <a:rPr lang="zh-CN" altLang="en-US"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06BB6F73-47A0-DD76-AA65-8019BE9EF82D}"/>
              </a:ext>
            </a:extLst>
          </p:cNvPr>
          <p:cNvPicPr>
            <a:picLocks noChangeAspect="1"/>
          </p:cNvPicPr>
          <p:nvPr/>
        </p:nvPicPr>
        <p:blipFill>
          <a:blip r:embed="rId4"/>
          <a:stretch>
            <a:fillRect/>
          </a:stretch>
        </p:blipFill>
        <p:spPr>
          <a:xfrm>
            <a:off x="7751094" y="983958"/>
            <a:ext cx="4002527" cy="1297845"/>
          </a:xfrm>
          <a:prstGeom prst="rect">
            <a:avLst/>
          </a:prstGeom>
        </p:spPr>
      </p:pic>
      <p:pic>
        <p:nvPicPr>
          <p:cNvPr id="14" name="图片 13">
            <a:extLst>
              <a:ext uri="{FF2B5EF4-FFF2-40B4-BE49-F238E27FC236}">
                <a16:creationId xmlns:a16="http://schemas.microsoft.com/office/drawing/2014/main" id="{92EF03C0-92D1-3BC6-CE94-3510714A366C}"/>
              </a:ext>
            </a:extLst>
          </p:cNvPr>
          <p:cNvPicPr>
            <a:picLocks noChangeAspect="1"/>
          </p:cNvPicPr>
          <p:nvPr/>
        </p:nvPicPr>
        <p:blipFill>
          <a:blip r:embed="rId5"/>
          <a:stretch>
            <a:fillRect/>
          </a:stretch>
        </p:blipFill>
        <p:spPr>
          <a:xfrm>
            <a:off x="6797040" y="2442104"/>
            <a:ext cx="3162463" cy="1994002"/>
          </a:xfrm>
          <a:prstGeom prst="rect">
            <a:avLst/>
          </a:prstGeom>
        </p:spPr>
      </p:pic>
      <p:pic>
        <p:nvPicPr>
          <p:cNvPr id="16" name="图片 15">
            <a:extLst>
              <a:ext uri="{FF2B5EF4-FFF2-40B4-BE49-F238E27FC236}">
                <a16:creationId xmlns:a16="http://schemas.microsoft.com/office/drawing/2014/main" id="{D865C96A-3AAC-FE96-E8DF-B31F26A93008}"/>
              </a:ext>
            </a:extLst>
          </p:cNvPr>
          <p:cNvPicPr>
            <a:picLocks noChangeAspect="1"/>
          </p:cNvPicPr>
          <p:nvPr/>
        </p:nvPicPr>
        <p:blipFill>
          <a:blip r:embed="rId6"/>
          <a:stretch>
            <a:fillRect/>
          </a:stretch>
        </p:blipFill>
        <p:spPr>
          <a:xfrm>
            <a:off x="10125744" y="2442104"/>
            <a:ext cx="1676412" cy="3978080"/>
          </a:xfrm>
          <a:prstGeom prst="rect">
            <a:avLst/>
          </a:prstGeom>
        </p:spPr>
      </p:pic>
      <p:pic>
        <p:nvPicPr>
          <p:cNvPr id="18" name="图片 17">
            <a:extLst>
              <a:ext uri="{FF2B5EF4-FFF2-40B4-BE49-F238E27FC236}">
                <a16:creationId xmlns:a16="http://schemas.microsoft.com/office/drawing/2014/main" id="{CBE2ACD7-CCA4-AF95-2D4C-B009B3C50947}"/>
              </a:ext>
            </a:extLst>
          </p:cNvPr>
          <p:cNvPicPr>
            <a:picLocks noChangeAspect="1"/>
          </p:cNvPicPr>
          <p:nvPr/>
        </p:nvPicPr>
        <p:blipFill>
          <a:blip r:embed="rId7"/>
          <a:stretch>
            <a:fillRect/>
          </a:stretch>
        </p:blipFill>
        <p:spPr>
          <a:xfrm>
            <a:off x="7294782" y="4516010"/>
            <a:ext cx="2457576" cy="2178162"/>
          </a:xfrm>
          <a:prstGeom prst="rect">
            <a:avLst/>
          </a:prstGeom>
        </p:spPr>
      </p:pic>
      <p:sp>
        <p:nvSpPr>
          <p:cNvPr id="19" name="文本框 18">
            <a:extLst>
              <a:ext uri="{FF2B5EF4-FFF2-40B4-BE49-F238E27FC236}">
                <a16:creationId xmlns:a16="http://schemas.microsoft.com/office/drawing/2014/main" id="{14C3CAF4-36F2-7A14-84DB-6EA72F8D17B0}"/>
              </a:ext>
            </a:extLst>
          </p:cNvPr>
          <p:cNvSpPr txBox="1"/>
          <p:nvPr/>
        </p:nvSpPr>
        <p:spPr>
          <a:xfrm>
            <a:off x="389844" y="3262030"/>
            <a:ext cx="6240955" cy="461665"/>
          </a:xfrm>
          <a:prstGeom prst="rect">
            <a:avLst/>
          </a:prstGeom>
          <a:noFill/>
        </p:spPr>
        <p:txBody>
          <a:bodyPr wrap="square" rtlCol="0">
            <a:spAutoFit/>
          </a:bodyPr>
          <a:lstStyle/>
          <a:p>
            <a:pPr marL="285750" indent="-285750">
              <a:buFont typeface="Wingdings" panose="05000000000000000000" pitchFamily="2" charset="2"/>
              <a:buChar char="p"/>
            </a:pPr>
            <a:r>
              <a:rPr lang="en-US" altLang="zh-CN" sz="2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University of Roma (Physics, Enrico Fermi)</a:t>
            </a:r>
          </a:p>
        </p:txBody>
      </p:sp>
      <p:cxnSp>
        <p:nvCxnSpPr>
          <p:cNvPr id="22" name="直接连接符 21">
            <a:extLst>
              <a:ext uri="{FF2B5EF4-FFF2-40B4-BE49-F238E27FC236}">
                <a16:creationId xmlns:a16="http://schemas.microsoft.com/office/drawing/2014/main" id="{0A82BC6A-E5E3-FE2A-A5F8-BB12CC2CDAF0}"/>
              </a:ext>
            </a:extLst>
          </p:cNvPr>
          <p:cNvCxnSpPr/>
          <p:nvPr/>
        </p:nvCxnSpPr>
        <p:spPr>
          <a:xfrm>
            <a:off x="389844" y="3134305"/>
            <a:ext cx="594360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DC3EDCE8-132A-F270-AEF2-FD7D75885AEF}"/>
              </a:ext>
            </a:extLst>
          </p:cNvPr>
          <p:cNvSpPr txBox="1"/>
          <p:nvPr/>
        </p:nvSpPr>
        <p:spPr>
          <a:xfrm>
            <a:off x="439604" y="4044273"/>
            <a:ext cx="6240955" cy="2554545"/>
          </a:xfrm>
          <a:prstGeom prst="rect">
            <a:avLst/>
          </a:prstGeom>
          <a:noFill/>
          <a:ln>
            <a:solidFill>
              <a:srgbClr val="3333FF"/>
            </a:solidFill>
          </a:ln>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First-class, but rather small. It employed no more than ten scientists and technicians. The physics department at the time had one or two students. The means for experimental research were literally negligible. I remember, for example. Once, in order to save money for scientific research, Fermi decided to make ordinary electrical plugs in his laboratory.</a:t>
            </a:r>
          </a:p>
          <a:p>
            <a:pPr algn="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——Bruno’s recall of Fermi’s Laboratory</a:t>
            </a:r>
            <a:endParaRPr lang="zh-CN" altLang="en-US" sz="20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40E9158B-CA34-E4AD-69C5-59368968FC22}"/>
              </a:ext>
            </a:extLst>
          </p:cNvPr>
          <p:cNvSpPr txBox="1"/>
          <p:nvPr/>
        </p:nvSpPr>
        <p:spPr>
          <a:xfrm>
            <a:off x="10125744" y="6423757"/>
            <a:ext cx="1930400"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Bruno Pontecorvo</a:t>
            </a:r>
            <a:endParaRPr lang="zh-CN" altLang="en-US" dirty="0"/>
          </a:p>
        </p:txBody>
      </p:sp>
    </p:spTree>
    <p:custDataLst>
      <p:tags r:id="rId1"/>
    </p:custDataLst>
    <p:extLst>
      <p:ext uri="{BB962C8B-B14F-4D97-AF65-F5344CB8AC3E}">
        <p14:creationId xmlns:p14="http://schemas.microsoft.com/office/powerpoint/2010/main" val="358735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E84F6-9B1B-DEBB-BBF0-58112AA6046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43A4179-52DA-BDDF-CF5B-29AF646CA001}"/>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CD6433FE-E1EB-0BB4-E868-A3D01A4BD64F}"/>
              </a:ext>
            </a:extLst>
          </p:cNvPr>
          <p:cNvSpPr txBox="1"/>
          <p:nvPr/>
        </p:nvSpPr>
        <p:spPr>
          <a:xfrm>
            <a:off x="3489066" y="111115"/>
            <a:ext cx="5609228" cy="646331"/>
          </a:xfrm>
          <a:prstGeom prst="rect">
            <a:avLst/>
          </a:prstGeom>
          <a:noFill/>
        </p:spPr>
        <p:txBody>
          <a:bodyPr wrap="none" rtlCol="0">
            <a:spAutoFit/>
          </a:bodyPr>
          <a:lstStyle/>
          <a:p>
            <a:r>
              <a:rPr lang="zh-CN" altLang="en-US" sz="3600" b="1" dirty="0">
                <a:solidFill>
                  <a:schemeClr val="bg1"/>
                </a:solidFill>
                <a:latin typeface="华文楷体" panose="02010600040101010101" pitchFamily="2" charset="-122"/>
                <a:ea typeface="华文楷体" panose="02010600040101010101" pitchFamily="2" charset="-122"/>
              </a:rPr>
              <a:t>访问杜布纳（</a:t>
            </a:r>
            <a:r>
              <a:rPr lang="en-US" altLang="zh-CN" sz="3600" b="1" dirty="0">
                <a:solidFill>
                  <a:schemeClr val="bg1"/>
                </a:solidFill>
                <a:latin typeface="华文楷体" panose="02010600040101010101" pitchFamily="2" charset="-122"/>
                <a:ea typeface="华文楷体" panose="02010600040101010101" pitchFamily="2" charset="-122"/>
              </a:rPr>
              <a:t>2019</a:t>
            </a:r>
            <a:r>
              <a:rPr lang="zh-CN" altLang="en-US" sz="3600" b="1" dirty="0">
                <a:solidFill>
                  <a:schemeClr val="bg1"/>
                </a:solidFill>
                <a:latin typeface="华文楷体" panose="02010600040101010101" pitchFamily="2" charset="-122"/>
                <a:ea typeface="华文楷体" panose="02010600040101010101" pitchFamily="2" charset="-122"/>
              </a:rPr>
              <a:t>、</a:t>
            </a:r>
            <a:r>
              <a:rPr lang="en-US" altLang="zh-CN" sz="3600" b="1" dirty="0">
                <a:solidFill>
                  <a:schemeClr val="bg1"/>
                </a:solidFill>
                <a:latin typeface="华文楷体" panose="02010600040101010101" pitchFamily="2" charset="-122"/>
                <a:ea typeface="华文楷体" panose="02010600040101010101" pitchFamily="2" charset="-122"/>
              </a:rPr>
              <a:t>2024</a:t>
            </a:r>
            <a:r>
              <a:rPr lang="zh-CN" altLang="en-US" sz="3600" b="1" dirty="0">
                <a:solidFill>
                  <a:schemeClr val="bg1"/>
                </a:solidFill>
                <a:latin typeface="华文楷体" panose="02010600040101010101" pitchFamily="2" charset="-122"/>
                <a:ea typeface="华文楷体" panose="02010600040101010101" pitchFamily="2" charset="-122"/>
              </a:rPr>
              <a:t>）</a:t>
            </a:r>
          </a:p>
        </p:txBody>
      </p:sp>
      <p:pic>
        <p:nvPicPr>
          <p:cNvPr id="6" name="图片 5">
            <a:extLst>
              <a:ext uri="{FF2B5EF4-FFF2-40B4-BE49-F238E27FC236}">
                <a16:creationId xmlns:a16="http://schemas.microsoft.com/office/drawing/2014/main" id="{E9724C99-3232-C4D8-5044-37EA35623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42" y="3382324"/>
            <a:ext cx="2338773" cy="3115927"/>
          </a:xfrm>
          <a:prstGeom prst="rect">
            <a:avLst/>
          </a:prstGeom>
        </p:spPr>
      </p:pic>
      <p:pic>
        <p:nvPicPr>
          <p:cNvPr id="12" name="图片 11">
            <a:extLst>
              <a:ext uri="{FF2B5EF4-FFF2-40B4-BE49-F238E27FC236}">
                <a16:creationId xmlns:a16="http://schemas.microsoft.com/office/drawing/2014/main" id="{1F786168-AD26-682D-52BD-FDC40E1197BA}"/>
              </a:ext>
            </a:extLst>
          </p:cNvPr>
          <p:cNvPicPr>
            <a:picLocks noChangeAspect="1"/>
          </p:cNvPicPr>
          <p:nvPr/>
        </p:nvPicPr>
        <p:blipFill>
          <a:blip r:embed="rId5"/>
          <a:stretch>
            <a:fillRect/>
          </a:stretch>
        </p:blipFill>
        <p:spPr>
          <a:xfrm>
            <a:off x="3241559" y="967546"/>
            <a:ext cx="2949358" cy="2301938"/>
          </a:xfrm>
          <a:prstGeom prst="rect">
            <a:avLst/>
          </a:prstGeom>
        </p:spPr>
      </p:pic>
      <p:pic>
        <p:nvPicPr>
          <p:cNvPr id="16" name="图片 15">
            <a:extLst>
              <a:ext uri="{FF2B5EF4-FFF2-40B4-BE49-F238E27FC236}">
                <a16:creationId xmlns:a16="http://schemas.microsoft.com/office/drawing/2014/main" id="{9D204673-1722-13DA-8FA7-3E8F295118D4}"/>
              </a:ext>
            </a:extLst>
          </p:cNvPr>
          <p:cNvPicPr>
            <a:picLocks noChangeAspect="1"/>
          </p:cNvPicPr>
          <p:nvPr/>
        </p:nvPicPr>
        <p:blipFill>
          <a:blip r:embed="rId6"/>
          <a:stretch>
            <a:fillRect/>
          </a:stretch>
        </p:blipFill>
        <p:spPr>
          <a:xfrm>
            <a:off x="348842" y="954272"/>
            <a:ext cx="2806667" cy="2282148"/>
          </a:xfrm>
          <a:prstGeom prst="rect">
            <a:avLst/>
          </a:prstGeom>
        </p:spPr>
      </p:pic>
      <p:pic>
        <p:nvPicPr>
          <p:cNvPr id="24" name="图片 23">
            <a:extLst>
              <a:ext uri="{FF2B5EF4-FFF2-40B4-BE49-F238E27FC236}">
                <a16:creationId xmlns:a16="http://schemas.microsoft.com/office/drawing/2014/main" id="{F5112E52-7490-A435-FB87-E9C2B03746AE}"/>
              </a:ext>
            </a:extLst>
          </p:cNvPr>
          <p:cNvPicPr>
            <a:picLocks noChangeAspect="1"/>
          </p:cNvPicPr>
          <p:nvPr/>
        </p:nvPicPr>
        <p:blipFill>
          <a:blip r:embed="rId7"/>
          <a:stretch>
            <a:fillRect/>
          </a:stretch>
        </p:blipFill>
        <p:spPr>
          <a:xfrm>
            <a:off x="9691693" y="918229"/>
            <a:ext cx="2301915" cy="3142529"/>
          </a:xfrm>
          <a:prstGeom prst="rect">
            <a:avLst/>
          </a:prstGeom>
        </p:spPr>
      </p:pic>
      <p:pic>
        <p:nvPicPr>
          <p:cNvPr id="25" name="图片 24">
            <a:extLst>
              <a:ext uri="{FF2B5EF4-FFF2-40B4-BE49-F238E27FC236}">
                <a16:creationId xmlns:a16="http://schemas.microsoft.com/office/drawing/2014/main" id="{A2BD965A-654E-CABE-415F-ADBB5B5846AB}"/>
              </a:ext>
            </a:extLst>
          </p:cNvPr>
          <p:cNvPicPr>
            <a:picLocks noChangeAspect="1"/>
          </p:cNvPicPr>
          <p:nvPr/>
        </p:nvPicPr>
        <p:blipFill>
          <a:blip r:embed="rId8"/>
          <a:stretch>
            <a:fillRect/>
          </a:stretch>
        </p:blipFill>
        <p:spPr>
          <a:xfrm>
            <a:off x="6276967" y="981530"/>
            <a:ext cx="2912186" cy="2182912"/>
          </a:xfrm>
          <a:prstGeom prst="rect">
            <a:avLst/>
          </a:prstGeom>
        </p:spPr>
      </p:pic>
      <p:pic>
        <p:nvPicPr>
          <p:cNvPr id="26" name="图片 25" descr="文本&#10;&#10;中度可信度描述已自动生成">
            <a:extLst>
              <a:ext uri="{FF2B5EF4-FFF2-40B4-BE49-F238E27FC236}">
                <a16:creationId xmlns:a16="http://schemas.microsoft.com/office/drawing/2014/main" id="{85BBDD6D-9828-7798-EF25-FC80FF159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0282" y="3339112"/>
            <a:ext cx="2403641" cy="3202349"/>
          </a:xfrm>
          <a:prstGeom prst="rect">
            <a:avLst/>
          </a:prstGeom>
        </p:spPr>
      </p:pic>
      <p:pic>
        <p:nvPicPr>
          <p:cNvPr id="4" name="图片 3" descr="地板上摆放着各种家具的房间&#10;&#10;中度可信度描述已自动生成">
            <a:extLst>
              <a:ext uri="{FF2B5EF4-FFF2-40B4-BE49-F238E27FC236}">
                <a16:creationId xmlns:a16="http://schemas.microsoft.com/office/drawing/2014/main" id="{CE18A074-E7A2-BEB5-6F0A-7A46C0A54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845" y="3427356"/>
            <a:ext cx="4288207" cy="3037747"/>
          </a:xfrm>
          <a:prstGeom prst="rect">
            <a:avLst/>
          </a:prstGeom>
        </p:spPr>
      </p:pic>
      <p:pic>
        <p:nvPicPr>
          <p:cNvPr id="27" name="图片 26">
            <a:extLst>
              <a:ext uri="{FF2B5EF4-FFF2-40B4-BE49-F238E27FC236}">
                <a16:creationId xmlns:a16="http://schemas.microsoft.com/office/drawing/2014/main" id="{E596D332-FE62-5C02-5A95-D99A3DBD8959}"/>
              </a:ext>
            </a:extLst>
          </p:cNvPr>
          <p:cNvPicPr>
            <a:picLocks noChangeAspect="1"/>
          </p:cNvPicPr>
          <p:nvPr/>
        </p:nvPicPr>
        <p:blipFill>
          <a:blip r:embed="rId11"/>
          <a:stretch>
            <a:fillRect/>
          </a:stretch>
        </p:blipFill>
        <p:spPr>
          <a:xfrm>
            <a:off x="9523923" y="4264280"/>
            <a:ext cx="2618951" cy="1963588"/>
          </a:xfrm>
          <a:prstGeom prst="rect">
            <a:avLst/>
          </a:prstGeom>
        </p:spPr>
      </p:pic>
    </p:spTree>
    <p:custDataLst>
      <p:tags r:id="rId1"/>
    </p:custDataLst>
    <p:extLst>
      <p:ext uri="{BB962C8B-B14F-4D97-AF65-F5344CB8AC3E}">
        <p14:creationId xmlns:p14="http://schemas.microsoft.com/office/powerpoint/2010/main" val="396383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60CC96-D4C0-06A9-05C3-5DC73E772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872" y="2511599"/>
            <a:ext cx="6090077" cy="405599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C99E10F0-9B89-94CD-C635-0364EAC72D1D}"/>
              </a:ext>
            </a:extLst>
          </p:cNvPr>
          <p:cNvSpPr txBox="1"/>
          <p:nvPr/>
        </p:nvSpPr>
        <p:spPr>
          <a:xfrm>
            <a:off x="870963" y="1262107"/>
            <a:ext cx="10718545" cy="523220"/>
          </a:xfrm>
          <a:prstGeom prst="rect">
            <a:avLst/>
          </a:prstGeom>
          <a:noFill/>
          <a:ln>
            <a:solidFill>
              <a:srgbClr val="3333FF"/>
            </a:solidFill>
          </a:ln>
        </p:spPr>
        <p:txBody>
          <a:bodyPr wrap="square" rtlCol="0">
            <a:spAutoFit/>
          </a:bodyPr>
          <a:lstStyle/>
          <a:p>
            <a:r>
              <a:rPr lang="zh-CN" altLang="en-US" sz="2800" dirty="0">
                <a:latin typeface="黑体" panose="02010609060101010101" pitchFamily="49" charset="-122"/>
                <a:ea typeface="黑体" panose="02010609060101010101" pitchFamily="49" charset="-122"/>
              </a:rPr>
              <a:t>    感谢王芳、</a:t>
            </a:r>
            <a:r>
              <a:rPr lang="en-US" altLang="zh-CN" sz="2800" dirty="0">
                <a:latin typeface="黑体" panose="02010609060101010101" pitchFamily="49" charset="-122"/>
                <a:ea typeface="黑体" panose="02010609060101010101" pitchFamily="49" charset="-122"/>
              </a:rPr>
              <a:t>Alexey </a:t>
            </a:r>
            <a:r>
              <a:rPr lang="en-US" altLang="zh-CN" sz="2800" dirty="0" err="1">
                <a:latin typeface="黑体" panose="02010609060101010101" pitchFamily="49" charset="-122"/>
                <a:ea typeface="黑体" panose="02010609060101010101" pitchFamily="49" charset="-122"/>
              </a:rPr>
              <a:t>Zhemchugov</a:t>
            </a:r>
            <a:r>
              <a:rPr lang="zh-CN" altLang="en-US" sz="2800" dirty="0">
                <a:latin typeface="黑体" panose="02010609060101010101" pitchFamily="49" charset="-122"/>
                <a:ea typeface="黑体" panose="02010609060101010101" pitchFamily="49" charset="-122"/>
              </a:rPr>
              <a:t>协助查找珍贵史料！</a:t>
            </a:r>
          </a:p>
        </p:txBody>
      </p:sp>
    </p:spTree>
    <p:extLst>
      <p:ext uri="{BB962C8B-B14F-4D97-AF65-F5344CB8AC3E}">
        <p14:creationId xmlns:p14="http://schemas.microsoft.com/office/powerpoint/2010/main" val="87518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518E-EE11-529D-3FFC-D1EB65D94234}"/>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53FE3C96-6C11-C0E1-8FF4-218F1B623486}"/>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A516C4E0-EF71-27A8-AAA1-33DD4EFF9B46}"/>
              </a:ext>
            </a:extLst>
          </p:cNvPr>
          <p:cNvSpPr txBox="1"/>
          <p:nvPr/>
        </p:nvSpPr>
        <p:spPr>
          <a:xfrm>
            <a:off x="3540587" y="94678"/>
            <a:ext cx="6638356"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Roma—Slow Neutrons Experiment</a:t>
            </a:r>
            <a:endParaRPr lang="zh-CN" altLang="en-US" sz="3600" b="1" dirty="0">
              <a:solidFill>
                <a:schemeClr val="bg1"/>
              </a:solidFill>
              <a:latin typeface="华文楷体" panose="02010600040101010101" pitchFamily="2" charset="-122"/>
              <a:ea typeface="华文楷体" panose="02010600040101010101" pitchFamily="2" charset="-122"/>
            </a:endParaRPr>
          </a:p>
        </p:txBody>
      </p:sp>
      <p:pic>
        <p:nvPicPr>
          <p:cNvPr id="1026" name="Picture 2" descr="A middle-aged, balding man in a tweed jacket drawing at a blackboard with math equations above.">
            <a:extLst>
              <a:ext uri="{FF2B5EF4-FFF2-40B4-BE49-F238E27FC236}">
                <a16:creationId xmlns:a16="http://schemas.microsoft.com/office/drawing/2014/main" id="{DD6E1D5E-C758-51B6-E289-C24E5CDA5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65" y="1051197"/>
            <a:ext cx="2182292" cy="265938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0D9DFEC4-2E8B-4064-4101-F687863346C3}"/>
              </a:ext>
            </a:extLst>
          </p:cNvPr>
          <p:cNvSpPr txBox="1"/>
          <p:nvPr/>
        </p:nvSpPr>
        <p:spPr>
          <a:xfrm>
            <a:off x="2368717" y="955798"/>
            <a:ext cx="5410939" cy="1107996"/>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1922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年：毕业于比萨高等师范学校</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1923-24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年：德国、荷兰访问</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1926-1938</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年：罗马大学理论物理学教授</a:t>
            </a:r>
          </a:p>
        </p:txBody>
      </p:sp>
      <p:sp>
        <p:nvSpPr>
          <p:cNvPr id="10" name="文本框 9">
            <a:extLst>
              <a:ext uri="{FF2B5EF4-FFF2-40B4-BE49-F238E27FC236}">
                <a16:creationId xmlns:a16="http://schemas.microsoft.com/office/drawing/2014/main" id="{6D2EFE26-1542-2C06-A82A-3F2BE40D862B}"/>
              </a:ext>
            </a:extLst>
          </p:cNvPr>
          <p:cNvSpPr txBox="1"/>
          <p:nvPr/>
        </p:nvSpPr>
        <p:spPr>
          <a:xfrm>
            <a:off x="141665" y="3739145"/>
            <a:ext cx="2335459" cy="369332"/>
          </a:xfrm>
          <a:prstGeom prst="rect">
            <a:avLst/>
          </a:prstGeom>
          <a:noFill/>
        </p:spPr>
        <p:txBody>
          <a:bodyPr wrap="square">
            <a:spAutoFit/>
          </a:bodyPr>
          <a:lstStyle/>
          <a:p>
            <a:r>
              <a:rPr lang="en-US" altLang="zh-CN" b="0" i="0" dirty="0">
                <a:solidFill>
                  <a:srgbClr val="333333"/>
                </a:solidFill>
                <a:effectLst/>
                <a:latin typeface="Times New Roman" panose="02020603050405020304" pitchFamily="18" charset="0"/>
                <a:cs typeface="Times New Roman" panose="02020603050405020304" pitchFamily="18" charset="0"/>
              </a:rPr>
              <a:t>(E. Fermi</a:t>
            </a:r>
            <a:r>
              <a:rPr lang="zh-CN" altLang="en-US" dirty="0">
                <a:solidFill>
                  <a:srgbClr val="333333"/>
                </a:solidFill>
                <a:latin typeface="Times New Roman" panose="02020603050405020304" pitchFamily="18" charset="0"/>
                <a:cs typeface="Times New Roman" panose="02020603050405020304" pitchFamily="18" charset="0"/>
              </a:rPr>
              <a:t> </a:t>
            </a:r>
            <a:r>
              <a:rPr lang="en-US" altLang="zh-CN" b="0" i="0" dirty="0">
                <a:solidFill>
                  <a:srgbClr val="333333"/>
                </a:solidFill>
                <a:effectLst/>
                <a:latin typeface="Times New Roman" panose="02020603050405020304" pitchFamily="18" charset="0"/>
                <a:cs typeface="Times New Roman" panose="02020603050405020304" pitchFamily="18" charset="0"/>
              </a:rPr>
              <a:t>1901-1954)</a:t>
            </a:r>
            <a:endParaRPr lang="zh-CN" altLang="en-US"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94183324-B31E-99FB-A033-62DB6B000934}"/>
              </a:ext>
            </a:extLst>
          </p:cNvPr>
          <p:cNvPicPr>
            <a:picLocks noChangeAspect="1"/>
          </p:cNvPicPr>
          <p:nvPr/>
        </p:nvPicPr>
        <p:blipFill>
          <a:blip r:embed="rId5"/>
          <a:stretch>
            <a:fillRect/>
          </a:stretch>
        </p:blipFill>
        <p:spPr>
          <a:xfrm>
            <a:off x="7698493" y="887660"/>
            <a:ext cx="4297564" cy="2883052"/>
          </a:xfrm>
          <a:prstGeom prst="rect">
            <a:avLst/>
          </a:prstGeom>
        </p:spPr>
      </p:pic>
      <p:sp>
        <p:nvSpPr>
          <p:cNvPr id="15" name="文本框 14">
            <a:extLst>
              <a:ext uri="{FF2B5EF4-FFF2-40B4-BE49-F238E27FC236}">
                <a16:creationId xmlns:a16="http://schemas.microsoft.com/office/drawing/2014/main" id="{BBA22497-1743-25E5-8AEF-50F5E9E2A3CE}"/>
              </a:ext>
            </a:extLst>
          </p:cNvPr>
          <p:cNvSpPr txBox="1"/>
          <p:nvPr/>
        </p:nvSpPr>
        <p:spPr>
          <a:xfrm>
            <a:off x="7851660" y="3710577"/>
            <a:ext cx="4297564" cy="584775"/>
          </a:xfrm>
          <a:prstGeom prst="rect">
            <a:avLst/>
          </a:prstGeom>
          <a:noFill/>
        </p:spPr>
        <p:txBody>
          <a:bodyPr wrap="square">
            <a:spAutoFit/>
          </a:bodyPr>
          <a:lstStyle/>
          <a:p>
            <a:pPr algn="ctr"/>
            <a:r>
              <a:rPr lang="en-US" altLang="zh-CN" sz="1600" b="0" i="0" dirty="0">
                <a:solidFill>
                  <a:srgbClr val="000000"/>
                </a:solidFill>
                <a:effectLst/>
                <a:latin typeface="Times New Roman" panose="02020603050405020304" pitchFamily="18" charset="0"/>
                <a:cs typeface="Times New Roman" panose="02020603050405020304" pitchFamily="18" charset="0"/>
              </a:rPr>
              <a:t>Rome, October 1931</a:t>
            </a:r>
            <a:br>
              <a:rPr lang="en-US" altLang="zh-CN" sz="1600" b="0" i="0" dirty="0">
                <a:solidFill>
                  <a:srgbClr val="000000"/>
                </a:solidFill>
                <a:effectLst/>
                <a:latin typeface="Times New Roman" panose="02020603050405020304" pitchFamily="18" charset="0"/>
                <a:cs typeface="Times New Roman" panose="02020603050405020304" pitchFamily="18" charset="0"/>
              </a:rPr>
            </a:br>
            <a:r>
              <a:rPr lang="en-US" altLang="zh-CN" sz="1600" b="0" i="0" dirty="0">
                <a:solidFill>
                  <a:srgbClr val="000000"/>
                </a:solidFill>
                <a:effectLst/>
                <a:latin typeface="Times New Roman" panose="02020603050405020304" pitchFamily="18" charset="0"/>
                <a:cs typeface="Times New Roman" panose="02020603050405020304" pitchFamily="18" charset="0"/>
              </a:rPr>
              <a:t>First International Conference of Nuclear Physics</a:t>
            </a:r>
            <a:endParaRPr lang="zh-CN" altLang="en-US" dirty="0"/>
          </a:p>
        </p:txBody>
      </p:sp>
      <p:pic>
        <p:nvPicPr>
          <p:cNvPr id="19" name="图片 18">
            <a:extLst>
              <a:ext uri="{FF2B5EF4-FFF2-40B4-BE49-F238E27FC236}">
                <a16:creationId xmlns:a16="http://schemas.microsoft.com/office/drawing/2014/main" id="{9EF42D21-BD98-8F02-AD56-702D00B4CBDF}"/>
              </a:ext>
            </a:extLst>
          </p:cNvPr>
          <p:cNvPicPr>
            <a:picLocks noChangeAspect="1"/>
          </p:cNvPicPr>
          <p:nvPr/>
        </p:nvPicPr>
        <p:blipFill>
          <a:blip r:embed="rId6"/>
          <a:stretch>
            <a:fillRect/>
          </a:stretch>
        </p:blipFill>
        <p:spPr>
          <a:xfrm>
            <a:off x="8007292" y="4640665"/>
            <a:ext cx="1595481" cy="1571534"/>
          </a:xfrm>
          <a:prstGeom prst="rect">
            <a:avLst/>
          </a:prstGeom>
        </p:spPr>
      </p:pic>
      <p:sp>
        <p:nvSpPr>
          <p:cNvPr id="20" name="文本框 19">
            <a:extLst>
              <a:ext uri="{FF2B5EF4-FFF2-40B4-BE49-F238E27FC236}">
                <a16:creationId xmlns:a16="http://schemas.microsoft.com/office/drawing/2014/main" id="{5A6E3789-0C0F-9281-4932-C9AACFFD390F}"/>
              </a:ext>
            </a:extLst>
          </p:cNvPr>
          <p:cNvSpPr txBox="1"/>
          <p:nvPr/>
        </p:nvSpPr>
        <p:spPr>
          <a:xfrm>
            <a:off x="7676616" y="6408788"/>
            <a:ext cx="2170659" cy="338554"/>
          </a:xfrm>
          <a:prstGeom prst="rect">
            <a:avLst/>
          </a:prstGeom>
          <a:noFill/>
        </p:spPr>
        <p:txBody>
          <a:bodyPr wrap="none" rtlCol="0">
            <a:spAutoFit/>
          </a:bodyPr>
          <a:lstStyle/>
          <a:p>
            <a:r>
              <a:rPr lang="en-US" altLang="zh-CN" sz="1600" dirty="0">
                <a:solidFill>
                  <a:srgbClr val="000000"/>
                </a:solidFill>
                <a:latin typeface="Times New Roman" panose="02020603050405020304" pitchFamily="18" charset="0"/>
                <a:cs typeface="Times New Roman" panose="02020603050405020304" pitchFamily="18" charset="0"/>
              </a:rPr>
              <a:t>1932 Anderson Positron</a:t>
            </a:r>
            <a:endParaRPr lang="zh-CN" altLang="en-US" sz="1600" dirty="0">
              <a:solidFill>
                <a:srgbClr val="000000"/>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F2FDE155-18D6-668F-AC0A-698C5A73034F}"/>
              </a:ext>
            </a:extLst>
          </p:cNvPr>
          <p:cNvSpPr txBox="1"/>
          <p:nvPr/>
        </p:nvSpPr>
        <p:spPr>
          <a:xfrm>
            <a:off x="9823747" y="6408788"/>
            <a:ext cx="2392802" cy="338554"/>
          </a:xfrm>
          <a:prstGeom prst="rect">
            <a:avLst/>
          </a:prstGeom>
          <a:noFill/>
        </p:spPr>
        <p:txBody>
          <a:bodyPr wrap="square">
            <a:spAutoFit/>
          </a:bodyPr>
          <a:lstStyle/>
          <a:p>
            <a:r>
              <a:rPr lang="en-US" altLang="zh-CN" sz="1600" dirty="0">
                <a:solidFill>
                  <a:srgbClr val="000000"/>
                </a:solidFill>
                <a:latin typeface="Times New Roman" panose="02020603050405020304" pitchFamily="18" charset="0"/>
                <a:cs typeface="Times New Roman" panose="02020603050405020304" pitchFamily="18" charset="0"/>
              </a:rPr>
              <a:t>1932 Chadwick-Neutron</a:t>
            </a:r>
            <a:endParaRPr lang="zh-CN" altLang="en-US" sz="1600" dirty="0">
              <a:solidFill>
                <a:srgbClr val="000000"/>
              </a:solidFill>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D4C017B5-5A46-573B-11FA-A928DC0B856D}"/>
              </a:ext>
            </a:extLst>
          </p:cNvPr>
          <p:cNvPicPr>
            <a:picLocks noChangeAspect="1"/>
          </p:cNvPicPr>
          <p:nvPr/>
        </p:nvPicPr>
        <p:blipFill>
          <a:blip r:embed="rId7"/>
          <a:stretch>
            <a:fillRect/>
          </a:stretch>
        </p:blipFill>
        <p:spPr>
          <a:xfrm>
            <a:off x="9725258" y="4630081"/>
            <a:ext cx="2392802" cy="1595202"/>
          </a:xfrm>
          <a:prstGeom prst="rect">
            <a:avLst/>
          </a:prstGeom>
        </p:spPr>
      </p:pic>
      <p:sp>
        <p:nvSpPr>
          <p:cNvPr id="26" name="文本框 25">
            <a:extLst>
              <a:ext uri="{FF2B5EF4-FFF2-40B4-BE49-F238E27FC236}">
                <a16:creationId xmlns:a16="http://schemas.microsoft.com/office/drawing/2014/main" id="{D73DB401-86F6-DD66-4B6C-1ACDA781D83E}"/>
              </a:ext>
            </a:extLst>
          </p:cNvPr>
          <p:cNvSpPr txBox="1"/>
          <p:nvPr/>
        </p:nvSpPr>
        <p:spPr>
          <a:xfrm>
            <a:off x="2376755" y="2019221"/>
            <a:ext cx="5176609" cy="646331"/>
          </a:xfrm>
          <a:prstGeom prst="rect">
            <a:avLst/>
          </a:prstGeom>
          <a:noFill/>
        </p:spPr>
        <p:txBody>
          <a:bodyPr wrap="square">
            <a:spAutoFit/>
          </a:bodyPr>
          <a:lstStyle/>
          <a:p>
            <a:pPr marL="342900" indent="-342900">
              <a:buFont typeface="Wingdings" panose="05000000000000000000" pitchFamily="2" charset="2"/>
              <a:buChar char="Ø"/>
            </a:pP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早期研究：电动力学问题和光谱学</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Ø"/>
            </a:pPr>
            <a:r>
              <a:rPr lang="zh-CN" altLang="en-US" dirty="0">
                <a:latin typeface="Times New Roman" panose="02020603050405020304" pitchFamily="18" charset="0"/>
                <a:ea typeface="黑体" panose="02010609060101010101" pitchFamily="49" charset="-122"/>
                <a:cs typeface="Times New Roman" panose="02020603050405020304" pitchFamily="18" charset="0"/>
              </a:rPr>
              <a:t>极其关注物理学研究新进展</a:t>
            </a:r>
            <a:r>
              <a:rPr lang="en-US" altLang="zh-CN" sz="1400" dirty="0">
                <a:latin typeface="楷体" panose="02010609060101010101" pitchFamily="49" charset="-122"/>
                <a:ea typeface="楷体" panose="02010609060101010101" pitchFamily="49" charset="-122"/>
                <a:cs typeface="Times New Roman" panose="02020603050405020304" pitchFamily="18" charset="0"/>
              </a:rPr>
              <a:t>      </a:t>
            </a:r>
          </a:p>
        </p:txBody>
      </p:sp>
      <p:sp>
        <p:nvSpPr>
          <p:cNvPr id="28" name="文本框 27">
            <a:extLst>
              <a:ext uri="{FF2B5EF4-FFF2-40B4-BE49-F238E27FC236}">
                <a16:creationId xmlns:a16="http://schemas.microsoft.com/office/drawing/2014/main" id="{28C2B99B-5AC5-7DF1-A1FF-6FB2A9D995C8}"/>
              </a:ext>
            </a:extLst>
          </p:cNvPr>
          <p:cNvSpPr txBox="1"/>
          <p:nvPr/>
        </p:nvSpPr>
        <p:spPr>
          <a:xfrm>
            <a:off x="2376755" y="3438566"/>
            <a:ext cx="5329776" cy="646331"/>
          </a:xfrm>
          <a:prstGeom prst="rect">
            <a:avLst/>
          </a:prstGeom>
          <a:noFill/>
        </p:spPr>
        <p:txBody>
          <a:bodyPr wrap="square">
            <a:spAutoFit/>
          </a:bodyPr>
          <a:lstStyle/>
          <a:p>
            <a:pPr marL="342900" indent="-342900">
              <a:buFont typeface="Wingdings" panose="05000000000000000000" pitchFamily="2" charset="2"/>
              <a:buChar char="Ø"/>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1934</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年开始研究原子问题</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利用强中子源轰击各种元素</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系列实验</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 name="文本框 29">
            <a:extLst>
              <a:ext uri="{FF2B5EF4-FFF2-40B4-BE49-F238E27FC236}">
                <a16:creationId xmlns:a16="http://schemas.microsoft.com/office/drawing/2014/main" id="{0F9AFB02-725E-0753-1CE1-29312423A111}"/>
              </a:ext>
            </a:extLst>
          </p:cNvPr>
          <p:cNvSpPr txBox="1"/>
          <p:nvPr/>
        </p:nvSpPr>
        <p:spPr>
          <a:xfrm>
            <a:off x="2878009" y="2631484"/>
            <a:ext cx="4419600" cy="830997"/>
          </a:xfrm>
          <a:prstGeom prst="rect">
            <a:avLst/>
          </a:prstGeom>
          <a:noFill/>
        </p:spPr>
        <p:txBody>
          <a:bodyPr wrap="square">
            <a:spAutoFit/>
          </a:bodyPr>
          <a:lstStyle/>
          <a:p>
            <a:r>
              <a:rPr lang="en-US" altLang="zh-CN"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1932-Chadwick </a:t>
            </a:r>
            <a:r>
              <a:rPr lang="zh-CN" altLang="en-US"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中子；</a:t>
            </a:r>
            <a:endParaRPr lang="en-US" altLang="zh-CN"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1934-</a:t>
            </a:r>
            <a:r>
              <a:rPr lang="zh-CN" altLang="en-US"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约里奥</a:t>
            </a:r>
            <a:r>
              <a:rPr lang="en-US" altLang="zh-CN"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居里夫妇</a:t>
            </a:r>
            <a:r>
              <a:rPr lang="en-US" altLang="zh-CN"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α</a:t>
            </a:r>
            <a:r>
              <a:rPr lang="zh-CN" altLang="en-US"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粒子轰击硼和铝，产生氮和磷放射性同位素</a:t>
            </a:r>
            <a:r>
              <a:rPr lang="en-US" altLang="zh-CN" sz="1600" dirty="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1600" dirty="0">
                <a:solidFill>
                  <a:srgbClr val="3333FF"/>
                </a:solidFill>
                <a:highlight>
                  <a:srgbClr val="FFFF00"/>
                </a:highlight>
                <a:latin typeface="Times New Roman" panose="02020603050405020304" pitchFamily="18" charset="0"/>
                <a:ea typeface="楷体" panose="02010609060101010101" pitchFamily="49" charset="-122"/>
                <a:cs typeface="Times New Roman" panose="02020603050405020304" pitchFamily="18" charset="0"/>
              </a:rPr>
              <a:t>人工放射性</a:t>
            </a:r>
            <a:endParaRPr lang="en-US" altLang="zh-CN" sz="1600" dirty="0">
              <a:solidFill>
                <a:srgbClr val="3333FF"/>
              </a:solidFill>
              <a:highlight>
                <a:srgbClr val="FFFF00"/>
              </a:highligh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24" name="文本框 1023">
            <a:extLst>
              <a:ext uri="{FF2B5EF4-FFF2-40B4-BE49-F238E27FC236}">
                <a16:creationId xmlns:a16="http://schemas.microsoft.com/office/drawing/2014/main" id="{D1084086-3489-48B8-0F8B-FF8C1DD042BF}"/>
              </a:ext>
            </a:extLst>
          </p:cNvPr>
          <p:cNvSpPr txBox="1"/>
          <p:nvPr/>
        </p:nvSpPr>
        <p:spPr>
          <a:xfrm>
            <a:off x="1702176" y="4319733"/>
            <a:ext cx="6238958" cy="1754326"/>
          </a:xfrm>
          <a:prstGeom prst="rect">
            <a:avLst/>
          </a:prstGeom>
          <a:noFill/>
          <a:ln>
            <a:solidFill>
              <a:srgbClr val="3333FF"/>
            </a:solidFill>
          </a:ln>
        </p:spPr>
        <p:txBody>
          <a:bodyPr wrap="square">
            <a:spAutoFit/>
          </a:bodyPr>
          <a:lstStyle/>
          <a:p>
            <a:r>
              <a:rPr lang="en-US" altLang="zh-CN" dirty="0">
                <a:latin typeface="楷体" panose="02010609060101010101" pitchFamily="49" charset="-122"/>
                <a:ea typeface="楷体" panose="02010609060101010101" pitchFamily="49" charset="-122"/>
              </a:rPr>
              <a:t>1933</a:t>
            </a:r>
            <a:r>
              <a:rPr lang="zh-CN" altLang="en-US" dirty="0">
                <a:latin typeface="楷体" panose="02010609060101010101" pitchFamily="49" charset="-122"/>
                <a:ea typeface="楷体" panose="02010609060101010101" pitchFamily="49" charset="-122"/>
              </a:rPr>
              <a:t>年</a:t>
            </a:r>
            <a:r>
              <a:rPr lang="en-US" altLang="zh-CN" dirty="0">
                <a:latin typeface="楷体" panose="02010609060101010101" pitchFamily="49" charset="-122"/>
                <a:ea typeface="楷体" panose="02010609060101010101" pitchFamily="49" charset="-122"/>
              </a:rPr>
              <a:t>11</a:t>
            </a:r>
            <a:r>
              <a:rPr lang="zh-CN" altLang="en-US" dirty="0">
                <a:latin typeface="楷体" panose="02010609060101010101" pitchFamily="49" charset="-122"/>
                <a:ea typeface="楷体" panose="02010609060101010101" pitchFamily="49" charset="-122"/>
              </a:rPr>
              <a:t>月</a:t>
            </a:r>
            <a:r>
              <a:rPr lang="en-US" altLang="zh-CN" dirty="0">
                <a:latin typeface="楷体" panose="02010609060101010101" pitchFamily="49" charset="-122"/>
                <a:ea typeface="楷体" panose="02010609060101010101" pitchFamily="49" charset="-122"/>
              </a:rPr>
              <a:t>10</a:t>
            </a:r>
            <a:r>
              <a:rPr lang="zh-CN" altLang="en-US" dirty="0">
                <a:latin typeface="楷体" panose="02010609060101010101" pitchFamily="49" charset="-122"/>
                <a:ea typeface="楷体" panose="02010609060101010101" pitchFamily="49" charset="-122"/>
              </a:rPr>
              <a:t>日，</a:t>
            </a:r>
            <a:r>
              <a:rPr lang="en-US" altLang="zh-CN" dirty="0">
                <a:latin typeface="楷体" panose="02010609060101010101" pitchFamily="49" charset="-122"/>
                <a:ea typeface="楷体" panose="02010609060101010101" pitchFamily="49" charset="-122"/>
              </a:rPr>
              <a:t>20</a:t>
            </a:r>
            <a:r>
              <a:rPr lang="zh-CN" altLang="en-US" dirty="0">
                <a:latin typeface="楷体" panose="02010609060101010101" pitchFamily="49" charset="-122"/>
                <a:ea typeface="楷体" panose="02010609060101010101" pitchFamily="49" charset="-122"/>
              </a:rPr>
              <a:t>岁的</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Brono</a:t>
            </a:r>
            <a:r>
              <a:rPr lang="zh-CN" altLang="en-US" dirty="0">
                <a:latin typeface="楷体" panose="02010609060101010101" pitchFamily="49" charset="-122"/>
                <a:ea typeface="楷体" panose="02010609060101010101" pitchFamily="49" charset="-122"/>
              </a:rPr>
              <a:t>以</a:t>
            </a:r>
            <a:r>
              <a:rPr lang="en-US" altLang="zh-CN" dirty="0">
                <a:latin typeface="楷体" panose="02010609060101010101" pitchFamily="49" charset="-122"/>
                <a:ea typeface="楷体" panose="02010609060101010101" pitchFamily="49" charset="-122"/>
              </a:rPr>
              <a:t>110/110</a:t>
            </a:r>
            <a:r>
              <a:rPr lang="zh-CN" altLang="en-US" dirty="0">
                <a:latin typeface="楷体" panose="02010609060101010101" pitchFamily="49" charset="-122"/>
                <a:ea typeface="楷体" panose="02010609060101010101" pitchFamily="49" charset="-122"/>
              </a:rPr>
              <a:t>的最高分和最优等成绩毕业（导师</a:t>
            </a:r>
            <a:r>
              <a:rPr lang="en-US" altLang="zh-CN" dirty="0">
                <a:latin typeface="Times New Roman" panose="02020603050405020304" pitchFamily="18" charset="0"/>
                <a:ea typeface="楷体" panose="02010609060101010101" pitchFamily="49" charset="-122"/>
                <a:cs typeface="Times New Roman" panose="02020603050405020304" pitchFamily="18" charset="0"/>
              </a:rPr>
              <a:t>Franco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Rasetti</a:t>
            </a:r>
            <a:r>
              <a:rPr lang="zh-CN" altLang="en-US" dirty="0">
                <a:latin typeface="楷体" panose="02010609060101010101" pitchFamily="49" charset="-122"/>
                <a:ea typeface="楷体" panose="02010609060101010101" pitchFamily="49" charset="-122"/>
              </a:rPr>
              <a:t>）。他立即投身于</a:t>
            </a:r>
            <a:r>
              <a:rPr lang="zh-CN" altLang="en-US" dirty="0">
                <a:solidFill>
                  <a:srgbClr val="3333FF"/>
                </a:solidFill>
                <a:latin typeface="楷体" panose="02010609060101010101" pitchFamily="49" charset="-122"/>
                <a:ea typeface="楷体" panose="02010609060101010101" pitchFamily="49" charset="-122"/>
              </a:rPr>
              <a:t>光谱学研究</a:t>
            </a:r>
            <a:r>
              <a:rPr lang="zh-CN" altLang="en-US" dirty="0">
                <a:latin typeface="楷体" panose="02010609060101010101" pitchFamily="49" charset="-122"/>
                <a:ea typeface="楷体" panose="02010609060101010101" pitchFamily="49" charset="-122"/>
              </a:rPr>
              <a:t>，这是费米小组当时的主要活动，也是</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Rasetti</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和</a:t>
            </a:r>
            <a:r>
              <a:rPr lang="en-US" altLang="zh-CN" dirty="0">
                <a:latin typeface="Times New Roman" panose="02020603050405020304" pitchFamily="18" charset="0"/>
                <a:ea typeface="楷体" panose="02010609060101010101" pitchFamily="49" charset="-122"/>
                <a:cs typeface="Times New Roman" panose="02020603050405020304" pitchFamily="18" charset="0"/>
              </a:rPr>
              <a:t>Segrè</a:t>
            </a:r>
            <a:r>
              <a:rPr lang="zh-CN" altLang="en-US" dirty="0">
                <a:latin typeface="楷体" panose="02010609060101010101" pitchFamily="49" charset="-122"/>
                <a:ea typeface="楷体" panose="02010609060101010101" pitchFamily="49" charset="-122"/>
              </a:rPr>
              <a:t>的专长。</a:t>
            </a:r>
            <a:endParaRPr lang="en-US" altLang="zh-CN" dirty="0">
              <a:latin typeface="楷体" panose="02010609060101010101" pitchFamily="49" charset="-122"/>
              <a:ea typeface="楷体" panose="02010609060101010101" pitchFamily="49" charset="-122"/>
            </a:endParaRPr>
          </a:p>
          <a:p>
            <a:endParaRPr lang="en-US" altLang="zh-CN" dirty="0">
              <a:latin typeface="楷体" panose="02010609060101010101" pitchFamily="49" charset="-122"/>
              <a:ea typeface="楷体" panose="02010609060101010101" pitchFamily="49" charset="-122"/>
            </a:endParaRPr>
          </a:p>
          <a:p>
            <a:r>
              <a:rPr lang="en-US" altLang="zh-CN" dirty="0">
                <a:latin typeface="楷体" panose="02010609060101010101" pitchFamily="49" charset="-122"/>
                <a:ea typeface="楷体" panose="02010609060101010101" pitchFamily="49" charset="-122"/>
              </a:rPr>
              <a:t>1934</a:t>
            </a:r>
            <a:r>
              <a:rPr lang="zh-CN" altLang="en-US" dirty="0">
                <a:latin typeface="楷体" panose="02010609060101010101" pitchFamily="49" charset="-122"/>
                <a:ea typeface="楷体" panose="02010609060101010101" pitchFamily="49" charset="-122"/>
              </a:rPr>
              <a:t>年夏以后，</a:t>
            </a:r>
            <a:r>
              <a:rPr lang="zh-CN" altLang="en-US" u="sng" dirty="0">
                <a:latin typeface="楷体" panose="02010609060101010101" pitchFamily="49" charset="-122"/>
                <a:ea typeface="楷体" panose="02010609060101010101" pitchFamily="49" charset="-122"/>
              </a:rPr>
              <a:t>协助费米小组另一成员</a:t>
            </a:r>
            <a:r>
              <a:rPr lang="en-US" altLang="zh-CN" dirty="0">
                <a:latin typeface="Times New Roman" panose="02020603050405020304" pitchFamily="18" charset="0"/>
                <a:ea typeface="楷体" panose="02010609060101010101" pitchFamily="49" charset="-122"/>
                <a:cs typeface="Times New Roman" panose="02020603050405020304" pitchFamily="18" charset="0"/>
              </a:rPr>
              <a:t>Edoardo Amaldi</a:t>
            </a:r>
            <a:r>
              <a:rPr lang="zh-CN" altLang="en-US" u="sng" dirty="0">
                <a:latin typeface="楷体" panose="02010609060101010101" pitchFamily="49" charset="-122"/>
                <a:ea typeface="楷体" panose="02010609060101010101" pitchFamily="49" charset="-122"/>
              </a:rPr>
              <a:t>开展</a:t>
            </a:r>
            <a:r>
              <a:rPr lang="zh-CN" altLang="en-US" u="sng" dirty="0">
                <a:solidFill>
                  <a:srgbClr val="3333FF"/>
                </a:solidFill>
                <a:latin typeface="楷体" panose="02010609060101010101" pitchFamily="49" charset="-122"/>
                <a:ea typeface="楷体" panose="02010609060101010101" pitchFamily="49" charset="-122"/>
              </a:rPr>
              <a:t>人工放射性研究</a:t>
            </a:r>
            <a:r>
              <a:rPr lang="zh-CN" altLang="en-US" dirty="0">
                <a:latin typeface="楷体" panose="02010609060101010101" pitchFamily="49" charset="-122"/>
                <a:ea typeface="楷体" panose="02010609060101010101" pitchFamily="49" charset="-122"/>
              </a:rPr>
              <a:t>。</a:t>
            </a:r>
          </a:p>
        </p:txBody>
      </p:sp>
      <p:sp>
        <p:nvSpPr>
          <p:cNvPr id="1027" name="文本框 1026">
            <a:extLst>
              <a:ext uri="{FF2B5EF4-FFF2-40B4-BE49-F238E27FC236}">
                <a16:creationId xmlns:a16="http://schemas.microsoft.com/office/drawing/2014/main" id="{0257B2A4-A15A-15B7-CADB-756F110DEB7C}"/>
              </a:ext>
            </a:extLst>
          </p:cNvPr>
          <p:cNvSpPr txBox="1"/>
          <p:nvPr/>
        </p:nvSpPr>
        <p:spPr>
          <a:xfrm>
            <a:off x="1845580" y="6242427"/>
            <a:ext cx="6238958" cy="369332"/>
          </a:xfrm>
          <a:prstGeom prst="rect">
            <a:avLst/>
          </a:prstGeom>
          <a:noFill/>
        </p:spPr>
        <p:txBody>
          <a:bodyPr wrap="square">
            <a:spAutoFit/>
          </a:bodyPr>
          <a:lstStyle/>
          <a:p>
            <a:r>
              <a:rPr lang="en-US" altLang="zh-CN" b="1" dirty="0">
                <a:latin typeface="黑体" panose="02010609060101010101" pitchFamily="49" charset="-122"/>
                <a:ea typeface="黑体" panose="02010609060101010101" pitchFamily="49" charset="-122"/>
              </a:rPr>
              <a:t>1933</a:t>
            </a:r>
            <a:r>
              <a:rPr lang="zh-CN" altLang="en-US" b="1" dirty="0">
                <a:latin typeface="黑体" panose="02010609060101010101" pitchFamily="49" charset="-122"/>
                <a:ea typeface="黑体" panose="02010609060101010101" pitchFamily="49" charset="-122"/>
              </a:rPr>
              <a:t>年</a:t>
            </a:r>
            <a:r>
              <a:rPr lang="en-US" altLang="zh-CN" b="1" dirty="0">
                <a:latin typeface="黑体" panose="02010609060101010101" pitchFamily="49" charset="-122"/>
                <a:ea typeface="黑体" panose="02010609060101010101" pitchFamily="49" charset="-122"/>
              </a:rPr>
              <a:t>1</a:t>
            </a:r>
            <a:r>
              <a:rPr lang="zh-CN" altLang="en-US" b="1" dirty="0">
                <a:latin typeface="黑体" panose="02010609060101010101" pitchFamily="49" charset="-122"/>
                <a:ea typeface="黑体" panose="02010609060101010101" pitchFamily="49" charset="-122"/>
              </a:rPr>
              <a:t>月</a:t>
            </a:r>
            <a:r>
              <a:rPr lang="en-US" altLang="zh-CN" b="1" dirty="0">
                <a:latin typeface="黑体" panose="02010609060101010101" pitchFamily="49" charset="-122"/>
                <a:ea typeface="黑体" panose="02010609060101010101" pitchFamily="49" charset="-122"/>
              </a:rPr>
              <a:t>30</a:t>
            </a:r>
            <a:r>
              <a:rPr lang="zh-CN" altLang="en-US" b="1" dirty="0">
                <a:latin typeface="黑体" panose="02010609060101010101" pitchFamily="49" charset="-122"/>
                <a:ea typeface="黑体" panose="02010609060101010101" pitchFamily="49" charset="-122"/>
              </a:rPr>
              <a:t>日，</a:t>
            </a:r>
            <a:r>
              <a:rPr lang="zh-CN" altLang="en-US" b="1" i="0" dirty="0">
                <a:solidFill>
                  <a:srgbClr val="F73131"/>
                </a:solidFill>
                <a:effectLst/>
                <a:latin typeface="黑体" panose="02010609060101010101" pitchFamily="49" charset="-122"/>
                <a:ea typeface="黑体" panose="02010609060101010101" pitchFamily="49" charset="-122"/>
              </a:rPr>
              <a:t>希特勒</a:t>
            </a:r>
            <a:r>
              <a:rPr lang="zh-CN" altLang="en-US" b="1" i="0" dirty="0">
                <a:solidFill>
                  <a:srgbClr val="333333"/>
                </a:solidFill>
                <a:effectLst/>
                <a:latin typeface="黑体" panose="02010609060101010101" pitchFamily="49" charset="-122"/>
                <a:ea typeface="黑体" panose="02010609060101010101" pitchFamily="49" charset="-122"/>
              </a:rPr>
              <a:t>就任德意志共和国总理</a:t>
            </a:r>
            <a:r>
              <a:rPr lang="zh-CN" altLang="en-US" b="1" dirty="0">
                <a:latin typeface="黑体" panose="02010609060101010101" pitchFamily="49" charset="-122"/>
                <a:ea typeface="黑体" panose="02010609060101010101" pitchFamily="49" charset="-122"/>
              </a:rPr>
              <a:t>。</a:t>
            </a:r>
          </a:p>
        </p:txBody>
      </p:sp>
      <p:pic>
        <p:nvPicPr>
          <p:cNvPr id="4" name="图片 3">
            <a:extLst>
              <a:ext uri="{FF2B5EF4-FFF2-40B4-BE49-F238E27FC236}">
                <a16:creationId xmlns:a16="http://schemas.microsoft.com/office/drawing/2014/main" id="{BDE0E7E4-E2A4-B940-D651-250255304E30}"/>
              </a:ext>
            </a:extLst>
          </p:cNvPr>
          <p:cNvPicPr>
            <a:picLocks noChangeAspect="1"/>
          </p:cNvPicPr>
          <p:nvPr/>
        </p:nvPicPr>
        <p:blipFill>
          <a:blip r:embed="rId8"/>
          <a:stretch>
            <a:fillRect/>
          </a:stretch>
        </p:blipFill>
        <p:spPr>
          <a:xfrm>
            <a:off x="141665" y="4126931"/>
            <a:ext cx="1494354" cy="2490591"/>
          </a:xfrm>
          <a:prstGeom prst="rect">
            <a:avLst/>
          </a:prstGeom>
        </p:spPr>
      </p:pic>
      <p:pic>
        <p:nvPicPr>
          <p:cNvPr id="11" name="图片 10">
            <a:extLst>
              <a:ext uri="{FF2B5EF4-FFF2-40B4-BE49-F238E27FC236}">
                <a16:creationId xmlns:a16="http://schemas.microsoft.com/office/drawing/2014/main" id="{8139EFD0-CEDE-6D88-5491-47C94DBDD9E0}"/>
              </a:ext>
            </a:extLst>
          </p:cNvPr>
          <p:cNvPicPr>
            <a:picLocks noChangeAspect="1"/>
          </p:cNvPicPr>
          <p:nvPr/>
        </p:nvPicPr>
        <p:blipFill>
          <a:blip r:embed="rId9"/>
          <a:stretch>
            <a:fillRect/>
          </a:stretch>
        </p:blipFill>
        <p:spPr>
          <a:xfrm>
            <a:off x="8378031" y="847052"/>
            <a:ext cx="3049127" cy="3354458"/>
          </a:xfrm>
          <a:prstGeom prst="rect">
            <a:avLst/>
          </a:prstGeom>
        </p:spPr>
      </p:pic>
    </p:spTree>
    <p:custDataLst>
      <p:tags r:id="rId1"/>
    </p:custDataLst>
    <p:extLst>
      <p:ext uri="{BB962C8B-B14F-4D97-AF65-F5344CB8AC3E}">
        <p14:creationId xmlns:p14="http://schemas.microsoft.com/office/powerpoint/2010/main" val="1934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animBg="1"/>
      <p:bldP spid="10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D620-FE4A-6817-6F23-E8264F0AF006}"/>
            </a:ext>
          </a:extLst>
        </p:cNvPr>
        <p:cNvGrpSpPr/>
        <p:nvPr/>
      </p:nvGrpSpPr>
      <p:grpSpPr>
        <a:xfrm>
          <a:off x="0" y="0"/>
          <a:ext cx="0" cy="0"/>
          <a:chOff x="0" y="0"/>
          <a:chExt cx="0" cy="0"/>
        </a:xfrm>
      </p:grpSpPr>
      <p:pic>
        <p:nvPicPr>
          <p:cNvPr id="2050" name="Picture 2" descr="Fig. 1">
            <a:extLst>
              <a:ext uri="{FF2B5EF4-FFF2-40B4-BE49-F238E27FC236}">
                <a16:creationId xmlns:a16="http://schemas.microsoft.com/office/drawing/2014/main" id="{11180A20-4C31-E26A-3B38-BD26973C9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91" y="4699677"/>
            <a:ext cx="2967948" cy="205166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8B4F86DE-B9EE-39C0-00D8-2369E11E3EC7}"/>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63B08FC-58A1-DD7A-4780-F277632ADCB7}"/>
              </a:ext>
            </a:extLst>
          </p:cNvPr>
          <p:cNvSpPr txBox="1"/>
          <p:nvPr/>
        </p:nvSpPr>
        <p:spPr>
          <a:xfrm>
            <a:off x="3540587" y="94678"/>
            <a:ext cx="6638356"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Roma—Slow Neutrons Experiment</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
        <p:nvSpPr>
          <p:cNvPr id="8" name="文本框 7">
            <a:extLst>
              <a:ext uri="{FF2B5EF4-FFF2-40B4-BE49-F238E27FC236}">
                <a16:creationId xmlns:a16="http://schemas.microsoft.com/office/drawing/2014/main" id="{564E0607-2F0F-5C1C-48D0-7A0AA9290E16}"/>
              </a:ext>
            </a:extLst>
          </p:cNvPr>
          <p:cNvSpPr txBox="1"/>
          <p:nvPr/>
        </p:nvSpPr>
        <p:spPr>
          <a:xfrm>
            <a:off x="224328" y="932641"/>
            <a:ext cx="7349817" cy="769441"/>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Artificial radioactivity (</a:t>
            </a:r>
            <a:r>
              <a:rPr lang="en-US" altLang="zh-CN" sz="2200" u="sng"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change </a:t>
            </a:r>
            <a:r>
              <a:rPr lang="el-GR" altLang="zh-CN" sz="2200" u="sng"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α</a:t>
            </a:r>
            <a:r>
              <a:rPr lang="en-US" altLang="zh-CN" sz="2200" u="sng" dirty="0">
                <a:solidFill>
                  <a:srgbClr val="3333FF"/>
                </a:solidFill>
                <a:latin typeface="Times New Roman" panose="02020603050405020304" pitchFamily="18" charset="0"/>
                <a:ea typeface="黑体" panose="02010609060101010101" pitchFamily="49" charset="-122"/>
                <a:cs typeface="Times New Roman" panose="02020603050405020304" pitchFamily="18" charset="0"/>
              </a:rPr>
              <a:t>-particles into </a:t>
            </a:r>
            <a:r>
              <a:rPr lang="en-US" altLang="zh-CN" sz="2200" u="sng"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neutrons</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p>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费米小组：实验简陋但构思独特</a:t>
            </a:r>
          </a:p>
        </p:txBody>
      </p:sp>
      <p:pic>
        <p:nvPicPr>
          <p:cNvPr id="19" name="图片 18">
            <a:extLst>
              <a:ext uri="{FF2B5EF4-FFF2-40B4-BE49-F238E27FC236}">
                <a16:creationId xmlns:a16="http://schemas.microsoft.com/office/drawing/2014/main" id="{F2871086-4BD1-92E5-ACEE-52E151D14C93}"/>
              </a:ext>
            </a:extLst>
          </p:cNvPr>
          <p:cNvPicPr>
            <a:picLocks noChangeAspect="1"/>
          </p:cNvPicPr>
          <p:nvPr/>
        </p:nvPicPr>
        <p:blipFill>
          <a:blip r:embed="rId5"/>
          <a:stretch>
            <a:fillRect/>
          </a:stretch>
        </p:blipFill>
        <p:spPr>
          <a:xfrm>
            <a:off x="8547448" y="932641"/>
            <a:ext cx="3262989" cy="1054086"/>
          </a:xfrm>
          <a:prstGeom prst="rect">
            <a:avLst/>
          </a:prstGeom>
        </p:spPr>
      </p:pic>
      <p:sp>
        <p:nvSpPr>
          <p:cNvPr id="21" name="文本框 20">
            <a:extLst>
              <a:ext uri="{FF2B5EF4-FFF2-40B4-BE49-F238E27FC236}">
                <a16:creationId xmlns:a16="http://schemas.microsoft.com/office/drawing/2014/main" id="{396A922B-BB24-3721-D9A3-ACB3014CCBE2}"/>
              </a:ext>
            </a:extLst>
          </p:cNvPr>
          <p:cNvSpPr txBox="1"/>
          <p:nvPr/>
        </p:nvSpPr>
        <p:spPr>
          <a:xfrm>
            <a:off x="1096505" y="1629880"/>
            <a:ext cx="3878451" cy="369332"/>
          </a:xfrm>
          <a:prstGeom prst="rect">
            <a:avLst/>
          </a:prstGeom>
          <a:noFill/>
        </p:spPr>
        <p:txBody>
          <a:bodyPr wrap="square">
            <a:spAutoFit/>
          </a:bodyPr>
          <a:lstStyle/>
          <a:p>
            <a:r>
              <a:rPr lang="en-US" altLang="zh-CN" sz="1800" b="0" i="0" dirty="0">
                <a:solidFill>
                  <a:srgbClr val="000000"/>
                </a:solidFill>
                <a:effectLst/>
                <a:latin typeface="Times New Roman" panose="02020603050405020304" pitchFamily="18" charset="0"/>
                <a:cs typeface="Times New Roman" panose="02020603050405020304" pitchFamily="18" charset="0"/>
              </a:rPr>
              <a:t>Neutrons from Radon-</a:t>
            </a:r>
            <a:r>
              <a:rPr lang="en-US" altLang="zh-CN" sz="1800" b="0" i="0" dirty="0" err="1">
                <a:solidFill>
                  <a:srgbClr val="000000"/>
                </a:solidFill>
                <a:effectLst/>
                <a:latin typeface="Times New Roman" panose="02020603050405020304" pitchFamily="18" charset="0"/>
                <a:cs typeface="Times New Roman" panose="02020603050405020304" pitchFamily="18" charset="0"/>
              </a:rPr>
              <a:t>berillium</a:t>
            </a:r>
            <a:r>
              <a:rPr lang="en-US" altLang="zh-CN" sz="1800" b="0" i="0" dirty="0">
                <a:solidFill>
                  <a:srgbClr val="000000"/>
                </a:solidFill>
                <a:effectLst/>
                <a:latin typeface="Times New Roman" panose="02020603050405020304" pitchFamily="18" charset="0"/>
                <a:cs typeface="Times New Roman" panose="02020603050405020304" pitchFamily="18" charset="0"/>
              </a:rPr>
              <a:t> sources</a:t>
            </a:r>
            <a:endParaRPr lang="zh-CN" altLang="en-US" dirty="0">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8322ADB2-49C0-1558-C4D7-05430C4947E4}"/>
              </a:ext>
            </a:extLst>
          </p:cNvPr>
          <p:cNvPicPr>
            <a:picLocks noChangeAspect="1"/>
          </p:cNvPicPr>
          <p:nvPr/>
        </p:nvPicPr>
        <p:blipFill>
          <a:blip r:embed="rId6"/>
          <a:stretch>
            <a:fillRect/>
          </a:stretch>
        </p:blipFill>
        <p:spPr>
          <a:xfrm>
            <a:off x="5284135" y="1584402"/>
            <a:ext cx="1735002" cy="369332"/>
          </a:xfrm>
          <a:prstGeom prst="rect">
            <a:avLst/>
          </a:prstGeom>
        </p:spPr>
      </p:pic>
      <p:sp>
        <p:nvSpPr>
          <p:cNvPr id="24" name="文本框 23">
            <a:extLst>
              <a:ext uri="{FF2B5EF4-FFF2-40B4-BE49-F238E27FC236}">
                <a16:creationId xmlns:a16="http://schemas.microsoft.com/office/drawing/2014/main" id="{24B6ABA3-2F4E-8004-BBAD-4F3FADB141DA}"/>
              </a:ext>
            </a:extLst>
          </p:cNvPr>
          <p:cNvSpPr txBox="1"/>
          <p:nvPr/>
        </p:nvSpPr>
        <p:spPr>
          <a:xfrm>
            <a:off x="224328" y="2179974"/>
            <a:ext cx="12099100" cy="1077218"/>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1934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3</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月</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27</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日：费米发现中子可以诱导铝和氟（</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aluminium</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 and fluorine</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）的人工放射性</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计划利用中子系统地轰击周期表所有元素，研究其辐照后性质</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Emilio Segrè</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负责采购各种物质）</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几个月内测量了</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60</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种元素，发现约</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rPr>
              <a:t>40</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rPr>
              <a:t>种具有诱导放射性</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文本框 26">
            <a:extLst>
              <a:ext uri="{FF2B5EF4-FFF2-40B4-BE49-F238E27FC236}">
                <a16:creationId xmlns:a16="http://schemas.microsoft.com/office/drawing/2014/main" id="{61983F1D-6CED-EE2C-352A-06FB8449D046}"/>
              </a:ext>
            </a:extLst>
          </p:cNvPr>
          <p:cNvSpPr txBox="1"/>
          <p:nvPr/>
        </p:nvSpPr>
        <p:spPr>
          <a:xfrm>
            <a:off x="224328" y="3341509"/>
            <a:ext cx="11967672" cy="1446550"/>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1934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月，卢瑟福贺信</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on the recent experiments in causing temporary radioactivity in a number of elements by means of neutrons</a:t>
            </a:r>
          </a:p>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疑似发现超铀元素</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—93</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号元素</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被视为法西斯“</a:t>
            </a:r>
            <a:r>
              <a:rPr lang="zh-CN" altLang="en-US" sz="2200" dirty="0">
                <a:latin typeface="楷体" panose="02010609060101010101" pitchFamily="49" charset="-122"/>
                <a:ea typeface="楷体" panose="02010609060101010101" pitchFamily="49" charset="-122"/>
                <a:cs typeface="Times New Roman" panose="02020603050405020304" pitchFamily="18" charset="0"/>
              </a:rPr>
              <a:t>在文化领域的胜利</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”，并称这一发现 “</a:t>
            </a:r>
            <a:r>
              <a:rPr lang="zh-CN" altLang="en-US" sz="2200" dirty="0">
                <a:latin typeface="楷体" panose="02010609060101010101" pitchFamily="49" charset="-122"/>
                <a:ea typeface="楷体" panose="02010609060101010101" pitchFamily="49" charset="-122"/>
                <a:cs typeface="Times New Roman" panose="02020603050405020304" pitchFamily="18" charset="0"/>
              </a:rPr>
              <a:t>再次证明了在法西斯氛围中，意大利如何恢复了她在各个领域的教师和先锋的古老角色</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1" name="图片 30">
            <a:extLst>
              <a:ext uri="{FF2B5EF4-FFF2-40B4-BE49-F238E27FC236}">
                <a16:creationId xmlns:a16="http://schemas.microsoft.com/office/drawing/2014/main" id="{7E35A99A-191D-5B2B-F339-BC66302502B4}"/>
              </a:ext>
            </a:extLst>
          </p:cNvPr>
          <p:cNvPicPr>
            <a:picLocks noChangeAspect="1"/>
          </p:cNvPicPr>
          <p:nvPr/>
        </p:nvPicPr>
        <p:blipFill>
          <a:blip r:embed="rId7"/>
          <a:stretch>
            <a:fillRect/>
          </a:stretch>
        </p:blipFill>
        <p:spPr>
          <a:xfrm rot="5400000">
            <a:off x="5413545" y="3175238"/>
            <a:ext cx="1720665" cy="5100545"/>
          </a:xfrm>
          <a:prstGeom prst="rect">
            <a:avLst/>
          </a:prstGeom>
        </p:spPr>
      </p:pic>
      <p:pic>
        <p:nvPicPr>
          <p:cNvPr id="3" name="图片 2">
            <a:extLst>
              <a:ext uri="{FF2B5EF4-FFF2-40B4-BE49-F238E27FC236}">
                <a16:creationId xmlns:a16="http://schemas.microsoft.com/office/drawing/2014/main" id="{AACDD9D0-C6F6-A410-FFA2-96FB399963C0}"/>
              </a:ext>
            </a:extLst>
          </p:cNvPr>
          <p:cNvPicPr>
            <a:picLocks noChangeAspect="1"/>
          </p:cNvPicPr>
          <p:nvPr/>
        </p:nvPicPr>
        <p:blipFill>
          <a:blip r:embed="rId8"/>
          <a:stretch>
            <a:fillRect/>
          </a:stretch>
        </p:blipFill>
        <p:spPr>
          <a:xfrm>
            <a:off x="9420726" y="4793969"/>
            <a:ext cx="1399929" cy="1874904"/>
          </a:xfrm>
          <a:prstGeom prst="rect">
            <a:avLst/>
          </a:prstGeom>
        </p:spPr>
      </p:pic>
    </p:spTree>
    <p:custDataLst>
      <p:tags r:id="rId1"/>
    </p:custDataLst>
    <p:extLst>
      <p:ext uri="{BB962C8B-B14F-4D97-AF65-F5344CB8AC3E}">
        <p14:creationId xmlns:p14="http://schemas.microsoft.com/office/powerpoint/2010/main" val="2430831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B492-D1A1-DEB4-A9F4-E1C83EF48078}"/>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47438349-5679-ECB8-641A-99CD86118865}"/>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407E21B-D403-D5A6-23B3-846145F4ADC1}"/>
              </a:ext>
            </a:extLst>
          </p:cNvPr>
          <p:cNvSpPr txBox="1"/>
          <p:nvPr/>
        </p:nvSpPr>
        <p:spPr>
          <a:xfrm>
            <a:off x="3190166" y="111162"/>
            <a:ext cx="6638356"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Roma—Slow Neutrons Experiment</a:t>
            </a:r>
            <a:endParaRPr lang="zh-CN" altLang="en-US" sz="3600" b="1" dirty="0">
              <a:solidFill>
                <a:schemeClr val="bg1"/>
              </a:solidFill>
              <a:latin typeface="华文楷体" panose="02010600040101010101" pitchFamily="2" charset="-122"/>
              <a:ea typeface="华文楷体" panose="02010600040101010101" pitchFamily="2" charset="-122"/>
            </a:endParaRPr>
          </a:p>
        </p:txBody>
      </p:sp>
      <p:pic>
        <p:nvPicPr>
          <p:cNvPr id="11" name="Picture 2" descr="Fig. 4">
            <a:extLst>
              <a:ext uri="{FF2B5EF4-FFF2-40B4-BE49-F238E27FC236}">
                <a16:creationId xmlns:a16="http://schemas.microsoft.com/office/drawing/2014/main" id="{F7409B4D-0C59-9CAD-1A67-2046BDB07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8522" y="3933359"/>
            <a:ext cx="2311868" cy="823904"/>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C26B3C6C-A77F-9BEE-6408-FAC9743ADDCD}"/>
              </a:ext>
            </a:extLst>
          </p:cNvPr>
          <p:cNvSpPr txBox="1"/>
          <p:nvPr/>
        </p:nvSpPr>
        <p:spPr>
          <a:xfrm>
            <a:off x="648818" y="3929050"/>
            <a:ext cx="8783658" cy="923330"/>
          </a:xfrm>
          <a:prstGeom prst="rect">
            <a:avLst/>
          </a:prstGeom>
          <a:noFill/>
          <a:ln>
            <a:solidFill>
              <a:schemeClr val="tx2"/>
            </a:solidFill>
          </a:ln>
        </p:spPr>
        <p:txBody>
          <a:bodyPr wrap="square">
            <a:spAutoFit/>
          </a:bodyPr>
          <a:lstStyle/>
          <a:p>
            <a:r>
              <a:rPr lang="zh-CN" altLang="en-US" dirty="0">
                <a:latin typeface="楷体" panose="02010609060101010101" pitchFamily="49" charset="-122"/>
                <a:ea typeface="楷体" panose="02010609060101010101" pitchFamily="49" charset="-122"/>
              </a:rPr>
              <a:t>中子穿过石蜡（有许多氢原子核）时，由于氢原子核的弹性散射，有效地减慢了中子速度。中子与物质之间的相互作用截面随着中子能量的降低而急剧增大。因此，在石蜡中减速的中子在银圆柱体中引起的活度要比辐照没有石蜡层的样品的快中子大。</a:t>
            </a:r>
          </a:p>
        </p:txBody>
      </p:sp>
      <p:sp>
        <p:nvSpPr>
          <p:cNvPr id="24" name="文本框 23">
            <a:extLst>
              <a:ext uri="{FF2B5EF4-FFF2-40B4-BE49-F238E27FC236}">
                <a16:creationId xmlns:a16="http://schemas.microsoft.com/office/drawing/2014/main" id="{71C746B1-098E-680A-86DF-BA01EA6FDFF0}"/>
              </a:ext>
            </a:extLst>
          </p:cNvPr>
          <p:cNvSpPr txBox="1"/>
          <p:nvPr/>
        </p:nvSpPr>
        <p:spPr>
          <a:xfrm>
            <a:off x="125576" y="969193"/>
            <a:ext cx="11536899" cy="769441"/>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发现不同实验环境（辐照）影响实验结果：木制和大理石台</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buFont typeface="Wingdings" panose="05000000000000000000" pitchFamily="2" charset="2"/>
              <a:buChar char="Ø"/>
            </a:pPr>
            <a:r>
              <a:rPr lang="en-US" altLang="zh-CN" sz="2000" b="0" i="0" dirty="0">
                <a:solidFill>
                  <a:srgbClr val="101820"/>
                </a:solidFill>
                <a:effectLst/>
                <a:latin typeface="Times New Roman" panose="02020603050405020304" pitchFamily="18" charset="0"/>
                <a:cs typeface="Times New Roman" panose="02020603050405020304" pitchFamily="18" charset="0"/>
              </a:rPr>
              <a:t>Edoardo Amaldi</a:t>
            </a:r>
            <a:r>
              <a:rPr lang="zh-CN" altLang="en-US" sz="2000" b="0" i="0" dirty="0">
                <a:solidFill>
                  <a:srgbClr val="101820"/>
                </a:solidFill>
                <a:effectLst/>
                <a:latin typeface="Times New Roman" panose="02020603050405020304" pitchFamily="18" charset="0"/>
                <a:cs typeface="Times New Roman" panose="02020603050405020304" pitchFamily="18" charset="0"/>
              </a:rPr>
              <a:t>和</a:t>
            </a:r>
            <a:r>
              <a:rPr lang="en-US" altLang="zh-CN" sz="2000" b="0" i="0" dirty="0">
                <a:solidFill>
                  <a:srgbClr val="101820"/>
                </a:solidFill>
                <a:effectLst/>
                <a:latin typeface="Times New Roman" panose="02020603050405020304" pitchFamily="18" charset="0"/>
                <a:cs typeface="Times New Roman" panose="02020603050405020304" pitchFamily="18" charset="0"/>
              </a:rPr>
              <a:t>Bruno Pontecorvo</a:t>
            </a:r>
            <a:r>
              <a:rPr lang="zh-CN" altLang="en-US" sz="2000" b="0" i="0" dirty="0">
                <a:solidFill>
                  <a:srgbClr val="101820"/>
                </a:solidFill>
                <a:effectLst/>
                <a:latin typeface="Times New Roman" panose="02020603050405020304" pitchFamily="18" charset="0"/>
                <a:cs typeface="Times New Roman" panose="02020603050405020304" pitchFamily="18" charset="0"/>
              </a:rPr>
              <a:t>：</a:t>
            </a:r>
            <a:r>
              <a:rPr lang="zh-CN" altLang="en-US" sz="2200" b="0" i="0" dirty="0">
                <a:solidFill>
                  <a:srgbClr val="101820"/>
                </a:solidFill>
                <a:effectLst/>
                <a:latin typeface="Times New Roman" panose="02020603050405020304" pitchFamily="18" charset="0"/>
                <a:ea typeface="黑体" panose="02010609060101010101" pitchFamily="49" charset="-122"/>
                <a:cs typeface="Times New Roman" panose="02020603050405020304" pitchFamily="18" charset="0"/>
              </a:rPr>
              <a:t>隔离辐照环境</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（制</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5cm</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厚的铅室</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err="1">
                <a:latin typeface="Times New Roman" panose="02020603050405020304" pitchFamily="18" charset="0"/>
                <a:ea typeface="黑体" panose="02010609060101010101" pitchFamily="49" charset="-122"/>
                <a:cs typeface="Times New Roman" panose="02020603050405020304" pitchFamily="18" charset="0"/>
              </a:rPr>
              <a:t>castelletto</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a:extLst>
              <a:ext uri="{FF2B5EF4-FFF2-40B4-BE49-F238E27FC236}">
                <a16:creationId xmlns:a16="http://schemas.microsoft.com/office/drawing/2014/main" id="{88DADE0D-85A1-19DA-47AF-10A86D1EFD48}"/>
              </a:ext>
            </a:extLst>
          </p:cNvPr>
          <p:cNvSpPr txBox="1"/>
          <p:nvPr/>
        </p:nvSpPr>
        <p:spPr>
          <a:xfrm>
            <a:off x="243279" y="5615329"/>
            <a:ext cx="6191074" cy="430887"/>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一天内：实验、文章撰写、投稿</a:t>
            </a:r>
          </a:p>
        </p:txBody>
      </p:sp>
      <p:sp>
        <p:nvSpPr>
          <p:cNvPr id="15" name="文本框 14">
            <a:extLst>
              <a:ext uri="{FF2B5EF4-FFF2-40B4-BE49-F238E27FC236}">
                <a16:creationId xmlns:a16="http://schemas.microsoft.com/office/drawing/2014/main" id="{C7503868-901F-A2D4-F977-B22AF053ED38}"/>
              </a:ext>
            </a:extLst>
          </p:cNvPr>
          <p:cNvSpPr txBox="1"/>
          <p:nvPr/>
        </p:nvSpPr>
        <p:spPr>
          <a:xfrm>
            <a:off x="178650" y="2252634"/>
            <a:ext cx="9491198" cy="430887"/>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直觉：铅如何影响实验？？？（</a:t>
            </a:r>
            <a:r>
              <a:rPr lang="en-US" altLang="zh-CN" dirty="0">
                <a:solidFill>
                  <a:srgbClr val="3333FF"/>
                </a:solidFill>
                <a:latin typeface="楷体" panose="02010609060101010101" pitchFamily="49" charset="-122"/>
                <a:ea typeface="楷体" panose="02010609060101010101" pitchFamily="49" charset="-122"/>
              </a:rPr>
              <a:t>5cm</a:t>
            </a:r>
            <a:r>
              <a:rPr lang="zh-CN" altLang="en-US" dirty="0">
                <a:solidFill>
                  <a:srgbClr val="3333FF"/>
                </a:solidFill>
                <a:latin typeface="楷体" panose="02010609060101010101" pitchFamily="49" charset="-122"/>
                <a:ea typeface="楷体" panose="02010609060101010101" pitchFamily="49" charset="-122"/>
              </a:rPr>
              <a:t>铅楔置于中子源和银样品中间</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1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文本框 18">
            <a:extLst>
              <a:ext uri="{FF2B5EF4-FFF2-40B4-BE49-F238E27FC236}">
                <a16:creationId xmlns:a16="http://schemas.microsoft.com/office/drawing/2014/main" id="{9DDA78CB-5762-2E7C-2002-ADF623911013}"/>
              </a:ext>
            </a:extLst>
          </p:cNvPr>
          <p:cNvSpPr txBox="1"/>
          <p:nvPr/>
        </p:nvSpPr>
        <p:spPr>
          <a:xfrm>
            <a:off x="1224791" y="1786036"/>
            <a:ext cx="6769917" cy="369332"/>
          </a:xfrm>
          <a:prstGeom prst="rect">
            <a:avLst/>
          </a:prstGeom>
          <a:noFill/>
        </p:spPr>
        <p:txBody>
          <a:bodyPr wrap="square" rtlCol="0">
            <a:spAutoFit/>
          </a:bodyPr>
          <a:lstStyle/>
          <a:p>
            <a:r>
              <a:rPr lang="zh-CN" altLang="en-US" dirty="0">
                <a:solidFill>
                  <a:srgbClr val="3333FF"/>
                </a:solidFill>
                <a:latin typeface="楷体" panose="02010609060101010101" pitchFamily="49" charset="-122"/>
                <a:ea typeface="楷体" panose="02010609060101010101" pitchFamily="49" charset="-122"/>
              </a:rPr>
              <a:t>测量辐照活性与中子源距离的关系，发现在铅室没有影响</a:t>
            </a:r>
          </a:p>
        </p:txBody>
      </p:sp>
      <p:sp>
        <p:nvSpPr>
          <p:cNvPr id="21" name="文本框 20">
            <a:extLst>
              <a:ext uri="{FF2B5EF4-FFF2-40B4-BE49-F238E27FC236}">
                <a16:creationId xmlns:a16="http://schemas.microsoft.com/office/drawing/2014/main" id="{1517509C-FA91-A7DD-1887-B6F3BDF372C8}"/>
              </a:ext>
            </a:extLst>
          </p:cNvPr>
          <p:cNvSpPr txBox="1"/>
          <p:nvPr/>
        </p:nvSpPr>
        <p:spPr>
          <a:xfrm>
            <a:off x="243280" y="2905133"/>
            <a:ext cx="9838768" cy="430887"/>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1934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月</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20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or 22</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）日：费米在实验中将铅楔换成石蜡，发现异常！！！</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ED2470C6-57EF-5B4D-DC1E-A2FE450CD2C7}"/>
              </a:ext>
            </a:extLst>
          </p:cNvPr>
          <p:cNvCxnSpPr/>
          <p:nvPr/>
        </p:nvCxnSpPr>
        <p:spPr>
          <a:xfrm>
            <a:off x="8252676" y="2369823"/>
            <a:ext cx="427839" cy="2724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文本框 24">
            <a:extLst>
              <a:ext uri="{FF2B5EF4-FFF2-40B4-BE49-F238E27FC236}">
                <a16:creationId xmlns:a16="http://schemas.microsoft.com/office/drawing/2014/main" id="{7F50037D-E576-81DA-6461-171950792A6E}"/>
              </a:ext>
            </a:extLst>
          </p:cNvPr>
          <p:cNvSpPr txBox="1"/>
          <p:nvPr/>
        </p:nvSpPr>
        <p:spPr>
          <a:xfrm>
            <a:off x="1774064" y="3289853"/>
            <a:ext cx="4321936" cy="369332"/>
          </a:xfrm>
          <a:prstGeom prst="rect">
            <a:avLst/>
          </a:prstGeom>
          <a:noFill/>
        </p:spPr>
        <p:txBody>
          <a:bodyPr wrap="square" rtlCol="0">
            <a:spAutoFit/>
          </a:bodyPr>
          <a:lstStyle/>
          <a:p>
            <a:r>
              <a:rPr lang="zh-CN" altLang="en-US" b="1" dirty="0">
                <a:solidFill>
                  <a:srgbClr val="3333FF"/>
                </a:solidFill>
                <a:latin typeface="楷体" panose="02010609060101010101" pitchFamily="49" charset="-122"/>
                <a:ea typeface="楷体" panose="02010609060101010101" pitchFamily="49" charset="-122"/>
              </a:rPr>
              <a:t>诱导活性增加！</a:t>
            </a:r>
            <a:r>
              <a:rPr lang="en-US" altLang="zh-CN" b="1" u="sng" dirty="0">
                <a:solidFill>
                  <a:srgbClr val="3333FF"/>
                </a:solidFill>
                <a:latin typeface="楷体" panose="02010609060101010101" pitchFamily="49" charset="-122"/>
                <a:ea typeface="楷体" panose="02010609060101010101" pitchFamily="49" charset="-122"/>
              </a:rPr>
              <a:t>1.8-1.9</a:t>
            </a:r>
            <a:r>
              <a:rPr lang="zh-CN" altLang="en-US" b="1" u="sng" dirty="0">
                <a:solidFill>
                  <a:srgbClr val="3333FF"/>
                </a:solidFill>
                <a:latin typeface="楷体" panose="02010609060101010101" pitchFamily="49" charset="-122"/>
                <a:ea typeface="楷体" panose="02010609060101010101" pitchFamily="49" charset="-122"/>
              </a:rPr>
              <a:t>倍</a:t>
            </a:r>
            <a:r>
              <a:rPr lang="en-US" altLang="zh-CN" b="1" u="sng" dirty="0">
                <a:solidFill>
                  <a:srgbClr val="3333FF"/>
                </a:solidFill>
                <a:latin typeface="楷体" panose="02010609060101010101" pitchFamily="49" charset="-122"/>
                <a:ea typeface="楷体" panose="02010609060101010101" pitchFamily="49" charset="-122"/>
              </a:rPr>
              <a:t>—</a:t>
            </a:r>
            <a:r>
              <a:rPr lang="zh-CN" altLang="en-US" b="1" u="sng" dirty="0">
                <a:solidFill>
                  <a:srgbClr val="3333FF"/>
                </a:solidFill>
                <a:latin typeface="楷体" panose="02010609060101010101" pitchFamily="49" charset="-122"/>
                <a:ea typeface="楷体" panose="02010609060101010101" pitchFamily="49" charset="-122"/>
              </a:rPr>
              <a:t>可重复</a:t>
            </a:r>
          </a:p>
        </p:txBody>
      </p:sp>
      <p:sp>
        <p:nvSpPr>
          <p:cNvPr id="26" name="文本框 25">
            <a:extLst>
              <a:ext uri="{FF2B5EF4-FFF2-40B4-BE49-F238E27FC236}">
                <a16:creationId xmlns:a16="http://schemas.microsoft.com/office/drawing/2014/main" id="{DA75D1C4-FF1C-C7C2-8918-4F5494CE17F0}"/>
              </a:ext>
            </a:extLst>
          </p:cNvPr>
          <p:cNvSpPr txBox="1"/>
          <p:nvPr/>
        </p:nvSpPr>
        <p:spPr>
          <a:xfrm>
            <a:off x="243279" y="5018411"/>
            <a:ext cx="8716161" cy="430887"/>
          </a:xfrm>
          <a:prstGeom prst="rect">
            <a:avLst/>
          </a:prstGeom>
          <a:noFill/>
        </p:spPr>
        <p:txBody>
          <a:bodyPr wrap="square">
            <a:spAutoFit/>
          </a:bodyPr>
          <a:lstStyle/>
          <a:p>
            <a:pPr marL="342900" indent="-342900">
              <a:buFont typeface="Wingdings" panose="05000000000000000000" pitchFamily="2" charset="2"/>
              <a:buChar char="Ø"/>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利用研究所的水池，将中子源和样品放入其中</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效果一样</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1981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5" grpId="0"/>
      <p:bldP spid="21"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734CA-D2DA-B48E-ECCD-667CC0DCDC6C}"/>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4C7F5E9A-7F76-9F47-377B-49FAE26123E1}"/>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F2DB7592-8E18-0F65-B9E1-C576F3BB9871}"/>
              </a:ext>
            </a:extLst>
          </p:cNvPr>
          <p:cNvSpPr txBox="1"/>
          <p:nvPr/>
        </p:nvSpPr>
        <p:spPr>
          <a:xfrm>
            <a:off x="3140537" y="95386"/>
            <a:ext cx="6638356"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Roma—Slow Neutrons Experiment</a:t>
            </a:r>
            <a:endParaRPr lang="zh-CN" altLang="en-US" sz="3600" b="1" dirty="0">
              <a:solidFill>
                <a:schemeClr val="bg1"/>
              </a:solidFill>
              <a:latin typeface="华文楷体" panose="02010600040101010101" pitchFamily="2" charset="-122"/>
              <a:ea typeface="华文楷体" panose="02010600040101010101" pitchFamily="2" charset="-122"/>
            </a:endParaRPr>
          </a:p>
        </p:txBody>
      </p:sp>
      <p:pic>
        <p:nvPicPr>
          <p:cNvPr id="12" name="图片 11">
            <a:extLst>
              <a:ext uri="{FF2B5EF4-FFF2-40B4-BE49-F238E27FC236}">
                <a16:creationId xmlns:a16="http://schemas.microsoft.com/office/drawing/2014/main" id="{7C04F64E-BB99-5D04-3EB7-A97AACE2C53F}"/>
              </a:ext>
            </a:extLst>
          </p:cNvPr>
          <p:cNvPicPr>
            <a:picLocks noChangeAspect="1"/>
          </p:cNvPicPr>
          <p:nvPr/>
        </p:nvPicPr>
        <p:blipFill>
          <a:blip r:embed="rId4"/>
          <a:stretch>
            <a:fillRect/>
          </a:stretch>
        </p:blipFill>
        <p:spPr>
          <a:xfrm>
            <a:off x="300475" y="960567"/>
            <a:ext cx="4044213" cy="5751500"/>
          </a:xfrm>
          <a:prstGeom prst="rect">
            <a:avLst/>
          </a:prstGeom>
        </p:spPr>
      </p:pic>
      <p:sp>
        <p:nvSpPr>
          <p:cNvPr id="5" name="文本框 4">
            <a:extLst>
              <a:ext uri="{FF2B5EF4-FFF2-40B4-BE49-F238E27FC236}">
                <a16:creationId xmlns:a16="http://schemas.microsoft.com/office/drawing/2014/main" id="{8F33B646-C4A7-2877-35AD-41D4E220941B}"/>
              </a:ext>
            </a:extLst>
          </p:cNvPr>
          <p:cNvSpPr txBox="1"/>
          <p:nvPr/>
        </p:nvSpPr>
        <p:spPr>
          <a:xfrm>
            <a:off x="4536055" y="1015370"/>
            <a:ext cx="7488901" cy="3170099"/>
          </a:xfrm>
          <a:prstGeom prst="rect">
            <a:avLst/>
          </a:prstGeom>
          <a:noFill/>
        </p:spPr>
        <p:txBody>
          <a:bodyPr wrap="square">
            <a:spAutoFit/>
          </a:bodyPr>
          <a:lstStyle/>
          <a:p>
            <a:pPr marL="228600" indent="-228600">
              <a:buAutoNum type="arabicPeriod"/>
            </a:pPr>
            <a:r>
              <a:rPr lang="en-US" altLang="zh-CN" sz="2000" u="sng" dirty="0">
                <a:latin typeface="Times New Roman" panose="02020603050405020304" pitchFamily="18" charset="0"/>
                <a:cs typeface="Times New Roman" panose="02020603050405020304" pitchFamily="18" charset="0"/>
              </a:rPr>
              <a:t>A radium source without Beryllium </a:t>
            </a:r>
            <a:r>
              <a:rPr lang="en-US" altLang="zh-CN" sz="2000" dirty="0">
                <a:latin typeface="Times New Roman" panose="02020603050405020304" pitchFamily="18" charset="0"/>
                <a:cs typeface="Times New Roman" panose="02020603050405020304" pitchFamily="18" charset="0"/>
              </a:rPr>
              <a:t>has no effect. Hence it’s the neutrons, not the gamma rays that a purely radium source emits. This is very important for a proper interpretation of the phenomenon.</a:t>
            </a:r>
          </a:p>
          <a:p>
            <a:pPr marL="228600" indent="-228600">
              <a:buAutoNum type="arabicPeriod"/>
            </a:pPr>
            <a:r>
              <a:rPr lang="en-US" altLang="zh-CN" sz="2000" dirty="0">
                <a:latin typeface="Times New Roman" panose="02020603050405020304" pitchFamily="18" charset="0"/>
                <a:cs typeface="Times New Roman" panose="02020603050405020304" pitchFamily="18" charset="0"/>
              </a:rPr>
              <a:t>The water H2O produces the same effect as paraffin, but this is due to the presence of hydrogen rather than oxygen in the water. To prove this, they replaced the hydrogen with sodium, but the experiment with NaNO3 did not produce an increase in activity.</a:t>
            </a:r>
          </a:p>
          <a:p>
            <a:pPr marL="228600" indent="-228600">
              <a:buAutoNum type="arabicPeriod"/>
            </a:pPr>
            <a:r>
              <a:rPr lang="en-US" altLang="zh-CN" sz="2000" dirty="0">
                <a:latin typeface="Times New Roman" panose="02020603050405020304" pitchFamily="18" charset="0"/>
                <a:cs typeface="Times New Roman" panose="02020603050405020304" pitchFamily="18" charset="0"/>
              </a:rPr>
              <a:t>Except for silver, the effect is observed for copper and iodine</a:t>
            </a:r>
            <a:r>
              <a:rPr lang="en-US" altLang="zh-CN" sz="2000" dirty="0">
                <a:latin typeface="宋体" panose="02010600030101010101" pitchFamily="2" charset="-122"/>
                <a:ea typeface="宋体" panose="02010600030101010101" pitchFamily="2" charset="-122"/>
                <a:cs typeface="Times New Roman" panose="02020603050405020304" pitchFamily="18" charset="0"/>
              </a:rPr>
              <a:t>(</a:t>
            </a:r>
            <a:r>
              <a:rPr lang="zh-CN" altLang="en-US" sz="2000" dirty="0">
                <a:latin typeface="宋体" panose="02010600030101010101" pitchFamily="2" charset="-122"/>
                <a:ea typeface="宋体" panose="02010600030101010101" pitchFamily="2" charset="-122"/>
                <a:cs typeface="Times New Roman" panose="02020603050405020304" pitchFamily="18" charset="0"/>
              </a:rPr>
              <a:t>碘</a:t>
            </a:r>
            <a:r>
              <a:rPr lang="en-US" altLang="zh-CN" sz="2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 Although in silicon, zinc and phosphorus (</a:t>
            </a:r>
            <a:r>
              <a:rPr lang="zh-CN" altLang="en-US" sz="2000" dirty="0">
                <a:latin typeface="宋体" panose="02010600030101010101" pitchFamily="2" charset="-122"/>
                <a:ea typeface="宋体" panose="02010600030101010101" pitchFamily="2" charset="-122"/>
                <a:cs typeface="Times New Roman" panose="02020603050405020304" pitchFamily="18" charset="0"/>
              </a:rPr>
              <a:t>硅、锌和磷</a:t>
            </a:r>
            <a:r>
              <a:rPr lang="en-US" altLang="zh-CN" sz="2000" dirty="0">
                <a:latin typeface="Times New Roman" panose="02020603050405020304" pitchFamily="18" charset="0"/>
                <a:cs typeface="Times New Roman" panose="02020603050405020304" pitchFamily="18" charset="0"/>
              </a:rPr>
              <a:t>) no appreciable increase in activity was observed.</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DACB12DF-2CA8-BBB7-26FE-6A72742D7F15}"/>
              </a:ext>
            </a:extLst>
          </p:cNvPr>
          <p:cNvSpPr txBox="1"/>
          <p:nvPr/>
        </p:nvSpPr>
        <p:spPr>
          <a:xfrm>
            <a:off x="4141986" y="4240271"/>
            <a:ext cx="7426433" cy="769441"/>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1934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年</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10</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月</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16</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日 意大利专利</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rPr>
              <a:t>—No.324458—</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原子核物理的实际应用前景</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基础研影响实际应用</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6" name="图片 15">
            <a:extLst>
              <a:ext uri="{FF2B5EF4-FFF2-40B4-BE49-F238E27FC236}">
                <a16:creationId xmlns:a16="http://schemas.microsoft.com/office/drawing/2014/main" id="{AAA79701-1C37-320B-8C23-3B06BBD5EF36}"/>
              </a:ext>
            </a:extLst>
          </p:cNvPr>
          <p:cNvPicPr>
            <a:picLocks noChangeAspect="1"/>
          </p:cNvPicPr>
          <p:nvPr/>
        </p:nvPicPr>
        <p:blipFill>
          <a:blip r:embed="rId5"/>
          <a:stretch>
            <a:fillRect/>
          </a:stretch>
        </p:blipFill>
        <p:spPr>
          <a:xfrm>
            <a:off x="9449405" y="5009712"/>
            <a:ext cx="2004432" cy="1771244"/>
          </a:xfrm>
          <a:prstGeom prst="rect">
            <a:avLst/>
          </a:prstGeom>
        </p:spPr>
      </p:pic>
      <p:sp>
        <p:nvSpPr>
          <p:cNvPr id="17" name="文本框 16">
            <a:extLst>
              <a:ext uri="{FF2B5EF4-FFF2-40B4-BE49-F238E27FC236}">
                <a16:creationId xmlns:a16="http://schemas.microsoft.com/office/drawing/2014/main" id="{F4A670C3-0C5D-119C-32D0-D1797711CEAB}"/>
              </a:ext>
            </a:extLst>
          </p:cNvPr>
          <p:cNvSpPr txBox="1"/>
          <p:nvPr/>
        </p:nvSpPr>
        <p:spPr>
          <a:xfrm>
            <a:off x="5759435" y="5228562"/>
            <a:ext cx="2679890" cy="1200329"/>
          </a:xfrm>
          <a:prstGeom prst="rect">
            <a:avLst/>
          </a:prstGeom>
          <a:noFill/>
        </p:spPr>
        <p:txBody>
          <a:bodyPr wrap="square" rtlCol="0">
            <a:spAutoFit/>
          </a:bodyPr>
          <a:lstStyle/>
          <a:p>
            <a:pPr marL="285750" indent="-285750">
              <a:buFont typeface="Arial" panose="020B0604020202020204" pitchFamily="34" charset="0"/>
              <a:buChar char="•"/>
            </a:pPr>
            <a:r>
              <a:rPr lang="zh-CN" altLang="en-US" sz="2400" dirty="0">
                <a:solidFill>
                  <a:srgbClr val="3333FF"/>
                </a:solidFill>
                <a:latin typeface="楷体" panose="02010609060101010101" pitchFamily="49" charset="-122"/>
                <a:ea typeface="楷体" panose="02010609060101010101" pitchFamily="49" charset="-122"/>
              </a:rPr>
              <a:t>核反应堆发电</a:t>
            </a:r>
            <a:endParaRPr lang="en-US" altLang="zh-CN" sz="2400" dirty="0">
              <a:solidFill>
                <a:srgbClr val="3333FF"/>
              </a:solidFill>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sz="2400" dirty="0">
                <a:solidFill>
                  <a:srgbClr val="3333FF"/>
                </a:solidFill>
                <a:latin typeface="楷体" panose="02010609060101010101" pitchFamily="49" charset="-122"/>
                <a:ea typeface="楷体" panose="02010609060101010101" pitchFamily="49" charset="-122"/>
              </a:rPr>
              <a:t>中子探测石油</a:t>
            </a:r>
            <a:endParaRPr lang="en-US" altLang="zh-CN" sz="2400" dirty="0">
              <a:solidFill>
                <a:srgbClr val="3333FF"/>
              </a:solidFill>
              <a:latin typeface="楷体" panose="02010609060101010101" pitchFamily="49" charset="-122"/>
              <a:ea typeface="楷体" panose="02010609060101010101" pitchFamily="49" charset="-122"/>
            </a:endParaRPr>
          </a:p>
          <a:p>
            <a:pPr marL="285750" indent="-285750">
              <a:buFont typeface="Arial" panose="020B0604020202020204" pitchFamily="34" charset="0"/>
              <a:buChar char="•"/>
            </a:pPr>
            <a:r>
              <a:rPr lang="zh-CN" altLang="en-US" sz="2400" dirty="0">
                <a:solidFill>
                  <a:srgbClr val="3333FF"/>
                </a:solidFill>
                <a:latin typeface="楷体" panose="02010609060101010101" pitchFamily="49" charset="-122"/>
                <a:ea typeface="楷体" panose="02010609060101010101" pitchFamily="49" charset="-122"/>
              </a:rPr>
              <a:t>核武器</a:t>
            </a:r>
          </a:p>
        </p:txBody>
      </p:sp>
    </p:spTree>
    <p:custDataLst>
      <p:tags r:id="rId1"/>
    </p:custDataLst>
    <p:extLst>
      <p:ext uri="{BB962C8B-B14F-4D97-AF65-F5344CB8AC3E}">
        <p14:creationId xmlns:p14="http://schemas.microsoft.com/office/powerpoint/2010/main" val="4082000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0D00-CCC9-9DD9-85EB-92E6DBC28282}"/>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6C895F18-5D13-2762-6297-5090EB2CE50F}"/>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8" name="Picture 4" descr="Fig. 2">
            <a:extLst>
              <a:ext uri="{FF2B5EF4-FFF2-40B4-BE49-F238E27FC236}">
                <a16:creationId xmlns:a16="http://schemas.microsoft.com/office/drawing/2014/main" id="{4C7A9B41-9730-6C00-EF6F-79C974900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334" y="987954"/>
            <a:ext cx="3559541" cy="4156869"/>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E3759229-7676-7A6F-6AE1-68E937E2E1F2}"/>
              </a:ext>
            </a:extLst>
          </p:cNvPr>
          <p:cNvSpPr txBox="1"/>
          <p:nvPr/>
        </p:nvSpPr>
        <p:spPr>
          <a:xfrm>
            <a:off x="3432334" y="5170032"/>
            <a:ext cx="7287118" cy="523220"/>
          </a:xfrm>
          <a:prstGeom prst="rect">
            <a:avLst/>
          </a:prstGeom>
          <a:noFill/>
        </p:spPr>
        <p:txBody>
          <a:bodyPr wrap="square">
            <a:spAutoFit/>
          </a:bodyPr>
          <a:lstStyle/>
          <a:p>
            <a:r>
              <a:rPr lang="en-US" altLang="zh-CN" sz="1400" b="0" i="0" dirty="0">
                <a:solidFill>
                  <a:srgbClr val="222222"/>
                </a:solidFill>
                <a:effectLst/>
                <a:latin typeface="Times New Roman" panose="02020603050405020304" pitchFamily="18" charset="0"/>
                <a:cs typeface="Times New Roman" panose="02020603050405020304" pitchFamily="18" charset="0"/>
              </a:rPr>
              <a:t>Boys of Via </a:t>
            </a:r>
            <a:r>
              <a:rPr lang="en-US" altLang="zh-CN" sz="1400" b="0" i="0" dirty="0" err="1">
                <a:solidFill>
                  <a:srgbClr val="222222"/>
                </a:solidFill>
                <a:effectLst/>
                <a:latin typeface="Times New Roman" panose="02020603050405020304" pitchFamily="18" charset="0"/>
                <a:cs typeface="Times New Roman" panose="02020603050405020304" pitchFamily="18" charset="0"/>
              </a:rPr>
              <a:t>Panisperna</a:t>
            </a:r>
            <a:r>
              <a:rPr lang="en-US" altLang="zh-CN" sz="1400" b="0" i="0" dirty="0">
                <a:solidFill>
                  <a:srgbClr val="222222"/>
                </a:solidFill>
                <a:effectLst/>
                <a:latin typeface="Times New Roman" panose="02020603050405020304" pitchFamily="18" charset="0"/>
                <a:cs typeface="Times New Roman" panose="02020603050405020304" pitchFamily="18" charset="0"/>
              </a:rPr>
              <a:t>, 1934 Oscar D’Agostino, Emilio Segrè, Edoardo Amaldi, Franco </a:t>
            </a:r>
            <a:r>
              <a:rPr lang="en-US" altLang="zh-CN" sz="1400" b="0" i="0" dirty="0" err="1">
                <a:solidFill>
                  <a:srgbClr val="222222"/>
                </a:solidFill>
                <a:effectLst/>
                <a:latin typeface="Times New Roman" panose="02020603050405020304" pitchFamily="18" charset="0"/>
                <a:cs typeface="Times New Roman" panose="02020603050405020304" pitchFamily="18" charset="0"/>
              </a:rPr>
              <a:t>Rasetti</a:t>
            </a:r>
            <a:r>
              <a:rPr lang="en-US" altLang="zh-CN" sz="1400" b="0" i="0" dirty="0">
                <a:solidFill>
                  <a:srgbClr val="222222"/>
                </a:solidFill>
                <a:effectLst/>
                <a:latin typeface="Times New Roman" panose="02020603050405020304" pitchFamily="18" charset="0"/>
                <a:cs typeface="Times New Roman" panose="02020603050405020304" pitchFamily="18" charset="0"/>
              </a:rPr>
              <a:t>, and Enrico Fermi. Photograph by Bruno Pontecorvo. </a:t>
            </a:r>
            <a:endParaRPr lang="zh-CN" altLang="en-US" sz="1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58EA3CFE-298C-9AE9-7F8B-137327AF4808}"/>
              </a:ext>
            </a:extLst>
          </p:cNvPr>
          <p:cNvPicPr>
            <a:picLocks noChangeAspect="1"/>
          </p:cNvPicPr>
          <p:nvPr/>
        </p:nvPicPr>
        <p:blipFill>
          <a:blip r:embed="rId5"/>
          <a:stretch>
            <a:fillRect/>
          </a:stretch>
        </p:blipFill>
        <p:spPr>
          <a:xfrm>
            <a:off x="7188251" y="913374"/>
            <a:ext cx="3531201" cy="4256658"/>
          </a:xfrm>
          <a:prstGeom prst="rect">
            <a:avLst/>
          </a:prstGeom>
        </p:spPr>
      </p:pic>
      <p:sp>
        <p:nvSpPr>
          <p:cNvPr id="3" name="文本框 2">
            <a:extLst>
              <a:ext uri="{FF2B5EF4-FFF2-40B4-BE49-F238E27FC236}">
                <a16:creationId xmlns:a16="http://schemas.microsoft.com/office/drawing/2014/main" id="{EDDD2744-23F2-0FB8-23D0-17C3F81DCA57}"/>
              </a:ext>
            </a:extLst>
          </p:cNvPr>
          <p:cNvSpPr txBox="1"/>
          <p:nvPr/>
        </p:nvSpPr>
        <p:spPr>
          <a:xfrm>
            <a:off x="3540587" y="94678"/>
            <a:ext cx="6638356"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Roma—Slow Neutrons Experiment</a:t>
            </a:r>
            <a:endParaRPr lang="zh-CN" altLang="en-US" sz="3600" b="1" dirty="0">
              <a:solidFill>
                <a:schemeClr val="bg1"/>
              </a:solidFill>
              <a:latin typeface="华文楷体" panose="02010600040101010101" pitchFamily="2" charset="-122"/>
              <a:ea typeface="华文楷体" panose="02010600040101010101" pitchFamily="2" charset="-122"/>
            </a:endParaRPr>
          </a:p>
        </p:txBody>
      </p:sp>
      <p:pic>
        <p:nvPicPr>
          <p:cNvPr id="1026" name="Picture 2" descr="没有照片描述。">
            <a:extLst>
              <a:ext uri="{FF2B5EF4-FFF2-40B4-BE49-F238E27FC236}">
                <a16:creationId xmlns:a16="http://schemas.microsoft.com/office/drawing/2014/main" id="{707AAFCC-62CC-3E8B-9CEA-91A606593D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248" y="1000433"/>
            <a:ext cx="2932902" cy="415686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FFDD5873-3FE5-DDFE-13C4-BA2417A3D043}"/>
              </a:ext>
            </a:extLst>
          </p:cNvPr>
          <p:cNvSpPr txBox="1"/>
          <p:nvPr/>
        </p:nvSpPr>
        <p:spPr>
          <a:xfrm>
            <a:off x="212969" y="5870046"/>
            <a:ext cx="11424160" cy="646331"/>
          </a:xfrm>
          <a:prstGeom prst="rect">
            <a:avLst/>
          </a:prstGeom>
          <a:noFill/>
        </p:spPr>
        <p:txBody>
          <a:bodyPr wrap="square">
            <a:spAutoFit/>
          </a:bodyPr>
          <a:lstStyle/>
          <a:p>
            <a:r>
              <a:rPr lang="en-US" altLang="zh-CN" dirty="0">
                <a:latin typeface="黑体" panose="02010609060101010101" pitchFamily="49" charset="-122"/>
                <a:ea typeface="黑体" panose="02010609060101010101" pitchFamily="49" charset="-122"/>
              </a:rPr>
              <a:t>1934</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11</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日到</a:t>
            </a:r>
            <a:r>
              <a:rPr lang="en-US" altLang="zh-CN" dirty="0">
                <a:latin typeface="黑体" panose="02010609060101010101" pitchFamily="49" charset="-122"/>
                <a:ea typeface="黑体" panose="02010609060101010101" pitchFamily="49" charset="-122"/>
              </a:rPr>
              <a:t>1935</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30</a:t>
            </a:r>
            <a:r>
              <a:rPr lang="zh-CN" altLang="en-US" dirty="0">
                <a:latin typeface="黑体" panose="02010609060101010101" pitchFamily="49" charset="-122"/>
                <a:ea typeface="黑体" panose="02010609060101010101" pitchFamily="49" charset="-122"/>
              </a:rPr>
              <a:t>日，</a:t>
            </a:r>
            <a:r>
              <a:rPr lang="en-US" altLang="zh-CN" dirty="0">
                <a:latin typeface="Times New Roman" panose="02020603050405020304" pitchFamily="18" charset="0"/>
                <a:ea typeface="黑体" panose="02010609060101010101" pitchFamily="49" charset="-122"/>
                <a:cs typeface="Times New Roman" panose="02020603050405020304" pitchFamily="18" charset="0"/>
              </a:rPr>
              <a:t>Pontecorvo</a:t>
            </a:r>
            <a:r>
              <a:rPr lang="zh-CN" altLang="en-US" dirty="0">
                <a:latin typeface="黑体" panose="02010609060101010101" pitchFamily="49" charset="-122"/>
                <a:ea typeface="黑体" panose="02010609060101010101" pitchFamily="49" charset="-122"/>
              </a:rPr>
              <a:t>为 </a:t>
            </a:r>
            <a:r>
              <a:rPr lang="en-US" altLang="zh-CN" sz="1800" b="0" i="0" dirty="0">
                <a:solidFill>
                  <a:srgbClr val="021EAA"/>
                </a:solidFill>
                <a:effectLst/>
                <a:latin typeface="Times New Roman" panose="02020603050405020304" pitchFamily="18" charset="0"/>
                <a:ea typeface="黑体" panose="02010609060101010101" pitchFamily="49" charset="-122"/>
                <a:cs typeface="Times New Roman" panose="02020603050405020304" pitchFamily="18" charset="0"/>
              </a:rPr>
              <a:t>temporary assistant</a:t>
            </a:r>
            <a:r>
              <a:rPr lang="zh-CN" altLang="en-US" sz="1800" b="0" i="0" dirty="0">
                <a:solidFill>
                  <a:srgbClr val="021EAA"/>
                </a:solidFill>
                <a:effectLst/>
                <a:latin typeface="黑体" panose="02010609060101010101" pitchFamily="49" charset="-122"/>
                <a:ea typeface="黑体" panose="02010609060101010101" pitchFamily="49" charset="-122"/>
              </a:rPr>
              <a:t>（发表七篇文章）</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1934</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11</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日，关于慢中子的第二封信寄给了</a:t>
            </a:r>
            <a:r>
              <a:rPr lang="en-US" altLang="zh-CN" dirty="0">
                <a:solidFill>
                  <a:srgbClr val="021EAA"/>
                </a:solidFill>
                <a:latin typeface="Times New Roman" panose="02020603050405020304" pitchFamily="18" charset="0"/>
                <a:ea typeface="黑体" panose="02010609060101010101" pitchFamily="49" charset="-122"/>
                <a:cs typeface="Times New Roman" panose="02020603050405020304" pitchFamily="18" charset="0"/>
              </a:rPr>
              <a:t>《La </a:t>
            </a:r>
            <a:r>
              <a:rPr lang="en-US" altLang="zh-CN" dirty="0" err="1">
                <a:solidFill>
                  <a:srgbClr val="021EAA"/>
                </a:solidFill>
                <a:latin typeface="Times New Roman" panose="02020603050405020304" pitchFamily="18" charset="0"/>
                <a:ea typeface="黑体" panose="02010609060101010101" pitchFamily="49" charset="-122"/>
                <a:cs typeface="Times New Roman" panose="02020603050405020304" pitchFamily="18" charset="0"/>
              </a:rPr>
              <a:t>Ricerca</a:t>
            </a:r>
            <a:r>
              <a:rPr lang="en-US" altLang="zh-CN" dirty="0">
                <a:solidFill>
                  <a:srgbClr val="021EAA"/>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dirty="0" err="1">
                <a:solidFill>
                  <a:srgbClr val="021EAA"/>
                </a:solidFill>
                <a:latin typeface="Times New Roman" panose="02020603050405020304" pitchFamily="18" charset="0"/>
                <a:ea typeface="黑体" panose="02010609060101010101" pitchFamily="49" charset="-122"/>
                <a:cs typeface="Times New Roman" panose="02020603050405020304" pitchFamily="18" charset="0"/>
              </a:rPr>
              <a:t>Scientifica</a:t>
            </a:r>
            <a:r>
              <a:rPr lang="en-US" altLang="zh-CN" dirty="0">
                <a:solidFill>
                  <a:srgbClr val="021EAA"/>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latin typeface="黑体" panose="02010609060101010101" pitchFamily="49" charset="-122"/>
                <a:ea typeface="黑体" panose="02010609060101010101" pitchFamily="49" charset="-122"/>
              </a:rPr>
              <a:t>，只有</a:t>
            </a:r>
            <a:r>
              <a:rPr lang="en-US" altLang="zh-CN" dirty="0">
                <a:latin typeface="Times New Roman" panose="02020603050405020304" pitchFamily="18" charset="0"/>
                <a:ea typeface="黑体" panose="02010609060101010101" pitchFamily="49" charset="-122"/>
                <a:cs typeface="Times New Roman" panose="02020603050405020304" pitchFamily="18" charset="0"/>
              </a:rPr>
              <a:t>Fermi, Pontecorvo, </a:t>
            </a:r>
            <a:r>
              <a:rPr lang="en-US" altLang="zh-CN" dirty="0" err="1">
                <a:latin typeface="Times New Roman" panose="02020603050405020304" pitchFamily="18" charset="0"/>
                <a:ea typeface="黑体" panose="02010609060101010101" pitchFamily="49" charset="-122"/>
                <a:cs typeface="Times New Roman" panose="02020603050405020304" pitchFamily="18" charset="0"/>
              </a:rPr>
              <a:t>Rasetti</a:t>
            </a:r>
            <a:r>
              <a:rPr lang="zh-CN" altLang="en-US" dirty="0">
                <a:latin typeface="黑体" panose="02010609060101010101" pitchFamily="49" charset="-122"/>
                <a:ea typeface="黑体" panose="02010609060101010101" pitchFamily="49" charset="-122"/>
              </a:rPr>
              <a:t>署名。</a:t>
            </a:r>
          </a:p>
        </p:txBody>
      </p:sp>
    </p:spTree>
    <p:custDataLst>
      <p:tags r:id="rId1"/>
    </p:custDataLst>
    <p:extLst>
      <p:ext uri="{BB962C8B-B14F-4D97-AF65-F5344CB8AC3E}">
        <p14:creationId xmlns:p14="http://schemas.microsoft.com/office/powerpoint/2010/main" val="3248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585AC-939E-1B98-CC2D-486F1207E5CB}"/>
            </a:ext>
          </a:extLst>
        </p:cNvPr>
        <p:cNvGrpSpPr/>
        <p:nvPr/>
      </p:nvGrpSpPr>
      <p:grpSpPr>
        <a:xfrm>
          <a:off x="0" y="0"/>
          <a:ext cx="0" cy="0"/>
          <a:chOff x="0" y="0"/>
          <a:chExt cx="0" cy="0"/>
        </a:xfrm>
      </p:grpSpPr>
      <p:sp>
        <p:nvSpPr>
          <p:cNvPr id="7" name="矩形 6">
            <a:extLst>
              <a:ext uri="{FF2B5EF4-FFF2-40B4-BE49-F238E27FC236}">
                <a16:creationId xmlns:a16="http://schemas.microsoft.com/office/drawing/2014/main" id="{4E18E349-FFB2-1198-705E-2BE7D076C629}"/>
              </a:ext>
            </a:extLst>
          </p:cNvPr>
          <p:cNvSpPr/>
          <p:nvPr/>
        </p:nvSpPr>
        <p:spPr>
          <a:xfrm>
            <a:off x="0" y="0"/>
            <a:ext cx="12192000" cy="8236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F18B045-5C4B-FAA8-FF19-26153511AE67}"/>
              </a:ext>
            </a:extLst>
          </p:cNvPr>
          <p:cNvSpPr txBox="1"/>
          <p:nvPr/>
        </p:nvSpPr>
        <p:spPr>
          <a:xfrm>
            <a:off x="3409802" y="1023219"/>
            <a:ext cx="8552341" cy="1569660"/>
          </a:xfrm>
          <a:prstGeom prst="rect">
            <a:avLst/>
          </a:prstGeom>
          <a:noFill/>
        </p:spPr>
        <p:txBody>
          <a:bodyPr wrap="none" rtlCol="0">
            <a:spAutoFit/>
          </a:bodyPr>
          <a:lstStyle/>
          <a:p>
            <a:pPr marL="285750" indent="-285750">
              <a:buFont typeface="Wingdings" panose="05000000000000000000" pitchFamily="2" charset="2"/>
              <a:buChar char="p"/>
            </a:pPr>
            <a:r>
              <a:rPr lang="en-US" altLang="zh-CN" sz="2400" dirty="0">
                <a:latin typeface="黑体" panose="02010609060101010101" pitchFamily="49" charset="-122"/>
                <a:ea typeface="黑体" panose="02010609060101010101" pitchFamily="49" charset="-122"/>
              </a:rPr>
              <a:t> 1936</a:t>
            </a:r>
            <a:r>
              <a:rPr lang="zh-CN" altLang="en-US" sz="2400" dirty="0">
                <a:latin typeface="黑体" panose="02010609060101010101" pitchFamily="49" charset="-122"/>
                <a:ea typeface="黑体" panose="02010609060101010101" pitchFamily="49" charset="-122"/>
              </a:rPr>
              <a:t>年</a:t>
            </a: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月</a:t>
            </a:r>
            <a:r>
              <a:rPr lang="en-US" altLang="zh-CN" sz="2400" dirty="0">
                <a:latin typeface="黑体" panose="02010609060101010101" pitchFamily="49" charset="-122"/>
                <a:ea typeface="黑体" panose="02010609060101010101" pitchFamily="49" charset="-122"/>
              </a:rPr>
              <a:t>29</a:t>
            </a:r>
            <a:r>
              <a:rPr lang="zh-CN" altLang="en-US" sz="2400" dirty="0">
                <a:latin typeface="黑体" panose="02010609060101010101" pitchFamily="49" charset="-122"/>
                <a:ea typeface="黑体" panose="02010609060101010101" pitchFamily="49" charset="-122"/>
              </a:rPr>
              <a:t>日，抵达巴黎 </a:t>
            </a:r>
            <a:endParaRPr lang="en-US" altLang="zh-CN" sz="24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p"/>
            </a:pPr>
            <a:r>
              <a:rPr lang="zh-CN" altLang="en-US" sz="2400" dirty="0">
                <a:latin typeface="黑体" panose="02010609060101010101" pitchFamily="49" charset="-122"/>
                <a:ea typeface="黑体" panose="02010609060101010101" pitchFamily="49" charset="-122"/>
                <a:cs typeface="Times New Roman" panose="02020603050405020304" pitchFamily="18" charset="0"/>
              </a:rPr>
              <a:t> </a:t>
            </a:r>
            <a:r>
              <a:rPr lang="zh-CN" altLang="en-US" sz="2400" dirty="0">
                <a:solidFill>
                  <a:srgbClr val="3333FF"/>
                </a:solidFill>
                <a:latin typeface="楷体" panose="02010609060101010101" pitchFamily="49" charset="-122"/>
                <a:ea typeface="楷体" panose="02010609060101010101" pitchFamily="49" charset="-122"/>
                <a:cs typeface="Times New Roman" panose="02020603050405020304" pitchFamily="18" charset="0"/>
              </a:rPr>
              <a:t>从学徒（罗马）到科学家（巴黎）</a:t>
            </a:r>
            <a:r>
              <a:rPr lang="en-US" altLang="zh-CN" sz="2400" dirty="0">
                <a:latin typeface="黑体" panose="02010609060101010101" pitchFamily="49" charset="-122"/>
                <a:ea typeface="黑体" panose="02010609060101010101" pitchFamily="49" charset="-122"/>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Isomerism</a:t>
            </a:r>
          </a:p>
          <a:p>
            <a:pPr marL="285750" indent="-28575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 From “string and wax” physics in Rome to “big science” in Paris</a:t>
            </a:r>
          </a:p>
          <a:p>
            <a:pPr marL="285750" indent="-285750">
              <a:buFont typeface="Wingdings" panose="05000000000000000000" pitchFamily="2" charset="2"/>
              <a:buChar char="p"/>
            </a:pPr>
            <a:r>
              <a:rPr lang="en-US" altLang="zh-CN" sz="2400" dirty="0">
                <a:latin typeface="Times New Roman" panose="02020603050405020304" pitchFamily="18" charset="0"/>
                <a:cs typeface="Times New Roman" panose="02020603050405020304" pitchFamily="18" charset="0"/>
              </a:rPr>
              <a:t> </a:t>
            </a:r>
            <a:r>
              <a:rPr lang="zh-CN" altLang="en-US" sz="2400" dirty="0">
                <a:latin typeface="黑体" panose="02010609060101010101" pitchFamily="49" charset="-122"/>
                <a:ea typeface="黑体" panose="02010609060101010101" pitchFamily="49" charset="-122"/>
                <a:cs typeface="Times New Roman" panose="02020603050405020304" pitchFamily="18" charset="0"/>
              </a:rPr>
              <a:t>开始关心政治，对共产主义产生兴趣</a:t>
            </a:r>
            <a:endParaRPr lang="en-US" altLang="zh-CN" sz="2600" b="1" dirty="0">
              <a:latin typeface="华文楷体" panose="02010600040101010101" pitchFamily="2" charset="-122"/>
              <a:ea typeface="华文楷体" panose="02010600040101010101"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id="{8F131A6A-A745-7367-6C9B-071285ECD794}"/>
              </a:ext>
            </a:extLst>
          </p:cNvPr>
          <p:cNvPicPr>
            <a:picLocks noChangeAspect="1"/>
          </p:cNvPicPr>
          <p:nvPr/>
        </p:nvPicPr>
        <p:blipFill>
          <a:blip r:embed="rId4"/>
          <a:stretch>
            <a:fillRect/>
          </a:stretch>
        </p:blipFill>
        <p:spPr>
          <a:xfrm>
            <a:off x="306801" y="1221059"/>
            <a:ext cx="2878300" cy="3387999"/>
          </a:xfrm>
          <a:prstGeom prst="rect">
            <a:avLst/>
          </a:prstGeom>
        </p:spPr>
      </p:pic>
      <p:sp>
        <p:nvSpPr>
          <p:cNvPr id="15" name="文本框 14">
            <a:extLst>
              <a:ext uri="{FF2B5EF4-FFF2-40B4-BE49-F238E27FC236}">
                <a16:creationId xmlns:a16="http://schemas.microsoft.com/office/drawing/2014/main" id="{8F7FED87-F67A-A68B-6785-2BE9FB030179}"/>
              </a:ext>
            </a:extLst>
          </p:cNvPr>
          <p:cNvSpPr txBox="1"/>
          <p:nvPr/>
        </p:nvSpPr>
        <p:spPr>
          <a:xfrm>
            <a:off x="326389" y="4679373"/>
            <a:ext cx="2878301" cy="323165"/>
          </a:xfrm>
          <a:prstGeom prst="rect">
            <a:avLst/>
          </a:prstGeom>
          <a:noFill/>
        </p:spPr>
        <p:txBody>
          <a:bodyPr wrap="square">
            <a:spAutoFit/>
          </a:bodyPr>
          <a:lstStyle/>
          <a:p>
            <a:r>
              <a:rPr lang="en-US" altLang="zh-CN" sz="1500" b="0" i="0" dirty="0">
                <a:solidFill>
                  <a:srgbClr val="1F1F1E"/>
                </a:solidFill>
                <a:effectLst/>
                <a:latin typeface="Palatino"/>
              </a:rPr>
              <a:t>Iréne and Frédéric Joliot-Curie</a:t>
            </a:r>
            <a:endParaRPr lang="zh-CN" altLang="en-US" sz="1500" dirty="0"/>
          </a:p>
        </p:txBody>
      </p:sp>
      <p:sp>
        <p:nvSpPr>
          <p:cNvPr id="17" name="文本框 16">
            <a:extLst>
              <a:ext uri="{FF2B5EF4-FFF2-40B4-BE49-F238E27FC236}">
                <a16:creationId xmlns:a16="http://schemas.microsoft.com/office/drawing/2014/main" id="{F2329F17-DCF0-4B12-CE2F-4BCADAD592E5}"/>
              </a:ext>
            </a:extLst>
          </p:cNvPr>
          <p:cNvSpPr txBox="1"/>
          <p:nvPr/>
        </p:nvSpPr>
        <p:spPr>
          <a:xfrm>
            <a:off x="3409802" y="3961991"/>
            <a:ext cx="8616883" cy="1569660"/>
          </a:xfrm>
          <a:prstGeom prst="rect">
            <a:avLst/>
          </a:prstGeom>
          <a:noFill/>
          <a:ln>
            <a:solidFill>
              <a:schemeClr val="tx2">
                <a:lumMod val="25000"/>
                <a:lumOff val="75000"/>
              </a:schemeClr>
            </a:solidFill>
          </a:ln>
        </p:spPr>
        <p:txBody>
          <a:bodyPr wrap="square">
            <a:spAutoFit/>
          </a:bodyPr>
          <a:lstStyle/>
          <a:p>
            <a:r>
              <a:rPr lang="en-US" altLang="zh-CN" sz="2400" dirty="0">
                <a:latin typeface="Times New Roman" panose="02020603050405020304" pitchFamily="18" charset="0"/>
                <a:cs typeface="Times New Roman" panose="02020603050405020304" pitchFamily="18" charset="0"/>
              </a:rPr>
              <a:t>Joliot-Curie was very different from Fermi - </a:t>
            </a:r>
            <a:r>
              <a:rPr lang="en-US" altLang="zh-CN" sz="2400" i="1" dirty="0">
                <a:solidFill>
                  <a:srgbClr val="00B0F0"/>
                </a:solidFill>
                <a:latin typeface="Times New Roman" panose="02020603050405020304" pitchFamily="18" charset="0"/>
                <a:cs typeface="Times New Roman" panose="02020603050405020304" pitchFamily="18" charset="0"/>
              </a:rPr>
              <a:t>but you don’t write about it </a:t>
            </a:r>
            <a:r>
              <a:rPr lang="en-US" altLang="zh-CN" sz="2400" dirty="0">
                <a:latin typeface="Times New Roman" panose="02020603050405020304" pitchFamily="18" charset="0"/>
                <a:cs typeface="Times New Roman" panose="02020603050405020304" pitchFamily="18" charset="0"/>
              </a:rPr>
              <a:t>- as a physicist, he was considerably weaker, but he was a man who infected young people with enthusiasm, which Fermi was not particularly engaged in. </a:t>
            </a:r>
            <a:r>
              <a:rPr lang="en-US" altLang="zh-CN" sz="2400" i="1" dirty="0">
                <a:latin typeface="Times New Roman" panose="02020603050405020304" pitchFamily="18" charset="0"/>
                <a:cs typeface="Times New Roman" panose="02020603050405020304" pitchFamily="18" charset="0"/>
              </a:rPr>
              <a:t>——Brono Pontecorvo 1990</a:t>
            </a:r>
            <a:endParaRPr lang="zh-CN" altLang="en-US" sz="2400" i="1"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A0EA3776-7828-BCF2-E734-44D98AD5C821}"/>
              </a:ext>
            </a:extLst>
          </p:cNvPr>
          <p:cNvSpPr txBox="1"/>
          <p:nvPr/>
        </p:nvSpPr>
        <p:spPr>
          <a:xfrm>
            <a:off x="3599481" y="2613039"/>
            <a:ext cx="7264832" cy="461665"/>
          </a:xfrm>
          <a:prstGeom prst="rect">
            <a:avLst/>
          </a:prstGeom>
          <a:noFill/>
          <a:ln>
            <a:solidFill>
              <a:srgbClr val="0070C0"/>
            </a:solidFill>
          </a:ln>
        </p:spPr>
        <p:txBody>
          <a:bodyPr wrap="square">
            <a:spAutoFit/>
          </a:bodyPr>
          <a:lstStyle/>
          <a:p>
            <a:r>
              <a:rPr lang="en-US" altLang="zh-CN" sz="2400" i="1" dirty="0">
                <a:latin typeface="Times New Roman" panose="02020603050405020304" pitchFamily="18" charset="0"/>
                <a:cs typeface="Times New Roman" panose="02020603050405020304" pitchFamily="18" charset="0"/>
              </a:rPr>
              <a:t>I’m a physicist, I’m out of politics</a:t>
            </a:r>
            <a:r>
              <a:rPr lang="en-US" altLang="zh-CN" sz="2400" dirty="0">
                <a:latin typeface="Times New Roman" panose="02020603050405020304" pitchFamily="18" charset="0"/>
                <a:cs typeface="Times New Roman" panose="02020603050405020304" pitchFamily="18" charset="0"/>
              </a:rPr>
              <a:t>.—Fermi </a:t>
            </a:r>
            <a:r>
              <a:rPr lang="en-US" altLang="zh-CN" sz="2400">
                <a:latin typeface="Times New Roman" panose="02020603050405020304" pitchFamily="18" charset="0"/>
                <a:cs typeface="Times New Roman" panose="02020603050405020304" pitchFamily="18" charset="0"/>
              </a:rPr>
              <a:t>group’s motto</a:t>
            </a:r>
            <a:endParaRPr lang="en-US" altLang="zh-CN" sz="24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8E429AF0-ECF1-7830-18CA-CFB4005D5422}"/>
              </a:ext>
            </a:extLst>
          </p:cNvPr>
          <p:cNvSpPr txBox="1"/>
          <p:nvPr/>
        </p:nvSpPr>
        <p:spPr>
          <a:xfrm>
            <a:off x="3524197" y="3205862"/>
            <a:ext cx="8768168" cy="446276"/>
          </a:xfrm>
          <a:prstGeom prst="rect">
            <a:avLst/>
          </a:prstGeom>
          <a:noFill/>
        </p:spPr>
        <p:txBody>
          <a:bodyPr wrap="square">
            <a:spAutoFit/>
          </a:bodyPr>
          <a:lstStyle/>
          <a:p>
            <a:r>
              <a:rPr lang="en-US" altLang="zh-CN" sz="2300" dirty="0">
                <a:latin typeface="Times New Roman" panose="02020603050405020304" pitchFamily="18" charset="0"/>
                <a:cs typeface="Times New Roman" panose="02020603050405020304" pitchFamily="18" charset="0"/>
              </a:rPr>
              <a:t>Most of the staff and Joliot </a:t>
            </a:r>
            <a:r>
              <a:rPr lang="en-US" altLang="zh-CN" sz="2300" u="sng" dirty="0">
                <a:solidFill>
                  <a:srgbClr val="3333FF"/>
                </a:solidFill>
                <a:latin typeface="Times New Roman" panose="02020603050405020304" pitchFamily="18" charset="0"/>
                <a:cs typeface="Times New Roman" panose="02020603050405020304" pitchFamily="18" charset="0"/>
              </a:rPr>
              <a:t>held leftist views </a:t>
            </a:r>
            <a:r>
              <a:rPr lang="en-US" altLang="zh-CN" sz="2300" dirty="0">
                <a:latin typeface="Times New Roman" panose="02020603050405020304" pitchFamily="18" charset="0"/>
                <a:cs typeface="Times New Roman" panose="02020603050405020304" pitchFamily="18" charset="0"/>
              </a:rPr>
              <a:t>and actively promoted them.</a:t>
            </a:r>
            <a:endParaRPr lang="zh-CN" altLang="en-US" sz="23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07F8CD4E-D674-79A8-1D81-C7E9656D6CF7}"/>
              </a:ext>
            </a:extLst>
          </p:cNvPr>
          <p:cNvPicPr>
            <a:picLocks noChangeAspect="1"/>
          </p:cNvPicPr>
          <p:nvPr/>
        </p:nvPicPr>
        <p:blipFill>
          <a:blip r:embed="rId5"/>
          <a:stretch>
            <a:fillRect/>
          </a:stretch>
        </p:blipFill>
        <p:spPr>
          <a:xfrm>
            <a:off x="440976" y="4992154"/>
            <a:ext cx="2646173" cy="1783544"/>
          </a:xfrm>
          <a:prstGeom prst="rect">
            <a:avLst/>
          </a:prstGeom>
        </p:spPr>
      </p:pic>
      <p:sp>
        <p:nvSpPr>
          <p:cNvPr id="9" name="文本框 8">
            <a:extLst>
              <a:ext uri="{FF2B5EF4-FFF2-40B4-BE49-F238E27FC236}">
                <a16:creationId xmlns:a16="http://schemas.microsoft.com/office/drawing/2014/main" id="{072C0064-5C56-EF68-8A8C-C932918997D7}"/>
              </a:ext>
            </a:extLst>
          </p:cNvPr>
          <p:cNvSpPr txBox="1"/>
          <p:nvPr/>
        </p:nvSpPr>
        <p:spPr>
          <a:xfrm>
            <a:off x="4397835" y="88663"/>
            <a:ext cx="5081840" cy="646331"/>
          </a:xfrm>
          <a:prstGeom prst="rect">
            <a:avLst/>
          </a:prstGeom>
          <a:noFill/>
        </p:spPr>
        <p:txBody>
          <a:bodyPr wrap="none" rtlCol="0">
            <a:spAutoFit/>
          </a:bodyPr>
          <a:lstStyle/>
          <a:p>
            <a:r>
              <a:rPr lang="en-US" altLang="zh-CN" sz="3600" b="1" dirty="0">
                <a:solidFill>
                  <a:schemeClr val="bg1"/>
                </a:solidFill>
                <a:latin typeface="华文楷体" panose="02010600040101010101" pitchFamily="2" charset="-122"/>
                <a:ea typeface="华文楷体" panose="02010600040101010101" pitchFamily="2" charset="-122"/>
              </a:rPr>
              <a:t>Paris— nuclear isomerism</a:t>
            </a:r>
            <a:endParaRPr lang="zh-CN" altLang="en-US" sz="3600" b="1" dirty="0">
              <a:solidFill>
                <a:schemeClr val="bg1"/>
              </a:solidFill>
              <a:latin typeface="华文楷体" panose="02010600040101010101" pitchFamily="2" charset="-122"/>
              <a:ea typeface="华文楷体" panose="02010600040101010101" pitchFamily="2" charset="-122"/>
            </a:endParaRPr>
          </a:p>
        </p:txBody>
      </p:sp>
    </p:spTree>
    <p:custDataLst>
      <p:tags r:id="rId1"/>
    </p:custDataLst>
    <p:extLst>
      <p:ext uri="{BB962C8B-B14F-4D97-AF65-F5344CB8AC3E}">
        <p14:creationId xmlns:p14="http://schemas.microsoft.com/office/powerpoint/2010/main" val="434616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4"/>
</p:tagLst>
</file>

<file path=ppt/tags/tag10.xml><?xml version="1.0" encoding="utf-8"?>
<p:tagLst xmlns:a="http://schemas.openxmlformats.org/drawingml/2006/main" xmlns:r="http://schemas.openxmlformats.org/officeDocument/2006/relationships" xmlns:p="http://schemas.openxmlformats.org/presentationml/2006/main">
  <p:tag name="TIMING" val="|34.4"/>
</p:tagLst>
</file>

<file path=ppt/tags/tag11.xml><?xml version="1.0" encoding="utf-8"?>
<p:tagLst xmlns:a="http://schemas.openxmlformats.org/drawingml/2006/main" xmlns:r="http://schemas.openxmlformats.org/officeDocument/2006/relationships" xmlns:p="http://schemas.openxmlformats.org/presentationml/2006/main">
  <p:tag name="TIMING" val="|34.4"/>
</p:tagLst>
</file>

<file path=ppt/tags/tag12.xml><?xml version="1.0" encoding="utf-8"?>
<p:tagLst xmlns:a="http://schemas.openxmlformats.org/drawingml/2006/main" xmlns:r="http://schemas.openxmlformats.org/officeDocument/2006/relationships" xmlns:p="http://schemas.openxmlformats.org/presentationml/2006/main">
  <p:tag name="TIMING" val="|32.9"/>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4.4"/>
</p:tagLst>
</file>

<file path=ppt/tags/tag3.xml><?xml version="1.0" encoding="utf-8"?>
<p:tagLst xmlns:a="http://schemas.openxmlformats.org/drawingml/2006/main" xmlns:r="http://schemas.openxmlformats.org/officeDocument/2006/relationships" xmlns:p="http://schemas.openxmlformats.org/presentationml/2006/main">
  <p:tag name="TIMING" val="|34.4"/>
</p:tagLst>
</file>

<file path=ppt/tags/tag4.xml><?xml version="1.0" encoding="utf-8"?>
<p:tagLst xmlns:a="http://schemas.openxmlformats.org/drawingml/2006/main" xmlns:r="http://schemas.openxmlformats.org/officeDocument/2006/relationships" xmlns:p="http://schemas.openxmlformats.org/presentationml/2006/main">
  <p:tag name="TIMING" val="|34.4"/>
</p:tagLst>
</file>

<file path=ppt/tags/tag5.xml><?xml version="1.0" encoding="utf-8"?>
<p:tagLst xmlns:a="http://schemas.openxmlformats.org/drawingml/2006/main" xmlns:r="http://schemas.openxmlformats.org/officeDocument/2006/relationships" xmlns:p="http://schemas.openxmlformats.org/presentationml/2006/main">
  <p:tag name="TIMING" val="|34.4"/>
</p:tagLst>
</file>

<file path=ppt/tags/tag6.xml><?xml version="1.0" encoding="utf-8"?>
<p:tagLst xmlns:a="http://schemas.openxmlformats.org/drawingml/2006/main" xmlns:r="http://schemas.openxmlformats.org/officeDocument/2006/relationships" xmlns:p="http://schemas.openxmlformats.org/presentationml/2006/main">
  <p:tag name="TIMING" val="|34.4"/>
</p:tagLst>
</file>

<file path=ppt/tags/tag7.xml><?xml version="1.0" encoding="utf-8"?>
<p:tagLst xmlns:a="http://schemas.openxmlformats.org/drawingml/2006/main" xmlns:r="http://schemas.openxmlformats.org/officeDocument/2006/relationships" xmlns:p="http://schemas.openxmlformats.org/presentationml/2006/main">
  <p:tag name="TIMING" val="|34.4"/>
</p:tagLst>
</file>

<file path=ppt/tags/tag8.xml><?xml version="1.0" encoding="utf-8"?>
<p:tagLst xmlns:a="http://schemas.openxmlformats.org/drawingml/2006/main" xmlns:r="http://schemas.openxmlformats.org/officeDocument/2006/relationships" xmlns:p="http://schemas.openxmlformats.org/presentationml/2006/main">
  <p:tag name="TIMING" val="|34.4"/>
</p:tagLst>
</file>

<file path=ppt/tags/tag9.xml><?xml version="1.0" encoding="utf-8"?>
<p:tagLst xmlns:a="http://schemas.openxmlformats.org/drawingml/2006/main" xmlns:r="http://schemas.openxmlformats.org/officeDocument/2006/relationships" xmlns:p="http://schemas.openxmlformats.org/presentationml/2006/main">
  <p:tag name="TIMING" val="|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10195</TotalTime>
  <Words>3101</Words>
  <Application>Microsoft Office PowerPoint</Application>
  <PresentationFormat>宽屏</PresentationFormat>
  <Paragraphs>268</Paragraphs>
  <Slides>31</Slides>
  <Notes>28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31</vt:i4>
      </vt:variant>
    </vt:vector>
  </HeadingPairs>
  <TitlesOfParts>
    <vt:vector size="46" baseType="lpstr">
      <vt:lpstr>Linux Libertine</vt:lpstr>
      <vt:lpstr>Palatino</vt:lpstr>
      <vt:lpstr>等线</vt:lpstr>
      <vt:lpstr>等线 Light</vt:lpstr>
      <vt:lpstr>黑体</vt:lpstr>
      <vt:lpstr>华文楷体</vt:lpstr>
      <vt:lpstr>楷体</vt:lpstr>
      <vt:lpstr>宋体</vt:lpstr>
      <vt:lpstr>微软雅黑</vt:lpstr>
      <vt:lpstr>ADLaM Display</vt:lpstr>
      <vt:lpstr>Arial</vt:lpstr>
      <vt:lpstr>Cooper Black</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jinyan liu</dc:creator>
  <cp:lastModifiedBy>jinyan liu</cp:lastModifiedBy>
  <cp:revision>509</cp:revision>
  <dcterms:created xsi:type="dcterms:W3CDTF">2024-05-07T10:25:33Z</dcterms:created>
  <dcterms:modified xsi:type="dcterms:W3CDTF">2025-04-28T09:39:33Z</dcterms:modified>
</cp:coreProperties>
</file>