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374" r:id="rId2"/>
    <p:sldId id="8331" r:id="rId3"/>
    <p:sldId id="8341" r:id="rId4"/>
    <p:sldId id="8337" r:id="rId5"/>
    <p:sldId id="7891" r:id="rId6"/>
    <p:sldId id="8344" r:id="rId7"/>
    <p:sldId id="8350" r:id="rId8"/>
    <p:sldId id="8345" r:id="rId9"/>
    <p:sldId id="8339" r:id="rId10"/>
    <p:sldId id="7858" r:id="rId11"/>
    <p:sldId id="8346" r:id="rId12"/>
    <p:sldId id="8349" r:id="rId13"/>
    <p:sldId id="8338" r:id="rId14"/>
    <p:sldId id="8340" r:id="rId15"/>
    <p:sldId id="8335" r:id="rId16"/>
    <p:sldId id="8336" r:id="rId17"/>
    <p:sldId id="8328" r:id="rId18"/>
    <p:sldId id="7900" r:id="rId19"/>
    <p:sldId id="8332" r:id="rId20"/>
    <p:sldId id="8334" r:id="rId21"/>
    <p:sldId id="8343" r:id="rId22"/>
    <p:sldId id="8327" r:id="rId23"/>
    <p:sldId id="7855" r:id="rId24"/>
    <p:sldId id="7872" r:id="rId25"/>
    <p:sldId id="8306" r:id="rId26"/>
    <p:sldId id="8333" r:id="rId27"/>
    <p:sldId id="8307" r:id="rId28"/>
    <p:sldId id="8320" r:id="rId29"/>
    <p:sldId id="1777" r:id="rId30"/>
    <p:sldId id="8330" r:id="rId31"/>
    <p:sldId id="8322" r:id="rId32"/>
    <p:sldId id="8324" r:id="rId33"/>
    <p:sldId id="8323" r:id="rId34"/>
    <p:sldId id="8325" r:id="rId35"/>
    <p:sldId id="8326" r:id="rId36"/>
    <p:sldId id="8329" r:id="rId37"/>
    <p:sldId id="8348" r:id="rId38"/>
    <p:sldId id="8347" r:id="rId39"/>
    <p:sldId id="8313" r:id="rId40"/>
    <p:sldId id="8321" r:id="rId41"/>
    <p:sldId id="8312" r:id="rId42"/>
    <p:sldId id="8316" r:id="rId43"/>
    <p:sldId id="8315" r:id="rId44"/>
    <p:sldId id="8318" r:id="rId45"/>
    <p:sldId id="8317" r:id="rId46"/>
    <p:sldId id="8310" r:id="rId47"/>
    <p:sldId id="8311" r:id="rId48"/>
    <p:sldId id="1769" r:id="rId49"/>
    <p:sldId id="1770" r:id="rId50"/>
    <p:sldId id="7924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C0"/>
    <a:srgbClr val="42D2C4"/>
    <a:srgbClr val="0000FF"/>
    <a:srgbClr val="9FA09D"/>
    <a:srgbClr val="757971"/>
    <a:srgbClr val="554D45"/>
    <a:srgbClr val="BF1F33"/>
    <a:srgbClr val="0663A0"/>
    <a:srgbClr val="45FDB3"/>
    <a:srgbClr val="04D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1" autoAdjust="0"/>
    <p:restoredTop sz="87986" autoAdjust="0"/>
  </p:normalViewPr>
  <p:slideViewPr>
    <p:cSldViewPr snapToGrid="0">
      <p:cViewPr varScale="1">
        <p:scale>
          <a:sx n="100" d="100"/>
          <a:sy n="100" d="100"/>
        </p:scale>
        <p:origin x="7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29DA9-52C5-415F-A2C0-61E217366A53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5BFA5-62F2-4E90-84D2-6BFD7EB113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54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133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161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84B1E-4482-7139-37A7-32420D93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3066744-D469-EC79-1968-9A6A37EAAE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C4CB1FD-849A-F548-A7D6-2CFED9B4C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3AE995-0677-6EA8-BA3D-A8D93E49FF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511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7B5D3-67D1-1471-67B2-8E703DEBF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2DB872-D040-9336-B20B-4BB72239E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A392FF4-195D-BB0A-C684-D250ABB7A3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215A35-7EAD-0F0A-A091-2B164882AB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557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A5B72-F338-A0AF-545B-B0454016E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531754-33C1-E79C-FCFE-16F97322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39044FB-F953-DA8B-8BE3-99304DA46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696912-85D8-7A3E-FA15-F15B9C5FEA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595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5F06F-CAD1-E700-343E-E7B897AE7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9BA55A3-63ED-DDA4-9ED1-4E7C5C8C7E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6841625-F954-A43D-482C-504910F45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368358-9743-0D94-5C3B-3EBA97B91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100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D418D-763B-8025-67DE-DB597C236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10163E8-42B7-DF37-3BA3-D9C766205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2B8546-2AE5-D969-B4B7-C0B6D62F2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40868C-3B87-5877-75CF-45AE521D12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460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ECC5D-CC56-7F0F-2902-12E80454B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93EFA1E-0B8F-0879-D7BB-EF9335A29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40848AB-FD5C-2DF7-EE4F-5D0E2812B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9813B9-385A-DFA1-D742-C4F93318B1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156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294AC-420F-3926-1BC4-E5A50C68F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315001D-DBB5-5A08-3DF2-B4166FE8C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6958B79-61C0-04BC-10B6-0FEECCFB3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551816-4F07-C697-82BB-34BBE74351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18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741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81699-0910-DBD7-3A6B-A22597B5E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59992-575E-9025-0076-8C7231529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4DCE2D2-F579-00DF-46A6-71D3CCAFC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0ACCA1-EECE-11A4-EF0C-DA246E8E7C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527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A188E-18CF-64D2-1F50-641DE794B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0992C33-FE1B-83EE-BED5-8401FB21A5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AEEC6D-72DC-A8EC-EDF0-B9F68D9F3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649090-85C4-417C-96BD-69D2EA1000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07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10870-50E3-A8F0-28F4-F310BE03E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CCBD586-1AAD-9D04-41FA-48DE01182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AE258B8-44FD-4F7A-83EA-9DAAA7A000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B706B2-2729-74D5-EA6D-43B4F99F8A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641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24771-4965-414C-8D2A-826720F30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430EFE9-F12F-9CAB-4FFC-BF0F5195F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3937790-DCAF-F44C-D4D7-AA37CE6E9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18546E-47B8-8E54-21F9-466C852C2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959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FDC5F-BE93-8B68-566C-B0A79F3DF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9A4A703-EF41-69B7-8EAE-D6F00FAFD4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D2A02A8-8BE4-882D-E5D1-E1DF11C60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C549A3-93C4-D61B-49FF-F71C16D3F5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086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1365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9276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2743F-CDBA-EFB7-866E-7FA029A98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377C05C-D27C-E5F4-47DF-B6374A85A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A5840E8-AEA4-9E7A-B0D0-F0F75AE63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7D575E-852D-55F8-F61F-EEF3585BD5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140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9B3D9-4D39-0969-FCA8-1BFFF8DED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0D50ED3-8BCB-C2A0-BD9E-7AF64D2578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96C828F-9A4A-854E-10AC-FEA1A486D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726EBA-24BA-626F-FCC6-C94EC02EC7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3298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8262B-4DDE-FB09-475F-C790AF290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A7BF9CF-A73C-FB1F-0870-198FC3A101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E7D8450-096B-041D-52FA-AA7DB50D6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672277-AED5-96B7-C590-A0A39D7AE3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3530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34C15-4F1F-7856-7EF3-93A020241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AB42A22-3229-C442-4407-4F7C88BC20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CF3CB04-173E-CF78-BD8D-D8E5F10D2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FEB51A-77C0-553A-142A-672B3246D6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6509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774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18074-3293-C170-7E39-4D618384E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975544-AEF8-7DD6-AE9D-375950AF7D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8F92522-48DF-D5C9-1727-C17E5BE89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2F7C32-2016-5B07-50EF-0C6E9498D1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6487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BBD06-AF30-EB08-4289-578D8EAE2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A3C9A5C-0D75-8B19-E2FD-8CE7F9CA32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09F86FC-3AA9-DE85-0214-CA21EA0E7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2E97D3-30D1-399F-C3E7-E1C7558C70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7624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FDFB3-F798-4A8A-43EA-4B076D2A7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B1E6430-B68F-5818-268E-6B17FBC07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AFF57A-2902-DB95-7593-A8FC5C416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0490B1-98F1-FCB1-1B6C-1892F22E4C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2996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0D41E-08E5-27DE-9A88-2547E1CF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213B86F-D5C6-1D8C-8C8A-590FFA1E2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EA0CB1C-E0BD-A447-EEF9-7DD6CC114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0A089F-BD7B-773B-D7D7-9DD7D092EA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4507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AD2CA-329B-076F-01A9-5700D87A7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29ADFB1-DDA8-214D-4580-E920D3E56B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2F87A8D-FAF1-4279-4BF6-30083A0F7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EBF9CA2-45EF-4CF7-8148-4250F2F629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7998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6E6F4-5690-E915-EECE-1244A1FB0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6FD6551-2468-61BB-F1C9-F04FE9D36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F52D022-7FD2-0AD5-C4B3-F898F38C1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484FC9-DACD-3F8D-8527-B137BB0553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8210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F4FA5-10A4-A8CC-9DA1-105064A69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BB3628E-B4FA-1DC4-471B-7698A549E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8819C13-CB43-10BE-AD9E-670205E13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AF67ED-7530-CFD3-9643-00DBDC6D30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8618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19B61-E428-366E-33AE-F8DD0DE3B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857B80A-4118-0DCB-2172-5E2A320F3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812759E-8D5C-08DF-A8ED-9220C16F7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6A8EAC-1DBB-787E-2161-62EA90326C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25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B9395-F269-595A-6D6F-FBE919C46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A092769-163F-B945-193F-E84C0695E3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091B83-D1F2-6095-2FEA-E27289958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24A0CC-3C76-6DAF-CFD9-B8F269A4BA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9077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DD1C8-4C09-FE0B-80AF-80652D745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C44EB7C-85CE-0454-9E5D-677D70B90C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AC879A7-8760-0D34-6DAD-4F4CB0BF6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C93EC1-5813-727E-15E9-4C768C073C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366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101C8-078D-1AAE-2D0B-54537EAA0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47E17BE-C39E-5287-5AAC-05E3F700D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69EE4E2-6594-7FF2-F40D-646DA1BB5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B1E1F7-C101-6E0E-5891-17CB41EDD5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86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6CF2B-798C-FC9B-A88B-CB6666B03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6F912BA-74F6-A5F6-B832-362DD552DE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044AAB4-EAD5-E6EB-043E-05893E0F2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8563BF9-BFB7-9CDC-23BE-8894B18528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7626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BFDC2-E586-5F26-18A8-D1E1029EA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09C2812-98A5-FA23-CDB1-06E76BEAC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C8AD395-06FB-AD9B-E161-5D6764DEB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5FBD85-5BC7-F054-20AF-2EA3AC05A8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0328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BE1F8-4525-5B8D-C617-DB0189854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A9FDA01-48AF-190E-2F01-C2C66314B8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62FEE6E-6B0E-02B7-4871-3D103FB7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48BBFC-159D-64DB-3EF3-0FE075D11B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2427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61B02-AE3B-EA34-259C-F2832D814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EEDB46-953E-4971-D634-9BF4BA7632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1476A7A-9DBA-8246-434B-F61CDD734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00D397-6DF6-C429-AFD4-0E00F22A2B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7398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0B50E-733C-A478-3924-BA7AAD6E8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58FBCF-ABBA-A6F9-ED25-724395024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8E81DF5-89D0-7771-9E0B-902BECF0A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32C8EC-25A4-2DC7-663B-F8881B271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447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109D5-C89B-0346-2FA8-B4BD00AEF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10FAB77-E0F0-DDC3-0DAA-4328713B0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0219083-C7CC-6186-2C09-18A68DCDEB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A30650-FE55-BFB8-64A5-081BDF0E26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4811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C9222-9640-E8DB-E6EC-F84020300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D8206B7-388E-BE54-7B10-F4FB141824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58417F9-2574-692E-A093-382DBAEB4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D070A0-17F0-265D-9E14-77EE3D7350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0136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D54B5-4B30-F090-17E4-9BF513FAC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43C3CBB-F21F-5885-B4D2-99F120F4D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103E00-ED91-F13F-0BEF-8E8EFC851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5E4478-D89B-3287-E871-E088A6AA2D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0735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BF197-C4C5-A341-6EC2-1EB60A42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686D70-3C4C-34A9-5088-3E56AEE4AA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3E4D099-98E6-3A6E-9829-75CEE7212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71BBD1-A9DE-1076-5574-3BF0D9FF89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8396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9703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38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3450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0D735-E953-DA90-EBA1-41697A905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EBC6624-87B2-6D92-86A9-789A63741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0A0BC8-9B06-8190-7F5A-D05609EAD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E945-03A7-2051-5CC5-4A622F74D7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401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54C39-D0E1-C766-1F8E-148F477F0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FDD7EF-1DFA-502D-C589-9F23B464DD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470235C-07C0-89AE-7E0B-DF3FFD9C9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9F4BBB-ED46-F437-8BAF-2EA4226FDA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962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F1A3A-2C01-595E-BD8E-5269907F2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5D42721-58F6-6CAB-FC77-1B2C9EA16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00F0AB8-D5C0-8A39-2E72-2CEC71E7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2BA48E-1822-2419-9C29-39E6DE7EEC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163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20513-2412-6456-AA2F-E671CC445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ED84FFD-D990-641D-E35E-B22B95CFF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E39A5C0-997F-43E1-72BC-208DC2399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3683CE-68E1-32E4-A3D5-5D29F852DE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078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B9A8C-097C-FE18-8B6B-C60EE8B78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4A14A1-43E5-6538-3195-D376A74CBD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367BF9E-7861-C16B-DF55-45D6438C1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06C96D-BD9F-2E3F-9E87-B869F30A96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5BFA5-62F2-4E90-84D2-6BFD7EB113F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20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Template/Home.shtml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35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-1"/>
            <a:ext cx="12325350" cy="6866809"/>
          </a:xfrm>
          <a:prstGeom prst="rect">
            <a:avLst/>
          </a:prstGeom>
        </p:spPr>
      </p:pic>
      <p:sp>
        <p:nvSpPr>
          <p:cNvPr id="7" name="矩形 1"/>
          <p:cNvSpPr/>
          <p:nvPr userDrawn="1"/>
        </p:nvSpPr>
        <p:spPr>
          <a:xfrm>
            <a:off x="-152399" y="1719016"/>
            <a:ext cx="8458200" cy="1441240"/>
          </a:xfrm>
          <a:custGeom>
            <a:avLst/>
            <a:gdLst>
              <a:gd name="connsiteX0" fmla="*/ 0 w 6819900"/>
              <a:gd name="connsiteY0" fmla="*/ 0 h 1422190"/>
              <a:gd name="connsiteX1" fmla="*/ 6819900 w 6819900"/>
              <a:gd name="connsiteY1" fmla="*/ 0 h 1422190"/>
              <a:gd name="connsiteX2" fmla="*/ 6819900 w 6819900"/>
              <a:gd name="connsiteY2" fmla="*/ 1422190 h 1422190"/>
              <a:gd name="connsiteX3" fmla="*/ 0 w 6819900"/>
              <a:gd name="connsiteY3" fmla="*/ 1422190 h 1422190"/>
              <a:gd name="connsiteX4" fmla="*/ 0 w 6819900"/>
              <a:gd name="connsiteY4" fmla="*/ 0 h 1422190"/>
              <a:gd name="connsiteX0" fmla="*/ 0 w 8458200"/>
              <a:gd name="connsiteY0" fmla="*/ 0 h 1441240"/>
              <a:gd name="connsiteX1" fmla="*/ 6819900 w 8458200"/>
              <a:gd name="connsiteY1" fmla="*/ 0 h 1441240"/>
              <a:gd name="connsiteX2" fmla="*/ 8458200 w 8458200"/>
              <a:gd name="connsiteY2" fmla="*/ 1441240 h 1441240"/>
              <a:gd name="connsiteX3" fmla="*/ 0 w 8458200"/>
              <a:gd name="connsiteY3" fmla="*/ 1422190 h 1441240"/>
              <a:gd name="connsiteX4" fmla="*/ 0 w 8458200"/>
              <a:gd name="connsiteY4" fmla="*/ 0 h 1441240"/>
              <a:gd name="connsiteX0" fmla="*/ 0 w 8458200"/>
              <a:gd name="connsiteY0" fmla="*/ 0 h 1441240"/>
              <a:gd name="connsiteX1" fmla="*/ 6819900 w 8458200"/>
              <a:gd name="connsiteY1" fmla="*/ 342900 h 1441240"/>
              <a:gd name="connsiteX2" fmla="*/ 8458200 w 8458200"/>
              <a:gd name="connsiteY2" fmla="*/ 1441240 h 1441240"/>
              <a:gd name="connsiteX3" fmla="*/ 0 w 8458200"/>
              <a:gd name="connsiteY3" fmla="*/ 1422190 h 1441240"/>
              <a:gd name="connsiteX4" fmla="*/ 0 w 8458200"/>
              <a:gd name="connsiteY4" fmla="*/ 0 h 144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58200" h="1441240">
                <a:moveTo>
                  <a:pt x="0" y="0"/>
                </a:moveTo>
                <a:lnTo>
                  <a:pt x="6819900" y="342900"/>
                </a:lnTo>
                <a:lnTo>
                  <a:pt x="8458200" y="1441240"/>
                </a:lnTo>
                <a:lnTo>
                  <a:pt x="0" y="14221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8" name="矩形 2"/>
          <p:cNvSpPr/>
          <p:nvPr userDrawn="1"/>
        </p:nvSpPr>
        <p:spPr>
          <a:xfrm>
            <a:off x="-152399" y="3141206"/>
            <a:ext cx="5886603" cy="1422190"/>
          </a:xfrm>
          <a:custGeom>
            <a:avLst/>
            <a:gdLst>
              <a:gd name="connsiteX0" fmla="*/ 0 w 5315103"/>
              <a:gd name="connsiteY0" fmla="*/ 0 h 1422190"/>
              <a:gd name="connsiteX1" fmla="*/ 5315103 w 5315103"/>
              <a:gd name="connsiteY1" fmla="*/ 0 h 1422190"/>
              <a:gd name="connsiteX2" fmla="*/ 5315103 w 5315103"/>
              <a:gd name="connsiteY2" fmla="*/ 1422190 h 1422190"/>
              <a:gd name="connsiteX3" fmla="*/ 0 w 5315103"/>
              <a:gd name="connsiteY3" fmla="*/ 1422190 h 1422190"/>
              <a:gd name="connsiteX4" fmla="*/ 0 w 5315103"/>
              <a:gd name="connsiteY4" fmla="*/ 0 h 1422190"/>
              <a:gd name="connsiteX0" fmla="*/ 0 w 5886603"/>
              <a:gd name="connsiteY0" fmla="*/ 19050 h 1441240"/>
              <a:gd name="connsiteX1" fmla="*/ 5886603 w 5886603"/>
              <a:gd name="connsiteY1" fmla="*/ 0 h 1441240"/>
              <a:gd name="connsiteX2" fmla="*/ 5315103 w 5886603"/>
              <a:gd name="connsiteY2" fmla="*/ 1441240 h 1441240"/>
              <a:gd name="connsiteX3" fmla="*/ 0 w 5886603"/>
              <a:gd name="connsiteY3" fmla="*/ 1441240 h 1441240"/>
              <a:gd name="connsiteX4" fmla="*/ 0 w 5886603"/>
              <a:gd name="connsiteY4" fmla="*/ 19050 h 1441240"/>
              <a:gd name="connsiteX0" fmla="*/ 0 w 5886603"/>
              <a:gd name="connsiteY0" fmla="*/ 19050 h 1441240"/>
              <a:gd name="connsiteX1" fmla="*/ 5886603 w 5886603"/>
              <a:gd name="connsiteY1" fmla="*/ 0 h 1441240"/>
              <a:gd name="connsiteX2" fmla="*/ 5124603 w 5886603"/>
              <a:gd name="connsiteY2" fmla="*/ 1307890 h 1441240"/>
              <a:gd name="connsiteX3" fmla="*/ 0 w 5886603"/>
              <a:gd name="connsiteY3" fmla="*/ 1441240 h 1441240"/>
              <a:gd name="connsiteX4" fmla="*/ 0 w 5886603"/>
              <a:gd name="connsiteY4" fmla="*/ 19050 h 1441240"/>
              <a:gd name="connsiteX0" fmla="*/ 0 w 5867553"/>
              <a:gd name="connsiteY0" fmla="*/ 38100 h 1460290"/>
              <a:gd name="connsiteX1" fmla="*/ 5867553 w 5867553"/>
              <a:gd name="connsiteY1" fmla="*/ 0 h 1460290"/>
              <a:gd name="connsiteX2" fmla="*/ 5124603 w 5867553"/>
              <a:gd name="connsiteY2" fmla="*/ 1326940 h 1460290"/>
              <a:gd name="connsiteX3" fmla="*/ 0 w 5867553"/>
              <a:gd name="connsiteY3" fmla="*/ 1460290 h 1460290"/>
              <a:gd name="connsiteX4" fmla="*/ 0 w 5867553"/>
              <a:gd name="connsiteY4" fmla="*/ 38100 h 1460290"/>
              <a:gd name="connsiteX0" fmla="*/ 0 w 5886603"/>
              <a:gd name="connsiteY0" fmla="*/ 0 h 1422190"/>
              <a:gd name="connsiteX1" fmla="*/ 5886603 w 5886603"/>
              <a:gd name="connsiteY1" fmla="*/ 19050 h 1422190"/>
              <a:gd name="connsiteX2" fmla="*/ 5124603 w 5886603"/>
              <a:gd name="connsiteY2" fmla="*/ 1288840 h 1422190"/>
              <a:gd name="connsiteX3" fmla="*/ 0 w 5886603"/>
              <a:gd name="connsiteY3" fmla="*/ 1422190 h 1422190"/>
              <a:gd name="connsiteX4" fmla="*/ 0 w 5886603"/>
              <a:gd name="connsiteY4" fmla="*/ 0 h 142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6603" h="1422190">
                <a:moveTo>
                  <a:pt x="0" y="0"/>
                </a:moveTo>
                <a:lnTo>
                  <a:pt x="5886603" y="19050"/>
                </a:lnTo>
                <a:lnTo>
                  <a:pt x="5124603" y="1288840"/>
                </a:lnTo>
                <a:lnTo>
                  <a:pt x="0" y="14221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29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-1"/>
            <a:ext cx="12325350" cy="6866809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-1257300" y="762000"/>
            <a:ext cx="5086350" cy="0"/>
          </a:xfrm>
          <a:prstGeom prst="line">
            <a:avLst/>
          </a:prstGeom>
          <a:ln>
            <a:solidFill>
              <a:schemeClr val="bg1"/>
            </a:solidFill>
            <a:tailEnd type="oval" w="lg" len="lg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 flipH="1">
            <a:off x="8343900" y="762000"/>
            <a:ext cx="5086350" cy="0"/>
          </a:xfrm>
          <a:prstGeom prst="line">
            <a:avLst/>
          </a:prstGeom>
          <a:ln>
            <a:solidFill>
              <a:schemeClr val="bg1"/>
            </a:solidFill>
            <a:tailEnd type="oval" w="lg" len="lg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4568248" y="477910"/>
            <a:ext cx="3213677" cy="568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3538103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-1"/>
            <a:ext cx="12325350" cy="6866809"/>
          </a:xfrm>
          <a:prstGeom prst="rect">
            <a:avLst/>
          </a:prstGeom>
        </p:spPr>
      </p:pic>
      <p:sp>
        <p:nvSpPr>
          <p:cNvPr id="7" name="等腰三角形 6"/>
          <p:cNvSpPr/>
          <p:nvPr userDrawn="1"/>
        </p:nvSpPr>
        <p:spPr>
          <a:xfrm rot="5400000">
            <a:off x="-881063" y="738187"/>
            <a:ext cx="6858000" cy="5381625"/>
          </a:xfrm>
          <a:prstGeom prst="triangl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-1624013" y="738186"/>
            <a:ext cx="6858000" cy="5381625"/>
          </a:xfrm>
          <a:prstGeom prst="triangl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66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-1"/>
            <a:ext cx="12325350" cy="6866809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 rot="5400000">
            <a:off x="904873" y="-1990273"/>
            <a:ext cx="6124575" cy="6858001"/>
            <a:chOff x="-885826" y="-1"/>
            <a:chExt cx="6124575" cy="6858001"/>
          </a:xfrm>
        </p:grpSpPr>
        <p:sp>
          <p:nvSpPr>
            <p:cNvPr id="9" name="等腰三角形 8"/>
            <p:cNvSpPr/>
            <p:nvPr/>
          </p:nvSpPr>
          <p:spPr>
            <a:xfrm rot="5400000">
              <a:off x="-881063" y="738187"/>
              <a:ext cx="6858000" cy="538162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 rot="5400000">
              <a:off x="-1624013" y="738186"/>
              <a:ext cx="6858000" cy="538162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 userDrawn="1"/>
        </p:nvGrpSpPr>
        <p:grpSpPr>
          <a:xfrm rot="16200000">
            <a:off x="904874" y="1215512"/>
            <a:ext cx="6124575" cy="6858001"/>
            <a:chOff x="-885826" y="-1"/>
            <a:chExt cx="6124575" cy="6858001"/>
          </a:xfrm>
        </p:grpSpPr>
        <p:sp>
          <p:nvSpPr>
            <p:cNvPr id="12" name="等腰三角形 11"/>
            <p:cNvSpPr/>
            <p:nvPr/>
          </p:nvSpPr>
          <p:spPr>
            <a:xfrm rot="5400000">
              <a:off x="-881063" y="738187"/>
              <a:ext cx="6858000" cy="538162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 rot="5400000">
              <a:off x="-1624013" y="738186"/>
              <a:ext cx="6858000" cy="538162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9501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-1"/>
            <a:ext cx="12325350" cy="6866809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-1257300" y="762000"/>
            <a:ext cx="5086350" cy="0"/>
          </a:xfrm>
          <a:prstGeom prst="line">
            <a:avLst/>
          </a:prstGeom>
          <a:ln>
            <a:solidFill>
              <a:schemeClr val="bg1"/>
            </a:solidFill>
            <a:tailEnd type="oval" w="lg" len="lg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 flipH="1">
            <a:off x="8343900" y="762000"/>
            <a:ext cx="5086350" cy="0"/>
          </a:xfrm>
          <a:prstGeom prst="line">
            <a:avLst/>
          </a:prstGeom>
          <a:ln>
            <a:solidFill>
              <a:schemeClr val="bg1"/>
            </a:solidFill>
            <a:tailEnd type="oval" w="lg" len="lg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76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-1"/>
            <a:ext cx="12325350" cy="6866809"/>
          </a:xfrm>
          <a:prstGeom prst="rect">
            <a:avLst/>
          </a:prstGeom>
        </p:spPr>
      </p:pic>
      <p:sp>
        <p:nvSpPr>
          <p:cNvPr id="6" name="矩形 1"/>
          <p:cNvSpPr/>
          <p:nvPr userDrawn="1"/>
        </p:nvSpPr>
        <p:spPr>
          <a:xfrm>
            <a:off x="2266950" y="2076450"/>
            <a:ext cx="7647842" cy="2266950"/>
          </a:xfrm>
          <a:custGeom>
            <a:avLst/>
            <a:gdLst>
              <a:gd name="connsiteX0" fmla="*/ 0 w 4819650"/>
              <a:gd name="connsiteY0" fmla="*/ 0 h 1885950"/>
              <a:gd name="connsiteX1" fmla="*/ 4819650 w 4819650"/>
              <a:gd name="connsiteY1" fmla="*/ 0 h 1885950"/>
              <a:gd name="connsiteX2" fmla="*/ 4819650 w 4819650"/>
              <a:gd name="connsiteY2" fmla="*/ 1885950 h 1885950"/>
              <a:gd name="connsiteX3" fmla="*/ 0 w 4819650"/>
              <a:gd name="connsiteY3" fmla="*/ 1885950 h 1885950"/>
              <a:gd name="connsiteX4" fmla="*/ 0 w 4819650"/>
              <a:gd name="connsiteY4" fmla="*/ 0 h 1885950"/>
              <a:gd name="connsiteX0" fmla="*/ 0 w 5295900"/>
              <a:gd name="connsiteY0" fmla="*/ 0 h 1885950"/>
              <a:gd name="connsiteX1" fmla="*/ 5295900 w 5295900"/>
              <a:gd name="connsiteY1" fmla="*/ 304800 h 1885950"/>
              <a:gd name="connsiteX2" fmla="*/ 4819650 w 5295900"/>
              <a:gd name="connsiteY2" fmla="*/ 1885950 h 1885950"/>
              <a:gd name="connsiteX3" fmla="*/ 0 w 5295900"/>
              <a:gd name="connsiteY3" fmla="*/ 1885950 h 1885950"/>
              <a:gd name="connsiteX4" fmla="*/ 0 w 5295900"/>
              <a:gd name="connsiteY4" fmla="*/ 0 h 1885950"/>
              <a:gd name="connsiteX0" fmla="*/ 0 w 5295900"/>
              <a:gd name="connsiteY0" fmla="*/ 0 h 1885950"/>
              <a:gd name="connsiteX1" fmla="*/ 5295900 w 5295900"/>
              <a:gd name="connsiteY1" fmla="*/ 304800 h 1885950"/>
              <a:gd name="connsiteX2" fmla="*/ 4724400 w 5295900"/>
              <a:gd name="connsiteY2" fmla="*/ 1638300 h 1885950"/>
              <a:gd name="connsiteX3" fmla="*/ 0 w 5295900"/>
              <a:gd name="connsiteY3" fmla="*/ 1885950 h 1885950"/>
              <a:gd name="connsiteX4" fmla="*/ 0 w 5295900"/>
              <a:gd name="connsiteY4" fmla="*/ 0 h 1885950"/>
              <a:gd name="connsiteX0" fmla="*/ 609600 w 5905500"/>
              <a:gd name="connsiteY0" fmla="*/ 0 h 2400300"/>
              <a:gd name="connsiteX1" fmla="*/ 5905500 w 5905500"/>
              <a:gd name="connsiteY1" fmla="*/ 304800 h 2400300"/>
              <a:gd name="connsiteX2" fmla="*/ 5334000 w 5905500"/>
              <a:gd name="connsiteY2" fmla="*/ 1638300 h 2400300"/>
              <a:gd name="connsiteX3" fmla="*/ 0 w 5905500"/>
              <a:gd name="connsiteY3" fmla="*/ 2400300 h 2400300"/>
              <a:gd name="connsiteX4" fmla="*/ 609600 w 5905500"/>
              <a:gd name="connsiteY4" fmla="*/ 0 h 2400300"/>
              <a:gd name="connsiteX0" fmla="*/ 895350 w 5905500"/>
              <a:gd name="connsiteY0" fmla="*/ 247650 h 2095500"/>
              <a:gd name="connsiteX1" fmla="*/ 5905500 w 5905500"/>
              <a:gd name="connsiteY1" fmla="*/ 0 h 2095500"/>
              <a:gd name="connsiteX2" fmla="*/ 5334000 w 5905500"/>
              <a:gd name="connsiteY2" fmla="*/ 1333500 h 2095500"/>
              <a:gd name="connsiteX3" fmla="*/ 0 w 5905500"/>
              <a:gd name="connsiteY3" fmla="*/ 2095500 h 2095500"/>
              <a:gd name="connsiteX4" fmla="*/ 895350 w 5905500"/>
              <a:gd name="connsiteY4" fmla="*/ 247650 h 2095500"/>
              <a:gd name="connsiteX0" fmla="*/ 685800 w 5905500"/>
              <a:gd name="connsiteY0" fmla="*/ 38100 h 2095500"/>
              <a:gd name="connsiteX1" fmla="*/ 5905500 w 5905500"/>
              <a:gd name="connsiteY1" fmla="*/ 0 h 2095500"/>
              <a:gd name="connsiteX2" fmla="*/ 5334000 w 5905500"/>
              <a:gd name="connsiteY2" fmla="*/ 1333500 h 2095500"/>
              <a:gd name="connsiteX3" fmla="*/ 0 w 5905500"/>
              <a:gd name="connsiteY3" fmla="*/ 2095500 h 2095500"/>
              <a:gd name="connsiteX4" fmla="*/ 685800 w 5905500"/>
              <a:gd name="connsiteY4" fmla="*/ 38100 h 2095500"/>
              <a:gd name="connsiteX0" fmla="*/ 628650 w 5848350"/>
              <a:gd name="connsiteY0" fmla="*/ 38100 h 1733550"/>
              <a:gd name="connsiteX1" fmla="*/ 5848350 w 5848350"/>
              <a:gd name="connsiteY1" fmla="*/ 0 h 1733550"/>
              <a:gd name="connsiteX2" fmla="*/ 5276850 w 5848350"/>
              <a:gd name="connsiteY2" fmla="*/ 1333500 h 1733550"/>
              <a:gd name="connsiteX3" fmla="*/ 0 w 5848350"/>
              <a:gd name="connsiteY3" fmla="*/ 1733550 h 1733550"/>
              <a:gd name="connsiteX4" fmla="*/ 628650 w 5848350"/>
              <a:gd name="connsiteY4" fmla="*/ 3810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8350" h="1733550">
                <a:moveTo>
                  <a:pt x="628650" y="38100"/>
                </a:moveTo>
                <a:lnTo>
                  <a:pt x="5848350" y="0"/>
                </a:lnTo>
                <a:lnTo>
                  <a:pt x="5276850" y="1333500"/>
                </a:lnTo>
                <a:lnTo>
                  <a:pt x="0" y="1733550"/>
                </a:lnTo>
                <a:lnTo>
                  <a:pt x="628650" y="3810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1"/>
          <p:cNvSpPr/>
          <p:nvPr userDrawn="1"/>
        </p:nvSpPr>
        <p:spPr>
          <a:xfrm>
            <a:off x="1790700" y="1905000"/>
            <a:ext cx="8376474" cy="2679739"/>
          </a:xfrm>
          <a:custGeom>
            <a:avLst/>
            <a:gdLst>
              <a:gd name="connsiteX0" fmla="*/ 0 w 4819650"/>
              <a:gd name="connsiteY0" fmla="*/ 0 h 1885950"/>
              <a:gd name="connsiteX1" fmla="*/ 4819650 w 4819650"/>
              <a:gd name="connsiteY1" fmla="*/ 0 h 1885950"/>
              <a:gd name="connsiteX2" fmla="*/ 4819650 w 4819650"/>
              <a:gd name="connsiteY2" fmla="*/ 1885950 h 1885950"/>
              <a:gd name="connsiteX3" fmla="*/ 0 w 4819650"/>
              <a:gd name="connsiteY3" fmla="*/ 1885950 h 1885950"/>
              <a:gd name="connsiteX4" fmla="*/ 0 w 4819650"/>
              <a:gd name="connsiteY4" fmla="*/ 0 h 1885950"/>
              <a:gd name="connsiteX0" fmla="*/ 0 w 5295900"/>
              <a:gd name="connsiteY0" fmla="*/ 0 h 1885950"/>
              <a:gd name="connsiteX1" fmla="*/ 5295900 w 5295900"/>
              <a:gd name="connsiteY1" fmla="*/ 304800 h 1885950"/>
              <a:gd name="connsiteX2" fmla="*/ 4819650 w 5295900"/>
              <a:gd name="connsiteY2" fmla="*/ 1885950 h 1885950"/>
              <a:gd name="connsiteX3" fmla="*/ 0 w 5295900"/>
              <a:gd name="connsiteY3" fmla="*/ 1885950 h 1885950"/>
              <a:gd name="connsiteX4" fmla="*/ 0 w 5295900"/>
              <a:gd name="connsiteY4" fmla="*/ 0 h 1885950"/>
              <a:gd name="connsiteX0" fmla="*/ 0 w 5295900"/>
              <a:gd name="connsiteY0" fmla="*/ 0 h 1885950"/>
              <a:gd name="connsiteX1" fmla="*/ 5295900 w 5295900"/>
              <a:gd name="connsiteY1" fmla="*/ 304800 h 1885950"/>
              <a:gd name="connsiteX2" fmla="*/ 4724400 w 5295900"/>
              <a:gd name="connsiteY2" fmla="*/ 1638300 h 1885950"/>
              <a:gd name="connsiteX3" fmla="*/ 0 w 5295900"/>
              <a:gd name="connsiteY3" fmla="*/ 1885950 h 1885950"/>
              <a:gd name="connsiteX4" fmla="*/ 0 w 5295900"/>
              <a:gd name="connsiteY4" fmla="*/ 0 h 1885950"/>
              <a:gd name="connsiteX0" fmla="*/ 609600 w 5905500"/>
              <a:gd name="connsiteY0" fmla="*/ 0 h 2400300"/>
              <a:gd name="connsiteX1" fmla="*/ 5905500 w 5905500"/>
              <a:gd name="connsiteY1" fmla="*/ 304800 h 2400300"/>
              <a:gd name="connsiteX2" fmla="*/ 5334000 w 5905500"/>
              <a:gd name="connsiteY2" fmla="*/ 1638300 h 2400300"/>
              <a:gd name="connsiteX3" fmla="*/ 0 w 5905500"/>
              <a:gd name="connsiteY3" fmla="*/ 2400300 h 2400300"/>
              <a:gd name="connsiteX4" fmla="*/ 609600 w 5905500"/>
              <a:gd name="connsiteY4" fmla="*/ 0 h 2400300"/>
              <a:gd name="connsiteX0" fmla="*/ 895350 w 5905500"/>
              <a:gd name="connsiteY0" fmla="*/ 247650 h 2095500"/>
              <a:gd name="connsiteX1" fmla="*/ 5905500 w 5905500"/>
              <a:gd name="connsiteY1" fmla="*/ 0 h 2095500"/>
              <a:gd name="connsiteX2" fmla="*/ 5334000 w 5905500"/>
              <a:gd name="connsiteY2" fmla="*/ 1333500 h 2095500"/>
              <a:gd name="connsiteX3" fmla="*/ 0 w 5905500"/>
              <a:gd name="connsiteY3" fmla="*/ 2095500 h 2095500"/>
              <a:gd name="connsiteX4" fmla="*/ 895350 w 5905500"/>
              <a:gd name="connsiteY4" fmla="*/ 247650 h 2095500"/>
              <a:gd name="connsiteX0" fmla="*/ 685800 w 5905500"/>
              <a:gd name="connsiteY0" fmla="*/ 38100 h 2095500"/>
              <a:gd name="connsiteX1" fmla="*/ 5905500 w 5905500"/>
              <a:gd name="connsiteY1" fmla="*/ 0 h 2095500"/>
              <a:gd name="connsiteX2" fmla="*/ 5334000 w 5905500"/>
              <a:gd name="connsiteY2" fmla="*/ 1333500 h 2095500"/>
              <a:gd name="connsiteX3" fmla="*/ 0 w 5905500"/>
              <a:gd name="connsiteY3" fmla="*/ 2095500 h 2095500"/>
              <a:gd name="connsiteX4" fmla="*/ 685800 w 5905500"/>
              <a:gd name="connsiteY4" fmla="*/ 38100 h 2095500"/>
              <a:gd name="connsiteX0" fmla="*/ 628650 w 5848350"/>
              <a:gd name="connsiteY0" fmla="*/ 38100 h 1733550"/>
              <a:gd name="connsiteX1" fmla="*/ 5848350 w 5848350"/>
              <a:gd name="connsiteY1" fmla="*/ 0 h 1733550"/>
              <a:gd name="connsiteX2" fmla="*/ 5276850 w 5848350"/>
              <a:gd name="connsiteY2" fmla="*/ 1333500 h 1733550"/>
              <a:gd name="connsiteX3" fmla="*/ 0 w 5848350"/>
              <a:gd name="connsiteY3" fmla="*/ 1733550 h 1733550"/>
              <a:gd name="connsiteX4" fmla="*/ 628650 w 5848350"/>
              <a:gd name="connsiteY4" fmla="*/ 3810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8350" h="1733550">
                <a:moveTo>
                  <a:pt x="628650" y="38100"/>
                </a:moveTo>
                <a:lnTo>
                  <a:pt x="5848350" y="0"/>
                </a:lnTo>
                <a:lnTo>
                  <a:pt x="5276850" y="1333500"/>
                </a:lnTo>
                <a:lnTo>
                  <a:pt x="0" y="1733550"/>
                </a:lnTo>
                <a:lnTo>
                  <a:pt x="628650" y="38100"/>
                </a:lnTo>
                <a:close/>
              </a:path>
            </a:pathLst>
          </a:custGeom>
          <a:noFill/>
          <a:ln w="38100">
            <a:solidFill>
              <a:srgbClr val="42D2C4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/>
          <p:cNvSpPr/>
          <p:nvPr userDrawn="1"/>
        </p:nvSpPr>
        <p:spPr>
          <a:xfrm>
            <a:off x="4469104" y="4822836"/>
            <a:ext cx="3019665" cy="400105"/>
          </a:xfrm>
          <a:prstGeom prst="rect">
            <a:avLst/>
          </a:prstGeom>
          <a:solidFill>
            <a:schemeClr val="bg1"/>
          </a:solidFill>
        </p:spPr>
        <p:txBody>
          <a:bodyPr wrap="none" lIns="91436" tIns="45718" rIns="91436" bIns="45718">
            <a:spAutoFit/>
          </a:bodyPr>
          <a:lstStyle/>
          <a:p>
            <a:r>
              <a:rPr kumimoji="1" lang="en-US" altLang="zh-CN" sz="2000" dirty="0"/>
              <a:t>PRESENTED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BY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OFFICEPLUS</a:t>
            </a:r>
          </a:p>
        </p:txBody>
      </p:sp>
    </p:spTree>
    <p:extLst>
      <p:ext uri="{BB962C8B-B14F-4D97-AF65-F5344CB8AC3E}">
        <p14:creationId xmlns:p14="http://schemas.microsoft.com/office/powerpoint/2010/main" val="63297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cs typeface="Segoe UI Light"/>
              </a:rPr>
              <a:t>标注</a:t>
            </a:r>
          </a:p>
        </p:txBody>
      </p:sp>
      <p:sp>
        <p:nvSpPr>
          <p:cNvPr id="6" name="矩形 5"/>
          <p:cNvSpPr/>
          <p:nvPr userDrawn="1"/>
        </p:nvSpPr>
        <p:spPr>
          <a:xfrm>
            <a:off x="2857674" y="841948"/>
            <a:ext cx="1402001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4395052" y="841948"/>
            <a:ext cx="3727457" cy="3825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Calibri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中文 微软雅黑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Office</a:t>
            </a:r>
            <a:r>
              <a:rPr lang="en-US" altLang="zh-CN" sz="1333" dirty="0">
                <a:solidFill>
                  <a:prstClr val="white"/>
                </a:solidFill>
              </a:rPr>
              <a:t>PLUS </a:t>
            </a:r>
            <a:r>
              <a:rPr lang="zh-CN" altLang="en-US" sz="1333" dirty="0">
                <a:solidFill>
                  <a:prstClr val="white"/>
                </a:solidFill>
              </a:rPr>
              <a:t>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err="1">
                <a:solidFill>
                  <a:srgbClr val="FFFFFF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81643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31" y="2521041"/>
            <a:ext cx="3177903" cy="41858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4259746" y="3740751"/>
            <a:ext cx="33473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</a:t>
            </a:r>
            <a:r>
              <a:rPr kumimoji="1"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Logo</a:t>
            </a:r>
            <a:r>
              <a:rPr kumimoji="1"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获取更多优质模板（放映模式）</a:t>
            </a:r>
          </a:p>
        </p:txBody>
      </p:sp>
    </p:spTree>
    <p:extLst>
      <p:ext uri="{BB962C8B-B14F-4D97-AF65-F5344CB8AC3E}">
        <p14:creationId xmlns:p14="http://schemas.microsoft.com/office/powerpoint/2010/main" val="181316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17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wm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9.jpeg"/><Relationship Id="rId10" Type="http://schemas.openxmlformats.org/officeDocument/2006/relationships/image" Target="../media/image43.emf"/><Relationship Id="rId4" Type="http://schemas.microsoft.com/office/2007/relationships/hdphoto" Target="../media/hdphoto1.wdp"/><Relationship Id="rId9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em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8.emf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1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emf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57.png"/><Relationship Id="rId4" Type="http://schemas.microsoft.com/office/2007/relationships/hdphoto" Target="../media/hdphoto1.wdp"/><Relationship Id="rId9" Type="http://schemas.openxmlformats.org/officeDocument/2006/relationships/image" Target="../media/image11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65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emf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123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gif"/><Relationship Id="rId3" Type="http://schemas.openxmlformats.org/officeDocument/2006/relationships/image" Target="../media/image3.png"/><Relationship Id="rId21" Type="http://schemas.openxmlformats.org/officeDocument/2006/relationships/image" Target="../media/image27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gif"/><Relationship Id="rId4" Type="http://schemas.microsoft.com/office/2007/relationships/hdphoto" Target="../media/hdphoto1.wdp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2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0" y="1199"/>
            <a:ext cx="12192002" cy="6858000"/>
            <a:chOff x="-306349" y="1593"/>
            <a:chExt cx="12192000" cy="6858000"/>
          </a:xfrm>
        </p:grpSpPr>
        <p:sp>
          <p:nvSpPr>
            <p:cNvPr id="28" name="矩形 27"/>
            <p:cNvSpPr/>
            <p:nvPr/>
          </p:nvSpPr>
          <p:spPr>
            <a:xfrm>
              <a:off x="-306349" y="1593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1675231" y="440612"/>
              <a:ext cx="6340196" cy="9161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zh-CN" alt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量子力学：哥廷恩出品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944647" y="5597801"/>
              <a:ext cx="2749463" cy="83099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en-US" altLang="zh-CN" sz="2000" b="1" dirty="0">
                  <a:solidFill>
                    <a:schemeClr val="accent4">
                      <a:alpha val="50000"/>
                    </a:schemeClr>
                  </a:solidFill>
                  <a:effectLst/>
                  <a:latin typeface="+mn-ea"/>
                </a:rPr>
                <a:t>2025</a:t>
              </a:r>
              <a:r>
                <a:rPr kumimoji="1" lang="en-US" altLang="zh-CN" sz="2000" b="1" dirty="0">
                  <a:solidFill>
                    <a:schemeClr val="accent4">
                      <a:alpha val="50000"/>
                    </a:schemeClr>
                  </a:solidFill>
                  <a:latin typeface="+mn-ea"/>
                </a:rPr>
                <a:t>. 04. 24</a:t>
              </a:r>
              <a:r>
                <a:rPr kumimoji="1" lang="en-US" altLang="zh-CN" sz="2000" b="1" dirty="0">
                  <a:solidFill>
                    <a:schemeClr val="accent4">
                      <a:alpha val="50000"/>
                    </a:schemeClr>
                  </a:solidFill>
                  <a:effectLst/>
                  <a:latin typeface="+mn-ea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kumimoji="1" lang="zh-CN" altLang="en-US" sz="2000" b="1" dirty="0">
                  <a:solidFill>
                    <a:schemeClr val="accent4">
                      <a:alpha val="50000"/>
                    </a:schemeClr>
                  </a:solidFill>
                  <a:effectLst/>
                  <a:latin typeface="+mn-ea"/>
                </a:rPr>
                <a:t>中国科学院物理研究所</a:t>
              </a:r>
              <a:endParaRPr kumimoji="1" lang="en-US" altLang="zh-CN" sz="2000" b="1" dirty="0">
                <a:solidFill>
                  <a:schemeClr val="accent4">
                    <a:alpha val="50000"/>
                  </a:schemeClr>
                </a:solidFill>
                <a:effectLst/>
                <a:latin typeface="+mn-ea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954186" y="1568378"/>
              <a:ext cx="10162868" cy="6069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Quantenmechanik</a:t>
              </a:r>
              <a:r>
                <a:rPr kumimoji="1"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 </a:t>
              </a:r>
              <a:r>
                <a:rPr kumimoji="1"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Produkt</a:t>
              </a:r>
              <a:r>
                <a:rPr kumimoji="1"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kumimoji="1"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aus</a:t>
              </a:r>
              <a:r>
                <a:rPr kumimoji="1"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G</a:t>
              </a:r>
              <a:r>
                <a:rPr kumimoji="1"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öttingen</a:t>
              </a:r>
              <a:r>
                <a:rPr kumimoji="1"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kumimoji="1"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8DC2748-4787-BF4B-EB8A-18E01CC4AD30}"/>
              </a:ext>
            </a:extLst>
          </p:cNvPr>
          <p:cNvGrpSpPr/>
          <p:nvPr/>
        </p:nvGrpSpPr>
        <p:grpSpPr>
          <a:xfrm>
            <a:off x="4590087" y="4419230"/>
            <a:ext cx="1751883" cy="728023"/>
            <a:chOff x="5218685" y="4657128"/>
            <a:chExt cx="1751883" cy="72802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89" b="97611" l="9967" r="89701">
                          <a14:foregroundMark x1="50831" y1="66553" x2="64120" y2="66553"/>
                          <a14:foregroundMark x1="42525" y1="68942" x2="43189" y2="74744"/>
                          <a14:foregroundMark x1="62791" y1="24232" x2="77076" y2="21160"/>
                          <a14:foregroundMark x1="61130" y1="24573" x2="69767" y2="23208"/>
                          <a14:foregroundMark x1="50166" y1="10239" x2="54153" y2="12287"/>
                          <a14:foregroundMark x1="55482" y1="33788" x2="70100" y2="33447"/>
                          <a14:foregroundMark x1="36213" y1="38567" x2="44850" y2="35836"/>
                          <a14:backgroundMark x1="24917" y1="34471" x2="45183" y2="31399"/>
                          <a14:backgroundMark x1="62126" y1="38225" x2="59801" y2="47099"/>
                          <a14:backgroundMark x1="55482" y1="40956" x2="60797" y2="39932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3402">
              <a:off x="5218685" y="4657128"/>
              <a:ext cx="744578" cy="72478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1927" y1="36861" x2="24585" y2="60584"/>
                          <a14:foregroundMark x1="30897" y1="29197" x2="43522" y2="25182"/>
                          <a14:foregroundMark x1="38870" y1="75547" x2="42525" y2="75912"/>
                          <a14:foregroundMark x1="59136" y1="42336" x2="62126" y2="47810"/>
                          <a14:foregroundMark x1="73913" y1="19048" x2="77019" y2="795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998">
              <a:off x="5823374" y="4745098"/>
              <a:ext cx="669525" cy="60946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9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5152" l="9967" r="89701">
                          <a14:foregroundMark x1="64120" y1="20303" x2="81395" y2="16970"/>
                          <a14:foregroundMark x1="60797" y1="27576" x2="63787" y2="29091"/>
                          <a14:foregroundMark x1="26246" y1="18485" x2="29568" y2="17576"/>
                          <a14:foregroundMark x1="29568" y1="36364" x2="29568" y2="36364"/>
                          <a14:foregroundMark x1="28571" y1="27576" x2="36877" y2="25152"/>
                          <a14:foregroundMark x1="44518" y1="56364" x2="45847" y2="70606"/>
                          <a14:foregroundMark x1="49834" y1="49697" x2="68106" y2="46970"/>
                          <a14:foregroundMark x1="45515" y1="58788" x2="55814" y2="57273"/>
                          <a14:foregroundMark x1="57143" y1="65152" x2="59801" y2="64848"/>
                          <a14:foregroundMark x1="46179" y1="77273" x2="58804" y2="74848"/>
                          <a14:foregroundMark x1="63787" y1="81818" x2="76744" y2="89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2821">
              <a:off x="6364655" y="4720860"/>
              <a:ext cx="605913" cy="664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17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449943" y="5614882"/>
            <a:ext cx="11367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bg1">
                    <a:alpha val="68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流形之确切的、通过某些</a:t>
            </a:r>
            <a:r>
              <a:rPr lang="zh-CN" altLang="en-US" sz="2000" dirty="0">
                <a:solidFill>
                  <a:srgbClr val="FFFF00">
                    <a:alpha val="68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特征或者边界</a:t>
            </a:r>
            <a:r>
              <a:rPr lang="zh-CN" altLang="en-US" sz="2000" dirty="0">
                <a:solidFill>
                  <a:schemeClr val="bg1">
                    <a:alpha val="68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相区分的部分称为 </a:t>
            </a:r>
            <a:r>
              <a:rPr lang="en-US" altLang="zh-CN" sz="2000" dirty="0">
                <a:solidFill>
                  <a:srgbClr val="FFFF00">
                    <a:alpha val="68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Quanta</a:t>
            </a:r>
            <a:r>
              <a:rPr lang="en-US" altLang="zh-CN" sz="2000" dirty="0">
                <a:solidFill>
                  <a:srgbClr val="FFC000">
                    <a:alpha val="68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</a:t>
            </a:r>
            <a:r>
              <a:rPr lang="en-US" altLang="zh-CN" sz="2000" dirty="0">
                <a:solidFill>
                  <a:schemeClr val="bg1">
                    <a:alpha val="68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Quanta</a:t>
            </a:r>
            <a:r>
              <a:rPr lang="zh-CN" altLang="en-US" sz="2000" dirty="0">
                <a:solidFill>
                  <a:schemeClr val="bg1">
                    <a:alpha val="68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的比较依其性质或者针对</a:t>
            </a:r>
            <a:r>
              <a:rPr lang="zh-CN" altLang="en-US" sz="2000" dirty="0">
                <a:solidFill>
                  <a:srgbClr val="FFC000">
                    <a:alpha val="68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分立量</a:t>
            </a:r>
            <a:r>
              <a:rPr lang="zh-CN" altLang="en-US" sz="2000" dirty="0">
                <a:solidFill>
                  <a:schemeClr val="bg1">
                    <a:alpha val="68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通过计数，或者针对</a:t>
            </a:r>
            <a:r>
              <a:rPr lang="zh-CN" altLang="en-US" sz="2000" dirty="0">
                <a:solidFill>
                  <a:srgbClr val="FFC000">
                    <a:alpha val="68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连续量</a:t>
            </a:r>
            <a:r>
              <a:rPr lang="zh-CN" altLang="en-US" sz="2000" dirty="0">
                <a:solidFill>
                  <a:schemeClr val="bg1">
                    <a:alpha val="68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通过测量。</a:t>
            </a:r>
            <a:endParaRPr lang="en-US" altLang="zh-CN" sz="2000" dirty="0">
              <a:solidFill>
                <a:schemeClr val="bg1">
                  <a:alpha val="68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zh-CN" altLang="en-US" sz="2000" dirty="0">
                <a:solidFill>
                  <a:srgbClr val="FFC000"/>
                </a:solidFill>
              </a:rPr>
              <a:t>无意中阐明了量子的思想。</a:t>
            </a:r>
            <a:r>
              <a:rPr lang="en-US" altLang="zh-CN" sz="2000" dirty="0">
                <a:solidFill>
                  <a:srgbClr val="FFC000"/>
                </a:solidFill>
              </a:rPr>
              <a:t>1893~1900 </a:t>
            </a:r>
            <a:r>
              <a:rPr lang="zh-CN" altLang="en-US" sz="2000" dirty="0">
                <a:solidFill>
                  <a:srgbClr val="FFC000"/>
                </a:solidFill>
              </a:rPr>
              <a:t>物理学家认识到了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</a:rPr>
              <a:t>电</a:t>
            </a:r>
            <a:r>
              <a:rPr lang="zh-CN" altLang="en-US" sz="2000" dirty="0">
                <a:solidFill>
                  <a:srgbClr val="FFC000"/>
                </a:solidFill>
              </a:rPr>
              <a:t>的量子和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</a:rPr>
              <a:t>光</a:t>
            </a:r>
            <a:r>
              <a:rPr lang="zh-CN" altLang="en-US" sz="2000" dirty="0">
                <a:solidFill>
                  <a:srgbClr val="FFC000"/>
                </a:solidFill>
              </a:rPr>
              <a:t>的量子 </a:t>
            </a:r>
            <a:endParaRPr lang="zh-CN" altLang="en-US" sz="2000" dirty="0">
              <a:solidFill>
                <a:schemeClr val="bg1">
                  <a:alpha val="68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A236A44-2CBA-41A4-B673-5B76D0994E9F}"/>
              </a:ext>
            </a:extLst>
          </p:cNvPr>
          <p:cNvSpPr txBox="1"/>
          <p:nvPr/>
        </p:nvSpPr>
        <p:spPr>
          <a:xfrm>
            <a:off x="372369" y="999148"/>
            <a:ext cx="11367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FF00">
                    <a:alpha val="68000"/>
                  </a:srgbClr>
                </a:solidFill>
                <a:latin typeface="+mn-ea"/>
              </a:rPr>
              <a:t>Bernhard Riemann </a:t>
            </a:r>
            <a:r>
              <a:rPr lang="zh-CN" altLang="en-US" sz="2000" b="1" dirty="0">
                <a:solidFill>
                  <a:srgbClr val="FFFF00">
                    <a:alpha val="68000"/>
                  </a:srgbClr>
                </a:solidFill>
                <a:latin typeface="+mn-ea"/>
              </a:rPr>
              <a:t>：</a:t>
            </a:r>
            <a:r>
              <a:rPr lang="en-US" altLang="zh-CN" sz="2000" b="1" dirty="0">
                <a:solidFill>
                  <a:srgbClr val="FFFF00">
                    <a:alpha val="68000"/>
                  </a:srgbClr>
                </a:solidFill>
                <a:latin typeface="+mn-ea"/>
              </a:rPr>
              <a:t> </a:t>
            </a:r>
            <a:r>
              <a:rPr lang="en-US" altLang="zh-CN" sz="2200" dirty="0" err="1">
                <a:solidFill>
                  <a:schemeClr val="bg1"/>
                </a:solidFill>
                <a:cs typeface="Times New Roman" panose="02020603050405020304" pitchFamily="18" charset="0"/>
              </a:rPr>
              <a:t>Über</a:t>
            </a:r>
            <a:r>
              <a:rPr lang="en-US" altLang="zh-CN" sz="2200" dirty="0">
                <a:solidFill>
                  <a:schemeClr val="bg1"/>
                </a:solidFill>
                <a:cs typeface="Times New Roman" panose="02020603050405020304" pitchFamily="18" charset="0"/>
              </a:rPr>
              <a:t> die </a:t>
            </a:r>
            <a:r>
              <a:rPr lang="en-US" altLang="zh-CN" sz="22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Hypothesen</a:t>
            </a:r>
            <a:r>
              <a:rPr lang="en-US" altLang="zh-CN" sz="2200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chemeClr val="bg1"/>
                </a:solidFill>
                <a:cs typeface="Times New Roman" panose="02020603050405020304" pitchFamily="18" charset="0"/>
              </a:rPr>
              <a:t>welche</a:t>
            </a:r>
            <a:r>
              <a:rPr lang="en-US" altLang="zh-CN" sz="2200" dirty="0">
                <a:solidFill>
                  <a:schemeClr val="bg1"/>
                </a:solidFill>
                <a:cs typeface="Times New Roman" panose="02020603050405020304" pitchFamily="18" charset="0"/>
              </a:rPr>
              <a:t> der </a:t>
            </a:r>
            <a:r>
              <a:rPr lang="en-US" altLang="zh-CN" sz="2200" dirty="0" err="1">
                <a:solidFill>
                  <a:schemeClr val="bg1"/>
                </a:solidFill>
                <a:cs typeface="Times New Roman" panose="02020603050405020304" pitchFamily="18" charset="0"/>
              </a:rPr>
              <a:t>Geometrie</a:t>
            </a:r>
            <a:r>
              <a:rPr lang="en-US" altLang="zh-CN" sz="22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bg1"/>
                </a:solidFill>
                <a:cs typeface="Times New Roman" panose="02020603050405020304" pitchFamily="18" charset="0"/>
              </a:rPr>
              <a:t>zu</a:t>
            </a:r>
            <a:r>
              <a:rPr lang="en-US" altLang="zh-CN" sz="22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bg1"/>
                </a:solidFill>
                <a:cs typeface="Times New Roman" panose="02020603050405020304" pitchFamily="18" charset="0"/>
              </a:rPr>
              <a:t>Grunde</a:t>
            </a:r>
            <a:r>
              <a:rPr lang="en-US" altLang="zh-CN" sz="22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liegen</a:t>
            </a:r>
            <a:endParaRPr lang="en-US" altLang="zh-CN" sz="22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Talk before  Gauss, Dedekind, Weber </a:t>
            </a:r>
            <a:r>
              <a:rPr lang="zh-CN" alt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等同事 </a:t>
            </a:r>
            <a:r>
              <a:rPr lang="en-US" altLang="zh-CN" sz="2000" b="1" dirty="0">
                <a:solidFill>
                  <a:srgbClr val="FFFF00">
                    <a:alpha val="68000"/>
                  </a:srgbClr>
                </a:solidFill>
                <a:latin typeface="+mn-ea"/>
              </a:rPr>
              <a:t>(1854.06.10)</a:t>
            </a:r>
            <a:r>
              <a:rPr lang="en-US" altLang="zh-CN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r>
              <a:rPr lang="en-US" altLang="zh-CN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			</a:t>
            </a:r>
            <a:endParaRPr lang="zh-CN" altLang="en-US" sz="1600" dirty="0">
              <a:solidFill>
                <a:srgbClr val="FFC000">
                  <a:alpha val="68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DD79BEC7-0AE7-4091-9D70-1B01C1250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" y="3312436"/>
            <a:ext cx="7924800" cy="1730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63141" y="1870891"/>
            <a:ext cx="7272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黎曼：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论作为几何学基础的几个假设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提出流形的概念，奠立了微分几何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~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广义相对论的数学基础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第一次将量子</a:t>
            </a:r>
            <a:r>
              <a:rPr lang="en-US" altLang="zh-CN" b="1" dirty="0">
                <a:solidFill>
                  <a:srgbClr val="FFC000">
                    <a:alpha val="68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(Quanta)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用于科学；量子力学最终走入几何化 </a:t>
            </a:r>
          </a:p>
        </p:txBody>
      </p:sp>
      <p:pic>
        <p:nvPicPr>
          <p:cNvPr id="4098" name="Picture 2" descr="Designing new hives could save honey bees | School of Mechanical  Engineering | University of Leeds">
            <a:extLst>
              <a:ext uri="{FF2B5EF4-FFF2-40B4-BE49-F238E27FC236}">
                <a16:creationId xmlns:a16="http://schemas.microsoft.com/office/drawing/2014/main" id="{1F56A985-1608-C90B-6C00-383A82419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374" y="3300810"/>
            <a:ext cx="3435626" cy="172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FE8C6F1-6E6A-403C-905C-9BE64AC40A90}"/>
              </a:ext>
            </a:extLst>
          </p:cNvPr>
          <p:cNvSpPr/>
          <p:nvPr/>
        </p:nvSpPr>
        <p:spPr>
          <a:xfrm>
            <a:off x="3918858" y="151613"/>
            <a:ext cx="4393177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Bernhard Riemann</a:t>
            </a:r>
            <a:endParaRPr kumimoji="1"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288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0D455-22DB-D19D-0FBC-CFBCFBE37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8375889-C728-62EC-E528-B1BD77A94E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F2C1CDE7-15D8-FF0C-CC7E-2386824C2265}"/>
              </a:ext>
            </a:extLst>
          </p:cNvPr>
          <p:cNvSpPr/>
          <p:nvPr/>
        </p:nvSpPr>
        <p:spPr>
          <a:xfrm>
            <a:off x="0" y="-15135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AA2A8C98-97C1-65AE-5A9E-0C3C5518E11F}"/>
              </a:ext>
            </a:extLst>
          </p:cNvPr>
          <p:cNvCxnSpPr>
            <a:cxnSpLocks/>
          </p:cNvCxnSpPr>
          <p:nvPr/>
        </p:nvCxnSpPr>
        <p:spPr>
          <a:xfrm>
            <a:off x="287219" y="655630"/>
            <a:ext cx="340019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47936E2-8D3C-B8DD-8EF7-48613F8F259F}"/>
              </a:ext>
            </a:extLst>
          </p:cNvPr>
          <p:cNvCxnSpPr>
            <a:cxnSpLocks/>
          </p:cNvCxnSpPr>
          <p:nvPr/>
        </p:nvCxnSpPr>
        <p:spPr>
          <a:xfrm>
            <a:off x="8855765" y="655630"/>
            <a:ext cx="302498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B39BC54B-8926-555C-99EB-9729EE476588}"/>
              </a:ext>
            </a:extLst>
          </p:cNvPr>
          <p:cNvSpPr/>
          <p:nvPr/>
        </p:nvSpPr>
        <p:spPr>
          <a:xfrm>
            <a:off x="3687417" y="92022"/>
            <a:ext cx="5168347" cy="137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量子论诞生时期哥廷恩大学的数学三架马车</a:t>
            </a:r>
            <a:r>
              <a:rPr kumimoji="1"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DC21663-F200-D303-7463-D6CEDB81AFE7}"/>
              </a:ext>
            </a:extLst>
          </p:cNvPr>
          <p:cNvGrpSpPr/>
          <p:nvPr/>
        </p:nvGrpSpPr>
        <p:grpSpPr>
          <a:xfrm>
            <a:off x="0" y="1926774"/>
            <a:ext cx="12409004" cy="3920633"/>
            <a:chOff x="-2" y="1827382"/>
            <a:chExt cx="12409004" cy="3920633"/>
          </a:xfrm>
        </p:grpSpPr>
        <p:pic>
          <p:nvPicPr>
            <p:cNvPr id="27650" name="Picture 2" descr="undefined">
              <a:extLst>
                <a:ext uri="{FF2B5EF4-FFF2-40B4-BE49-F238E27FC236}">
                  <a16:creationId xmlns:a16="http://schemas.microsoft.com/office/drawing/2014/main" id="{148E4B47-CFC7-0528-979E-F98B359C7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410" y="1844621"/>
              <a:ext cx="2586039" cy="3503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9A8A508-9FC4-FCDC-AD83-53ED7F413CFC}"/>
                </a:ext>
              </a:extLst>
            </p:cNvPr>
            <p:cNvSpPr txBox="1"/>
            <p:nvPr/>
          </p:nvSpPr>
          <p:spPr>
            <a:xfrm>
              <a:off x="4519407" y="5321915"/>
              <a:ext cx="2892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chemeClr val="bg1"/>
                  </a:solidFill>
                </a:rPr>
                <a:t>David Hilbert, 1862-1943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27652" name="Picture 4" descr="undefined">
              <a:extLst>
                <a:ext uri="{FF2B5EF4-FFF2-40B4-BE49-F238E27FC236}">
                  <a16:creationId xmlns:a16="http://schemas.microsoft.com/office/drawing/2014/main" id="{D120A8E0-A674-4FA2-F4B1-675CE1420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1827382"/>
              <a:ext cx="2673628" cy="3520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CCE7D02-1B39-DC5E-A71A-C789B5B6D2B4}"/>
                </a:ext>
              </a:extLst>
            </p:cNvPr>
            <p:cNvSpPr txBox="1"/>
            <p:nvPr/>
          </p:nvSpPr>
          <p:spPr>
            <a:xfrm>
              <a:off x="0" y="5321915"/>
              <a:ext cx="25860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chemeClr val="bg1"/>
                  </a:solidFill>
                </a:rPr>
                <a:t>Felix Klein, 1849-1925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27654" name="Picture 6" descr="Hermann Minkowski - Wikidata">
              <a:extLst>
                <a:ext uri="{FF2B5EF4-FFF2-40B4-BE49-F238E27FC236}">
                  <a16:creationId xmlns:a16="http://schemas.microsoft.com/office/drawing/2014/main" id="{2F5131AE-7EA9-7664-F4CF-91CCF90975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7242" y="1869113"/>
              <a:ext cx="2604757" cy="3503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4F9F346-7A07-B7EB-01FF-22BDD8BF7803}"/>
                </a:ext>
              </a:extLst>
            </p:cNvPr>
            <p:cNvSpPr txBox="1"/>
            <p:nvPr/>
          </p:nvSpPr>
          <p:spPr>
            <a:xfrm>
              <a:off x="8681829" y="5347905"/>
              <a:ext cx="37271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chemeClr val="bg1"/>
                  </a:solidFill>
                </a:rPr>
                <a:t>Hermann Minkowski, 1864-1909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44E066E6-4C3E-6134-049B-D83C27793825}"/>
              </a:ext>
            </a:extLst>
          </p:cNvPr>
          <p:cNvSpPr txBox="1"/>
          <p:nvPr/>
        </p:nvSpPr>
        <p:spPr>
          <a:xfrm>
            <a:off x="-2" y="6202370"/>
            <a:ext cx="2932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</a:rPr>
              <a:t>索末菲、玻恩的“房师”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3942B1C-14F9-FCAC-91BA-EC9B72542185}"/>
              </a:ext>
            </a:extLst>
          </p:cNvPr>
          <p:cNvSpPr txBox="1"/>
          <p:nvPr/>
        </p:nvSpPr>
        <p:spPr>
          <a:xfrm>
            <a:off x="4404899" y="6196183"/>
            <a:ext cx="338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</a:rPr>
              <a:t>引力场方程、希尔伯特空间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ACBCF25-F192-DD47-8EB7-B1E4A89DA656}"/>
              </a:ext>
            </a:extLst>
          </p:cNvPr>
          <p:cNvSpPr txBox="1"/>
          <p:nvPr/>
        </p:nvSpPr>
        <p:spPr>
          <a:xfrm>
            <a:off x="9769917" y="6152649"/>
            <a:ext cx="2239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</a:rPr>
              <a:t>闵可夫斯基空间</a:t>
            </a:r>
          </a:p>
        </p:txBody>
      </p:sp>
    </p:spTree>
    <p:extLst>
      <p:ext uri="{BB962C8B-B14F-4D97-AF65-F5344CB8AC3E}">
        <p14:creationId xmlns:p14="http://schemas.microsoft.com/office/powerpoint/2010/main" val="31453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69548-62C6-FD0C-8B7C-F0039A7CD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2BBFE0-6090-ADA4-0B95-03D62872AC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93A45CE2-197C-53C9-2D20-8989863E6A17}"/>
              </a:ext>
            </a:extLst>
          </p:cNvPr>
          <p:cNvSpPr/>
          <p:nvPr/>
        </p:nvSpPr>
        <p:spPr>
          <a:xfrm>
            <a:off x="0" y="-15135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4B09019E-08E9-750D-87B2-8D4BEBAE31DC}"/>
              </a:ext>
            </a:extLst>
          </p:cNvPr>
          <p:cNvCxnSpPr>
            <a:cxnSpLocks/>
          </p:cNvCxnSpPr>
          <p:nvPr/>
        </p:nvCxnSpPr>
        <p:spPr>
          <a:xfrm>
            <a:off x="287219" y="655630"/>
            <a:ext cx="340019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236EAAD-8168-02FA-D239-2C38B0395FB0}"/>
              </a:ext>
            </a:extLst>
          </p:cNvPr>
          <p:cNvCxnSpPr>
            <a:cxnSpLocks/>
          </p:cNvCxnSpPr>
          <p:nvPr/>
        </p:nvCxnSpPr>
        <p:spPr>
          <a:xfrm>
            <a:off x="8855765" y="655630"/>
            <a:ext cx="302498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6C9541D4-C163-DB26-9020-50894D9263DB}"/>
              </a:ext>
            </a:extLst>
          </p:cNvPr>
          <p:cNvSpPr/>
          <p:nvPr/>
        </p:nvSpPr>
        <p:spPr>
          <a:xfrm>
            <a:off x="4616516" y="177747"/>
            <a:ext cx="3170583" cy="71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Hilbert</a:t>
            </a:r>
            <a:endParaRPr kumimoji="1"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2D1C861-D8A7-908E-66CD-CD0CC6BDB019}"/>
              </a:ext>
            </a:extLst>
          </p:cNvPr>
          <p:cNvSpPr txBox="1"/>
          <p:nvPr/>
        </p:nvSpPr>
        <p:spPr>
          <a:xfrm>
            <a:off x="4700886" y="3429000"/>
            <a:ext cx="74421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1924</a:t>
            </a:r>
            <a:r>
              <a:rPr lang="zh-CN" altLang="en-US" sz="2400" dirty="0">
                <a:solidFill>
                  <a:schemeClr val="bg1"/>
                </a:solidFill>
              </a:rPr>
              <a:t>年 </a:t>
            </a:r>
            <a:r>
              <a:rPr lang="en-US" altLang="zh-CN" sz="2400" dirty="0" err="1">
                <a:solidFill>
                  <a:schemeClr val="bg1"/>
                </a:solidFill>
              </a:rPr>
              <a:t>Methoden</a:t>
            </a:r>
            <a:r>
              <a:rPr lang="en-US" altLang="zh-CN" sz="2400" dirty="0">
                <a:solidFill>
                  <a:schemeClr val="bg1"/>
                </a:solidFill>
              </a:rPr>
              <a:t> der </a:t>
            </a:r>
            <a:r>
              <a:rPr lang="en-US" altLang="zh-CN" sz="2400" dirty="0" err="1">
                <a:solidFill>
                  <a:schemeClr val="bg1"/>
                </a:solidFill>
              </a:rPr>
              <a:t>mathematischen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</a:rPr>
              <a:t>Physik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1924</a:t>
            </a:r>
            <a:r>
              <a:rPr lang="zh-CN" altLang="en-US" sz="2400" dirty="0">
                <a:solidFill>
                  <a:schemeClr val="bg1"/>
                </a:solidFill>
              </a:rPr>
              <a:t>年， 玻恩造了量子力学一词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1925</a:t>
            </a:r>
            <a:r>
              <a:rPr lang="zh-CN" altLang="en-US" sz="2400" dirty="0">
                <a:solidFill>
                  <a:schemeClr val="bg1"/>
                </a:solidFill>
              </a:rPr>
              <a:t>年， 玻恩和希尔伯特前助手约当创造了矩阵力学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1926</a:t>
            </a:r>
            <a:r>
              <a:rPr lang="zh-CN" altLang="en-US" sz="2400" dirty="0">
                <a:solidFill>
                  <a:schemeClr val="bg1"/>
                </a:solidFill>
              </a:rPr>
              <a:t>年， 薛定谔波力学</a:t>
            </a:r>
            <a:r>
              <a:rPr lang="en-US" altLang="zh-CN" sz="2400" dirty="0">
                <a:solidFill>
                  <a:schemeClr val="bg1"/>
                </a:solidFill>
              </a:rPr>
              <a:t>:</a:t>
            </a:r>
            <a:r>
              <a:rPr lang="zh-CN" altLang="en-US" sz="2400" dirty="0">
                <a:solidFill>
                  <a:schemeClr val="bg1"/>
                </a:solidFill>
              </a:rPr>
              <a:t>“量子化作为本征值问题”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zh-CN" altLang="en-US" sz="2400" dirty="0">
                <a:solidFill>
                  <a:schemeClr val="bg1"/>
                </a:solidFill>
              </a:rPr>
              <a:t>巧合乎，天意乎？ </a:t>
            </a:r>
          </a:p>
        </p:txBody>
      </p:sp>
      <p:pic>
        <p:nvPicPr>
          <p:cNvPr id="1026" name="Picture 2" descr="Methoden der mathematischen Physik.“ (Courant, Richard) – Buch gebraucht  kaufen – A02E4OKp01ZZY">
            <a:extLst>
              <a:ext uri="{FF2B5EF4-FFF2-40B4-BE49-F238E27FC236}">
                <a16:creationId xmlns:a16="http://schemas.microsoft.com/office/drawing/2014/main" id="{DE76F0E2-89E7-D267-28DC-3FBC15769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" y="890571"/>
            <a:ext cx="4102607" cy="596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5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5CD3C-1B23-4C40-5574-8E06B29EF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A00D14-BA77-7904-6005-6D2F75AB0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558A9159-1C3B-A7F9-D887-042F2F7E1AA5}"/>
              </a:ext>
            </a:extLst>
          </p:cNvPr>
          <p:cNvGrpSpPr/>
          <p:nvPr/>
        </p:nvGrpSpPr>
        <p:grpSpPr>
          <a:xfrm>
            <a:off x="0" y="-15136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2780AEB-39C5-1CBD-6F61-784538CF778A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472D3018-7468-552E-F952-2CC0BAC1F693}"/>
                </a:ext>
              </a:extLst>
            </p:cNvPr>
            <p:cNvSpPr/>
            <p:nvPr/>
          </p:nvSpPr>
          <p:spPr>
            <a:xfrm>
              <a:off x="4178433" y="265149"/>
              <a:ext cx="3477107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Wilhelm Wien 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147836D4-9CBE-2130-CC70-73DD51C1CF82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6D8DAF55-6D82-81A4-3B40-2D40BB31902F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Wilhelm Wien and the Distribution Law for Blackbody Radiation | SciHi Blog">
            <a:extLst>
              <a:ext uri="{FF2B5EF4-FFF2-40B4-BE49-F238E27FC236}">
                <a16:creationId xmlns:a16="http://schemas.microsoft.com/office/drawing/2014/main" id="{2B952CCC-B2D7-E370-D7F8-8181FFCCA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670" y="955399"/>
            <a:ext cx="3166046" cy="44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BC92693-810A-90AA-5CD9-F0260E821C6B}"/>
              </a:ext>
            </a:extLst>
          </p:cNvPr>
          <p:cNvSpPr txBox="1"/>
          <p:nvPr/>
        </p:nvSpPr>
        <p:spPr>
          <a:xfrm>
            <a:off x="9244704" y="5858325"/>
            <a:ext cx="295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chemeClr val="bg1"/>
                </a:solidFill>
              </a:rPr>
              <a:t>Wilhelm Wien</a:t>
            </a:r>
            <a:r>
              <a:rPr lang="zh-CN" altLang="en-US" dirty="0">
                <a:solidFill>
                  <a:schemeClr val="bg1"/>
                </a:solidFill>
              </a:rPr>
              <a:t>，</a:t>
            </a:r>
            <a:r>
              <a:rPr lang="en-US" altLang="zh-CN" dirty="0">
                <a:solidFill>
                  <a:schemeClr val="bg1"/>
                </a:solidFill>
              </a:rPr>
              <a:t>1864-1928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38BD4AD-B667-6096-1793-764ECB4ED145}"/>
              </a:ext>
            </a:extLst>
          </p:cNvPr>
          <p:cNvSpPr txBox="1"/>
          <p:nvPr/>
        </p:nvSpPr>
        <p:spPr>
          <a:xfrm>
            <a:off x="287219" y="2126974"/>
            <a:ext cx="71571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1882-1886</a:t>
            </a:r>
            <a:r>
              <a:rPr lang="zh-CN" altLang="en-US" sz="2400" dirty="0">
                <a:solidFill>
                  <a:schemeClr val="bg1"/>
                </a:solidFill>
              </a:rPr>
              <a:t>， </a:t>
            </a:r>
            <a:r>
              <a:rPr lang="en-US" altLang="zh-CN" sz="2400" dirty="0">
                <a:solidFill>
                  <a:srgbClr val="FFFF00"/>
                </a:solidFill>
              </a:rPr>
              <a:t>G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altLang="zh-CN" sz="2400" dirty="0">
                <a:solidFill>
                  <a:srgbClr val="FFFF00"/>
                </a:solidFill>
              </a:rPr>
              <a:t>ttingen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  <a:r>
              <a:rPr lang="zh-CN" altLang="en-US" sz="2400" dirty="0">
                <a:solidFill>
                  <a:schemeClr val="bg1"/>
                </a:solidFill>
              </a:rPr>
              <a:t>大学</a:t>
            </a:r>
            <a:r>
              <a:rPr lang="en-US" altLang="zh-CN" sz="2400" dirty="0">
                <a:solidFill>
                  <a:schemeClr val="bg1"/>
                </a:solidFill>
              </a:rPr>
              <a:t>/Berlin </a:t>
            </a:r>
            <a:r>
              <a:rPr lang="zh-CN" altLang="en-US" sz="2400" dirty="0">
                <a:solidFill>
                  <a:schemeClr val="bg1"/>
                </a:solidFill>
              </a:rPr>
              <a:t>大学， </a:t>
            </a:r>
            <a:r>
              <a:rPr lang="en-US" altLang="zh-CN" sz="2400" dirty="0" err="1">
                <a:solidFill>
                  <a:schemeClr val="bg1"/>
                </a:solidFill>
              </a:rPr>
              <a:t>Ph.D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1896,   Wien Distribution of Black-body radiation </a:t>
            </a: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1900-1920, 	Universität </a:t>
            </a:r>
            <a:r>
              <a:rPr lang="en-US" altLang="zh-CN" sz="2400" dirty="0" err="1">
                <a:solidFill>
                  <a:schemeClr val="bg1"/>
                </a:solidFill>
              </a:rPr>
              <a:t>Würzberg</a:t>
            </a:r>
            <a:r>
              <a:rPr lang="en-US" altLang="zh-CN" sz="2400" dirty="0">
                <a:solidFill>
                  <a:schemeClr val="bg1"/>
                </a:solidFill>
              </a:rPr>
              <a:t>   </a:t>
            </a:r>
            <a:r>
              <a:rPr lang="zh-CN" altLang="en-US" sz="2400" dirty="0">
                <a:solidFill>
                  <a:schemeClr val="bg1"/>
                </a:solidFill>
              </a:rPr>
              <a:t>物理教授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1920-1928</a:t>
            </a:r>
            <a:r>
              <a:rPr lang="zh-CN" altLang="en-US" sz="2400" dirty="0">
                <a:solidFill>
                  <a:schemeClr val="bg1"/>
                </a:solidFill>
              </a:rPr>
              <a:t>，</a:t>
            </a:r>
            <a:r>
              <a:rPr lang="en-US" altLang="zh-CN" sz="2400" dirty="0">
                <a:solidFill>
                  <a:schemeClr val="bg1"/>
                </a:solidFill>
              </a:rPr>
              <a:t> 	Universität München   </a:t>
            </a:r>
            <a:r>
              <a:rPr lang="zh-CN" altLang="en-US" sz="2400" dirty="0">
                <a:solidFill>
                  <a:schemeClr val="bg1"/>
                </a:solidFill>
              </a:rPr>
              <a:t>物理教授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zh-CN" altLang="en-US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200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4A8A0-1A6C-1350-91D5-CADECDABA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54E1763-E571-709F-EF16-9E13C5C0C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FE28C2B-7E45-1565-8102-A4D0FE6C304F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6A0A511-7F5D-794A-6C69-370B4264AB79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44186223-B06D-D231-6087-8A2719F98839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D0708449-51EA-AA0C-DA9A-E41B6113C6B7}"/>
              </a:ext>
            </a:extLst>
          </p:cNvPr>
          <p:cNvSpPr/>
          <p:nvPr/>
        </p:nvSpPr>
        <p:spPr>
          <a:xfrm>
            <a:off x="9162987" y="5625994"/>
            <a:ext cx="3109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zh-CN" sz="1600" b="1" dirty="0">
                <a:solidFill>
                  <a:srgbClr val="FFC000">
                    <a:alpha val="68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Wilhelm Wien , 1864-1928</a:t>
            </a:r>
            <a:r>
              <a:rPr lang="de-DE" altLang="zh-CN" sz="1600" dirty="0">
                <a:solidFill>
                  <a:srgbClr val="FFC000">
                    <a:alpha val="68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	</a:t>
            </a:r>
            <a:endParaRPr lang="en-US" altLang="zh-CN" sz="1600" dirty="0">
              <a:solidFill>
                <a:srgbClr val="FFC000">
                  <a:alpha val="68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9455202-C52B-59F6-9054-1EB5BAB45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778" y="1232006"/>
            <a:ext cx="2908704" cy="41209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8A2A5E2-2225-67AE-CCB2-DDEE90BE94DE}"/>
                  </a:ext>
                </a:extLst>
              </p:cNvPr>
              <p:cNvSpPr txBox="1"/>
              <p:nvPr/>
            </p:nvSpPr>
            <p:spPr>
              <a:xfrm>
                <a:off x="23885" y="4401297"/>
                <a:ext cx="3246710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U</m:t>
                        </m:r>
                      </m:e>
                      <m:sub>
                        <m:r>
                          <a:rPr lang="zh-CN" altLang="en-US" sz="2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𝜈</m:t>
                        </m:r>
                      </m:sub>
                    </m:sSub>
                    <m:r>
                      <a:rPr lang="en-US" altLang="zh-CN" sz="2400" i="1" dirty="0" smtClean="0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400" b="0" i="1" dirty="0" smtClean="0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400" i="1" dirty="0" smtClean="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en-US" sz="2400" i="1" dirty="0" smtClean="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𝜈</m:t>
                        </m:r>
                        <m:r>
                          <a:rPr lang="en-US" altLang="zh-CN" sz="2400" b="0" i="1" dirty="0" smtClean="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,  </m:t>
                        </m:r>
                        <m:r>
                          <a:rPr lang="en-US" altLang="zh-CN" sz="2400" b="0" i="1" dirty="0" smtClean="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altLang="zh-CN" sz="2400" i="1" dirty="0">
                    <a:solidFill>
                      <a:srgbClr val="FFC000"/>
                    </a:solidFill>
                    <a:effectLst/>
                    <a:latin typeface="Cambria Math" panose="020405030504060302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endParaRPr lang="en-US" altLang="zh-CN" sz="2400" i="1" dirty="0">
                  <a:solidFill>
                    <a:srgbClr val="FFC000"/>
                  </a:solidFill>
                  <a:latin typeface="Cambria Math" panose="020405030504060302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  <a:p>
                <a:endParaRPr lang="en-US" altLang="zh-CN" sz="2400" i="1" dirty="0">
                  <a:solidFill>
                    <a:srgbClr val="FFC000"/>
                  </a:solidFill>
                  <a:effectLst/>
                  <a:latin typeface="Cambria Math" panose="020405030504060302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2400" i="1" dirty="0">
                    <a:solidFill>
                      <a:srgbClr val="FFC000"/>
                    </a:solidFill>
                    <a:effectLst/>
                    <a:latin typeface="Cambria Math" panose="020405030504060302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Wien’s </a:t>
                </a:r>
                <a:r>
                  <a:rPr lang="zh-CN" altLang="en-US" sz="2400" b="1" i="1" dirty="0">
                    <a:solidFill>
                      <a:schemeClr val="bg1"/>
                    </a:solidFill>
                    <a:effectLst/>
                    <a:latin typeface="Cambria Math" panose="020405030504060302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挪移</a:t>
                </a:r>
                <a:r>
                  <a:rPr lang="zh-CN" altLang="en-US" sz="2400" i="1" dirty="0">
                    <a:solidFill>
                      <a:srgbClr val="FFC000"/>
                    </a:solidFill>
                    <a:effectLst/>
                    <a:latin typeface="Cambria Math" panose="020405030504060302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 定律</a:t>
                </a:r>
                <a:endParaRPr lang="en-US" altLang="zh-CN" sz="2400" i="1" dirty="0">
                  <a:solidFill>
                    <a:srgbClr val="FFC000"/>
                  </a:solidFill>
                  <a:effectLst/>
                  <a:latin typeface="Cambria Math" panose="020405030504060302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2400" dirty="0">
                    <a:solidFill>
                      <a:srgbClr val="FFC000"/>
                    </a:solidFill>
                    <a:effectLst/>
                    <a:ea typeface="仿宋" panose="02010609060101010101" pitchFamily="49" charset="-122"/>
                    <a:cs typeface="Times New Roman" panose="02020603050405020304" pitchFamily="18" charset="0"/>
                  </a:rPr>
                  <a:t>Planck: 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altLang="zh-CN" sz="2400" i="1" smtClean="0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400" i="1" smtClean="0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altLang="zh-CN" sz="2400" i="1" smtClean="0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zh-CN" altLang="zh-CN" sz="2400" i="1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𝜈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2400" i="1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𝜈</m:t>
                    </m:r>
                    <m:r>
                      <a:rPr lang="en-US" altLang="zh-CN" sz="2400" i="1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</a:rPr>
                  <a:t>  </a:t>
                </a:r>
              </a:p>
              <a:p>
                <a:endParaRPr lang="en-US" altLang="zh-CN" sz="2400" dirty="0">
                  <a:solidFill>
                    <a:srgbClr val="FFC000"/>
                  </a:solidFill>
                  <a:latin typeface="Times New Roman" panose="02020603050405020304" pitchFamily="18" charset="0"/>
                  <a:ea typeface="仿宋" panose="02010609060101010101" pitchFamily="49" charset="-122"/>
                </a:endParaRPr>
              </a:p>
              <a:p>
                <a:r>
                  <a:rPr lang="en-US" altLang="zh-CN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</a:rPr>
                  <a:t>《</a:t>
                </a:r>
                <a:r>
                  <a:rPr lang="zh-CN" altLang="en-US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</a:rPr>
                  <a:t>黑体辐射</a:t>
                </a:r>
                <a:r>
                  <a:rPr lang="en-US" altLang="zh-CN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</a:rPr>
                  <a:t>》《</a:t>
                </a:r>
                <a:r>
                  <a:rPr lang="zh-CN" altLang="en-US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</a:rPr>
                  <a:t>得一见机</a:t>
                </a:r>
                <a:r>
                  <a:rPr lang="en-US" altLang="zh-CN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</a:rPr>
                  <a:t>》</a:t>
                </a:r>
                <a:endParaRPr lang="zh-CN" altLang="en-US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A9C7155-E3DF-4DE6-61D7-C03F0A63F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85" y="4401297"/>
                <a:ext cx="3246710" cy="2215991"/>
              </a:xfrm>
              <a:prstGeom prst="rect">
                <a:avLst/>
              </a:prstGeom>
              <a:blipFill>
                <a:blip r:embed="rId6"/>
                <a:stretch>
                  <a:fillRect l="-3002" b="-24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D34B70EF-6A1D-EEA8-3FE7-7831C53145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8" y="2362563"/>
            <a:ext cx="297053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D8D1B5-2C9E-33E2-A405-753612ED81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3111" y="1273425"/>
            <a:ext cx="5564853" cy="19127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111014D-F0AE-4961-5E05-A22D5B1241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2" y="3448917"/>
            <a:ext cx="5564853" cy="1484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F8EA3D-3E13-4656-C55B-A55659B137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32" y="5220591"/>
            <a:ext cx="5589373" cy="16374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D43318F2-EB86-0DE9-6936-F5509E8495F2}"/>
              </a:ext>
            </a:extLst>
          </p:cNvPr>
          <p:cNvCxnSpPr/>
          <p:nvPr/>
        </p:nvCxnSpPr>
        <p:spPr>
          <a:xfrm>
            <a:off x="3398982" y="5927351"/>
            <a:ext cx="13854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221181F8-47D6-9B49-77B0-29560EBCFB07}"/>
              </a:ext>
            </a:extLst>
          </p:cNvPr>
          <p:cNvSpPr txBox="1"/>
          <p:nvPr/>
        </p:nvSpPr>
        <p:spPr>
          <a:xfrm>
            <a:off x="42518" y="1068253"/>
            <a:ext cx="3268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1893</a:t>
            </a:r>
            <a:r>
              <a:rPr lang="zh-CN" altLang="en-US" sz="2000" dirty="0">
                <a:solidFill>
                  <a:schemeClr val="bg1"/>
                </a:solidFill>
              </a:rPr>
              <a:t>，能量量子，电磁量子</a:t>
            </a:r>
            <a:endParaRPr lang="en-US" altLang="zh-CN" sz="2000" dirty="0">
              <a:solidFill>
                <a:schemeClr val="bg1"/>
              </a:solidFill>
            </a:endParaRPr>
          </a:p>
          <a:p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zh-CN" altLang="en-US" sz="2000" dirty="0">
                <a:solidFill>
                  <a:schemeClr val="bg1"/>
                </a:solidFill>
              </a:rPr>
              <a:t>功量子，热量子，电量子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58186F0-D0C3-9BA7-C3D5-30925D03A4DE}"/>
              </a:ext>
            </a:extLst>
          </p:cNvPr>
          <p:cNvSpPr/>
          <p:nvPr/>
        </p:nvSpPr>
        <p:spPr>
          <a:xfrm>
            <a:off x="4388164" y="182776"/>
            <a:ext cx="3477107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Wilhelm Wien </a:t>
            </a:r>
            <a:endParaRPr kumimoji="1"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813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7D70B-95D2-ADD4-684E-D380B634C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5FEB65E-A476-4714-CD2D-CB99D02E7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2C46EADF-45FB-125C-966B-02C568AED841}"/>
              </a:ext>
            </a:extLst>
          </p:cNvPr>
          <p:cNvSpPr/>
          <p:nvPr/>
        </p:nvSpPr>
        <p:spPr>
          <a:xfrm>
            <a:off x="0" y="-15135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34E33F2D-C7B6-BEFF-2040-AF4884312B62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073BD943-B981-FAD3-9558-039C29B859FC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801B208D-13FF-B099-05CA-74D97093CCED}"/>
              </a:ext>
            </a:extLst>
          </p:cNvPr>
          <p:cNvSpPr/>
          <p:nvPr/>
        </p:nvSpPr>
        <p:spPr>
          <a:xfrm>
            <a:off x="4544477" y="178039"/>
            <a:ext cx="3127985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 Planck </a:t>
            </a:r>
            <a:endParaRPr kumimoji="1"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undefined">
            <a:extLst>
              <a:ext uri="{FF2B5EF4-FFF2-40B4-BE49-F238E27FC236}">
                <a16:creationId xmlns:a16="http://schemas.microsoft.com/office/drawing/2014/main" id="{9E30BB7A-0C4F-E531-D6E1-80838CC8B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80" y="1874019"/>
            <a:ext cx="3408990" cy="43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ABFBA91-EBC4-5410-90A1-9AE79C9845A1}"/>
              </a:ext>
            </a:extLst>
          </p:cNvPr>
          <p:cNvSpPr txBox="1"/>
          <p:nvPr/>
        </p:nvSpPr>
        <p:spPr>
          <a:xfrm>
            <a:off x="9148801" y="6314686"/>
            <a:ext cx="2865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chemeClr val="bg1"/>
                </a:solidFill>
              </a:rPr>
              <a:t>Max Planck</a:t>
            </a:r>
            <a:r>
              <a:rPr lang="zh-CN" altLang="en-US" sz="2000" dirty="0">
                <a:solidFill>
                  <a:schemeClr val="bg1"/>
                </a:solidFill>
              </a:rPr>
              <a:t>， </a:t>
            </a:r>
            <a:r>
              <a:rPr lang="en-US" altLang="zh-CN" sz="2000" dirty="0">
                <a:solidFill>
                  <a:schemeClr val="bg1"/>
                </a:solidFill>
              </a:rPr>
              <a:t>1858-1947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20484" name="Picture 4" descr="undefined">
            <a:extLst>
              <a:ext uri="{FF2B5EF4-FFF2-40B4-BE49-F238E27FC236}">
                <a16:creationId xmlns:a16="http://schemas.microsoft.com/office/drawing/2014/main" id="{A926C993-A859-89DE-25D5-F743F68A5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" y="894522"/>
            <a:ext cx="3908242" cy="597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C4BF255-E5F3-2592-C862-0D3B45FC9E56}"/>
              </a:ext>
            </a:extLst>
          </p:cNvPr>
          <p:cNvSpPr txBox="1"/>
          <p:nvPr/>
        </p:nvSpPr>
        <p:spPr>
          <a:xfrm>
            <a:off x="4472609" y="5595730"/>
            <a:ext cx="3908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altLang="zh-CN" sz="2400">
                <a:solidFill>
                  <a:schemeClr val="bg1"/>
                </a:solidFill>
              </a:rPr>
              <a:t>Vorlesungen über die Theorie der Wärmestrahlung, 1906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4C090DF-C23F-A3EB-EED8-7EF322A88CC7}"/>
                  </a:ext>
                </a:extLst>
              </p:cNvPr>
              <p:cNvSpPr txBox="1"/>
              <p:nvPr/>
            </p:nvSpPr>
            <p:spPr>
              <a:xfrm>
                <a:off x="3889829" y="1292783"/>
                <a:ext cx="2884512" cy="2084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  <m:r>
                        <a:rPr lang="en-US" altLang="zh-CN" sz="2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𝒉</m:t>
                      </m:r>
                      <m:r>
                        <a:rPr lang="zh-CN" altLang="en-US" sz="2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lang="en-US" altLang="zh-CN" sz="2800" b="1" dirty="0">
                  <a:solidFill>
                    <a:srgbClr val="FFC000"/>
                  </a:solidFill>
                </a:endParaRPr>
              </a:p>
              <a:p>
                <a:pPr algn="l"/>
                <a:endParaRPr lang="en-US" altLang="zh-CN" sz="2800" b="1" dirty="0">
                  <a:solidFill>
                    <a:srgbClr val="FFC000"/>
                  </a:solidFill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zh-CN" altLang="en-US" sz="2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altLang="zh-CN" sz="28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dq</m:t>
                          </m:r>
                          <m:r>
                            <a:rPr lang="en-US" altLang="zh-CN" sz="2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𝒅𝒑</m:t>
                          </m:r>
                        </m:e>
                      </m:nary>
                      <m:r>
                        <a:rPr lang="en-US" altLang="zh-CN" sz="2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</m:oMath>
                  </m:oMathPara>
                </a14:m>
                <a:endParaRPr lang="zh-CN" altLang="en-US" sz="28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4C090DF-C23F-A3EB-EED8-7EF322A88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829" y="1292783"/>
                <a:ext cx="2884512" cy="20842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ABE7C70C-D94F-C834-2D1A-2184383D7AD7}"/>
              </a:ext>
            </a:extLst>
          </p:cNvPr>
          <p:cNvSpPr txBox="1"/>
          <p:nvPr/>
        </p:nvSpPr>
        <p:spPr>
          <a:xfrm>
            <a:off x="6502718" y="1277647"/>
            <a:ext cx="3607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1900.12.14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Geburtstag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Quantentheorie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—Sommerfeld, 1919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68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C5701-C430-08E5-0918-644D5B4AC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A6DE2DE-0978-D402-817A-63FB84577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FF1CEC72-ECF6-F2BE-C3F6-508973E07627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6629428-31E1-1492-2C03-36E9D826AB96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8E39DEE-A974-B7A3-F5D4-879A6E91D97A}"/>
                </a:ext>
              </a:extLst>
            </p:cNvPr>
            <p:cNvSpPr/>
            <p:nvPr/>
          </p:nvSpPr>
          <p:spPr>
            <a:xfrm>
              <a:off x="4377822" y="265148"/>
              <a:ext cx="3127985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Max Planck 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7A55A3D6-449D-D890-5599-61D8E5F0BA10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1289B44-CE59-9008-371F-004363EC25A3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4" name="Picture 2" descr="undefined">
            <a:extLst>
              <a:ext uri="{FF2B5EF4-FFF2-40B4-BE49-F238E27FC236}">
                <a16:creationId xmlns:a16="http://schemas.microsoft.com/office/drawing/2014/main" id="{89C62E55-BAE3-26F5-9539-9C422BC2C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398" y="1046506"/>
            <a:ext cx="3607601" cy="481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4EAF406-08A0-C12D-7DA9-CD02EA9E6EE7}"/>
              </a:ext>
            </a:extLst>
          </p:cNvPr>
          <p:cNvSpPr txBox="1"/>
          <p:nvPr/>
        </p:nvSpPr>
        <p:spPr>
          <a:xfrm>
            <a:off x="8796130" y="6202370"/>
            <a:ext cx="3084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</a:rPr>
              <a:t>普朗克墓地，哥廷恩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6D3FC9-2990-972D-FD97-115CC05F1F3A}"/>
              </a:ext>
            </a:extLst>
          </p:cNvPr>
          <p:cNvSpPr txBox="1"/>
          <p:nvPr/>
        </p:nvSpPr>
        <p:spPr>
          <a:xfrm>
            <a:off x="450403" y="1518475"/>
            <a:ext cx="441977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普朗克的太爷爷、爷爷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都做过</a:t>
            </a:r>
            <a:r>
              <a:rPr lang="zh-CN" altLang="en-US" sz="2400" dirty="0">
                <a:solidFill>
                  <a:srgbClr val="FFFF00"/>
                </a:solidFill>
              </a:rPr>
              <a:t>哥廷恩</a:t>
            </a:r>
            <a:r>
              <a:rPr lang="zh-CN" altLang="en-US" sz="2400" dirty="0">
                <a:solidFill>
                  <a:schemeClr val="bg1"/>
                </a:solidFill>
              </a:rPr>
              <a:t>大学的教授。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1945</a:t>
            </a:r>
            <a:r>
              <a:rPr lang="zh-CN" altLang="en-US" sz="2400" dirty="0">
                <a:solidFill>
                  <a:schemeClr val="bg1"/>
                </a:solidFill>
              </a:rPr>
              <a:t>年普朗克搬到哥廷恩  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1947</a:t>
            </a:r>
            <a:r>
              <a:rPr lang="zh-CN" altLang="en-US" sz="2400" dirty="0">
                <a:solidFill>
                  <a:schemeClr val="bg1"/>
                </a:solidFill>
              </a:rPr>
              <a:t>年辞世。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02B68-E5AA-DCF3-948C-EE677C649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A70E8B-248A-2D94-F042-2EBF67F87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02B0700B-8824-4983-8683-9753FE70C20E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7A6BCFB0-7BEB-9398-8854-5F953FD43ED9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8A1618B-6DE5-D5A4-0484-B3C5E158FBB6}"/>
                </a:ext>
              </a:extLst>
            </p:cNvPr>
            <p:cNvSpPr/>
            <p:nvPr/>
          </p:nvSpPr>
          <p:spPr>
            <a:xfrm>
              <a:off x="3612509" y="265148"/>
              <a:ext cx="441234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Arnold Sommerfeld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52ECEDFE-1C9F-2502-CC1B-F399268F4839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606E1BD-B7FA-9552-BE79-2553B6817E89}"/>
              </a:ext>
            </a:extLst>
          </p:cNvPr>
          <p:cNvCxnSpPr/>
          <p:nvPr/>
        </p:nvCxnSpPr>
        <p:spPr>
          <a:xfrm>
            <a:off x="8331202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Arnold Sommerfeld - Wikipedia">
            <a:extLst>
              <a:ext uri="{FF2B5EF4-FFF2-40B4-BE49-F238E27FC236}">
                <a16:creationId xmlns:a16="http://schemas.microsoft.com/office/drawing/2014/main" id="{A0EFFE6D-CB05-017D-32F0-AB7723F6E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889" y="1441162"/>
            <a:ext cx="3211292" cy="401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BA4E8B7-B8E9-D895-763D-9A5E684EB732}"/>
              </a:ext>
            </a:extLst>
          </p:cNvPr>
          <p:cNvSpPr txBox="1"/>
          <p:nvPr/>
        </p:nvSpPr>
        <p:spPr>
          <a:xfrm>
            <a:off x="8727510" y="5641000"/>
            <a:ext cx="331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chemeClr val="bg1"/>
                </a:solidFill>
              </a:rPr>
              <a:t>Arnold Sommerfeld, 1868 – 1951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2E10F8F-05E9-AD6A-014C-5A168D79E967}"/>
              </a:ext>
            </a:extLst>
          </p:cNvPr>
          <p:cNvSpPr txBox="1"/>
          <p:nvPr/>
        </p:nvSpPr>
        <p:spPr>
          <a:xfrm>
            <a:off x="446157" y="1547546"/>
            <a:ext cx="79435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1891,   	University Königsberg,  </a:t>
            </a:r>
            <a:r>
              <a:rPr lang="zh-CN" altLang="en-US" sz="2400" dirty="0">
                <a:solidFill>
                  <a:schemeClr val="bg1"/>
                </a:solidFill>
              </a:rPr>
              <a:t>博士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1893,  	University Göttingen, Theodor Liebisch </a:t>
            </a:r>
            <a:r>
              <a:rPr lang="zh-CN" altLang="en-US" sz="2400" dirty="0">
                <a:solidFill>
                  <a:schemeClr val="bg1"/>
                </a:solidFill>
              </a:rPr>
              <a:t>助手 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1895,   	University </a:t>
            </a:r>
            <a:r>
              <a:rPr lang="en-US" altLang="zh-CN" sz="2400" dirty="0">
                <a:solidFill>
                  <a:srgbClr val="FFFF00"/>
                </a:solidFill>
              </a:rPr>
              <a:t>Göttingen</a:t>
            </a:r>
            <a:r>
              <a:rPr lang="en-US" altLang="zh-CN" sz="2400" dirty="0">
                <a:solidFill>
                  <a:schemeClr val="bg1"/>
                </a:solidFill>
              </a:rPr>
              <a:t>,  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Habilitation, Klein </a:t>
            </a:r>
            <a:r>
              <a:rPr lang="zh-CN" altLang="en-US" sz="2400" dirty="0">
                <a:solidFill>
                  <a:schemeClr val="bg1"/>
                </a:solidFill>
              </a:rPr>
              <a:t>门下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1895--  University Göttingen, </a:t>
            </a:r>
            <a:r>
              <a:rPr lang="zh-CN" altLang="en-US" sz="2400" dirty="0">
                <a:solidFill>
                  <a:schemeClr val="bg1"/>
                </a:solidFill>
              </a:rPr>
              <a:t>私俸讲师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1897-1910   </a:t>
            </a:r>
            <a:r>
              <a:rPr lang="zh-CN" altLang="en-US" sz="2400" dirty="0">
                <a:solidFill>
                  <a:schemeClr val="bg1"/>
                </a:solidFill>
              </a:rPr>
              <a:t>与 </a:t>
            </a:r>
            <a:r>
              <a:rPr lang="en-US" altLang="zh-CN" sz="2400" dirty="0">
                <a:solidFill>
                  <a:schemeClr val="bg1"/>
                </a:solidFill>
              </a:rPr>
              <a:t>Klein</a:t>
            </a:r>
            <a:r>
              <a:rPr lang="zh-CN" altLang="en-US" sz="2400" dirty="0">
                <a:solidFill>
                  <a:schemeClr val="bg1"/>
                </a:solidFill>
              </a:rPr>
              <a:t>合作 </a:t>
            </a:r>
            <a:r>
              <a:rPr lang="en-US" altLang="zh-CN" sz="2400" dirty="0">
                <a:solidFill>
                  <a:schemeClr val="bg1"/>
                </a:solidFill>
              </a:rPr>
              <a:t>Die </a:t>
            </a:r>
            <a:r>
              <a:rPr lang="en-US" altLang="zh-CN" sz="2400" dirty="0" err="1">
                <a:solidFill>
                  <a:schemeClr val="bg1"/>
                </a:solidFill>
              </a:rPr>
              <a:t>Theorie</a:t>
            </a:r>
            <a:r>
              <a:rPr lang="en-US" altLang="zh-CN" sz="2400" dirty="0">
                <a:solidFill>
                  <a:schemeClr val="bg1"/>
                </a:solidFill>
              </a:rPr>
              <a:t> des </a:t>
            </a:r>
            <a:r>
              <a:rPr lang="en-US" altLang="zh-CN" sz="2400" dirty="0" err="1">
                <a:solidFill>
                  <a:schemeClr val="bg1"/>
                </a:solidFill>
              </a:rPr>
              <a:t>Kreisels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1897, 	</a:t>
            </a:r>
            <a:r>
              <a:rPr lang="en-US" altLang="zh-CN" sz="2400" dirty="0" err="1">
                <a:solidFill>
                  <a:schemeClr val="bg1"/>
                </a:solidFill>
              </a:rPr>
              <a:t>Bergakademie</a:t>
            </a:r>
            <a:r>
              <a:rPr lang="en-US" altLang="zh-CN" sz="2400" dirty="0">
                <a:solidFill>
                  <a:schemeClr val="bg1"/>
                </a:solidFill>
              </a:rPr>
              <a:t> in Clausthal-</a:t>
            </a:r>
            <a:r>
              <a:rPr lang="en-US" altLang="zh-CN" sz="2400" dirty="0" err="1">
                <a:solidFill>
                  <a:schemeClr val="bg1"/>
                </a:solidFill>
              </a:rPr>
              <a:t>Zellerfeld</a:t>
            </a:r>
            <a:r>
              <a:rPr lang="en-US" altLang="zh-CN" sz="2400" dirty="0">
                <a:solidFill>
                  <a:schemeClr val="bg1"/>
                </a:solidFill>
              </a:rPr>
              <a:t>, </a:t>
            </a:r>
            <a:r>
              <a:rPr lang="zh-CN" altLang="en-US" sz="2400" dirty="0">
                <a:solidFill>
                  <a:schemeClr val="bg1"/>
                </a:solidFill>
              </a:rPr>
              <a:t>数学教授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1900</a:t>
            </a:r>
            <a:r>
              <a:rPr lang="zh-CN" altLang="en-US" sz="2400" dirty="0">
                <a:solidFill>
                  <a:schemeClr val="bg1"/>
                </a:solidFill>
              </a:rPr>
              <a:t>，</a:t>
            </a:r>
            <a:r>
              <a:rPr lang="en-US" altLang="zh-CN" sz="2400" dirty="0" err="1">
                <a:solidFill>
                  <a:schemeClr val="bg1"/>
                </a:solidFill>
              </a:rPr>
              <a:t>Technische</a:t>
            </a:r>
            <a:r>
              <a:rPr lang="en-US" altLang="zh-CN" sz="2400" dirty="0">
                <a:solidFill>
                  <a:schemeClr val="bg1"/>
                </a:solidFill>
              </a:rPr>
              <a:t> Hochschule Aachen</a:t>
            </a:r>
            <a:r>
              <a:rPr lang="zh-CN" altLang="en-US" sz="2400" dirty="0">
                <a:solidFill>
                  <a:schemeClr val="bg1"/>
                </a:solidFill>
              </a:rPr>
              <a:t>， 应用力学教授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1906,</a:t>
            </a:r>
            <a:r>
              <a:rPr lang="zh-CN" altLang="en-US" sz="2400" dirty="0">
                <a:solidFill>
                  <a:schemeClr val="bg1"/>
                </a:solidFill>
              </a:rPr>
              <a:t>    </a:t>
            </a:r>
            <a:r>
              <a:rPr lang="en-US" altLang="zh-CN" sz="2400" dirty="0">
                <a:solidFill>
                  <a:schemeClr val="bg1"/>
                </a:solidFill>
              </a:rPr>
              <a:t>Universit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en-US" altLang="zh-CN" sz="2400" dirty="0">
                <a:solidFill>
                  <a:schemeClr val="bg1"/>
                </a:solidFill>
              </a:rPr>
              <a:t>t M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altLang="zh-CN" sz="2400" dirty="0">
                <a:solidFill>
                  <a:schemeClr val="bg1"/>
                </a:solidFill>
              </a:rPr>
              <a:t>nchen, </a:t>
            </a:r>
            <a:r>
              <a:rPr lang="zh-CN" altLang="en-US" sz="2400" dirty="0">
                <a:solidFill>
                  <a:schemeClr val="bg1"/>
                </a:solidFill>
              </a:rPr>
              <a:t>理论物理教授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8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13881"/>
            <a:ext cx="12192000" cy="6858000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8">
            <a:extLst>
              <a:ext uri="{FF2B5EF4-FFF2-40B4-BE49-F238E27FC236}">
                <a16:creationId xmlns:a16="http://schemas.microsoft.com/office/drawing/2014/main" id="{1E7E5306-0456-4EFA-875E-222F8FCC3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43" y="655629"/>
            <a:ext cx="3089926" cy="618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altLang="zh-CN" b="1" u="sng" dirty="0">
                <a:solidFill>
                  <a:srgbClr val="00B050"/>
                </a:solidFill>
              </a:rPr>
              <a:t>Werner Heisenberg      NP1932</a:t>
            </a:r>
            <a:br>
              <a:rPr lang="en-US" altLang="zh-CN" b="1" u="sng" dirty="0">
                <a:solidFill>
                  <a:srgbClr val="00B050"/>
                </a:solidFill>
              </a:rPr>
            </a:br>
            <a:r>
              <a:rPr lang="en-US" altLang="zh-CN" b="1" u="sng" dirty="0">
                <a:solidFill>
                  <a:srgbClr val="00B050"/>
                </a:solidFill>
              </a:rPr>
              <a:t>Wolfgang Pauli        NP1945</a:t>
            </a:r>
          </a:p>
          <a:p>
            <a:r>
              <a:rPr lang="en-US" altLang="zh-CN" b="1" u="sng" dirty="0">
                <a:solidFill>
                  <a:schemeClr val="bg1"/>
                </a:solidFill>
              </a:rPr>
              <a:t>Peter Debye        NP1936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rgbClr val="FFC000"/>
                </a:solidFill>
              </a:rPr>
              <a:t>Paul Sophus Epstein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b="1" u="sng" dirty="0">
                <a:solidFill>
                  <a:schemeClr val="bg1"/>
                </a:solidFill>
              </a:rPr>
              <a:t>Hans Bethe        NP1967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rgbClr val="FFC000"/>
                </a:solidFill>
              </a:rPr>
              <a:t>Ernst Guillemin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rgbClr val="FFC000"/>
                </a:solidFill>
              </a:rPr>
              <a:t>Karl </a:t>
            </a:r>
            <a:r>
              <a:rPr lang="en-US" altLang="zh-CN" u="sng" dirty="0" err="1">
                <a:solidFill>
                  <a:srgbClr val="FFC000"/>
                </a:solidFill>
              </a:rPr>
              <a:t>Bechert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rgbClr val="FFC000"/>
                </a:solidFill>
              </a:rPr>
              <a:t>Paul Peter Ewald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rgbClr val="FFC000"/>
                </a:solidFill>
              </a:rPr>
              <a:t>Herbert Fröhlich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rgbClr val="FFC000"/>
                </a:solidFill>
              </a:rPr>
              <a:t>Erwin </a:t>
            </a:r>
            <a:r>
              <a:rPr lang="en-US" altLang="zh-CN" u="sng" dirty="0" err="1">
                <a:solidFill>
                  <a:srgbClr val="FFC000"/>
                </a:solidFill>
              </a:rPr>
              <a:t>Fues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rgbClr val="FFC000"/>
                </a:solidFill>
              </a:rPr>
              <a:t>Helmut </a:t>
            </a:r>
            <a:r>
              <a:rPr lang="en-US" altLang="zh-CN" u="sng" dirty="0" err="1">
                <a:solidFill>
                  <a:srgbClr val="FFC000"/>
                </a:solidFill>
              </a:rPr>
              <a:t>Hönl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rgbClr val="FFC000"/>
                </a:solidFill>
              </a:rPr>
              <a:t>Ludwig </a:t>
            </a:r>
            <a:r>
              <a:rPr lang="en-US" altLang="zh-CN" u="sng" dirty="0" err="1">
                <a:solidFill>
                  <a:srgbClr val="FFC000"/>
                </a:solidFill>
              </a:rPr>
              <a:t>Hopf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rgbClr val="FFC000"/>
                </a:solidFill>
              </a:rPr>
              <a:t>Walther Kossel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rgbClr val="FFC000"/>
                </a:solidFill>
              </a:rPr>
              <a:t>Adolf </a:t>
            </a:r>
            <a:r>
              <a:rPr lang="en-US" altLang="zh-CN" u="sng" dirty="0" err="1">
                <a:solidFill>
                  <a:srgbClr val="FFC000"/>
                </a:solidFill>
              </a:rPr>
              <a:t>Kratzer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chemeClr val="bg1"/>
                </a:solidFill>
              </a:rPr>
              <a:t>Alfred </a:t>
            </a:r>
            <a:r>
              <a:rPr lang="en-US" altLang="zh-CN" u="sng" dirty="0" err="1">
                <a:solidFill>
                  <a:schemeClr val="bg1"/>
                </a:solidFill>
              </a:rPr>
              <a:t>Landé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rgbClr val="FFC000"/>
                </a:solidFill>
              </a:rPr>
              <a:t>Otto Laporte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rgbClr val="FFC000"/>
                </a:solidFill>
              </a:rPr>
              <a:t>Wilhelm Lenz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rgbClr val="FFC000"/>
                </a:solidFill>
              </a:rPr>
              <a:t>Rudolf </a:t>
            </a:r>
            <a:r>
              <a:rPr lang="en-US" altLang="zh-CN" u="sng" dirty="0" err="1">
                <a:solidFill>
                  <a:srgbClr val="FFC000"/>
                </a:solidFill>
              </a:rPr>
              <a:t>Peierls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rgbClr val="FFC000"/>
                </a:solidFill>
              </a:rPr>
              <a:t>Walter Rogowski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rgbClr val="FFC000"/>
                </a:solidFill>
              </a:rPr>
              <a:t>Rudolf </a:t>
            </a:r>
            <a:r>
              <a:rPr lang="en-US" altLang="zh-CN" u="sng" dirty="0" err="1">
                <a:solidFill>
                  <a:srgbClr val="FFC000"/>
                </a:solidFill>
              </a:rPr>
              <a:t>Seeliger</a:t>
            </a:r>
            <a:br>
              <a:rPr lang="en-US" altLang="zh-CN" u="sng" dirty="0">
                <a:solidFill>
                  <a:srgbClr val="FFC000"/>
                </a:solidFill>
              </a:rPr>
            </a:br>
            <a:r>
              <a:rPr lang="en-US" altLang="zh-CN" u="sng" dirty="0">
                <a:solidFill>
                  <a:srgbClr val="FFC000"/>
                </a:solidFill>
              </a:rPr>
              <a:t>Heinrich Welker</a:t>
            </a:r>
            <a:endParaRPr lang="en-US" altLang="zh-CN" dirty="0">
              <a:solidFill>
                <a:srgbClr val="FFC000"/>
              </a:solidFill>
            </a:endParaRPr>
          </a:p>
          <a:p>
            <a:pPr fontAlgn="t"/>
            <a:r>
              <a:rPr lang="en-US" altLang="zh-CN" b="1" dirty="0" err="1">
                <a:solidFill>
                  <a:srgbClr val="FFC000"/>
                </a:solidFill>
              </a:rPr>
              <a:t>Gregor</a:t>
            </a:r>
            <a:r>
              <a:rPr lang="en-US" altLang="zh-CN" b="1" dirty="0">
                <a:solidFill>
                  <a:srgbClr val="FFC000"/>
                </a:solidFill>
              </a:rPr>
              <a:t> Wentzel</a:t>
            </a: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4439511B-163B-488C-9096-D78934F5E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5977" y="2972424"/>
            <a:ext cx="4161802" cy="363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</a:rPr>
              <a:t>Postdoctors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endParaRPr lang="en-US" altLang="zh-CN" sz="2400" u="sng" dirty="0">
              <a:solidFill>
                <a:srgbClr val="FFC000"/>
              </a:solidFill>
            </a:endParaRPr>
          </a:p>
          <a:p>
            <a:r>
              <a:rPr lang="en-US" altLang="zh-CN" sz="2400" dirty="0">
                <a:solidFill>
                  <a:srgbClr val="FFC000"/>
                </a:solidFill>
              </a:rPr>
              <a:t>Herbert Kroemer</a:t>
            </a:r>
            <a:br>
              <a:rPr lang="en-US" altLang="zh-CN" sz="2400" dirty="0">
                <a:solidFill>
                  <a:srgbClr val="FFC000"/>
                </a:solidFill>
              </a:rPr>
            </a:br>
            <a:r>
              <a:rPr lang="en-US" altLang="zh-CN" sz="2400" b="1" u="sng" dirty="0">
                <a:solidFill>
                  <a:schemeClr val="bg1"/>
                </a:solidFill>
              </a:rPr>
              <a:t>Linus Pauling</a:t>
            </a:r>
            <a:r>
              <a:rPr lang="en-US" altLang="zh-CN" sz="2400" b="1" dirty="0">
                <a:solidFill>
                  <a:schemeClr val="bg1"/>
                </a:solidFill>
              </a:rPr>
              <a:t>,   NP 1954</a:t>
            </a:r>
            <a:r>
              <a:rPr lang="zh-CN" altLang="en-US" sz="2400" b="1" dirty="0">
                <a:solidFill>
                  <a:schemeClr val="bg1"/>
                </a:solidFill>
              </a:rPr>
              <a:t>，</a:t>
            </a:r>
            <a:r>
              <a:rPr lang="en-US" altLang="zh-CN" sz="2400" b="1" dirty="0">
                <a:solidFill>
                  <a:schemeClr val="bg1"/>
                </a:solidFill>
              </a:rPr>
              <a:t>1962 </a:t>
            </a:r>
            <a:br>
              <a:rPr lang="en-US" altLang="zh-CN" sz="2400" i="1" dirty="0">
                <a:solidFill>
                  <a:schemeClr val="bg1"/>
                </a:solidFill>
              </a:rPr>
            </a:br>
            <a:r>
              <a:rPr lang="en-US" altLang="zh-CN" sz="2400" dirty="0">
                <a:solidFill>
                  <a:srgbClr val="FFC000"/>
                </a:solidFill>
              </a:rPr>
              <a:t>Walter </a:t>
            </a:r>
            <a:r>
              <a:rPr lang="en-US" altLang="zh-CN" sz="2400" dirty="0" err="1">
                <a:solidFill>
                  <a:srgbClr val="FFC000"/>
                </a:solidFill>
              </a:rPr>
              <a:t>Heitler</a:t>
            </a:r>
            <a:br>
              <a:rPr lang="en-US" altLang="zh-CN" sz="2400" dirty="0">
                <a:solidFill>
                  <a:schemeClr val="bg1"/>
                </a:solidFill>
              </a:rPr>
            </a:br>
            <a:r>
              <a:rPr lang="en-US" altLang="zh-CN" sz="2400" dirty="0">
                <a:solidFill>
                  <a:srgbClr val="FFC000"/>
                </a:solidFill>
              </a:rPr>
              <a:t>Werner Romberg </a:t>
            </a:r>
          </a:p>
          <a:p>
            <a:r>
              <a:rPr lang="en-US" altLang="zh-CN" sz="2400" u="sng" dirty="0">
                <a:solidFill>
                  <a:srgbClr val="FFC000"/>
                </a:solidFill>
              </a:rPr>
              <a:t>Isidor Rabi </a:t>
            </a:r>
            <a:r>
              <a:rPr lang="en-US" altLang="zh-CN" sz="2400" dirty="0">
                <a:solidFill>
                  <a:srgbClr val="FFC000"/>
                </a:solidFill>
              </a:rPr>
              <a:t>               </a:t>
            </a:r>
            <a:r>
              <a:rPr lang="en-US" altLang="zh-CN" sz="2400" b="1" dirty="0">
                <a:solidFill>
                  <a:schemeClr val="bg1"/>
                </a:solidFill>
              </a:rPr>
              <a:t>NP 1944</a:t>
            </a:r>
            <a:endParaRPr lang="en-US" altLang="zh-CN" sz="2400" u="sng" dirty="0">
              <a:solidFill>
                <a:srgbClr val="FFC000"/>
              </a:solidFill>
            </a:endParaRPr>
          </a:p>
          <a:p>
            <a:r>
              <a:rPr lang="en-US" altLang="zh-CN" sz="2400" u="sng" dirty="0">
                <a:solidFill>
                  <a:srgbClr val="FFC000"/>
                </a:solidFill>
              </a:rPr>
              <a:t>Max von Laue </a:t>
            </a:r>
            <a:r>
              <a:rPr lang="en-US" altLang="zh-CN" sz="2400" dirty="0">
                <a:solidFill>
                  <a:srgbClr val="FFC000"/>
                </a:solidFill>
              </a:rPr>
              <a:t>         </a:t>
            </a:r>
            <a:r>
              <a:rPr lang="en-US" altLang="zh-CN" sz="2400" b="1" dirty="0">
                <a:solidFill>
                  <a:schemeClr val="bg1"/>
                </a:solidFill>
              </a:rPr>
              <a:t>NP 1914</a:t>
            </a:r>
            <a:r>
              <a:rPr lang="en-US" altLang="zh-CN" sz="2400" u="sng" dirty="0">
                <a:solidFill>
                  <a:srgbClr val="FFC000"/>
                </a:solidFill>
              </a:rPr>
              <a:t>     </a:t>
            </a:r>
          </a:p>
          <a:p>
            <a:endParaRPr lang="en-US" altLang="zh-CN" sz="2000" u="sng" dirty="0">
              <a:solidFill>
                <a:srgbClr val="FFC000"/>
              </a:solidFill>
            </a:endParaRPr>
          </a:p>
          <a:p>
            <a:endParaRPr lang="en-US" altLang="zh-CN" dirty="0">
              <a:solidFill>
                <a:srgbClr val="FFC000"/>
              </a:solidFill>
            </a:endParaRPr>
          </a:p>
        </p:txBody>
      </p:sp>
      <p:pic>
        <p:nvPicPr>
          <p:cNvPr id="9" name="Picture 32">
            <a:extLst>
              <a:ext uri="{FF2B5EF4-FFF2-40B4-BE49-F238E27FC236}">
                <a16:creationId xmlns:a16="http://schemas.microsoft.com/office/drawing/2014/main" id="{4CE6425A-1092-402A-8FF0-DE35745AC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378" y="899935"/>
            <a:ext cx="2221081" cy="2755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33">
            <a:extLst>
              <a:ext uri="{FF2B5EF4-FFF2-40B4-BE49-F238E27FC236}">
                <a16:creationId xmlns:a16="http://schemas.microsoft.com/office/drawing/2014/main" id="{2B53BE1E-3096-417B-A92F-5EB7FE914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7049" y="3986653"/>
            <a:ext cx="2343696" cy="58695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r>
              <a:rPr lang="en-US" altLang="zh-CN" sz="1600" b="1" dirty="0">
                <a:solidFill>
                  <a:srgbClr val="FFC000">
                    <a:alpha val="68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Arnold Sommerfeld, </a:t>
            </a:r>
          </a:p>
          <a:p>
            <a:r>
              <a:rPr lang="en-US" altLang="zh-CN" sz="1600" b="1" dirty="0">
                <a:solidFill>
                  <a:srgbClr val="FFC000">
                    <a:alpha val="68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  1868 – 1951  </a:t>
            </a:r>
          </a:p>
        </p:txBody>
      </p:sp>
      <p:sp>
        <p:nvSpPr>
          <p:cNvPr id="14" name="Text Box 34">
            <a:extLst>
              <a:ext uri="{FF2B5EF4-FFF2-40B4-BE49-F238E27FC236}">
                <a16:creationId xmlns:a16="http://schemas.microsoft.com/office/drawing/2014/main" id="{DEF10DA5-6FC2-4649-8559-3836C7621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8541" y="5415359"/>
            <a:ext cx="2610754" cy="78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FFC000"/>
                </a:solidFill>
              </a:rPr>
              <a:t>MacTutor of Maestros</a:t>
            </a:r>
          </a:p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chemeClr val="bg1"/>
                </a:solidFill>
              </a:rPr>
              <a:t>大师的大老师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A48A252-1AAC-3FAC-23D3-EAAA97FE423B}"/>
              </a:ext>
            </a:extLst>
          </p:cNvPr>
          <p:cNvSpPr txBox="1"/>
          <p:nvPr/>
        </p:nvSpPr>
        <p:spPr>
          <a:xfrm>
            <a:off x="4358936" y="1578275"/>
            <a:ext cx="364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</a:rPr>
              <a:t>构建近代物理的索家班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F799FD8-D82D-D734-CA8F-F78C7657137B}"/>
              </a:ext>
            </a:extLst>
          </p:cNvPr>
          <p:cNvSpPr/>
          <p:nvPr/>
        </p:nvSpPr>
        <p:spPr>
          <a:xfrm>
            <a:off x="3875314" y="224688"/>
            <a:ext cx="441234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Arnold Sommerfeld</a:t>
            </a:r>
            <a:endParaRPr kumimoji="1"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92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E75EA-FFF6-E53C-B2D9-D7CCF99E4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A1787E-5362-8600-11CA-78C530E45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5DA76B51-8D95-A3E6-6172-376C779F8BFF}"/>
              </a:ext>
            </a:extLst>
          </p:cNvPr>
          <p:cNvSpPr/>
          <p:nvPr/>
        </p:nvSpPr>
        <p:spPr>
          <a:xfrm>
            <a:off x="0" y="-15135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5ED41843-20C5-3E7F-210D-F175F4451F47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6270B929-DAD2-280E-6A5D-FD3688EED8A7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261CA3EB-35F6-86CF-5753-2B1E9D580A3B}"/>
              </a:ext>
            </a:extLst>
          </p:cNvPr>
          <p:cNvSpPr/>
          <p:nvPr/>
        </p:nvSpPr>
        <p:spPr>
          <a:xfrm>
            <a:off x="3875314" y="224688"/>
            <a:ext cx="441234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Arnold Sommerfeld</a:t>
            </a:r>
            <a:endParaRPr kumimoji="1"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3F3A6F2-3698-E042-1CA7-272BEE09D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91" y="3260512"/>
            <a:ext cx="6913408" cy="294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8" name="Picture 6" descr="Atombau Und Spektrallinien, by Arnold Sommerfeld, Third Edition, 764 P  (1922) - Etsy">
            <a:extLst>
              <a:ext uri="{FF2B5EF4-FFF2-40B4-BE49-F238E27FC236}">
                <a16:creationId xmlns:a16="http://schemas.microsoft.com/office/drawing/2014/main" id="{A51D0094-3BAC-C57E-5CCD-6696E7F04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27" y="1006439"/>
            <a:ext cx="4222119" cy="58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1F69ED6-DB0C-430F-A453-AF4352884F84}"/>
              </a:ext>
            </a:extLst>
          </p:cNvPr>
          <p:cNvSpPr txBox="1"/>
          <p:nvPr/>
        </p:nvSpPr>
        <p:spPr>
          <a:xfrm>
            <a:off x="7613374" y="1779104"/>
            <a:ext cx="3906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</a:rPr>
              <a:t>原子构造与谱线， </a:t>
            </a:r>
            <a:r>
              <a:rPr lang="en-US" altLang="zh-CN" sz="2400" dirty="0">
                <a:solidFill>
                  <a:schemeClr val="bg1"/>
                </a:solidFill>
              </a:rPr>
              <a:t>1919 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518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F4E17-BFB3-00EB-11F1-56DE35518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593CDCC-86D8-461D-F7BD-A038B6B81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CB9C49A2-B25B-F7A0-2A7F-E11E16411CC4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306350" y="395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A88DE6D-CEAC-D3A9-AC19-223B76DD4A0E}"/>
                </a:ext>
              </a:extLst>
            </p:cNvPr>
            <p:cNvSpPr/>
            <p:nvPr/>
          </p:nvSpPr>
          <p:spPr>
            <a:xfrm>
              <a:off x="-306350" y="395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EDBF365-20F0-B11A-9FF3-AAFB902914A1}"/>
                </a:ext>
              </a:extLst>
            </p:cNvPr>
            <p:cNvSpPr/>
            <p:nvPr/>
          </p:nvSpPr>
          <p:spPr>
            <a:xfrm>
              <a:off x="3870700" y="395"/>
              <a:ext cx="3742324" cy="1232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量子论诞生时期的</a:t>
              </a:r>
              <a:endParaRPr kumimoji="1"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120000"/>
                </a:lnSpc>
              </a:pPr>
              <a:r>
                <a:rPr kumimoji="1"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德语区学术制度</a:t>
              </a:r>
              <a:r>
                <a:rPr kumimoji="1"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kumimoji="1"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EC67D076-A720-3782-CD6D-EA1A38D63C5B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0EE98C9-40CD-A4C2-92F9-B9B67F741F39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B3F43875-7843-64A2-3785-070429378B21}"/>
              </a:ext>
            </a:extLst>
          </p:cNvPr>
          <p:cNvSpPr txBox="1"/>
          <p:nvPr/>
        </p:nvSpPr>
        <p:spPr>
          <a:xfrm>
            <a:off x="465069" y="1165106"/>
            <a:ext cx="10942983" cy="5953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1.  </a:t>
            </a:r>
            <a:r>
              <a:rPr lang="zh-CN" altLang="en-US" sz="2400" dirty="0">
                <a:solidFill>
                  <a:schemeClr val="bg1"/>
                </a:solidFill>
              </a:rPr>
              <a:t>大学生大学期间可以上两个大学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2.  </a:t>
            </a:r>
            <a:r>
              <a:rPr lang="zh-CN" altLang="en-US" sz="2400" dirty="0">
                <a:solidFill>
                  <a:schemeClr val="bg1"/>
                </a:solidFill>
              </a:rPr>
              <a:t>专业要选主修专业 （</a:t>
            </a:r>
            <a:r>
              <a:rPr lang="en-US" altLang="zh-CN" sz="2400" dirty="0" err="1">
                <a:solidFill>
                  <a:schemeClr val="bg1"/>
                </a:solidFill>
              </a:rPr>
              <a:t>Hauptfach</a:t>
            </a:r>
            <a:r>
              <a:rPr lang="en-US" altLang="zh-CN" sz="2400" dirty="0">
                <a:solidFill>
                  <a:schemeClr val="bg1"/>
                </a:solidFill>
              </a:rPr>
              <a:t>) </a:t>
            </a:r>
            <a:r>
              <a:rPr lang="zh-CN" altLang="en-US" sz="2400" dirty="0">
                <a:solidFill>
                  <a:schemeClr val="bg1"/>
                </a:solidFill>
              </a:rPr>
              <a:t>和辅修专业 </a:t>
            </a:r>
            <a:r>
              <a:rPr lang="en-US" altLang="zh-CN" sz="2400" dirty="0">
                <a:solidFill>
                  <a:schemeClr val="bg1"/>
                </a:solidFill>
              </a:rPr>
              <a:t>(</a:t>
            </a:r>
            <a:r>
              <a:rPr lang="en-US" altLang="zh-CN" sz="2400" dirty="0" err="1">
                <a:solidFill>
                  <a:schemeClr val="bg1"/>
                </a:solidFill>
              </a:rPr>
              <a:t>Nebenfach</a:t>
            </a:r>
            <a:r>
              <a:rPr lang="en-US" altLang="zh-CN" sz="2400" dirty="0">
                <a:solidFill>
                  <a:schemeClr val="bg1"/>
                </a:solidFill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                                    </a:t>
            </a:r>
            <a:r>
              <a:rPr lang="zh-CN" altLang="en-US" sz="2000" dirty="0">
                <a:solidFill>
                  <a:srgbClr val="FFFF00"/>
                </a:solidFill>
              </a:rPr>
              <a:t>例：约当的主修专业是数学，辅修专业是动物学</a:t>
            </a:r>
            <a:endParaRPr lang="en-US" altLang="zh-CN" sz="2000" dirty="0">
              <a:solidFill>
                <a:srgbClr val="FFFF00"/>
              </a:solidFill>
            </a:endParaRPr>
          </a:p>
          <a:p>
            <a:pPr marL="457200" indent="-457200" algn="l">
              <a:lnSpc>
                <a:spcPct val="150000"/>
              </a:lnSpc>
              <a:buAutoNum type="arabicPeriod" startAt="3"/>
            </a:pPr>
            <a:r>
              <a:rPr lang="zh-CN" altLang="en-US" sz="2400" dirty="0">
                <a:solidFill>
                  <a:schemeClr val="bg1"/>
                </a:solidFill>
              </a:rPr>
              <a:t>必须满 </a:t>
            </a:r>
            <a:r>
              <a:rPr lang="en-US" altLang="zh-CN" sz="2400" dirty="0">
                <a:solidFill>
                  <a:schemeClr val="bg1"/>
                </a:solidFill>
              </a:rPr>
              <a:t>6</a:t>
            </a:r>
            <a:r>
              <a:rPr lang="zh-CN" altLang="en-US" sz="2400" dirty="0">
                <a:solidFill>
                  <a:schemeClr val="bg1"/>
                </a:solidFill>
              </a:rPr>
              <a:t>个以上学期才能获得博士学位；博士答辩完毕后还有现场口试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                                    </a:t>
            </a:r>
            <a:r>
              <a:rPr lang="zh-CN" altLang="en-US" sz="2000" dirty="0">
                <a:solidFill>
                  <a:srgbClr val="FFFF00"/>
                </a:solidFill>
              </a:rPr>
              <a:t>例：泡利就是</a:t>
            </a:r>
            <a:r>
              <a:rPr lang="en-US" altLang="zh-CN" sz="2000" dirty="0">
                <a:solidFill>
                  <a:srgbClr val="FFFF00"/>
                </a:solidFill>
              </a:rPr>
              <a:t>6</a:t>
            </a:r>
            <a:r>
              <a:rPr lang="zh-CN" altLang="en-US" sz="2000" dirty="0">
                <a:solidFill>
                  <a:srgbClr val="FFFF00"/>
                </a:solidFill>
              </a:rPr>
              <a:t>个学期就获得博士学位的</a:t>
            </a:r>
            <a:endParaRPr lang="en-US" altLang="zh-CN" sz="2000" dirty="0">
              <a:solidFill>
                <a:srgbClr val="FFFF0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4.  </a:t>
            </a:r>
            <a:r>
              <a:rPr lang="zh-CN" altLang="en-US" sz="2400" dirty="0">
                <a:solidFill>
                  <a:schemeClr val="bg1"/>
                </a:solidFill>
              </a:rPr>
              <a:t>获得博士学位以后欲走学术路线的，可以做 </a:t>
            </a:r>
            <a:r>
              <a:rPr lang="en-US" altLang="zh-CN" sz="2400" dirty="0">
                <a:solidFill>
                  <a:schemeClr val="bg1"/>
                </a:solidFill>
              </a:rPr>
              <a:t>Habilitation, </a:t>
            </a:r>
            <a:r>
              <a:rPr lang="zh-CN" altLang="en-US" sz="2400" dirty="0">
                <a:solidFill>
                  <a:schemeClr val="bg1"/>
                </a:solidFill>
              </a:rPr>
              <a:t>有 “房师”， 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     </a:t>
            </a:r>
            <a:r>
              <a:rPr lang="zh-CN" altLang="en-US" sz="2400" dirty="0">
                <a:solidFill>
                  <a:schemeClr val="bg1"/>
                </a:solidFill>
              </a:rPr>
              <a:t>但独立工作。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  <a:r>
              <a:rPr lang="zh-CN" altLang="en-US" sz="2400" dirty="0">
                <a:solidFill>
                  <a:schemeClr val="bg1"/>
                </a:solidFill>
              </a:rPr>
              <a:t>结业时提供的总结报告叫  </a:t>
            </a:r>
            <a:r>
              <a:rPr lang="en-US" altLang="zh-CN" sz="2400" dirty="0" err="1">
                <a:solidFill>
                  <a:schemeClr val="bg1"/>
                </a:solidFill>
              </a:rPr>
              <a:t>Habilitationsschrift</a:t>
            </a:r>
            <a:r>
              <a:rPr lang="en-US" altLang="zh-CN" sz="2400" dirty="0">
                <a:solidFill>
                  <a:schemeClr val="bg1"/>
                </a:solidFill>
              </a:rPr>
              <a:t>, </a:t>
            </a:r>
            <a:r>
              <a:rPr lang="zh-CN" altLang="en-US" sz="2400" dirty="0">
                <a:solidFill>
                  <a:schemeClr val="bg1"/>
                </a:solidFill>
              </a:rPr>
              <a:t>通过后博士称号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     </a:t>
            </a:r>
            <a:r>
              <a:rPr lang="zh-CN" altLang="en-US" sz="2400" dirty="0">
                <a:solidFill>
                  <a:schemeClr val="bg1"/>
                </a:solidFill>
              </a:rPr>
              <a:t>变为 </a:t>
            </a:r>
            <a:r>
              <a:rPr lang="en-US" altLang="zh-CN" sz="2400" dirty="0">
                <a:solidFill>
                  <a:schemeClr val="bg1"/>
                </a:solidFill>
              </a:rPr>
              <a:t>Habil. Dr.,   </a:t>
            </a:r>
            <a:r>
              <a:rPr lang="zh-CN" altLang="en-US" sz="2400" dirty="0">
                <a:solidFill>
                  <a:schemeClr val="bg1"/>
                </a:solidFill>
              </a:rPr>
              <a:t>可以获聘 </a:t>
            </a:r>
            <a:r>
              <a:rPr lang="en-US" altLang="zh-CN" sz="2400" dirty="0">
                <a:solidFill>
                  <a:schemeClr val="bg1"/>
                </a:solidFill>
              </a:rPr>
              <a:t>Privatdozent (</a:t>
            </a:r>
            <a:r>
              <a:rPr lang="zh-CN" altLang="en-US" sz="2400" dirty="0">
                <a:solidFill>
                  <a:schemeClr val="bg1"/>
                </a:solidFill>
              </a:rPr>
              <a:t>私俸讲师</a:t>
            </a:r>
            <a:r>
              <a:rPr lang="en-US" altLang="zh-CN" sz="2400" dirty="0">
                <a:solidFill>
                  <a:schemeClr val="bg1"/>
                </a:solidFill>
              </a:rPr>
              <a:t>)</a:t>
            </a:r>
            <a:r>
              <a:rPr lang="zh-CN" altLang="en-US" sz="2400" dirty="0">
                <a:solidFill>
                  <a:schemeClr val="bg1"/>
                </a:solidFill>
              </a:rPr>
              <a:t>， 等候其他地方的教授聘书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                                 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zh-CN" altLang="en-US" sz="2000" dirty="0">
                <a:solidFill>
                  <a:srgbClr val="FFFF00"/>
                </a:solidFill>
              </a:rPr>
              <a:t>例：海森堡的导师是索末菲，做</a:t>
            </a:r>
            <a:r>
              <a:rPr lang="en-US" altLang="zh-CN" sz="2000" dirty="0">
                <a:solidFill>
                  <a:srgbClr val="FFFF00"/>
                </a:solidFill>
              </a:rPr>
              <a:t>Habilitation</a:t>
            </a:r>
            <a:r>
              <a:rPr lang="zh-CN" altLang="en-US" sz="2000" dirty="0">
                <a:solidFill>
                  <a:srgbClr val="FFFF00"/>
                </a:solidFill>
              </a:rPr>
              <a:t>时的“房师”是玻恩</a:t>
            </a:r>
            <a:r>
              <a:rPr lang="en-US" altLang="zh-CN" sz="2000" dirty="0">
                <a:solidFill>
                  <a:srgbClr val="FFFF00"/>
                </a:solidFill>
              </a:rPr>
              <a:t>        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</a:rPr>
              <a:t>5. </a:t>
            </a:r>
            <a:r>
              <a:rPr lang="zh-CN" altLang="en-US" sz="2000" dirty="0">
                <a:solidFill>
                  <a:schemeClr val="bg1"/>
                </a:solidFill>
              </a:rPr>
              <a:t>教授是系里的职员，但有的教授名下有一个自己的</a:t>
            </a:r>
            <a:r>
              <a:rPr lang="en-US" altLang="zh-CN" sz="2000" dirty="0">
                <a:solidFill>
                  <a:schemeClr val="bg1"/>
                </a:solidFill>
              </a:rPr>
              <a:t>Institute (</a:t>
            </a:r>
            <a:r>
              <a:rPr lang="zh-CN" altLang="en-US" sz="2000" dirty="0">
                <a:solidFill>
                  <a:schemeClr val="bg1"/>
                </a:solidFill>
              </a:rPr>
              <a:t>汉译研究所</a:t>
            </a:r>
            <a:r>
              <a:rPr lang="en-US" altLang="zh-CN" sz="2000" dirty="0">
                <a:solidFill>
                  <a:schemeClr val="bg1"/>
                </a:solidFill>
              </a:rPr>
              <a:t>)</a:t>
            </a:r>
            <a:r>
              <a:rPr lang="zh-CN" altLang="en-US" sz="2000" dirty="0">
                <a:solidFill>
                  <a:schemeClr val="bg1"/>
                </a:solidFill>
              </a:rPr>
              <a:t>。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endParaRPr lang="zh-CN" alt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CF5E3-7094-EB9A-0CF6-814D9EFC1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08EE2F-6E2A-22B7-1714-2E24BECDFA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09C23AAF-3424-9BC7-E2B5-0CC4718160D9}"/>
              </a:ext>
            </a:extLst>
          </p:cNvPr>
          <p:cNvSpPr/>
          <p:nvPr/>
        </p:nvSpPr>
        <p:spPr>
          <a:xfrm>
            <a:off x="0" y="-15135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73090E8A-34E4-D11F-216B-6B0FDBB08BE2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718ECB1-5C85-2277-6A9E-F402522F8783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C5EDDA71-958E-65FA-EAED-1301D92DEB42}"/>
              </a:ext>
            </a:extLst>
          </p:cNvPr>
          <p:cNvSpPr/>
          <p:nvPr/>
        </p:nvSpPr>
        <p:spPr>
          <a:xfrm>
            <a:off x="3875314" y="224688"/>
            <a:ext cx="441234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Arnold Sommerfeld</a:t>
            </a:r>
            <a:endParaRPr kumimoji="1"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C20A93-9AEF-E259-BB3D-200F1D727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91" y="3691454"/>
            <a:ext cx="6913408" cy="294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 descr="Atombau und Spektrallinien by Arnold Sommerfeld | Open Library">
            <a:extLst>
              <a:ext uri="{FF2B5EF4-FFF2-40B4-BE49-F238E27FC236}">
                <a16:creationId xmlns:a16="http://schemas.microsoft.com/office/drawing/2014/main" id="{7D0404BE-4180-FAEF-77A1-B8620EA03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4380"/>
            <a:ext cx="3737113" cy="614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23D7037-1A28-B34D-6318-8183E1583871}"/>
              </a:ext>
            </a:extLst>
          </p:cNvPr>
          <p:cNvSpPr txBox="1"/>
          <p:nvPr/>
        </p:nvSpPr>
        <p:spPr>
          <a:xfrm>
            <a:off x="6221896" y="1662070"/>
            <a:ext cx="5834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</a:rPr>
              <a:t>原子构造与谱线</a:t>
            </a:r>
            <a:r>
              <a:rPr lang="en-US" altLang="zh-CN" sz="2400" dirty="0">
                <a:solidFill>
                  <a:schemeClr val="bg1"/>
                </a:solidFill>
              </a:rPr>
              <a:t>—</a:t>
            </a:r>
            <a:r>
              <a:rPr lang="zh-CN" altLang="en-US" sz="2400" dirty="0">
                <a:solidFill>
                  <a:schemeClr val="bg1"/>
                </a:solidFill>
              </a:rPr>
              <a:t>波力学增补卷， </a:t>
            </a:r>
            <a:r>
              <a:rPr lang="en-US" altLang="zh-CN" sz="2400" dirty="0">
                <a:solidFill>
                  <a:schemeClr val="bg1"/>
                </a:solidFill>
              </a:rPr>
              <a:t>1929 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333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B5E92-F4D8-737A-8798-768E61645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E59DDBF-4A76-D7C6-6037-60CA9945F6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D2BE6EB7-4783-3796-1FAF-974CA307FC5F}"/>
              </a:ext>
            </a:extLst>
          </p:cNvPr>
          <p:cNvGrpSpPr/>
          <p:nvPr/>
        </p:nvGrpSpPr>
        <p:grpSpPr>
          <a:xfrm>
            <a:off x="0" y="-15136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8E429F7-E62F-F452-456C-FBE9981F0DEF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BB7E359-F520-9310-286A-68669D5EDBAA}"/>
                </a:ext>
              </a:extLst>
            </p:cNvPr>
            <p:cNvSpPr/>
            <p:nvPr/>
          </p:nvSpPr>
          <p:spPr>
            <a:xfrm>
              <a:off x="3758755" y="265148"/>
              <a:ext cx="4237069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Wilhelm  </a:t>
              </a:r>
              <a:r>
                <a:rPr kumimoji="1" lang="en-US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Wirtinger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376992D0-B9B4-0234-D534-7F692D211202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90727C1-0E9D-C7B6-9316-EC0A777409D3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2" descr="undefined">
            <a:extLst>
              <a:ext uri="{FF2B5EF4-FFF2-40B4-BE49-F238E27FC236}">
                <a16:creationId xmlns:a16="http://schemas.microsoft.com/office/drawing/2014/main" id="{5623308F-0A44-0E95-BC52-04842A8A1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862" y="884582"/>
            <a:ext cx="3420510" cy="460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E76C2AC-E61D-7D9C-705A-3B68A7FA9820}"/>
              </a:ext>
            </a:extLst>
          </p:cNvPr>
          <p:cNvSpPr txBox="1"/>
          <p:nvPr/>
        </p:nvSpPr>
        <p:spPr>
          <a:xfrm>
            <a:off x="8676862" y="5814391"/>
            <a:ext cx="3420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chemeClr val="bg1"/>
                </a:solidFill>
              </a:rPr>
              <a:t>Wilhelm </a:t>
            </a:r>
            <a:r>
              <a:rPr lang="en-US" altLang="zh-CN" sz="2000" dirty="0" err="1">
                <a:solidFill>
                  <a:schemeClr val="bg1"/>
                </a:solidFill>
              </a:rPr>
              <a:t>Wirtinger</a:t>
            </a:r>
            <a:r>
              <a:rPr lang="en-US" altLang="zh-CN" sz="2000" dirty="0">
                <a:solidFill>
                  <a:schemeClr val="bg1"/>
                </a:solidFill>
              </a:rPr>
              <a:t>, 1865-1945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7083E89-4121-C265-B4B7-2426A611A966}"/>
              </a:ext>
            </a:extLst>
          </p:cNvPr>
          <p:cNvSpPr txBox="1"/>
          <p:nvPr/>
        </p:nvSpPr>
        <p:spPr>
          <a:xfrm>
            <a:off x="94628" y="1497861"/>
            <a:ext cx="691763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1887,   Universit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Vienna, 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博士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1890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dirty="0">
                <a:solidFill>
                  <a:schemeClr val="bg1"/>
                </a:solidFill>
              </a:rPr>
              <a:t>Universit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Vienna,   Habilitation </a:t>
            </a: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曾在柏林大学和</a:t>
            </a:r>
            <a:r>
              <a:rPr lang="zh-CN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哥廷恩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大学跟随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Felix Klein 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学习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1897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年，作为对本征值概念的推广，提出了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 of an operator 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的概念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1927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年， 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Wirtinger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Derivative </a:t>
            </a: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他就是被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Ernst Mach 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派去给中学生泡利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辅导数学的维也纳大学数学教授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zh-CN" alt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A219D9A-BF0B-1C49-19DB-3ABF3A230DFC}"/>
                  </a:ext>
                </a:extLst>
              </p:cNvPr>
              <p:cNvSpPr txBox="1"/>
              <p:nvPr/>
            </p:nvSpPr>
            <p:spPr>
              <a:xfrm>
                <a:off x="5568707" y="4598096"/>
                <a:ext cx="2981739" cy="2121350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CN" alt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CN" alt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CN" alt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CN" alt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zh-CN" altLang="en-US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den>
                      </m:f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CN" alt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CN" alt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A219D9A-BF0B-1C49-19DB-3ABF3A23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707" y="4598096"/>
                <a:ext cx="2981739" cy="21213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459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53E48-0B48-2DBC-02DA-915D6024C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B8EC2E-073A-12D7-A031-948F5F9C1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C6009736-79B4-DBD0-2B29-B8F633937FC5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CBCB572-D5BC-04D9-6345-300CB9EE9191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F2F2186-D0F2-ED8F-600A-DEBD7AF4D17B}"/>
                </a:ext>
              </a:extLst>
            </p:cNvPr>
            <p:cNvSpPr/>
            <p:nvPr/>
          </p:nvSpPr>
          <p:spPr>
            <a:xfrm>
              <a:off x="4377822" y="265148"/>
              <a:ext cx="3127985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Max   Born 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B8CEC46B-D780-822C-5651-B5E83E7901BD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ED4E9AC-DF8F-1BA4-C07A-FF512CC29AC0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 descr="Max Born (1882-1970) - Find a Grave Memorial">
            <a:extLst>
              <a:ext uri="{FF2B5EF4-FFF2-40B4-BE49-F238E27FC236}">
                <a16:creationId xmlns:a16="http://schemas.microsoft.com/office/drawing/2014/main" id="{F95620AC-14E9-D102-B7C2-364C9ED3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583" y="1371611"/>
            <a:ext cx="3103416" cy="399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A7751FA-D308-4A52-19F5-E149A8BA9D64}"/>
              </a:ext>
            </a:extLst>
          </p:cNvPr>
          <p:cNvSpPr txBox="1"/>
          <p:nvPr/>
        </p:nvSpPr>
        <p:spPr>
          <a:xfrm>
            <a:off x="9321656" y="5802260"/>
            <a:ext cx="2637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</a:rPr>
              <a:t>Max Born, 1882-1970  </a:t>
            </a:r>
            <a:endParaRPr lang="zh-CN" altLang="en-US" sz="2000" b="1" dirty="0">
              <a:solidFill>
                <a:srgbClr val="FFC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75F18C-9BA1-0AD2-64FD-FC3BA1DED881}"/>
              </a:ext>
            </a:extLst>
          </p:cNvPr>
          <p:cNvSpPr txBox="1"/>
          <p:nvPr/>
        </p:nvSpPr>
        <p:spPr>
          <a:xfrm>
            <a:off x="377687" y="1480930"/>
            <a:ext cx="78954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1901</a:t>
            </a:r>
            <a:r>
              <a:rPr lang="zh-CN" altLang="en-US" sz="2400" dirty="0">
                <a:solidFill>
                  <a:schemeClr val="bg1"/>
                </a:solidFill>
              </a:rPr>
              <a:t>， </a:t>
            </a:r>
            <a:r>
              <a:rPr lang="en-US" altLang="zh-CN" sz="2400" dirty="0">
                <a:solidFill>
                  <a:schemeClr val="bg1"/>
                </a:solidFill>
              </a:rPr>
              <a:t>Breslau </a:t>
            </a:r>
            <a:r>
              <a:rPr lang="zh-CN" altLang="en-US" sz="2400" dirty="0">
                <a:solidFill>
                  <a:schemeClr val="bg1"/>
                </a:solidFill>
              </a:rPr>
              <a:t>大学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1902</a:t>
            </a:r>
            <a:r>
              <a:rPr lang="zh-CN" altLang="en-US" sz="2400" dirty="0">
                <a:solidFill>
                  <a:schemeClr val="bg1"/>
                </a:solidFill>
              </a:rPr>
              <a:t>， </a:t>
            </a:r>
            <a:r>
              <a:rPr lang="en-US" altLang="zh-CN" sz="2400" dirty="0">
                <a:solidFill>
                  <a:schemeClr val="bg1"/>
                </a:solidFill>
              </a:rPr>
              <a:t>Heidelberg</a:t>
            </a:r>
            <a:r>
              <a:rPr lang="zh-CN" altLang="en-US" sz="2400" dirty="0">
                <a:solidFill>
                  <a:schemeClr val="bg1"/>
                </a:solidFill>
              </a:rPr>
              <a:t>大学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1903</a:t>
            </a:r>
            <a:r>
              <a:rPr lang="zh-CN" altLang="en-US" sz="2400" dirty="0">
                <a:solidFill>
                  <a:schemeClr val="bg1"/>
                </a:solidFill>
              </a:rPr>
              <a:t>， </a:t>
            </a:r>
            <a:r>
              <a:rPr lang="en-US" altLang="zh-CN" sz="2400" dirty="0">
                <a:solidFill>
                  <a:schemeClr val="bg1"/>
                </a:solidFill>
              </a:rPr>
              <a:t>Zurich  </a:t>
            </a:r>
            <a:r>
              <a:rPr lang="zh-CN" altLang="en-US" sz="2400" dirty="0">
                <a:solidFill>
                  <a:schemeClr val="bg1"/>
                </a:solidFill>
              </a:rPr>
              <a:t>大学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1904</a:t>
            </a:r>
            <a:r>
              <a:rPr lang="zh-CN" altLang="en-US" sz="2400" dirty="0">
                <a:solidFill>
                  <a:schemeClr val="bg1"/>
                </a:solidFill>
              </a:rPr>
              <a:t>， </a:t>
            </a:r>
            <a:r>
              <a:rPr lang="en-US" altLang="zh-CN" sz="2400" dirty="0">
                <a:solidFill>
                  <a:srgbClr val="FFFF00"/>
                </a:solidFill>
              </a:rPr>
              <a:t>G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öttingen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大学，做过希尔伯特助手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1906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 在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Göttingen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大学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Carl Runge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名下获得博士学位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1908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 在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Göttingen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大学做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Habilitation, 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方向相对论， 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闵可夫斯基安排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Otto Toeplitz 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辅导玻恩 矩阵代数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1909~1915    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哥廷恩大学 私俸讲师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1915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 柏林大学教授， 接触普朗克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1919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 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Frankfurt 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大学教授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1921-1933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Göttingen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大学教授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8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/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4217862" y="266590"/>
              <a:ext cx="2560080" cy="778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Max Born 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8DE9FD89-B19D-96C9-3FED-61BE18D4ADA4}"/>
              </a:ext>
            </a:extLst>
          </p:cNvPr>
          <p:cNvSpPr txBox="1"/>
          <p:nvPr/>
        </p:nvSpPr>
        <p:spPr>
          <a:xfrm>
            <a:off x="179534" y="1552846"/>
            <a:ext cx="82786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chemeClr val="bg1"/>
                </a:solidFill>
              </a:rPr>
              <a:t>玻恩 </a:t>
            </a:r>
            <a:r>
              <a:rPr lang="en-US" altLang="zh-CN" sz="2200" dirty="0">
                <a:solidFill>
                  <a:schemeClr val="bg1"/>
                </a:solidFill>
              </a:rPr>
              <a:t>1923/1924</a:t>
            </a:r>
            <a:r>
              <a:rPr lang="zh-CN" altLang="en-US" sz="2200" dirty="0">
                <a:solidFill>
                  <a:schemeClr val="bg1"/>
                </a:solidFill>
              </a:rPr>
              <a:t>年 讲授并撰写   </a:t>
            </a:r>
            <a:r>
              <a:rPr lang="en-US" altLang="zh-CN" sz="2200" b="1" dirty="0" err="1">
                <a:solidFill>
                  <a:srgbClr val="FFC000"/>
                </a:solidFill>
              </a:rPr>
              <a:t>Atommechanik</a:t>
            </a:r>
            <a:r>
              <a:rPr lang="en-US" altLang="zh-CN" sz="2200" dirty="0">
                <a:solidFill>
                  <a:schemeClr val="bg1"/>
                </a:solidFill>
              </a:rPr>
              <a:t>, </a:t>
            </a:r>
            <a:r>
              <a:rPr lang="zh-CN" altLang="en-US" sz="2200" dirty="0">
                <a:solidFill>
                  <a:schemeClr val="bg1"/>
                </a:solidFill>
              </a:rPr>
              <a:t>并为</a:t>
            </a:r>
            <a:r>
              <a:rPr lang="en-US" altLang="zh-CN" sz="2200" dirty="0">
                <a:solidFill>
                  <a:schemeClr val="bg1"/>
                </a:solidFill>
              </a:rPr>
              <a:t> </a:t>
            </a:r>
            <a:r>
              <a:rPr lang="zh-CN" altLang="en-US" sz="2200" dirty="0">
                <a:solidFill>
                  <a:schemeClr val="bg1"/>
                </a:solidFill>
              </a:rPr>
              <a:t>一种“新力学”预留了位置，</a:t>
            </a:r>
            <a:r>
              <a:rPr lang="en-US" altLang="zh-CN" sz="2200" dirty="0">
                <a:solidFill>
                  <a:schemeClr val="bg1"/>
                </a:solidFill>
              </a:rPr>
              <a:t>1925</a:t>
            </a:r>
            <a:r>
              <a:rPr lang="zh-CN" altLang="en-US" sz="2200" dirty="0">
                <a:solidFill>
                  <a:schemeClr val="bg1"/>
                </a:solidFill>
              </a:rPr>
              <a:t>年出版</a:t>
            </a:r>
            <a:r>
              <a:rPr lang="en-US" altLang="zh-CN" sz="2200" dirty="0">
                <a:solidFill>
                  <a:schemeClr val="bg1"/>
                </a:solidFill>
              </a:rPr>
              <a:t>; </a:t>
            </a:r>
          </a:p>
          <a:p>
            <a:endParaRPr lang="en-US" altLang="zh-CN" sz="2200" dirty="0">
              <a:solidFill>
                <a:schemeClr val="bg1"/>
              </a:solidFill>
            </a:endParaRPr>
          </a:p>
          <a:p>
            <a:r>
              <a:rPr lang="en-US" altLang="zh-CN" sz="2200" dirty="0">
                <a:solidFill>
                  <a:schemeClr val="bg1"/>
                </a:solidFill>
              </a:rPr>
              <a:t>1924</a:t>
            </a:r>
            <a:r>
              <a:rPr lang="zh-CN" altLang="en-US" sz="2200" dirty="0">
                <a:solidFill>
                  <a:schemeClr val="bg1"/>
                </a:solidFill>
              </a:rPr>
              <a:t>年， 造了  “</a:t>
            </a:r>
            <a:r>
              <a:rPr lang="en-US" altLang="zh-CN" sz="2200" b="1" dirty="0" err="1">
                <a:solidFill>
                  <a:srgbClr val="FFC000"/>
                </a:solidFill>
              </a:rPr>
              <a:t>Quantenmechanik</a:t>
            </a:r>
            <a:r>
              <a:rPr lang="en-US" altLang="zh-CN" sz="2200" dirty="0">
                <a:solidFill>
                  <a:schemeClr val="bg1"/>
                </a:solidFill>
              </a:rPr>
              <a:t>” </a:t>
            </a:r>
            <a:r>
              <a:rPr lang="zh-CN" altLang="en-US" sz="2200" dirty="0">
                <a:solidFill>
                  <a:schemeClr val="bg1"/>
                </a:solidFill>
              </a:rPr>
              <a:t>一词</a:t>
            </a:r>
            <a:r>
              <a:rPr lang="en-US" altLang="zh-CN" sz="2200" dirty="0">
                <a:solidFill>
                  <a:schemeClr val="bg1"/>
                </a:solidFill>
              </a:rPr>
              <a:t>, 1925</a:t>
            </a:r>
            <a:r>
              <a:rPr lang="zh-CN" altLang="en-US" sz="2200" dirty="0">
                <a:solidFill>
                  <a:schemeClr val="bg1"/>
                </a:solidFill>
              </a:rPr>
              <a:t>年和学生约当一起构造了矩阵力学；</a:t>
            </a:r>
            <a:endParaRPr lang="en-US" altLang="zh-CN" sz="2200" dirty="0">
              <a:solidFill>
                <a:schemeClr val="bg1"/>
              </a:solidFill>
            </a:endParaRPr>
          </a:p>
          <a:p>
            <a:endParaRPr lang="en-US" altLang="zh-CN" sz="2200" dirty="0">
              <a:solidFill>
                <a:schemeClr val="bg1"/>
              </a:solidFill>
            </a:endParaRPr>
          </a:p>
          <a:p>
            <a:r>
              <a:rPr lang="zh-CN" altLang="en-US" sz="2200" dirty="0">
                <a:solidFill>
                  <a:schemeClr val="bg1"/>
                </a:solidFill>
              </a:rPr>
              <a:t>参与创建量子力学的年轻人基本上都是他的学生或助手 </a:t>
            </a:r>
            <a:r>
              <a:rPr lang="en-US" altLang="zh-CN" sz="2200" dirty="0">
                <a:solidFill>
                  <a:schemeClr val="bg1"/>
                </a:solidFill>
              </a:rPr>
              <a:t>(</a:t>
            </a:r>
            <a:r>
              <a:rPr lang="zh-CN" altLang="en-US" sz="2200" dirty="0">
                <a:solidFill>
                  <a:schemeClr val="bg1"/>
                </a:solidFill>
              </a:rPr>
              <a:t>约当、海森堡、泡利、洪特、维格纳、费米</a:t>
            </a:r>
            <a:r>
              <a:rPr lang="en-US" altLang="zh-CN" sz="2200" dirty="0">
                <a:solidFill>
                  <a:schemeClr val="bg1"/>
                </a:solidFill>
              </a:rPr>
              <a:t>…)</a:t>
            </a:r>
            <a:r>
              <a:rPr lang="zh-CN" altLang="en-US" sz="2200" dirty="0">
                <a:solidFill>
                  <a:schemeClr val="bg1"/>
                </a:solidFill>
              </a:rPr>
              <a:t>；</a:t>
            </a:r>
            <a:endParaRPr lang="en-US" altLang="zh-CN" sz="2200" dirty="0">
              <a:solidFill>
                <a:schemeClr val="bg1"/>
              </a:solidFill>
            </a:endParaRPr>
          </a:p>
          <a:p>
            <a:r>
              <a:rPr lang="zh-CN" altLang="en-US" sz="2200" dirty="0">
                <a:solidFill>
                  <a:schemeClr val="bg1"/>
                </a:solidFill>
              </a:rPr>
              <a:t>曼哈顿工程，奥本海默是他的学生，泰勒、福克斯是他的助手；</a:t>
            </a:r>
            <a:endParaRPr lang="en-US" altLang="zh-CN" sz="2200" dirty="0">
              <a:solidFill>
                <a:schemeClr val="bg1"/>
              </a:solidFill>
            </a:endParaRPr>
          </a:p>
          <a:p>
            <a:endParaRPr lang="en-US" altLang="zh-CN" sz="2200" dirty="0">
              <a:solidFill>
                <a:schemeClr val="bg1"/>
              </a:solidFill>
            </a:endParaRPr>
          </a:p>
          <a:p>
            <a:r>
              <a:rPr lang="zh-CN" altLang="en-US" sz="2200" dirty="0">
                <a:solidFill>
                  <a:schemeClr val="bg1"/>
                </a:solidFill>
              </a:rPr>
              <a:t>他的学生</a:t>
            </a:r>
            <a:r>
              <a:rPr lang="zh-CN" altLang="en-US" sz="2200" b="1" dirty="0">
                <a:solidFill>
                  <a:srgbClr val="FFC000"/>
                </a:solidFill>
              </a:rPr>
              <a:t>程开甲、彭桓武</a:t>
            </a:r>
            <a:r>
              <a:rPr lang="zh-CN" altLang="en-US" sz="2200" dirty="0">
                <a:solidFill>
                  <a:schemeClr val="bg1"/>
                </a:solidFill>
              </a:rPr>
              <a:t>是中国的两弹元勋；</a:t>
            </a:r>
            <a:endParaRPr lang="en-US" altLang="zh-CN" sz="2200" dirty="0">
              <a:solidFill>
                <a:schemeClr val="bg1"/>
              </a:solidFill>
            </a:endParaRPr>
          </a:p>
          <a:p>
            <a:endParaRPr lang="en-US" altLang="zh-CN" sz="2200" dirty="0">
              <a:solidFill>
                <a:schemeClr val="bg1"/>
              </a:solidFill>
            </a:endParaRPr>
          </a:p>
          <a:p>
            <a:r>
              <a:rPr lang="en-US" altLang="zh-CN" sz="2200" dirty="0">
                <a:solidFill>
                  <a:schemeClr val="bg1"/>
                </a:solidFill>
              </a:rPr>
              <a:t>1947</a:t>
            </a:r>
            <a:r>
              <a:rPr lang="zh-CN" altLang="en-US" sz="2200" dirty="0">
                <a:solidFill>
                  <a:schemeClr val="bg1"/>
                </a:solidFill>
              </a:rPr>
              <a:t>年，</a:t>
            </a:r>
            <a:r>
              <a:rPr lang="en-US" altLang="zh-CN" sz="2200" dirty="0">
                <a:solidFill>
                  <a:schemeClr val="bg1"/>
                </a:solidFill>
              </a:rPr>
              <a:t>28</a:t>
            </a:r>
            <a:r>
              <a:rPr lang="zh-CN" altLang="en-US" sz="2200" dirty="0">
                <a:solidFill>
                  <a:schemeClr val="bg1"/>
                </a:solidFill>
              </a:rPr>
              <a:t>岁的</a:t>
            </a:r>
            <a:r>
              <a:rPr lang="zh-CN" altLang="en-US" sz="2200" b="1" dirty="0">
                <a:solidFill>
                  <a:srgbClr val="FFC000"/>
                </a:solidFill>
              </a:rPr>
              <a:t>黄昆</a:t>
            </a:r>
            <a:r>
              <a:rPr lang="zh-CN" altLang="en-US" sz="2200" dirty="0">
                <a:solidFill>
                  <a:schemeClr val="bg1"/>
                </a:solidFill>
              </a:rPr>
              <a:t>瞟了一眼他办公桌上乱糟糟的书稿，于是有了 </a:t>
            </a:r>
            <a:r>
              <a:rPr lang="en-US" altLang="zh-CN" sz="2200" b="1" dirty="0">
                <a:solidFill>
                  <a:srgbClr val="FFC000"/>
                </a:solidFill>
              </a:rPr>
              <a:t>Dynamical theory of crystal lattices </a:t>
            </a:r>
            <a:r>
              <a:rPr lang="zh-CN" altLang="en-US" sz="2200" dirty="0">
                <a:solidFill>
                  <a:schemeClr val="bg1"/>
                </a:solidFill>
              </a:rPr>
              <a:t>一书</a:t>
            </a:r>
            <a:r>
              <a:rPr lang="en-US" altLang="zh-CN" sz="2200" dirty="0">
                <a:solidFill>
                  <a:schemeClr val="bg1"/>
                </a:solidFill>
              </a:rPr>
              <a:t>. </a:t>
            </a:r>
            <a:endParaRPr lang="zh-CN" altLang="en-US" sz="2200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BC7128C0-B938-4E4D-D32A-C5BF1795D186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79855C0-9A73-1ADE-0FBA-25925518B47D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MPRL | Research and Pedagogy | Max Born's Vorlesungen über Atommechanik,  Erster Band">
            <a:extLst>
              <a:ext uri="{FF2B5EF4-FFF2-40B4-BE49-F238E27FC236}">
                <a16:creationId xmlns:a16="http://schemas.microsoft.com/office/drawing/2014/main" id="{80B1F031-6CEE-C7FC-532B-24A684DAA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210" y="1237650"/>
            <a:ext cx="3603789" cy="562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3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54BFD900-2F8F-C8D1-5B56-1081B9D525FA}"/>
              </a:ext>
            </a:extLst>
          </p:cNvPr>
          <p:cNvSpPr txBox="1"/>
          <p:nvPr/>
        </p:nvSpPr>
        <p:spPr>
          <a:xfrm>
            <a:off x="350693" y="1097207"/>
            <a:ext cx="8017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Born 1924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月造了“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Quantenmechanik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” 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一词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玻恩学派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与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量子力学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” 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相关联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.   </a:t>
            </a:r>
          </a:p>
          <a:p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“my school”         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–  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Born, 1954 in  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Born &amp; Huang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3E828F-A338-BCDE-963C-618EE29D7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226" y="2977902"/>
            <a:ext cx="6528541" cy="236428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801BF0A-2415-EA1B-0FA0-97C26D563D67}"/>
              </a:ext>
            </a:extLst>
          </p:cNvPr>
          <p:cNvSpPr txBox="1"/>
          <p:nvPr/>
        </p:nvSpPr>
        <p:spPr>
          <a:xfrm>
            <a:off x="2246226" y="5252136"/>
            <a:ext cx="104013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Es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ist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doch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merkwürdig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daß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so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viele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Leute gar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keine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Gefühl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für die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innere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Wahrscheinlichkeit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einer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Theorie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haben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竟然有很多人对理论的内在可能性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或然性？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一点儿感觉都没有。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                                                         —— Born to Einstein (?)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6220A9B-DA0E-4618-B590-60D14DE52B98}"/>
              </a:ext>
            </a:extLst>
          </p:cNvPr>
          <p:cNvSpPr/>
          <p:nvPr/>
        </p:nvSpPr>
        <p:spPr>
          <a:xfrm>
            <a:off x="4606945" y="264754"/>
            <a:ext cx="2949081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 Born  </a:t>
            </a:r>
            <a:endParaRPr kumimoji="1"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46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F436F-51D7-353A-7296-792C07656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658D22-495B-AFB9-EC7D-2B1673DF9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86A66D2-974A-0B67-7ED1-DAD5A42271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1BC2691-2998-4E73-8126-9F18D7061934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3A7366F-EACF-BB41-DF54-53B1C9DF86D6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">
            <a:extLst>
              <a:ext uri="{FF2B5EF4-FFF2-40B4-BE49-F238E27FC236}">
                <a16:creationId xmlns:a16="http://schemas.microsoft.com/office/drawing/2014/main" id="{D2AC7036-29E1-6A6C-BCD3-2394B933E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78" y="1892134"/>
            <a:ext cx="11682205" cy="502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1. W. Heisenberg, </a:t>
            </a:r>
            <a:r>
              <a:rPr lang="de-DE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Über quantentheoretische </a:t>
            </a:r>
            <a:r>
              <a:rPr lang="de-DE" altLang="zh-CN" sz="2200" b="1" dirty="0">
                <a:solidFill>
                  <a:srgbClr val="FFC000"/>
                </a:solidFill>
                <a:latin typeface="+mn-ea"/>
                <a:cs typeface="Times New Roman" panose="02020603050405020304" pitchFamily="18" charset="0"/>
              </a:rPr>
              <a:t>Umdeutung</a:t>
            </a:r>
            <a:r>
              <a:rPr lang="de-DE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 kinematischer und mechanischer Beziehungen </a:t>
            </a: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(</a:t>
            </a:r>
            <a:r>
              <a:rPr lang="zh-CN" altLang="en-US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运动学的和力学的关系之量子理论转义</a:t>
            </a: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)</a:t>
            </a:r>
            <a:r>
              <a:rPr lang="zh-CN" altLang="en-US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，</a:t>
            </a:r>
            <a:r>
              <a:rPr lang="de-DE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Z. </a:t>
            </a:r>
            <a:r>
              <a:rPr lang="en-US" altLang="zh-CN" sz="2200" dirty="0" err="1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Physik</a:t>
            </a: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, 33 (1925) 879-893.</a:t>
            </a:r>
          </a:p>
          <a:p>
            <a:pPr>
              <a:lnSpc>
                <a:spcPct val="150000"/>
              </a:lnSpc>
            </a:pP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2. </a:t>
            </a:r>
            <a:r>
              <a:rPr lang="en-US" altLang="zh-CN" sz="2200" b="1" dirty="0">
                <a:solidFill>
                  <a:srgbClr val="FFC000"/>
                </a:solidFill>
                <a:latin typeface="+mn-ea"/>
                <a:cs typeface="Times New Roman" panose="02020603050405020304" pitchFamily="18" charset="0"/>
              </a:rPr>
              <a:t>M. Born </a:t>
            </a: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and </a:t>
            </a: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P. Jordan</a:t>
            </a: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Zur</a:t>
            </a:r>
            <a:r>
              <a:rPr lang="en-US" altLang="zh-CN" sz="22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Quantenmechanik</a:t>
            </a:r>
            <a:r>
              <a:rPr lang="en-US" altLang="zh-CN" sz="22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 (</a:t>
            </a:r>
            <a:r>
              <a:rPr lang="zh-CN" altLang="en-US" sz="22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论量子力学</a:t>
            </a:r>
            <a:r>
              <a:rPr lang="en-US" altLang="zh-CN" sz="22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),  </a:t>
            </a: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Z. </a:t>
            </a:r>
            <a:r>
              <a:rPr lang="en-US" altLang="zh-CN" sz="2200" dirty="0" err="1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Physik</a:t>
            </a: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, 34 (1925) 858-888.</a:t>
            </a:r>
          </a:p>
          <a:p>
            <a:pPr>
              <a:lnSpc>
                <a:spcPct val="150000"/>
              </a:lnSpc>
            </a:pP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3. </a:t>
            </a:r>
            <a:r>
              <a:rPr lang="en-US" altLang="zh-CN" sz="2200" b="1" dirty="0">
                <a:solidFill>
                  <a:srgbClr val="FFC000"/>
                </a:solidFill>
                <a:latin typeface="+mn-ea"/>
                <a:cs typeface="Times New Roman" panose="02020603050405020304" pitchFamily="18" charset="0"/>
              </a:rPr>
              <a:t>M. Born</a:t>
            </a: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, W. Heisenberg, and </a:t>
            </a: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P. Jordan</a:t>
            </a: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Zur</a:t>
            </a: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Quantenmechanik</a:t>
            </a: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 II (</a:t>
            </a:r>
            <a:r>
              <a:rPr lang="zh-CN" altLang="en-US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论量子力学</a:t>
            </a: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II), </a:t>
            </a:r>
            <a:r>
              <a:rPr lang="zh-CN" altLang="en-US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Z. </a:t>
            </a:r>
            <a:r>
              <a:rPr lang="en-US" altLang="zh-CN" sz="2200" dirty="0" err="1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Physik</a:t>
            </a:r>
            <a:r>
              <a:rPr lang="en-US" altLang="zh-CN" sz="22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, 35 (1926) 557-615.</a:t>
            </a:r>
          </a:p>
          <a:p>
            <a:pPr>
              <a:lnSpc>
                <a:spcPct val="150000"/>
              </a:lnSpc>
            </a:pPr>
            <a:endParaRPr lang="en-US" altLang="zh-CN" sz="22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1926,  Born “Zur </a:t>
            </a:r>
            <a:r>
              <a:rPr lang="en-US" altLang="zh-CN" sz="2000" dirty="0" err="1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Quantenmechanik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 der </a:t>
            </a:r>
            <a:r>
              <a:rPr lang="en-US" altLang="zh-CN" sz="2000" dirty="0" err="1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Stoßvorgänge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 (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论碰撞的量子力学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)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”波函数的概率诠释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zh-CN" sz="20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E38D3C7-D0A4-2B89-B3AE-548EA3FB2E2B}"/>
              </a:ext>
            </a:extLst>
          </p:cNvPr>
          <p:cNvSpPr txBox="1"/>
          <p:nvPr/>
        </p:nvSpPr>
        <p:spPr>
          <a:xfrm>
            <a:off x="403778" y="1311258"/>
            <a:ext cx="635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量子力学 </a:t>
            </a:r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道、理论</a:t>
            </a:r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 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有了它的第一种形式： </a:t>
            </a:r>
            <a:r>
              <a:rPr lang="zh-CN" altLang="en-US" sz="2000" b="1" dirty="0">
                <a:solidFill>
                  <a:srgbClr val="FFC000"/>
                </a:solidFill>
                <a:latin typeface="+mn-ea"/>
              </a:rPr>
              <a:t>矩阵力学</a:t>
            </a:r>
            <a:endParaRPr lang="en-US" altLang="zh-CN" sz="2000" b="1" dirty="0">
              <a:solidFill>
                <a:srgbClr val="FFC000"/>
              </a:solidFill>
              <a:latin typeface="+mn-ea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9FC0AAD-1635-B835-718C-D615CC4998C6}"/>
              </a:ext>
            </a:extLst>
          </p:cNvPr>
          <p:cNvSpPr/>
          <p:nvPr/>
        </p:nvSpPr>
        <p:spPr>
          <a:xfrm>
            <a:off x="4606945" y="264754"/>
            <a:ext cx="2949081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 Born  </a:t>
            </a:r>
            <a:endParaRPr kumimoji="1"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63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BF183-19AE-FDA2-F4E8-CEB29AD09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6D7B2CD-A9AD-5136-A19D-DCA85B4BD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ECADD10C-169E-6A1A-736C-C828B1309114}"/>
              </a:ext>
            </a:extLst>
          </p:cNvPr>
          <p:cNvSpPr/>
          <p:nvPr/>
        </p:nvSpPr>
        <p:spPr>
          <a:xfrm>
            <a:off x="0" y="-15135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03B54053-0C42-FA13-AB2F-8E718DCCA1AB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2B9C295-4126-20FA-BA88-EF6E90235DAC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64D46300-C1A9-6EC4-CA18-4C29B4C576F5}"/>
              </a:ext>
            </a:extLst>
          </p:cNvPr>
          <p:cNvSpPr txBox="1"/>
          <p:nvPr/>
        </p:nvSpPr>
        <p:spPr>
          <a:xfrm>
            <a:off x="7215809" y="4212905"/>
            <a:ext cx="4492487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Max  Born, Pascual Jordan, </a:t>
            </a:r>
            <a:r>
              <a:rPr lang="en-US" altLang="zh-CN" sz="2400" dirty="0" err="1">
                <a:solidFill>
                  <a:schemeClr val="bg1"/>
                </a:solidFill>
              </a:rPr>
              <a:t>Elementare</a:t>
            </a:r>
            <a:r>
              <a:rPr lang="en-US" altLang="zh-CN" sz="2400" dirty="0">
                <a:solidFill>
                  <a:schemeClr val="bg1"/>
                </a:solidFill>
              </a:rPr>
              <a:t>  </a:t>
            </a:r>
            <a:r>
              <a:rPr lang="en-US" altLang="zh-CN" sz="2400" dirty="0" err="1">
                <a:solidFill>
                  <a:schemeClr val="bg1"/>
                </a:solidFill>
              </a:rPr>
              <a:t>Quantenmechanik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 (</a:t>
            </a:r>
            <a:r>
              <a:rPr lang="zh-CN" altLang="en-US" sz="2400" dirty="0">
                <a:solidFill>
                  <a:schemeClr val="bg1"/>
                </a:solidFill>
              </a:rPr>
              <a:t>基础量子力学</a:t>
            </a:r>
            <a:r>
              <a:rPr lang="en-US" altLang="zh-CN" sz="2400" dirty="0">
                <a:solidFill>
                  <a:schemeClr val="bg1"/>
                </a:solidFill>
              </a:rPr>
              <a:t>), Springer (1930).  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100" name="Picture 4" descr="Elementare Quantenmechanik: Zweiter Band der Vorlesungen über Atommechanik  | SpringerLink">
            <a:extLst>
              <a:ext uri="{FF2B5EF4-FFF2-40B4-BE49-F238E27FC236}">
                <a16:creationId xmlns:a16="http://schemas.microsoft.com/office/drawing/2014/main" id="{87F2C826-D6C8-E8DA-63AC-B7F1DA6F3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3548"/>
            <a:ext cx="3760376" cy="578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5501E57-D26B-9B7A-FBA4-B1ACE57CC6F7}"/>
              </a:ext>
            </a:extLst>
          </p:cNvPr>
          <p:cNvSpPr/>
          <p:nvPr/>
        </p:nvSpPr>
        <p:spPr>
          <a:xfrm>
            <a:off x="4621458" y="264754"/>
            <a:ext cx="2949081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 Born  </a:t>
            </a:r>
            <a:endParaRPr kumimoji="1"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12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FCA96-6222-8795-8442-D40F722BC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E7732-C3D6-E5B0-D701-11BBAC97E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A6EB2D6A-B24D-1C96-C055-165BC79A55C8}"/>
              </a:ext>
            </a:extLst>
          </p:cNvPr>
          <p:cNvSpPr/>
          <p:nvPr/>
        </p:nvSpPr>
        <p:spPr>
          <a:xfrm>
            <a:off x="13710" y="7235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9DF7639D-DD92-5148-3305-192CBCECAE13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F451054-8A19-064A-05DD-10B19C4D9ECB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F9538BD-0860-A934-CC59-1AA009E6A8A3}"/>
                  </a:ext>
                </a:extLst>
              </p:cNvPr>
              <p:cNvSpPr txBox="1"/>
              <p:nvPr/>
            </p:nvSpPr>
            <p:spPr>
              <a:xfrm>
                <a:off x="371764" y="1412626"/>
                <a:ext cx="4627418" cy="6242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400" dirty="0">
                    <a:solidFill>
                      <a:schemeClr val="bg1"/>
                    </a:solidFill>
                  </a:rPr>
                  <a:t>量子化条件：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𝑝𝑞</m:t>
                    </m:r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𝑞𝑝</m:t>
                    </m:r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zh-CN" altLang="en-US" sz="24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F9538BD-0860-A934-CC59-1AA009E6A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64" y="1412626"/>
                <a:ext cx="4627418" cy="624273"/>
              </a:xfrm>
              <a:prstGeom prst="rect">
                <a:avLst/>
              </a:prstGeom>
              <a:blipFill>
                <a:blip r:embed="rId5"/>
                <a:stretch>
                  <a:fillRect l="-2108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1339C7C-13DD-265B-8726-C47529A707C8}"/>
                  </a:ext>
                </a:extLst>
              </p:cNvPr>
              <p:cNvSpPr txBox="1"/>
              <p:nvPr/>
            </p:nvSpPr>
            <p:spPr>
              <a:xfrm>
                <a:off x="600364" y="2669662"/>
                <a:ext cx="3546763" cy="2781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400" dirty="0">
                    <a:solidFill>
                      <a:srgbClr val="FFC000"/>
                    </a:solidFill>
                  </a:rPr>
                  <a:t>交换关系  </a:t>
                </a:r>
                <a:endParaRPr lang="en-US" altLang="zh-CN" sz="2400" dirty="0">
                  <a:solidFill>
                    <a:srgbClr val="FFC000"/>
                  </a:solidFill>
                </a:endParaRPr>
              </a:p>
              <a:p>
                <a:pPr marL="457200" indent="-457200" algn="l">
                  <a:lnSpc>
                    <a:spcPct val="150000"/>
                  </a:lnSpc>
                  <a:buAutoNum type="arabicPeriod"/>
                </a:pP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𝑝𝑞</m:t>
                    </m:r>
                    <m:r>
                      <a:rPr lang="en-US" altLang="zh-CN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𝑞𝑝</m:t>
                    </m:r>
                    <m:r>
                      <a:rPr lang="en-US" altLang="zh-CN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   </m:t>
                    </m:r>
                  </m:oMath>
                </a14:m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marL="457200" indent="-457200">
                  <a:lnSpc>
                    <a:spcPct val="150000"/>
                  </a:lnSpc>
                  <a:buFontTx/>
                  <a:buAutoNum type="arabicPeriod"/>
                </a:pP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𝑝𝑞</m:t>
                    </m:r>
                    <m:r>
                      <a:rPr lang="en-US" altLang="zh-CN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𝑞𝑝</m:t>
                    </m:r>
                    <m:r>
                      <a:rPr lang="en-US" altLang="zh-CN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marL="457200" indent="-457200">
                  <a:lnSpc>
                    <a:spcPct val="150000"/>
                  </a:lnSpc>
                  <a:buFontTx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 </m:t>
                    </m:r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marL="457200" indent="-457200" algn="l">
                  <a:buAutoNum type="arabicPeriod"/>
                </a:pPr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1339C7C-13DD-265B-8726-C47529A70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64" y="2669662"/>
                <a:ext cx="3546763" cy="2781531"/>
              </a:xfrm>
              <a:prstGeom prst="rect">
                <a:avLst/>
              </a:prstGeom>
              <a:blipFill>
                <a:blip r:embed="rId6"/>
                <a:stretch>
                  <a:fillRect l="-2577" t="-19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E7561D1D-9A4B-BF53-9BBD-E573F97FB4F1}"/>
              </a:ext>
            </a:extLst>
          </p:cNvPr>
          <p:cNvSpPr txBox="1"/>
          <p:nvPr/>
        </p:nvSpPr>
        <p:spPr>
          <a:xfrm>
            <a:off x="385332" y="5677543"/>
            <a:ext cx="5643418" cy="95410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C000"/>
                </a:solidFill>
              </a:rPr>
              <a:t>换</a:t>
            </a:r>
            <a:r>
              <a:rPr lang="zh-CN" altLang="en-US" sz="2400" dirty="0">
                <a:solidFill>
                  <a:schemeClr val="bg1"/>
                </a:solidFill>
              </a:rPr>
              <a:t>我心，为你心，始知相忆深。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                                  —[</a:t>
            </a:r>
            <a:r>
              <a:rPr lang="zh-CN" altLang="en-US" sz="2400" dirty="0">
                <a:solidFill>
                  <a:schemeClr val="bg1"/>
                </a:solidFill>
              </a:rPr>
              <a:t>唐</a:t>
            </a:r>
            <a:r>
              <a:rPr lang="en-US" altLang="zh-CN" sz="2400" dirty="0">
                <a:solidFill>
                  <a:schemeClr val="bg1"/>
                </a:solidFill>
              </a:rPr>
              <a:t>]</a:t>
            </a:r>
            <a:r>
              <a:rPr lang="zh-CN" altLang="en-US" sz="2400" dirty="0">
                <a:solidFill>
                  <a:schemeClr val="bg1"/>
                </a:solidFill>
              </a:rPr>
              <a:t>顾夐 </a:t>
            </a:r>
            <a:r>
              <a:rPr lang="en-US" altLang="zh-CN" sz="2400" dirty="0">
                <a:solidFill>
                  <a:schemeClr val="bg1"/>
                </a:solidFill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</a:rPr>
              <a:t>诉衷情</a:t>
            </a:r>
            <a:r>
              <a:rPr lang="en-US" altLang="zh-CN" sz="2400" dirty="0">
                <a:solidFill>
                  <a:schemeClr val="bg1"/>
                </a:solidFill>
              </a:rPr>
              <a:t>》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A46CD643-C887-915C-680B-D0B018DDA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973" y="0"/>
            <a:ext cx="3868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6CA141D-D3AD-5F5F-E335-0A00C55EC026}"/>
              </a:ext>
            </a:extLst>
          </p:cNvPr>
          <p:cNvSpPr/>
          <p:nvPr/>
        </p:nvSpPr>
        <p:spPr>
          <a:xfrm>
            <a:off x="4606945" y="264754"/>
            <a:ext cx="2949081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 Born  </a:t>
            </a:r>
            <a:endParaRPr kumimoji="1"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122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F2AD0-3301-2414-9581-7DC59F7B3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D25A606-54FA-F88B-A722-736F95E5F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A9316CEC-31AE-1375-BA00-3C2D6CD6E476}"/>
              </a:ext>
            </a:extLst>
          </p:cNvPr>
          <p:cNvGrpSpPr/>
          <p:nvPr/>
        </p:nvGrpSpPr>
        <p:grpSpPr>
          <a:xfrm>
            <a:off x="-29030" y="0"/>
            <a:ext cx="12192000" cy="6858000"/>
            <a:chOff x="-277319" y="394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8C43A921-9D7E-3AFF-D07B-496FC2D55866}"/>
                </a:ext>
              </a:extLst>
            </p:cNvPr>
            <p:cNvSpPr/>
            <p:nvPr/>
          </p:nvSpPr>
          <p:spPr>
            <a:xfrm>
              <a:off x="-277319" y="394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0C6C82B-E82D-9767-3F9B-CDF2A5A97147}"/>
                </a:ext>
              </a:extLst>
            </p:cNvPr>
            <p:cNvSpPr/>
            <p:nvPr/>
          </p:nvSpPr>
          <p:spPr>
            <a:xfrm>
              <a:off x="3612509" y="265148"/>
              <a:ext cx="441234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Werner Heisenberg 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78A0E84D-2E32-8ED4-F461-769759D8CF45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CBD9FBCC-8BC6-400F-8445-AAD0460B6B1B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8" descr="Werner Heisenberg 1933 : r/Colorization">
            <a:extLst>
              <a:ext uri="{FF2B5EF4-FFF2-40B4-BE49-F238E27FC236}">
                <a16:creationId xmlns:a16="http://schemas.microsoft.com/office/drawing/2014/main" id="{1A6EA96C-EFDF-91E1-6CD3-1F968BD77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047" y="1106757"/>
            <a:ext cx="2952923" cy="434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D2FC2A-CB67-5C16-E249-77EC7A7D9E3F}"/>
              </a:ext>
            </a:extLst>
          </p:cNvPr>
          <p:cNvSpPr txBox="1"/>
          <p:nvPr/>
        </p:nvSpPr>
        <p:spPr>
          <a:xfrm>
            <a:off x="9016359" y="5899825"/>
            <a:ext cx="323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chemeClr val="bg1"/>
                </a:solidFill>
              </a:rPr>
              <a:t>Werner Heisenberg,  1901-1976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25DC46F-28AA-0C1D-B5B6-CBEB4121326C}"/>
              </a:ext>
            </a:extLst>
          </p:cNvPr>
          <p:cNvSpPr txBox="1"/>
          <p:nvPr/>
        </p:nvSpPr>
        <p:spPr>
          <a:xfrm>
            <a:off x="119342" y="1375510"/>
            <a:ext cx="88970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1920</a:t>
            </a:r>
            <a:r>
              <a:rPr lang="zh-CN" altLang="en-US" sz="2400" dirty="0">
                <a:solidFill>
                  <a:schemeClr val="bg1"/>
                </a:solidFill>
              </a:rPr>
              <a:t>底，  </a:t>
            </a:r>
            <a:r>
              <a:rPr lang="en-US" altLang="zh-CN" sz="2400" dirty="0">
                <a:solidFill>
                  <a:schemeClr val="bg1"/>
                </a:solidFill>
              </a:rPr>
              <a:t>	</a:t>
            </a:r>
            <a:r>
              <a:rPr lang="zh-CN" altLang="en-US" sz="2400" dirty="0">
                <a:solidFill>
                  <a:schemeClr val="bg1"/>
                </a:solidFill>
              </a:rPr>
              <a:t>慕尼黑大学入索末菲门下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1922</a:t>
            </a:r>
            <a:r>
              <a:rPr lang="zh-CN" altLang="en-US" sz="2400" dirty="0">
                <a:solidFill>
                  <a:schemeClr val="bg1"/>
                </a:solidFill>
              </a:rPr>
              <a:t>， </a:t>
            </a:r>
            <a:r>
              <a:rPr lang="en-US" altLang="zh-CN" sz="2400" dirty="0">
                <a:solidFill>
                  <a:schemeClr val="bg1"/>
                </a:solidFill>
              </a:rPr>
              <a:t>	</a:t>
            </a:r>
            <a:r>
              <a:rPr lang="zh-CN" altLang="en-US" sz="2400" dirty="0">
                <a:solidFill>
                  <a:schemeClr val="bg1"/>
                </a:solidFill>
              </a:rPr>
              <a:t>第一篇文章即引入半量子数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1923</a:t>
            </a:r>
            <a:r>
              <a:rPr lang="zh-CN" altLang="en-US" sz="2400" dirty="0">
                <a:solidFill>
                  <a:schemeClr val="bg1"/>
                </a:solidFill>
              </a:rPr>
              <a:t>， </a:t>
            </a:r>
            <a:r>
              <a:rPr lang="en-US" altLang="zh-CN" sz="2400" dirty="0">
                <a:solidFill>
                  <a:schemeClr val="bg1"/>
                </a:solidFill>
              </a:rPr>
              <a:t>	</a:t>
            </a:r>
            <a:r>
              <a:rPr lang="zh-CN" altLang="en-US" sz="2400" dirty="0">
                <a:solidFill>
                  <a:schemeClr val="bg1"/>
                </a:solidFill>
              </a:rPr>
              <a:t>到哥廷恩跟玻恩学习原子物理，在那儿遇到玻尔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1923</a:t>
            </a:r>
            <a:r>
              <a:rPr lang="zh-CN" altLang="en-US" sz="2400" dirty="0">
                <a:solidFill>
                  <a:schemeClr val="bg1"/>
                </a:solidFill>
              </a:rPr>
              <a:t>， </a:t>
            </a:r>
            <a:r>
              <a:rPr lang="en-US" altLang="zh-CN" sz="2400" dirty="0">
                <a:solidFill>
                  <a:schemeClr val="bg1"/>
                </a:solidFill>
              </a:rPr>
              <a:t>	</a:t>
            </a:r>
            <a:r>
              <a:rPr lang="zh-CN" altLang="en-US" sz="2400" dirty="0">
                <a:solidFill>
                  <a:schemeClr val="bg1"/>
                </a:solidFill>
              </a:rPr>
              <a:t>以流体研究获博士学位，导师为索末菲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1924</a:t>
            </a:r>
            <a:r>
              <a:rPr lang="zh-CN" altLang="en-US" sz="2400" dirty="0">
                <a:solidFill>
                  <a:schemeClr val="bg1"/>
                </a:solidFill>
              </a:rPr>
              <a:t>， </a:t>
            </a:r>
            <a:r>
              <a:rPr lang="en-US" altLang="zh-CN" sz="2400" dirty="0">
                <a:solidFill>
                  <a:schemeClr val="bg1"/>
                </a:solidFill>
              </a:rPr>
              <a:t>	</a:t>
            </a:r>
            <a:r>
              <a:rPr lang="zh-CN" altLang="en-US" sz="2400" dirty="0">
                <a:solidFill>
                  <a:schemeClr val="bg1"/>
                </a:solidFill>
              </a:rPr>
              <a:t>在玻恩门下做 </a:t>
            </a:r>
            <a:r>
              <a:rPr lang="en-US" altLang="zh-CN" sz="2400" dirty="0">
                <a:solidFill>
                  <a:schemeClr val="bg1"/>
                </a:solidFill>
              </a:rPr>
              <a:t>Habilitation</a:t>
            </a: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1924.09-1925.05</a:t>
            </a:r>
            <a:r>
              <a:rPr lang="zh-CN" altLang="en-US" sz="2400" dirty="0">
                <a:solidFill>
                  <a:schemeClr val="bg1"/>
                </a:solidFill>
              </a:rPr>
              <a:t>， </a:t>
            </a:r>
            <a:r>
              <a:rPr lang="en-US" altLang="zh-CN" sz="2400" dirty="0">
                <a:solidFill>
                  <a:schemeClr val="bg1"/>
                </a:solidFill>
              </a:rPr>
              <a:t>1926 </a:t>
            </a:r>
            <a:r>
              <a:rPr lang="zh-CN" altLang="en-US" sz="2400" dirty="0">
                <a:solidFill>
                  <a:schemeClr val="bg1"/>
                </a:solidFill>
              </a:rPr>
              <a:t>一段时间</a:t>
            </a:r>
            <a:r>
              <a:rPr lang="en-US" altLang="zh-CN" sz="2400" dirty="0">
                <a:solidFill>
                  <a:schemeClr val="bg1"/>
                </a:solidFill>
              </a:rPr>
              <a:t>,</a:t>
            </a:r>
            <a:r>
              <a:rPr lang="zh-CN" altLang="en-US" sz="2400" dirty="0">
                <a:solidFill>
                  <a:schemeClr val="bg1"/>
                </a:solidFill>
              </a:rPr>
              <a:t> 在玻尔处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1924-1927</a:t>
            </a:r>
            <a:r>
              <a:rPr lang="zh-CN" altLang="en-US" sz="2400" dirty="0">
                <a:solidFill>
                  <a:schemeClr val="bg1"/>
                </a:solidFill>
              </a:rPr>
              <a:t>，</a:t>
            </a:r>
            <a:r>
              <a:rPr lang="en-US" altLang="zh-CN" sz="2400" dirty="0">
                <a:solidFill>
                  <a:schemeClr val="bg1"/>
                </a:solidFill>
              </a:rPr>
              <a:t>   </a:t>
            </a:r>
            <a:r>
              <a:rPr lang="zh-CN" altLang="en-US" sz="2400" dirty="0">
                <a:solidFill>
                  <a:schemeClr val="bg1"/>
                </a:solidFill>
              </a:rPr>
              <a:t>哥廷恩大学讲师 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1925</a:t>
            </a:r>
            <a:r>
              <a:rPr lang="zh-CN" altLang="en-US" sz="2400" dirty="0">
                <a:solidFill>
                  <a:schemeClr val="bg1"/>
                </a:solidFill>
              </a:rPr>
              <a:t>， </a:t>
            </a:r>
            <a:r>
              <a:rPr lang="en-US" altLang="zh-CN" sz="2400" dirty="0">
                <a:solidFill>
                  <a:schemeClr val="bg1"/>
                </a:solidFill>
              </a:rPr>
              <a:t>	</a:t>
            </a:r>
            <a:r>
              <a:rPr lang="zh-CN" altLang="en-US" sz="2400" dirty="0">
                <a:solidFill>
                  <a:schemeClr val="bg1"/>
                </a:solidFill>
              </a:rPr>
              <a:t>改造</a:t>
            </a:r>
            <a:r>
              <a:rPr lang="en-US" altLang="zh-CN" sz="2400" dirty="0" err="1">
                <a:solidFill>
                  <a:schemeClr val="bg1"/>
                </a:solidFill>
              </a:rPr>
              <a:t>Kramers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  <a:r>
              <a:rPr lang="zh-CN" altLang="en-US" sz="2400" dirty="0">
                <a:solidFill>
                  <a:schemeClr val="bg1"/>
                </a:solidFill>
              </a:rPr>
              <a:t>色散关系为量子形式， 玻恩润色成文。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	</a:t>
            </a:r>
            <a:r>
              <a:rPr lang="zh-CN" altLang="en-US" sz="2400" dirty="0">
                <a:solidFill>
                  <a:schemeClr val="bg1"/>
                </a:solidFill>
              </a:rPr>
              <a:t>又，</a:t>
            </a:r>
            <a:r>
              <a:rPr lang="en-US" altLang="zh-CN" sz="2400" dirty="0">
                <a:solidFill>
                  <a:schemeClr val="bg1"/>
                </a:solidFill>
              </a:rPr>
              <a:t> Born-Heisenberg-Jordan  “ Zur </a:t>
            </a:r>
            <a:r>
              <a:rPr lang="en-US" altLang="zh-CN" sz="2400" dirty="0" err="1">
                <a:solidFill>
                  <a:schemeClr val="bg1"/>
                </a:solidFill>
              </a:rPr>
              <a:t>Quantenmechanik</a:t>
            </a:r>
            <a:r>
              <a:rPr lang="en-US" altLang="zh-CN" sz="2400" dirty="0">
                <a:solidFill>
                  <a:schemeClr val="bg1"/>
                </a:solidFill>
              </a:rPr>
              <a:t> II”</a:t>
            </a: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1926,     	</a:t>
            </a:r>
            <a:r>
              <a:rPr lang="zh-CN" altLang="en-US" sz="2400" dirty="0">
                <a:solidFill>
                  <a:schemeClr val="bg1"/>
                </a:solidFill>
              </a:rPr>
              <a:t>基于波力学提出交换作用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1927,     	Uncertainty  Principle</a:t>
            </a: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1932</a:t>
            </a:r>
            <a:r>
              <a:rPr lang="zh-CN" altLang="en-US" sz="2400" dirty="0">
                <a:solidFill>
                  <a:schemeClr val="bg1"/>
                </a:solidFill>
              </a:rPr>
              <a:t>，   </a:t>
            </a:r>
            <a:r>
              <a:rPr lang="en-US" altLang="zh-CN" sz="2400" dirty="0">
                <a:solidFill>
                  <a:schemeClr val="bg1"/>
                </a:solidFill>
              </a:rPr>
              <a:t>	</a:t>
            </a:r>
            <a:r>
              <a:rPr lang="zh-CN" altLang="en-US" sz="2400" dirty="0">
                <a:solidFill>
                  <a:schemeClr val="bg1"/>
                </a:solidFill>
              </a:rPr>
              <a:t>质子</a:t>
            </a:r>
            <a:r>
              <a:rPr lang="en-US" altLang="zh-CN" sz="2400" dirty="0">
                <a:solidFill>
                  <a:schemeClr val="bg1"/>
                </a:solidFill>
              </a:rPr>
              <a:t>-</a:t>
            </a:r>
            <a:r>
              <a:rPr lang="zh-CN" altLang="en-US" sz="2400" dirty="0">
                <a:solidFill>
                  <a:schemeClr val="bg1"/>
                </a:solidFill>
              </a:rPr>
              <a:t>中子对称性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1946, 		</a:t>
            </a:r>
            <a:r>
              <a:rPr lang="zh-CN" altLang="en-US" sz="2400" dirty="0">
                <a:solidFill>
                  <a:schemeClr val="bg1"/>
                </a:solidFill>
              </a:rPr>
              <a:t>回到哥廷恩 </a:t>
            </a:r>
            <a:r>
              <a:rPr lang="en-US" altLang="zh-CN" sz="2400" dirty="0">
                <a:solidFill>
                  <a:schemeClr val="bg1"/>
                </a:solidFill>
              </a:rPr>
              <a:t>(</a:t>
            </a:r>
            <a:r>
              <a:rPr lang="zh-CN" altLang="en-US" sz="2400" dirty="0">
                <a:solidFill>
                  <a:schemeClr val="bg1"/>
                </a:solidFill>
              </a:rPr>
              <a:t>英占区</a:t>
            </a:r>
            <a:r>
              <a:rPr lang="en-US" altLang="zh-CN" sz="2400" dirty="0">
                <a:solidFill>
                  <a:schemeClr val="bg1"/>
                </a:solidFill>
              </a:rPr>
              <a:t>)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0743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0" name="直接连接符 9"/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5">
            <a:extLst>
              <a:ext uri="{FF2B5EF4-FFF2-40B4-BE49-F238E27FC236}">
                <a16:creationId xmlns:a16="http://schemas.microsoft.com/office/drawing/2014/main" id="{C418159E-AFA8-4669-B7C5-72BD84C89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738" y="1051896"/>
            <a:ext cx="5415731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chemeClr val="bg1"/>
                </a:solidFill>
              </a:rPr>
              <a:t>1925</a:t>
            </a:r>
            <a:r>
              <a:rPr lang="zh-CN" altLang="en-US" b="1" dirty="0">
                <a:solidFill>
                  <a:schemeClr val="bg1"/>
                </a:solidFill>
              </a:rPr>
              <a:t>年，</a:t>
            </a:r>
            <a:r>
              <a:rPr lang="zh-CN" altLang="en-US" sz="2000" b="1" dirty="0">
                <a:solidFill>
                  <a:srgbClr val="FFC000">
                    <a:alpha val="68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海森堡</a:t>
            </a:r>
            <a:r>
              <a:rPr lang="zh-CN" altLang="en-US" b="1" dirty="0">
                <a:solidFill>
                  <a:schemeClr val="bg1"/>
                </a:solidFill>
              </a:rPr>
              <a:t>试图回答谱线的强度问题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A18DD401-D099-40C4-AEB1-EFC77AF5B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38" y="1772642"/>
            <a:ext cx="3999686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r>
              <a:rPr lang="zh-CN" altLang="en-US" sz="2000" b="1" dirty="0">
                <a:solidFill>
                  <a:srgbClr val="FFC000">
                    <a:alpha val="68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可观测量</a:t>
            </a:r>
            <a:r>
              <a:rPr lang="en-US" altLang="zh-CN" sz="2000" b="1" dirty="0">
                <a:solidFill>
                  <a:srgbClr val="FFC000">
                    <a:alpha val="68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      </a:t>
            </a:r>
            <a:r>
              <a:rPr lang="zh-CN" altLang="en-US" dirty="0">
                <a:solidFill>
                  <a:schemeClr val="bg1"/>
                </a:solidFill>
              </a:rPr>
              <a:t>谱线频率、强度</a:t>
            </a:r>
            <a:r>
              <a:rPr lang="en-US" altLang="zh-CN" dirty="0">
                <a:solidFill>
                  <a:schemeClr val="bg1"/>
                </a:solidFill>
              </a:rPr>
              <a:t>......</a:t>
            </a:r>
          </a:p>
          <a:p>
            <a:pPr>
              <a:spcBef>
                <a:spcPct val="5000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频率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  <a:sym typeface="Symbol" panose="05050102010706020507" pitchFamily="18" charset="2"/>
              </a:rPr>
              <a:t>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  </a:t>
            </a: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强度：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Jump</a:t>
            </a: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，</a:t>
            </a:r>
            <a:r>
              <a:rPr lang="zh-CN" altLang="en-US" sz="2400" b="1" dirty="0">
                <a:solidFill>
                  <a:srgbClr val="FFC000"/>
                </a:solidFill>
                <a:latin typeface="+mj-ea"/>
                <a:ea typeface="+mj-ea"/>
              </a:rPr>
              <a:t>二</a:t>
            </a:r>
            <a:endParaRPr lang="en-US" altLang="zh-CN" sz="2400" b="1" dirty="0">
              <a:solidFill>
                <a:srgbClr val="FFC000"/>
              </a:solidFill>
              <a:latin typeface="+mj-ea"/>
              <a:ea typeface="+mj-ea"/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4662392D-36BB-4E9D-9E3B-B0C13196A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89" y="2807653"/>
            <a:ext cx="5179501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orbit x(t) is periodic,  </a:t>
            </a:r>
            <a:r>
              <a:rPr lang="en-US" altLang="zh-CN" sz="2000" b="1" dirty="0">
                <a:solidFill>
                  <a:srgbClr val="FFC000">
                    <a:alpha val="68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Frequency from Fourier-analyzing </a:t>
            </a:r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sharp 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classical orbits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9324555-FFD3-D023-CBC5-00C37FC9C4E3}"/>
                  </a:ext>
                </a:extLst>
              </p:cNvPr>
              <p:cNvSpPr txBox="1"/>
              <p:nvPr/>
            </p:nvSpPr>
            <p:spPr>
              <a:xfrm>
                <a:off x="462263" y="3780236"/>
                <a:ext cx="11267472" cy="3192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bg1"/>
                    </a:solidFill>
                  </a:rPr>
                  <a:t>频率是两个变量的函数</a:t>
                </a:r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r>
                  <a:rPr lang="zh-CN" altLang="en-US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𝜈</m:t>
                    </m:r>
                    <m:r>
                      <a:rPr lang="en-US" altLang="zh-CN" sz="24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zh-CN" altLang="zh-CN" sz="24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r>
                      <a:rPr lang="en-US" altLang="zh-CN" sz="24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zh-CN" altLang="zh-CN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h</m:t>
                        </m:r>
                      </m:den>
                    </m:f>
                    <m:r>
                      <a:rPr lang="en-US" altLang="zh-CN" sz="24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  </m:t>
                    </m:r>
                    <m:d>
                      <m:dPr>
                        <m:begChr m:val="["/>
                        <m:endChr m:val="]"/>
                        <m:ctrlPr>
                          <a:rPr lang="zh-CN" altLang="zh-CN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zh-CN" altLang="zh-CN" sz="2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仿宋" panose="02010609060101010101" pitchFamily="49" charset="-122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zh-CN" altLang="zh-CN" sz="2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仿宋" panose="02010609060101010101" pitchFamily="49" charset="-122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仿宋" panose="02010609060101010101" pitchFamily="49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仿宋" panose="02010609060101010101" pitchFamily="49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d>
                      </m:e>
                    </m:d>
                  </m:oMath>
                </a14:m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zh-CN" sz="2400" dirty="0">
                    <a:solidFill>
                      <a:schemeClr val="bg1"/>
                    </a:solidFill>
                  </a:rPr>
                  <a:t>应该有组合性质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d>
                      <m:dPr>
                        <m:ctrlPr>
                          <a:rPr lang="zh-CN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altLang="zh-CN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altLang="zh-CN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d>
                      <m:dPr>
                        <m:ctrlPr>
                          <a:rPr lang="zh-CN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altLang="zh-CN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d>
                      <m:dPr>
                        <m:ctrlPr>
                          <a:rPr lang="zh-CN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r>
                  <a:rPr lang="zh-CN" altLang="en-US" sz="2400" dirty="0">
                    <a:solidFill>
                      <a:schemeClr val="bg1"/>
                    </a:solidFill>
                  </a:rPr>
                  <a:t>顺着这个思路计算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400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zh-CN" altLang="zh-CN" sz="2400" i="1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仿宋" panose="02010609060101010101" pitchFamily="49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FFFF00"/>
                    </a:solidFill>
                  </a:rPr>
                  <a:t> ，</a:t>
                </a:r>
                <a:r>
                  <a:rPr lang="zh-CN" altLang="zh-CN" sz="2400" dirty="0">
                    <a:solidFill>
                      <a:srgbClr val="FFFF0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zh-CN" altLang="zh-CN" sz="2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仿宋" panose="02010609060101010101" pitchFamily="49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4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sz="2400" dirty="0">
                    <a:solidFill>
                      <a:schemeClr val="bg1"/>
                    </a:solidFill>
                  </a:rPr>
                  <a:t>，  会出现矩阵乘法。</a:t>
                </a:r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zh-CN" alt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，</m:t>
                          </m:r>
                          <m:r>
                            <m:rPr>
                              <m:sty m:val="p"/>
                            </m:rPr>
                            <a:rPr lang="en-US" altLang="zh-CN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zh-CN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CN" alt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zh-CN" alt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，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zh-CN" alt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zh-CN" alt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，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zh-CN" alt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，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CN" alt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zh-CN" alt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，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9324555-FFD3-D023-CBC5-00C37FC9C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63" y="3780236"/>
                <a:ext cx="11267472" cy="3192541"/>
              </a:xfrm>
              <a:prstGeom prst="rect">
                <a:avLst/>
              </a:prstGeom>
              <a:blipFill>
                <a:blip r:embed="rId9"/>
                <a:stretch>
                  <a:fillRect l="-866" t="-17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4CE67D5B-5EE0-EE5D-5D5F-16E1707A0C5F}"/>
              </a:ext>
            </a:extLst>
          </p:cNvPr>
          <p:cNvSpPr/>
          <p:nvPr/>
        </p:nvSpPr>
        <p:spPr>
          <a:xfrm>
            <a:off x="3860798" y="264754"/>
            <a:ext cx="441234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Werner Heisenberg </a:t>
            </a:r>
            <a:endParaRPr kumimoji="1"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603B966-AC9F-1933-1436-C07037BDB8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1403" y="1134942"/>
            <a:ext cx="6642705" cy="223168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054EFD3-79F6-7F96-3630-5FF93797CCBF}"/>
              </a:ext>
            </a:extLst>
          </p:cNvPr>
          <p:cNvSpPr txBox="1"/>
          <p:nvPr/>
        </p:nvSpPr>
        <p:spPr>
          <a:xfrm>
            <a:off x="6438580" y="3527365"/>
            <a:ext cx="5448203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Heisenberg's quantum-theoretical reformulation of the mechanical equations of atomic theory</a:t>
            </a:r>
            <a:endParaRPr lang="zh-CN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9942E-17FA-C866-642F-71A62F8C1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F14539-6151-97BF-096C-01E964CE9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7745E70B-69CB-7B85-86CA-FAA3EDCB5068}"/>
              </a:ext>
            </a:extLst>
          </p:cNvPr>
          <p:cNvGrpSpPr/>
          <p:nvPr/>
        </p:nvGrpSpPr>
        <p:grpSpPr>
          <a:xfrm>
            <a:off x="0" y="-15783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71A907CD-ADC2-1010-72B6-2179D1467DF7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06BFD74-F0E5-33E0-5E78-8BCAE78BF427}"/>
                </a:ext>
              </a:extLst>
            </p:cNvPr>
            <p:cNvSpPr/>
            <p:nvPr/>
          </p:nvSpPr>
          <p:spPr>
            <a:xfrm>
              <a:off x="3612509" y="265149"/>
              <a:ext cx="5257799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Die Stadt Göttingen 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076D55F9-4721-4AD4-BB29-82765FD2B9A7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2C4CAD34-34DF-CA73-49E7-DFCFC7C0071C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F13B6CD-4A4A-C149-EF01-E155A609FB0F}"/>
              </a:ext>
            </a:extLst>
          </p:cNvPr>
          <p:cNvGrpSpPr/>
          <p:nvPr/>
        </p:nvGrpSpPr>
        <p:grpSpPr>
          <a:xfrm>
            <a:off x="290060" y="1181205"/>
            <a:ext cx="3995467" cy="5412042"/>
            <a:chOff x="290060" y="1181205"/>
            <a:chExt cx="3995467" cy="5412042"/>
          </a:xfrm>
        </p:grpSpPr>
        <p:pic>
          <p:nvPicPr>
            <p:cNvPr id="26630" name="Picture 6">
              <a:extLst>
                <a:ext uri="{FF2B5EF4-FFF2-40B4-BE49-F238E27FC236}">
                  <a16:creationId xmlns:a16="http://schemas.microsoft.com/office/drawing/2014/main" id="{DDE50F99-FD67-55A0-0F89-4067364D40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60" y="1181205"/>
              <a:ext cx="3995467" cy="5412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01F294F4-379C-F1F9-A81E-D526F7C70587}"/>
                </a:ext>
              </a:extLst>
            </p:cNvPr>
            <p:cNvSpPr/>
            <p:nvPr/>
          </p:nvSpPr>
          <p:spPr>
            <a:xfrm>
              <a:off x="1969254" y="3429000"/>
              <a:ext cx="238539" cy="22859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44E682EA-C86C-630B-EEED-57E4A9D1B024}"/>
                </a:ext>
              </a:extLst>
            </p:cNvPr>
            <p:cNvSpPr/>
            <p:nvPr/>
          </p:nvSpPr>
          <p:spPr>
            <a:xfrm>
              <a:off x="1969254" y="5360504"/>
              <a:ext cx="238539" cy="22859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E818A070-40F4-78BA-29BB-8F438D325CF5}"/>
                </a:ext>
              </a:extLst>
            </p:cNvPr>
            <p:cNvSpPr/>
            <p:nvPr/>
          </p:nvSpPr>
          <p:spPr>
            <a:xfrm>
              <a:off x="1018411" y="4956313"/>
              <a:ext cx="238539" cy="228598"/>
            </a:xfrm>
            <a:prstGeom prst="ellipse">
              <a:avLst/>
            </a:prstGeom>
            <a:solidFill>
              <a:srgbClr val="0027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ABBEA6F-22B8-2B42-906F-10D5DEA791FD}"/>
                </a:ext>
              </a:extLst>
            </p:cNvPr>
            <p:cNvSpPr txBox="1"/>
            <p:nvPr/>
          </p:nvSpPr>
          <p:spPr>
            <a:xfrm>
              <a:off x="1986884" y="3587538"/>
              <a:ext cx="10219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600" dirty="0">
                  <a:solidFill>
                    <a:srgbClr val="FF0000"/>
                  </a:solidFill>
                </a:rPr>
                <a:t>Göttingen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5227923-71CD-69D5-CA4A-BA082368DE29}"/>
                </a:ext>
              </a:extLst>
            </p:cNvPr>
            <p:cNvSpPr txBox="1"/>
            <p:nvPr/>
          </p:nvSpPr>
          <p:spPr>
            <a:xfrm>
              <a:off x="2088523" y="5435044"/>
              <a:ext cx="10219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600" dirty="0">
                  <a:solidFill>
                    <a:srgbClr val="FF0000"/>
                  </a:solidFill>
                </a:rPr>
                <a:t>Ulm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632" name="Picture 8" descr="Discover the charming university town of Göttingen – Urlaubs-Express">
            <a:extLst>
              <a:ext uri="{FF2B5EF4-FFF2-40B4-BE49-F238E27FC236}">
                <a16:creationId xmlns:a16="http://schemas.microsoft.com/office/drawing/2014/main" id="{033D44AB-D376-5632-CF8C-4A1DBDADD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82520"/>
            <a:ext cx="5791199" cy="386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FEE23EE0-A41C-201B-D38C-25E71856F446}"/>
              </a:ext>
            </a:extLst>
          </p:cNvPr>
          <p:cNvSpPr/>
          <p:nvPr/>
        </p:nvSpPr>
        <p:spPr>
          <a:xfrm>
            <a:off x="6901721" y="5871107"/>
            <a:ext cx="5101076" cy="646331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wrap="none">
            <a:spAutoFit/>
          </a:bodyPr>
          <a:lstStyle/>
          <a:p>
            <a:r>
              <a:rPr lang="it-IT" altLang="zh-CN" dirty="0">
                <a:solidFill>
                  <a:schemeClr val="bg1"/>
                </a:solidFill>
                <a:latin typeface="Calibri" panose="020F0502020204030204" pitchFamily="34" charset="0"/>
              </a:rPr>
              <a:t>Extra Gottingam non est vita, si est vita non est ita.</a:t>
            </a:r>
          </a:p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哥廷恩之外没有生活，就算有也不是咱这样的！</a:t>
            </a:r>
          </a:p>
        </p:txBody>
      </p:sp>
    </p:spTree>
    <p:extLst>
      <p:ext uri="{BB962C8B-B14F-4D97-AF65-F5344CB8AC3E}">
        <p14:creationId xmlns:p14="http://schemas.microsoft.com/office/powerpoint/2010/main" val="413349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13AF5-D280-D2D5-E1A8-22BEF14AE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401555-0146-5EB9-C22C-6033B643E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17D7C77E-D80C-18C0-1517-6F9CB325C3ED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D330488-65C0-35C3-5035-41F717FD6910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EC5354E-05A4-314B-CB09-312491708DF9}"/>
                </a:ext>
              </a:extLst>
            </p:cNvPr>
            <p:cNvSpPr/>
            <p:nvPr/>
          </p:nvSpPr>
          <p:spPr>
            <a:xfrm>
              <a:off x="3612509" y="117502"/>
              <a:ext cx="441234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Werner Heisenberg  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8BCBDE22-D10C-2E02-2E7D-69CAE717BC8F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65C0CB33-B70F-A0AB-B19A-B39E6E11AC50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8ED81CC9-839C-CDE7-BCB7-58D4E42E1EAB}"/>
              </a:ext>
            </a:extLst>
          </p:cNvPr>
          <p:cNvSpPr txBox="1"/>
          <p:nvPr/>
        </p:nvSpPr>
        <p:spPr>
          <a:xfrm>
            <a:off x="6274904" y="2645016"/>
            <a:ext cx="5695122" cy="3357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Werner Heisenberg, The Physical Principles of the Quantum Theory, Dover (1930). </a:t>
            </a:r>
          </a:p>
          <a:p>
            <a:pPr algn="l">
              <a:lnSpc>
                <a:spcPct val="150000"/>
              </a:lnSpc>
            </a:pP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这本关于量子理论的物理原理的书是 </a:t>
            </a:r>
            <a:r>
              <a:rPr lang="en-US" altLang="zh-CN" sz="2400" dirty="0">
                <a:solidFill>
                  <a:schemeClr val="bg1"/>
                </a:solidFill>
              </a:rPr>
              <a:t>Carl Eckart, F. C. Hoyt </a:t>
            </a:r>
            <a:r>
              <a:rPr lang="zh-CN" altLang="en-US" sz="2400" dirty="0">
                <a:solidFill>
                  <a:schemeClr val="bg1"/>
                </a:solidFill>
              </a:rPr>
              <a:t>对海森堡</a:t>
            </a:r>
            <a:r>
              <a:rPr lang="en-US" altLang="zh-CN" sz="2400" dirty="0">
                <a:solidFill>
                  <a:schemeClr val="bg1"/>
                </a:solidFill>
              </a:rPr>
              <a:t>1929</a:t>
            </a:r>
            <a:r>
              <a:rPr lang="zh-CN" altLang="en-US" sz="2400" dirty="0">
                <a:solidFill>
                  <a:schemeClr val="bg1"/>
                </a:solidFill>
              </a:rPr>
              <a:t>年在芝加哥大学几场讲座的翻译整理。</a:t>
            </a:r>
          </a:p>
        </p:txBody>
      </p:sp>
      <p:pic>
        <p:nvPicPr>
          <p:cNvPr id="7174" name="Picture 6" descr="Buy Physical Principles of the Quantum Theory Book Online at Low Prices in  India | Physical Principles of the Quantum Theory Reviews &amp; Ratings -  Amazon.in">
            <a:extLst>
              <a:ext uri="{FF2B5EF4-FFF2-40B4-BE49-F238E27FC236}">
                <a16:creationId xmlns:a16="http://schemas.microsoft.com/office/drawing/2014/main" id="{8206BCE1-96A7-E17C-6AC7-3EDAF7DF2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721"/>
            <a:ext cx="3814767" cy="609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27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AD319-561F-6ECA-A486-9275ED613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642C4B8-461A-9548-8C67-142DCEFBE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E6B75E35-72B1-E740-47B4-0468126DA40A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8F410156-5EB2-F19E-AE8D-0D90F0279344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0EBFCDE-1FCE-05D9-6147-E12DFC9B2778}"/>
                </a:ext>
              </a:extLst>
            </p:cNvPr>
            <p:cNvSpPr/>
            <p:nvPr/>
          </p:nvSpPr>
          <p:spPr>
            <a:xfrm>
              <a:off x="3612509" y="117502"/>
              <a:ext cx="441234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Pascual Jordan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D0978367-4853-90AC-20F9-587ED165EE1D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66355EBD-AE4A-F0FC-8C84-3B89CAC78130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0" descr="Today in Astronomy: October 18: Pascual Jordan">
            <a:extLst>
              <a:ext uri="{FF2B5EF4-FFF2-40B4-BE49-F238E27FC236}">
                <a16:creationId xmlns:a16="http://schemas.microsoft.com/office/drawing/2014/main" id="{C8328497-B5D8-CDE7-555E-291B31928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034514"/>
            <a:ext cx="3047998" cy="446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1FE3D96-2BBE-DB83-B60B-10D757070B0A}"/>
              </a:ext>
            </a:extLst>
          </p:cNvPr>
          <p:cNvSpPr txBox="1"/>
          <p:nvPr/>
        </p:nvSpPr>
        <p:spPr>
          <a:xfrm>
            <a:off x="9293087" y="6202370"/>
            <a:ext cx="289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C000"/>
                </a:solidFill>
              </a:rPr>
              <a:t>Pascual Jordan, 1902-1980  </a:t>
            </a:r>
            <a:endParaRPr lang="zh-CN" altLang="en-US" b="1" dirty="0">
              <a:solidFill>
                <a:srgbClr val="FFC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2E021B8-7374-3466-0695-2C970A113275}"/>
              </a:ext>
            </a:extLst>
          </p:cNvPr>
          <p:cNvSpPr txBox="1"/>
          <p:nvPr/>
        </p:nvSpPr>
        <p:spPr>
          <a:xfrm>
            <a:off x="287219" y="1424039"/>
            <a:ext cx="885678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1921, 	</a:t>
            </a:r>
            <a:r>
              <a:rPr lang="en-US" altLang="zh-CN" sz="2400" dirty="0" err="1">
                <a:solidFill>
                  <a:schemeClr val="bg1"/>
                </a:solidFill>
              </a:rPr>
              <a:t>Technische</a:t>
            </a:r>
            <a:r>
              <a:rPr lang="en-US" altLang="zh-CN" sz="2400" dirty="0">
                <a:solidFill>
                  <a:schemeClr val="bg1"/>
                </a:solidFill>
              </a:rPr>
              <a:t> Hochschule Hannover</a:t>
            </a: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1923, 	</a:t>
            </a:r>
            <a:r>
              <a:rPr lang="zh-CN" altLang="en-US" sz="2400" dirty="0">
                <a:solidFill>
                  <a:srgbClr val="FFFF00"/>
                </a:solidFill>
              </a:rPr>
              <a:t>哥廷恩大学</a:t>
            </a:r>
            <a:r>
              <a:rPr lang="zh-CN" altLang="en-US" sz="2400" dirty="0">
                <a:solidFill>
                  <a:schemeClr val="bg1"/>
                </a:solidFill>
              </a:rPr>
              <a:t>， 作为</a:t>
            </a:r>
            <a:r>
              <a:rPr lang="en-US" altLang="zh-CN" sz="2400" dirty="0">
                <a:solidFill>
                  <a:schemeClr val="bg1"/>
                </a:solidFill>
              </a:rPr>
              <a:t>Richard Courant</a:t>
            </a:r>
            <a:r>
              <a:rPr lang="zh-CN" altLang="en-US" sz="2400" dirty="0">
                <a:solidFill>
                  <a:schemeClr val="bg1"/>
                </a:solidFill>
              </a:rPr>
              <a:t>（</a:t>
            </a:r>
            <a:r>
              <a:rPr lang="en-US" altLang="zh-CN" sz="2400" dirty="0">
                <a:solidFill>
                  <a:schemeClr val="bg1"/>
                </a:solidFill>
              </a:rPr>
              <a:t>1888-1972</a:t>
            </a:r>
            <a:r>
              <a:rPr lang="zh-CN" altLang="en-US" sz="2400" dirty="0">
                <a:solidFill>
                  <a:schemeClr val="bg1"/>
                </a:solidFill>
              </a:rPr>
              <a:t>）的助手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1924</a:t>
            </a:r>
            <a:r>
              <a:rPr lang="zh-CN" altLang="en-US" sz="2400" dirty="0">
                <a:solidFill>
                  <a:schemeClr val="bg1"/>
                </a:solidFill>
              </a:rPr>
              <a:t>，玻恩门下获得物理学博士学位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1925</a:t>
            </a:r>
            <a:r>
              <a:rPr lang="zh-CN" altLang="en-US" sz="2400" dirty="0">
                <a:solidFill>
                  <a:schemeClr val="bg1"/>
                </a:solidFill>
              </a:rPr>
              <a:t>年， </a:t>
            </a:r>
            <a:r>
              <a:rPr lang="en-US" altLang="zh-CN" sz="2400" dirty="0">
                <a:solidFill>
                  <a:schemeClr val="bg1"/>
                </a:solidFill>
              </a:rPr>
              <a:t>Born-Jordan </a:t>
            </a:r>
            <a:r>
              <a:rPr lang="zh-CN" altLang="en-US" sz="2400" dirty="0">
                <a:solidFill>
                  <a:schemeClr val="bg1"/>
                </a:solidFill>
              </a:rPr>
              <a:t>第一篇矩阵力学文章 </a:t>
            </a:r>
            <a:r>
              <a:rPr lang="en-US" altLang="zh-CN" sz="2400" dirty="0">
                <a:solidFill>
                  <a:schemeClr val="bg1"/>
                </a:solidFill>
              </a:rPr>
              <a:t>Zur </a:t>
            </a:r>
            <a:r>
              <a:rPr lang="en-US" altLang="zh-CN" sz="2400" dirty="0" err="1">
                <a:solidFill>
                  <a:schemeClr val="bg1"/>
                </a:solidFill>
              </a:rPr>
              <a:t>Quantenmechanik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                   Born-Heisenberg-Jordan,   Zur </a:t>
            </a:r>
            <a:r>
              <a:rPr lang="en-US" altLang="zh-CN" sz="2400" dirty="0" err="1">
                <a:solidFill>
                  <a:schemeClr val="bg1"/>
                </a:solidFill>
              </a:rPr>
              <a:t>Quantenmechanik</a:t>
            </a:r>
            <a:r>
              <a:rPr lang="en-US" altLang="zh-CN" sz="2400" dirty="0">
                <a:solidFill>
                  <a:schemeClr val="bg1"/>
                </a:solidFill>
              </a:rPr>
              <a:t> II</a:t>
            </a: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1925-1926</a:t>
            </a:r>
            <a:r>
              <a:rPr lang="zh-CN" altLang="en-US" sz="2400" dirty="0">
                <a:solidFill>
                  <a:schemeClr val="bg1"/>
                </a:solidFill>
              </a:rPr>
              <a:t>，  提出量子场论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1927 ,    </a:t>
            </a:r>
            <a:r>
              <a:rPr lang="zh-CN" altLang="en-US" sz="2400" dirty="0">
                <a:solidFill>
                  <a:schemeClr val="bg1"/>
                </a:solidFill>
              </a:rPr>
              <a:t>告诉泡利，四元数虚部与自旋角动量代数同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1939</a:t>
            </a:r>
            <a:r>
              <a:rPr lang="zh-CN" altLang="en-US" sz="2400" dirty="0">
                <a:solidFill>
                  <a:schemeClr val="bg1"/>
                </a:solidFill>
              </a:rPr>
              <a:t>，</a:t>
            </a:r>
            <a:r>
              <a:rPr lang="en-US" altLang="zh-CN" sz="2400" dirty="0">
                <a:solidFill>
                  <a:schemeClr val="bg1"/>
                </a:solidFill>
              </a:rPr>
              <a:t>  </a:t>
            </a:r>
            <a:r>
              <a:rPr lang="zh-CN" altLang="en-US" sz="2400" dirty="0">
                <a:solidFill>
                  <a:schemeClr val="bg1"/>
                </a:solidFill>
              </a:rPr>
              <a:t>提出量子生物学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zh-CN" alt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24143AE-AD73-855B-54CF-AE82BF4B9EB6}"/>
                  </a:ext>
                </a:extLst>
              </p:cNvPr>
              <p:cNvSpPr txBox="1"/>
              <p:nvPr/>
            </p:nvSpPr>
            <p:spPr>
              <a:xfrm>
                <a:off x="4944719" y="5909982"/>
                <a:ext cx="28989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zh-CN" altLang="en-US" sz="32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ℏ</m:t>
                    </m:r>
                    <m:sSub>
                      <m:sSubPr>
                        <m:ctrlPr>
                          <a:rPr lang="en-US" altLang="zh-CN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zh-CN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CN" altLang="en-US" sz="32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24143AE-AD73-855B-54CF-AE82BF4B9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719" y="5909982"/>
                <a:ext cx="2898912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858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4D4CE-BB1F-D23C-D6F3-F47AFC00C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1AFAB9A-C670-FDAD-8655-7BB4E43AA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D6863848-61CF-C9FE-3384-B80624045E21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85EC0E23-EA30-DEEC-1B39-46D0FD172476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47E90394-71D7-F916-E99F-2720F4102F6C}"/>
                </a:ext>
              </a:extLst>
            </p:cNvPr>
            <p:cNvSpPr/>
            <p:nvPr/>
          </p:nvSpPr>
          <p:spPr>
            <a:xfrm>
              <a:off x="3612509" y="117502"/>
              <a:ext cx="441234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Pascual Jordan 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F88541E8-8E4E-E72B-5308-6D0748E57652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E412906-D80D-89B5-5944-C0EE26EA6CC9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Methoden der mathematischen Physik by Richard Courant | Goodreads">
            <a:extLst>
              <a:ext uri="{FF2B5EF4-FFF2-40B4-BE49-F238E27FC236}">
                <a16:creationId xmlns:a16="http://schemas.microsoft.com/office/drawing/2014/main" id="{4C6A5004-796B-DF31-E750-F667CA2BB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24" y="670766"/>
            <a:ext cx="3678516" cy="553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4DC052F-6130-6D9B-EC4D-D79B9ECAC5C0}"/>
              </a:ext>
            </a:extLst>
          </p:cNvPr>
          <p:cNvSpPr txBox="1"/>
          <p:nvPr/>
        </p:nvSpPr>
        <p:spPr>
          <a:xfrm>
            <a:off x="0" y="6217504"/>
            <a:ext cx="3866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 err="1">
                <a:solidFill>
                  <a:schemeClr val="bg1"/>
                </a:solidFill>
              </a:rPr>
              <a:t>Methoden</a:t>
            </a:r>
            <a:r>
              <a:rPr lang="en-US" altLang="zh-CN" dirty="0">
                <a:solidFill>
                  <a:schemeClr val="bg1"/>
                </a:solidFill>
              </a:rPr>
              <a:t> der </a:t>
            </a:r>
            <a:r>
              <a:rPr lang="en-US" altLang="zh-CN" dirty="0" err="1">
                <a:solidFill>
                  <a:schemeClr val="bg1"/>
                </a:solidFill>
              </a:rPr>
              <a:t>mathematischen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Physik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0D23D26-3E53-48D7-925A-4F2A454D943C}"/>
              </a:ext>
            </a:extLst>
          </p:cNvPr>
          <p:cNvSpPr txBox="1"/>
          <p:nvPr/>
        </p:nvSpPr>
        <p:spPr>
          <a:xfrm>
            <a:off x="5357191" y="2041088"/>
            <a:ext cx="6728791" cy="4465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  库朗那段时间有个青年助手约当 </a:t>
            </a:r>
            <a:r>
              <a:rPr lang="en-US" altLang="zh-CN" sz="2400" dirty="0">
                <a:solidFill>
                  <a:schemeClr val="bg1"/>
                </a:solidFill>
              </a:rPr>
              <a:t>(</a:t>
            </a:r>
            <a:r>
              <a:rPr lang="zh-CN" altLang="en-US" sz="2400" dirty="0">
                <a:solidFill>
                  <a:schemeClr val="bg1"/>
                </a:solidFill>
              </a:rPr>
              <a:t>时值</a:t>
            </a:r>
            <a:r>
              <a:rPr lang="en-US" altLang="zh-CN" sz="2400" dirty="0">
                <a:solidFill>
                  <a:schemeClr val="bg1"/>
                </a:solidFill>
              </a:rPr>
              <a:t>21-22</a:t>
            </a:r>
            <a:r>
              <a:rPr lang="zh-CN" altLang="en-US" sz="2400" dirty="0">
                <a:solidFill>
                  <a:schemeClr val="bg1"/>
                </a:solidFill>
              </a:rPr>
              <a:t>岁</a:t>
            </a:r>
            <a:r>
              <a:rPr lang="en-US" altLang="zh-CN" sz="2400" dirty="0">
                <a:solidFill>
                  <a:schemeClr val="bg1"/>
                </a:solidFill>
              </a:rPr>
              <a:t>)</a:t>
            </a:r>
            <a:r>
              <a:rPr lang="zh-CN" altLang="en-US" sz="2400" dirty="0">
                <a:solidFill>
                  <a:schemeClr val="bg1"/>
                </a:solidFill>
              </a:rPr>
              <a:t>参与了这本</a:t>
            </a:r>
            <a:r>
              <a:rPr lang="en-US" altLang="zh-CN" sz="2400" dirty="0">
                <a:solidFill>
                  <a:schemeClr val="bg1"/>
                </a:solidFill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</a:rPr>
              <a:t>数学物理方法</a:t>
            </a:r>
            <a:r>
              <a:rPr lang="en-US" altLang="zh-CN" sz="2400" dirty="0">
                <a:solidFill>
                  <a:schemeClr val="bg1"/>
                </a:solidFill>
              </a:rPr>
              <a:t>》</a:t>
            </a:r>
            <a:r>
              <a:rPr lang="zh-CN" altLang="en-US" sz="2400" dirty="0">
                <a:solidFill>
                  <a:schemeClr val="bg1"/>
                </a:solidFill>
              </a:rPr>
              <a:t>的写作过程。这个助手对这本书有什么具体的贡献，不好说，但是有一点是肯定的，这个青年对这本书的内容是非常精通的。他的名字出现在作者的致谢名单中。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创造量子力学的，都是懂数学的！ 如果您发现一个反例，那您得好好思考了。</a:t>
            </a:r>
          </a:p>
        </p:txBody>
      </p:sp>
    </p:spTree>
    <p:extLst>
      <p:ext uri="{BB962C8B-B14F-4D97-AF65-F5344CB8AC3E}">
        <p14:creationId xmlns:p14="http://schemas.microsoft.com/office/powerpoint/2010/main" val="2537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C7781-6767-789F-FD8D-304860E77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4EDE24-84C3-626C-77C5-75B77DA620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E34A3228-C56C-C229-6E16-BF42CDF7BC85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EC4AA2E-53DD-C0A0-1709-81337A730BCC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6F92B67-1371-D659-9B25-B50E36E24982}"/>
                </a:ext>
              </a:extLst>
            </p:cNvPr>
            <p:cNvSpPr/>
            <p:nvPr/>
          </p:nvSpPr>
          <p:spPr>
            <a:xfrm>
              <a:off x="3612509" y="117502"/>
              <a:ext cx="441234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Pascual Jordan 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86A738A0-4CA4-A628-6BC2-6F00F671D943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D5FEDCC-A8BD-DBCE-3EB2-7108D0491DF5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40B375E1-2CED-31F3-A22B-6333CD72310D}"/>
              </a:ext>
            </a:extLst>
          </p:cNvPr>
          <p:cNvSpPr txBox="1"/>
          <p:nvPr/>
        </p:nvSpPr>
        <p:spPr>
          <a:xfrm>
            <a:off x="7325140" y="4440069"/>
            <a:ext cx="4412344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Max  Born, Pascual Jordan, </a:t>
            </a:r>
            <a:r>
              <a:rPr lang="en-US" altLang="zh-CN" sz="2400" dirty="0" err="1">
                <a:solidFill>
                  <a:schemeClr val="bg1"/>
                </a:solidFill>
              </a:rPr>
              <a:t>Elementare</a:t>
            </a:r>
            <a:r>
              <a:rPr lang="en-US" altLang="zh-CN" sz="2400" dirty="0">
                <a:solidFill>
                  <a:schemeClr val="bg1"/>
                </a:solidFill>
              </a:rPr>
              <a:t>  </a:t>
            </a:r>
            <a:r>
              <a:rPr lang="en-US" altLang="zh-CN" sz="2400" dirty="0" err="1">
                <a:solidFill>
                  <a:schemeClr val="bg1"/>
                </a:solidFill>
              </a:rPr>
              <a:t>Quantenmechanik</a:t>
            </a:r>
            <a:r>
              <a:rPr lang="en-US" altLang="zh-CN" sz="2400" dirty="0">
                <a:solidFill>
                  <a:schemeClr val="bg1"/>
                </a:solidFill>
              </a:rPr>
              <a:t> (</a:t>
            </a:r>
            <a:r>
              <a:rPr lang="zh-CN" altLang="en-US" sz="2400" dirty="0">
                <a:solidFill>
                  <a:schemeClr val="bg1"/>
                </a:solidFill>
              </a:rPr>
              <a:t>基础量子力学</a:t>
            </a:r>
            <a:r>
              <a:rPr lang="en-US" altLang="zh-CN" sz="2400" dirty="0">
                <a:solidFill>
                  <a:schemeClr val="bg1"/>
                </a:solidFill>
              </a:rPr>
              <a:t>), Springer (1930).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100" name="Picture 4" descr="Elementare Quantenmechanik: Zweiter Band der Vorlesungen über Atommechanik  | SpringerLink">
            <a:extLst>
              <a:ext uri="{FF2B5EF4-FFF2-40B4-BE49-F238E27FC236}">
                <a16:creationId xmlns:a16="http://schemas.microsoft.com/office/drawing/2014/main" id="{53192CCC-0166-C4E9-D131-04658FD52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4250"/>
            <a:ext cx="3889828" cy="59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10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DF449-8402-AFDA-5772-CA38DC7D8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1D27DD4-5562-0BAF-D045-4D69C6B5D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42999E20-6DAA-4FF9-256B-69891D7D95B0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C50E613-3108-04A0-9061-559080ACD6EC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69A7ADA-1A78-B292-250F-4A3E97E3E04B}"/>
                </a:ext>
              </a:extLst>
            </p:cNvPr>
            <p:cNvSpPr/>
            <p:nvPr/>
          </p:nvSpPr>
          <p:spPr>
            <a:xfrm>
              <a:off x="3612509" y="117502"/>
              <a:ext cx="441234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Pascual Jordan 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219EF8F7-45E9-1D5C-A224-0171EEF591EA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D92E0AC-97AD-8D7E-A642-C077EED9C906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3FCACCFE-B50E-D410-8654-87AF46E6DED0}"/>
              </a:ext>
            </a:extLst>
          </p:cNvPr>
          <p:cNvSpPr txBox="1"/>
          <p:nvPr/>
        </p:nvSpPr>
        <p:spPr>
          <a:xfrm>
            <a:off x="6410739" y="3794129"/>
            <a:ext cx="5628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Pascual Jordan </a:t>
            </a:r>
            <a:r>
              <a:rPr lang="zh-CN" altLang="en-US" sz="2400" dirty="0">
                <a:solidFill>
                  <a:schemeClr val="bg1"/>
                </a:solidFill>
              </a:rPr>
              <a:t>是量子统计的奠基人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玻恩</a:t>
            </a:r>
            <a:r>
              <a:rPr lang="en-US" altLang="zh-CN" sz="2400" dirty="0">
                <a:solidFill>
                  <a:schemeClr val="bg1"/>
                </a:solidFill>
              </a:rPr>
              <a:t>1925-1926</a:t>
            </a:r>
            <a:r>
              <a:rPr lang="zh-CN" altLang="en-US" sz="2400" dirty="0">
                <a:solidFill>
                  <a:schemeClr val="bg1"/>
                </a:solidFill>
              </a:rPr>
              <a:t> 把他的论文遗忘了半年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098" name="Picture 2" descr="Statistische Mechanik auf ...">
            <a:extLst>
              <a:ext uri="{FF2B5EF4-FFF2-40B4-BE49-F238E27FC236}">
                <a16:creationId xmlns:a16="http://schemas.microsoft.com/office/drawing/2014/main" id="{96961459-9E4C-E130-9775-150985185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4" y="693222"/>
            <a:ext cx="3602610" cy="53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E4EAEBE-0474-DE96-2056-6A20CB6CF16E}"/>
              </a:ext>
            </a:extLst>
          </p:cNvPr>
          <p:cNvSpPr txBox="1"/>
          <p:nvPr/>
        </p:nvSpPr>
        <p:spPr>
          <a:xfrm>
            <a:off x="75755" y="6082168"/>
            <a:ext cx="473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altLang="zh-CN" dirty="0">
                <a:solidFill>
                  <a:schemeClr val="bg1"/>
                </a:solidFill>
              </a:rPr>
              <a:t>Statistische Mechanik auf quantentheoretischer Grundlage</a:t>
            </a:r>
            <a:r>
              <a:rPr lang="zh-CN" altLang="en-US" dirty="0">
                <a:solidFill>
                  <a:schemeClr val="bg1"/>
                </a:solidFill>
              </a:rPr>
              <a:t>， </a:t>
            </a:r>
            <a:r>
              <a:rPr lang="en-US" altLang="zh-CN" dirty="0">
                <a:solidFill>
                  <a:schemeClr val="bg1"/>
                </a:solidFill>
              </a:rPr>
              <a:t>1933</a:t>
            </a:r>
            <a:r>
              <a:rPr lang="de-DE" altLang="zh-CN" dirty="0">
                <a:solidFill>
                  <a:schemeClr val="bg1"/>
                </a:solidFill>
              </a:rPr>
              <a:t> 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B4637-6039-6FED-1DA6-DE211B09E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4BCA7C-0157-8DE8-D8BA-7D7F0F51B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E55F2B96-301B-405E-3721-AE1E7516500E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9AEAD26-C2FC-D8F9-1138-0EA09B9C07F6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D5357F7-9454-30BB-E213-4B221451C0F3}"/>
                </a:ext>
              </a:extLst>
            </p:cNvPr>
            <p:cNvSpPr/>
            <p:nvPr/>
          </p:nvSpPr>
          <p:spPr>
            <a:xfrm>
              <a:off x="3612509" y="117502"/>
              <a:ext cx="441234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Pascual Jordan 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D8515E65-FB79-07F0-71BE-5CBA09E5CB54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2F45AC8-4F97-AA44-54DC-72C57414B565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55B7D821-93B0-F383-5792-7A50153C9F13}"/>
              </a:ext>
            </a:extLst>
          </p:cNvPr>
          <p:cNvSpPr txBox="1"/>
          <p:nvPr/>
        </p:nvSpPr>
        <p:spPr>
          <a:xfrm>
            <a:off x="6516757" y="4242936"/>
            <a:ext cx="5575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No one understands Quantum Mechanics better than Pascual Jordan </a:t>
            </a: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/>
                </a:solidFill>
              </a:rPr>
              <a:t>命运和人都欺负老实人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F7B1891-0330-A2F0-8945-FCA267A7999D}"/>
              </a:ext>
            </a:extLst>
          </p:cNvPr>
          <p:cNvSpPr txBox="1"/>
          <p:nvPr/>
        </p:nvSpPr>
        <p:spPr>
          <a:xfrm>
            <a:off x="0" y="5971177"/>
            <a:ext cx="557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altLang="zh-CN" dirty="0">
                <a:solidFill>
                  <a:schemeClr val="bg1"/>
                </a:solidFill>
              </a:rPr>
              <a:t>Anschauliche Quantentheorie—Eine Einführung in die Moderne Auffassung der Quantenerscheinungen, 1936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124" name="Picture 4" descr="1936 [Quantum Mechanics] Jordan, Pascual: Anschauliche Quantentheorie 1st  Edn">
            <a:extLst>
              <a:ext uri="{FF2B5EF4-FFF2-40B4-BE49-F238E27FC236}">
                <a16:creationId xmlns:a16="http://schemas.microsoft.com/office/drawing/2014/main" id="{1EA55469-56CA-FC6D-A453-6E26E8EB7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802"/>
            <a:ext cx="3719422" cy="527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53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37366-3D1C-4F29-91EC-BCA0366CC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52544DB-B11D-CC05-F5BE-681F4B2B4F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4B6F11E2-DE2F-D2AB-9B07-928461FB6728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4145E34-9CDD-1773-31E6-70F0245F5525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808EFC84-B783-0317-CB75-93B4A920743C}"/>
                </a:ext>
              </a:extLst>
            </p:cNvPr>
            <p:cNvSpPr/>
            <p:nvPr/>
          </p:nvSpPr>
          <p:spPr>
            <a:xfrm>
              <a:off x="3612509" y="117502"/>
              <a:ext cx="441234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Pascual Jordan 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533CBF95-4226-04E2-9B65-010755917A82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7AC51E91-B193-A993-5B1D-05B1B8C938F6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119D009C-14C8-77BC-1D6B-9D2A250E0353}"/>
              </a:ext>
            </a:extLst>
          </p:cNvPr>
          <p:cNvSpPr txBox="1"/>
          <p:nvPr/>
        </p:nvSpPr>
        <p:spPr>
          <a:xfrm>
            <a:off x="385970" y="1741089"/>
            <a:ext cx="75934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1928</a:t>
            </a:r>
            <a:r>
              <a:rPr lang="zh-CN" altLang="en-US" sz="2400" dirty="0">
                <a:solidFill>
                  <a:schemeClr val="bg1"/>
                </a:solidFill>
              </a:rPr>
              <a:t>，  产生</a:t>
            </a:r>
            <a:r>
              <a:rPr lang="en-US" altLang="zh-CN" sz="2400" dirty="0">
                <a:solidFill>
                  <a:schemeClr val="bg1"/>
                </a:solidFill>
              </a:rPr>
              <a:t>-</a:t>
            </a:r>
            <a:r>
              <a:rPr lang="zh-CN" altLang="en-US" sz="2400" dirty="0">
                <a:solidFill>
                  <a:schemeClr val="bg1"/>
                </a:solidFill>
              </a:rPr>
              <a:t>湮灭算符的反对易关系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1933</a:t>
            </a:r>
            <a:r>
              <a:rPr lang="zh-CN" altLang="en-US" sz="2400" dirty="0">
                <a:solidFill>
                  <a:schemeClr val="bg1"/>
                </a:solidFill>
              </a:rPr>
              <a:t>， 非结合代数；约当代数 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zh-CN" alt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339E71A-BECF-4AB7-E134-8E9E502645B1}"/>
                  </a:ext>
                </a:extLst>
              </p:cNvPr>
              <p:cNvSpPr txBox="1"/>
              <p:nvPr/>
            </p:nvSpPr>
            <p:spPr>
              <a:xfrm>
                <a:off x="7367381" y="1823343"/>
                <a:ext cx="43409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zh-CN" altLang="en-US" sz="2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zh-CN" altLang="en-US" sz="2400" i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zh-CN" alt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zh-CN" altLang="en-US" sz="2400" i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zh-CN" altLang="en-US" sz="2400" i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zh-CN" alt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zh-CN" altLang="en-US" sz="2400" i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zh-CN" alt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zh-CN" altLang="en-US" sz="2400" i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zh-CN" altLang="en-US" sz="2400" i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zh-CN" alt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zh-CN" altLang="en-US" sz="2400" i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zh-CN" alt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zh-CN" altLang="en-US" sz="2400" i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339E71A-BECF-4AB7-E134-8E9E50264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7381" y="1823343"/>
                <a:ext cx="434091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2B93A0B-B12F-4CEE-1C23-787E67D1940A}"/>
                  </a:ext>
                </a:extLst>
              </p:cNvPr>
              <p:cNvSpPr txBox="1"/>
              <p:nvPr/>
            </p:nvSpPr>
            <p:spPr>
              <a:xfrm>
                <a:off x="6748670" y="5027470"/>
                <a:ext cx="5307495" cy="1247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zh-CN" sz="24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满足对易关系</a:t>
                </a:r>
                <a:r>
                  <a:rPr lang="zh-CN" altLang="zh-CN" sz="2400" dirty="0">
                    <a:solidFill>
                      <a:srgbClr val="FFC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altLang="zh-CN" sz="2400" i="1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400" i="1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𝐵𝐴</m:t>
                    </m:r>
                    <m:r>
                      <a:rPr lang="en-US" altLang="zh-CN" sz="2400" i="1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</a:rPr>
                  <a:t> </a:t>
                </a:r>
                <a:r>
                  <a:rPr lang="zh-CN" altLang="zh-CN" sz="24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和约当恒等式</a:t>
                </a:r>
                <a:r>
                  <a:rPr lang="zh-CN" altLang="zh-CN" sz="2400" dirty="0">
                    <a:solidFill>
                      <a:srgbClr val="FFC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i="1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d>
                    <m:d>
                      <m:dPr>
                        <m:ctrlPr>
                          <a:rPr lang="zh-CN" altLang="zh-CN" sz="2400" i="1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𝐴𝐴</m:t>
                        </m:r>
                      </m:e>
                    </m:d>
                    <m:r>
                      <a:rPr lang="en-US" altLang="zh-CN" sz="2400" i="1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400" i="1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zh-CN" altLang="zh-CN" sz="2400" i="1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zh-CN" altLang="zh-CN" sz="2400" i="1">
                                <a:solidFill>
                                  <a:srgbClr val="FFC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solidFill>
                                  <a:srgbClr val="FFC000"/>
                                </a:solidFill>
                                <a:effectLst/>
                                <a:latin typeface="Cambria Math" panose="02040503050406030204" pitchFamily="18" charset="0"/>
                                <a:ea typeface="仿宋" panose="02010609060101010101" pitchFamily="49" charset="-122"/>
                                <a:cs typeface="Times New Roman" panose="02020603050405020304" pitchFamily="18" charset="0"/>
                              </a:rPr>
                              <m:t>𝐴𝐴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4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</a:rPr>
                  <a:t> </a:t>
                </a:r>
                <a:r>
                  <a:rPr lang="zh-CN" altLang="zh-CN" sz="24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的非结合代数为约当代数</a:t>
                </a:r>
                <a:endParaRPr lang="zh-CN" alt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2B93A0B-B12F-4CEE-1C23-787E67D19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670" y="5027470"/>
                <a:ext cx="5307495" cy="1247842"/>
              </a:xfrm>
              <a:prstGeom prst="rect">
                <a:avLst/>
              </a:prstGeom>
              <a:blipFill>
                <a:blip r:embed="rId6"/>
                <a:stretch>
                  <a:fillRect l="-1722" t="-5882" r="-689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49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130C1-69BF-77C0-AA40-6520369F9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9D0156-6BE4-3EB8-615C-0C3F831AE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F698268C-B1AA-744E-C5BC-B73F0788E6B2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196AD4E-494C-6630-CA5E-86620F89BD4F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573B933-E687-3B3A-7B8D-6E74306F16BB}"/>
                </a:ext>
              </a:extLst>
            </p:cNvPr>
            <p:cNvSpPr/>
            <p:nvPr/>
          </p:nvSpPr>
          <p:spPr>
            <a:xfrm>
              <a:off x="3612509" y="117502"/>
              <a:ext cx="441234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Wolfgang Pauli 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C09DEBE4-7653-8120-5AEF-C07B87D58A8D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84B0585-EEC8-0DE3-1931-994738BD8CE3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20EC719D-239C-4CB2-CD86-E4C696082AC8}"/>
              </a:ext>
            </a:extLst>
          </p:cNvPr>
          <p:cNvSpPr txBox="1"/>
          <p:nvPr/>
        </p:nvSpPr>
        <p:spPr>
          <a:xfrm>
            <a:off x="412267" y="1730319"/>
            <a:ext cx="78055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1918-1921</a:t>
            </a:r>
            <a:r>
              <a:rPr lang="zh-CN" altLang="en-US" sz="2400" dirty="0">
                <a:solidFill>
                  <a:schemeClr val="bg1"/>
                </a:solidFill>
              </a:rPr>
              <a:t>，  </a:t>
            </a:r>
            <a:r>
              <a:rPr lang="en-US" altLang="zh-CN" sz="2400" dirty="0">
                <a:solidFill>
                  <a:schemeClr val="bg1"/>
                </a:solidFill>
              </a:rPr>
              <a:t>	University M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altLang="zh-CN" sz="2400" dirty="0">
                <a:solidFill>
                  <a:schemeClr val="bg1"/>
                </a:solidFill>
              </a:rPr>
              <a:t>nchen, Ph. D </a:t>
            </a:r>
            <a:r>
              <a:rPr lang="zh-CN" altLang="en-US" sz="2400" dirty="0">
                <a:solidFill>
                  <a:schemeClr val="bg1"/>
                </a:solidFill>
              </a:rPr>
              <a:t>导师为</a:t>
            </a:r>
            <a:r>
              <a:rPr lang="zh-CN" altLang="en-US" sz="2400" dirty="0">
                <a:solidFill>
                  <a:srgbClr val="FFC000"/>
                </a:solidFill>
              </a:rPr>
              <a:t>索末菲</a:t>
            </a:r>
            <a:endParaRPr lang="en-US" altLang="zh-CN" sz="2400" dirty="0">
              <a:solidFill>
                <a:srgbClr val="FFC000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1921-1922</a:t>
            </a:r>
            <a:r>
              <a:rPr lang="zh-CN" altLang="en-US" sz="2400" dirty="0">
                <a:solidFill>
                  <a:schemeClr val="bg1"/>
                </a:solidFill>
              </a:rPr>
              <a:t>，  </a:t>
            </a:r>
            <a:r>
              <a:rPr lang="en-US" altLang="zh-CN" sz="2400" dirty="0">
                <a:solidFill>
                  <a:schemeClr val="bg1"/>
                </a:solidFill>
              </a:rPr>
              <a:t>	</a:t>
            </a:r>
            <a:r>
              <a:rPr lang="en-US" altLang="zh-CN" sz="2400" dirty="0">
                <a:solidFill>
                  <a:srgbClr val="FFC000"/>
                </a:solidFill>
              </a:rPr>
              <a:t>University G</a:t>
            </a:r>
            <a:r>
              <a:rPr lang="en-US" altLang="zh-CN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ötting</a:t>
            </a:r>
            <a:r>
              <a:rPr lang="en-US" altLang="zh-CN" sz="2400" dirty="0">
                <a:solidFill>
                  <a:srgbClr val="FFC000"/>
                </a:solidFill>
              </a:rPr>
              <a:t>en </a:t>
            </a:r>
            <a:r>
              <a:rPr lang="zh-CN" altLang="en-US" sz="2400" dirty="0">
                <a:solidFill>
                  <a:schemeClr val="bg1"/>
                </a:solidFill>
              </a:rPr>
              <a:t>给玻恩做助手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1922-1923</a:t>
            </a:r>
            <a:r>
              <a:rPr lang="zh-CN" altLang="en-US" sz="2400" dirty="0">
                <a:solidFill>
                  <a:schemeClr val="bg1"/>
                </a:solidFill>
              </a:rPr>
              <a:t>，  </a:t>
            </a:r>
            <a:r>
              <a:rPr lang="en-US" altLang="zh-CN" sz="2400" dirty="0">
                <a:solidFill>
                  <a:schemeClr val="bg1"/>
                </a:solidFill>
              </a:rPr>
              <a:t>	University Copenhagen  </a:t>
            </a:r>
            <a:r>
              <a:rPr lang="zh-CN" altLang="en-US" sz="2400" dirty="0">
                <a:solidFill>
                  <a:schemeClr val="bg1"/>
                </a:solidFill>
              </a:rPr>
              <a:t>玻尔研究所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1923-1928</a:t>
            </a:r>
            <a:r>
              <a:rPr lang="zh-CN" altLang="en-US" sz="2400" dirty="0">
                <a:solidFill>
                  <a:schemeClr val="bg1"/>
                </a:solidFill>
              </a:rPr>
              <a:t>，</a:t>
            </a:r>
            <a:r>
              <a:rPr lang="en-US" altLang="zh-CN" sz="2400" dirty="0">
                <a:solidFill>
                  <a:schemeClr val="bg1"/>
                </a:solidFill>
              </a:rPr>
              <a:t>	University  Hamburg, </a:t>
            </a:r>
            <a:r>
              <a:rPr lang="zh-CN" altLang="en-US" sz="2400" dirty="0">
                <a:solidFill>
                  <a:schemeClr val="bg1"/>
                </a:solidFill>
              </a:rPr>
              <a:t>教授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1928--		University Zurich</a:t>
            </a:r>
            <a:r>
              <a:rPr lang="zh-CN" altLang="en-US" sz="2400" dirty="0">
                <a:solidFill>
                  <a:schemeClr val="bg1"/>
                </a:solidFill>
              </a:rPr>
              <a:t>， 教授 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zh-CN" altLang="en-US" sz="2400" dirty="0">
                <a:solidFill>
                  <a:schemeClr val="bg1"/>
                </a:solidFill>
              </a:rPr>
              <a:t>其对量子力学的关键贡献，不相容原理 （</a:t>
            </a:r>
            <a:r>
              <a:rPr lang="en-US" altLang="zh-CN" sz="2400" dirty="0">
                <a:solidFill>
                  <a:schemeClr val="bg1"/>
                </a:solidFill>
              </a:rPr>
              <a:t>1925</a:t>
            </a:r>
            <a:r>
              <a:rPr lang="zh-CN" altLang="en-US" sz="2400" dirty="0">
                <a:solidFill>
                  <a:schemeClr val="bg1"/>
                </a:solidFill>
              </a:rPr>
              <a:t>）与泡利方程 （</a:t>
            </a:r>
            <a:r>
              <a:rPr lang="en-US" altLang="zh-CN" sz="2400" dirty="0">
                <a:solidFill>
                  <a:schemeClr val="bg1"/>
                </a:solidFill>
              </a:rPr>
              <a:t>1927</a:t>
            </a:r>
            <a:r>
              <a:rPr lang="zh-CN" altLang="en-US" sz="2400" dirty="0">
                <a:solidFill>
                  <a:schemeClr val="bg1"/>
                </a:solidFill>
              </a:rPr>
              <a:t>），是泡利在汉堡大学任上的成就。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1958:  Ich war so </a:t>
            </a:r>
            <a:r>
              <a:rPr lang="en-US" altLang="zh-CN" sz="2400" dirty="0" err="1">
                <a:solidFill>
                  <a:schemeClr val="bg1"/>
                </a:solidFill>
              </a:rPr>
              <a:t>dumm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</a:rPr>
              <a:t>als</a:t>
            </a:r>
            <a:r>
              <a:rPr lang="en-US" altLang="zh-CN" sz="2400" dirty="0">
                <a:solidFill>
                  <a:schemeClr val="bg1"/>
                </a:solidFill>
              </a:rPr>
              <a:t> ich </a:t>
            </a:r>
            <a:r>
              <a:rPr lang="en-US" altLang="zh-CN" sz="2400" dirty="0" err="1">
                <a:solidFill>
                  <a:schemeClr val="bg1"/>
                </a:solidFill>
              </a:rPr>
              <a:t>jung</a:t>
            </a:r>
            <a:r>
              <a:rPr lang="en-US" altLang="zh-CN" sz="2400" dirty="0">
                <a:solidFill>
                  <a:schemeClr val="bg1"/>
                </a:solidFill>
              </a:rPr>
              <a:t> war.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2105C79-8E6F-83B3-CDAE-E5F020878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1038224"/>
            <a:ext cx="3114674" cy="440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F26CE8B-41F6-6840-80D5-9AD16FF45011}"/>
              </a:ext>
            </a:extLst>
          </p:cNvPr>
          <p:cNvSpPr txBox="1"/>
          <p:nvPr/>
        </p:nvSpPr>
        <p:spPr>
          <a:xfrm>
            <a:off x="9077323" y="5638800"/>
            <a:ext cx="2971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C000"/>
                </a:solidFill>
              </a:rPr>
              <a:t>Wolfgang Pauli, 1900-1958</a:t>
            </a:r>
            <a:endParaRPr lang="zh-CN" altLang="en-US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20A7D-556A-8553-88D6-B3EBF5F3B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CEF3D05-73D9-C0FD-4779-087F977A10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A126618C-47B4-2841-A8F7-1B76F455879E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C0B90CC2-3431-AA62-C5B9-00DF526DF1BF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BAA18BE7-6AC8-21CE-9891-FB4BFEA5CFC5}"/>
                </a:ext>
              </a:extLst>
            </p:cNvPr>
            <p:cNvSpPr/>
            <p:nvPr/>
          </p:nvSpPr>
          <p:spPr>
            <a:xfrm>
              <a:off x="3612509" y="117502"/>
              <a:ext cx="441234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Wolfgang Pauli 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FBC6853D-3AC9-E87C-E303-5637D6419693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A4C68CD-1A62-681F-597F-A7D126CF3F81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65B00F9A-EC8F-7931-0F04-FCDB61E91A80}"/>
              </a:ext>
            </a:extLst>
          </p:cNvPr>
          <p:cNvSpPr txBox="1"/>
          <p:nvPr/>
        </p:nvSpPr>
        <p:spPr>
          <a:xfrm>
            <a:off x="243505" y="1864915"/>
            <a:ext cx="51991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</a:rPr>
              <a:t>泡利不相容原理，或曰自旋代数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r>
              <a:rPr lang="zh-CN" altLang="en-US" sz="2400" dirty="0">
                <a:solidFill>
                  <a:schemeClr val="bg1"/>
                </a:solidFill>
              </a:rPr>
              <a:t>泡利方程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zh-CN" alt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EF9607A-8920-2D02-999A-4E809A527D26}"/>
                  </a:ext>
                </a:extLst>
              </p:cNvPr>
              <p:cNvSpPr txBox="1"/>
              <p:nvPr/>
            </p:nvSpPr>
            <p:spPr>
              <a:xfrm>
                <a:off x="5773619" y="1864915"/>
                <a:ext cx="5999281" cy="708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2400" dirty="0">
                    <a:solidFill>
                      <a:schemeClr val="bg1"/>
                    </a:solidFill>
                  </a:rPr>
                  <a:t>；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chemeClr val="bg1"/>
                    </a:solidFill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400" dirty="0">
                    <a:solidFill>
                      <a:schemeClr val="bg1"/>
                    </a:solidFill>
                  </a:rPr>
                  <a:t> </a:t>
                </a:r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EF9607A-8920-2D02-999A-4E809A527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619" y="1864915"/>
                <a:ext cx="5999281" cy="708207"/>
              </a:xfrm>
              <a:prstGeom prst="rect">
                <a:avLst/>
              </a:prstGeom>
              <a:blipFill>
                <a:blip r:embed="rId5"/>
                <a:stretch>
                  <a:fillRect b="-25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0BF2F3E-5B44-8049-482B-89BBA235F37E}"/>
                  </a:ext>
                </a:extLst>
              </p:cNvPr>
              <p:cNvSpPr txBox="1"/>
              <p:nvPr/>
            </p:nvSpPr>
            <p:spPr>
              <a:xfrm>
                <a:off x="3828544" y="3572643"/>
                <a:ext cx="6248400" cy="2228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CN" alt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zh-CN" alt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  <m:r>
                                    <a:rPr lang="zh-CN" alt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d>
                                    <m:dPr>
                                      <m:ctrlPr>
                                        <a:rPr lang="en-US" altLang="zh-CN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𝒑</m:t>
                                      </m:r>
                                      <m:r>
                                        <a:rPr lang="en-US" altLang="zh-CN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altLang="zh-CN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zh-CN" alt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CN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r>
                  <a:rPr lang="en-US" altLang="zh-CN" sz="24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zh-CN" alt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US" altLang="zh-CN" sz="2400" dirty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CN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CN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CN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400" dirty="0">
                    <a:solidFill>
                      <a:schemeClr val="bg1"/>
                    </a:solidFill>
                  </a:rPr>
                  <a:t>,    spinor</a:t>
                </a:r>
              </a:p>
              <a:p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0BF2F3E-5B44-8049-482B-89BBA235F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544" y="3572643"/>
                <a:ext cx="6248400" cy="22280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Assistant in Göttingen – ETH Library | ETH Zurich">
            <a:extLst>
              <a:ext uri="{FF2B5EF4-FFF2-40B4-BE49-F238E27FC236}">
                <a16:creationId xmlns:a16="http://schemas.microsoft.com/office/drawing/2014/main" id="{00371240-91CA-458B-1FAC-46D10A4D1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49" y="4801262"/>
            <a:ext cx="2749550" cy="207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14260C2-4384-7B57-BAE7-1C5006C931B6}"/>
              </a:ext>
            </a:extLst>
          </p:cNvPr>
          <p:cNvSpPr txBox="1"/>
          <p:nvPr/>
        </p:nvSpPr>
        <p:spPr>
          <a:xfrm>
            <a:off x="287219" y="5937847"/>
            <a:ext cx="8218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initially despised the matrix method of Born and Jordan as “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Göttinger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formaler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Gelehrsamkeitsschwall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-Mehra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8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A5708-90CC-A91F-FB41-EEF8530D2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8F1C86F-B72F-D9E1-1A4E-F0AA270CA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78FE1C09-5276-B719-BDDA-484FC33A5BEC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C37FC07-E382-FA38-D4EB-124A9951BF98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30FF80-E74A-0CF3-3A23-72C074A78171}"/>
                </a:ext>
              </a:extLst>
            </p:cNvPr>
            <p:cNvSpPr/>
            <p:nvPr/>
          </p:nvSpPr>
          <p:spPr>
            <a:xfrm>
              <a:off x="3612509" y="117502"/>
              <a:ext cx="441234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John von Neumann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C5141D98-13BB-A9F9-A0C3-93D76DD0E353}"/>
              </a:ext>
            </a:extLst>
          </p:cNvPr>
          <p:cNvSpPr txBox="1"/>
          <p:nvPr/>
        </p:nvSpPr>
        <p:spPr>
          <a:xfrm>
            <a:off x="9044609" y="6202370"/>
            <a:ext cx="314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C000"/>
                </a:solidFill>
              </a:rPr>
              <a:t>John von Neumann, 1903-1957  </a:t>
            </a:r>
            <a:endParaRPr lang="zh-CN" altLang="en-US" b="1" dirty="0">
              <a:solidFill>
                <a:srgbClr val="FFC000"/>
              </a:solidFill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C49E8460-6A73-C186-38A9-7F87275310B3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96F5EB9-19DD-3CD7-17AF-20B7465127F0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C9D45E81-3CF1-4B8C-3BDE-995D1EE629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896" y="-30271"/>
            <a:ext cx="2541104" cy="212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0" descr="John von Neumann - Wikipedia">
            <a:extLst>
              <a:ext uri="{FF2B5EF4-FFF2-40B4-BE49-F238E27FC236}">
                <a16:creationId xmlns:a16="http://schemas.microsoft.com/office/drawing/2014/main" id="{FD6AA45C-0BD1-BECA-FBF6-B9DB6F511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148" y="2408993"/>
            <a:ext cx="2908851" cy="379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D2CCDF4-9CC6-22CC-7E79-A51E0D98276F}"/>
              </a:ext>
            </a:extLst>
          </p:cNvPr>
          <p:cNvSpPr txBox="1"/>
          <p:nvPr/>
        </p:nvSpPr>
        <p:spPr>
          <a:xfrm>
            <a:off x="301015" y="1084202"/>
            <a:ext cx="8348870" cy="557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冯诺伊曼，</a:t>
            </a:r>
            <a:r>
              <a:rPr lang="en-US" altLang="zh-CN" sz="2400" dirty="0">
                <a:solidFill>
                  <a:schemeClr val="bg1"/>
                </a:solidFill>
              </a:rPr>
              <a:t>8</a:t>
            </a:r>
            <a:r>
              <a:rPr lang="zh-CN" altLang="en-US" sz="2400" dirty="0">
                <a:solidFill>
                  <a:schemeClr val="bg1"/>
                </a:solidFill>
              </a:rPr>
              <a:t>岁学习微积分，</a:t>
            </a:r>
            <a:r>
              <a:rPr lang="en-US" altLang="zh-CN" sz="2400" dirty="0">
                <a:solidFill>
                  <a:schemeClr val="bg1"/>
                </a:solidFill>
              </a:rPr>
              <a:t>12</a:t>
            </a:r>
            <a:r>
              <a:rPr lang="zh-CN" altLang="en-US" sz="2400" dirty="0">
                <a:solidFill>
                  <a:schemeClr val="bg1"/>
                </a:solidFill>
              </a:rPr>
              <a:t>岁学习</a:t>
            </a:r>
            <a:r>
              <a:rPr lang="en-US" altLang="zh-CN" sz="2400" dirty="0">
                <a:solidFill>
                  <a:schemeClr val="bg1"/>
                </a:solidFill>
              </a:rPr>
              <a:t>Borel</a:t>
            </a:r>
            <a:r>
              <a:rPr lang="zh-CN" altLang="en-US" sz="2400" dirty="0">
                <a:solidFill>
                  <a:schemeClr val="bg1"/>
                </a:solidFill>
              </a:rPr>
              <a:t>的 </a:t>
            </a:r>
            <a:r>
              <a:rPr lang="fr-FR" altLang="zh-CN" sz="2400" dirty="0">
                <a:solidFill>
                  <a:schemeClr val="bg1"/>
                </a:solidFill>
              </a:rPr>
              <a:t>Sur quelques points de la théorie des fonctions</a:t>
            </a:r>
          </a:p>
          <a:p>
            <a:pPr algn="l">
              <a:lnSpc>
                <a:spcPct val="150000"/>
              </a:lnSpc>
            </a:pPr>
            <a:r>
              <a:rPr lang="fr-FR" altLang="zh-CN" sz="2400" dirty="0">
                <a:solidFill>
                  <a:schemeClr val="bg1"/>
                </a:solidFill>
              </a:rPr>
              <a:t>1921</a:t>
            </a:r>
            <a:r>
              <a:rPr lang="zh-CN" altLang="en-US" sz="2400" dirty="0">
                <a:solidFill>
                  <a:schemeClr val="bg1"/>
                </a:solidFill>
              </a:rPr>
              <a:t>，柏林大学，化工专业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1923</a:t>
            </a:r>
            <a:r>
              <a:rPr lang="zh-CN" altLang="en-US" sz="2400" dirty="0">
                <a:solidFill>
                  <a:schemeClr val="bg1"/>
                </a:solidFill>
              </a:rPr>
              <a:t>， </a:t>
            </a:r>
            <a:r>
              <a:rPr lang="en-US" altLang="zh-CN" sz="2400" dirty="0">
                <a:solidFill>
                  <a:schemeClr val="bg1"/>
                </a:solidFill>
              </a:rPr>
              <a:t>ETH</a:t>
            </a:r>
            <a:r>
              <a:rPr lang="zh-CN" altLang="en-US" sz="2400" dirty="0">
                <a:solidFill>
                  <a:schemeClr val="bg1"/>
                </a:solidFill>
              </a:rPr>
              <a:t>，          化学； 同时在布达佩斯大学注册为数学专业博士生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1926</a:t>
            </a:r>
            <a:r>
              <a:rPr lang="zh-CN" altLang="en-US" sz="2400" dirty="0">
                <a:solidFill>
                  <a:schemeClr val="bg1"/>
                </a:solidFill>
              </a:rPr>
              <a:t>， “集合论的公理化构造”，数学博士；获美国基金会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                </a:t>
            </a:r>
            <a:r>
              <a:rPr lang="zh-CN" altLang="en-US" sz="2400" dirty="0">
                <a:solidFill>
                  <a:schemeClr val="bg1"/>
                </a:solidFill>
              </a:rPr>
              <a:t>资助到</a:t>
            </a:r>
            <a:r>
              <a:rPr lang="zh-CN" altLang="en-US" sz="2400" dirty="0">
                <a:solidFill>
                  <a:srgbClr val="FFFF00"/>
                </a:solidFill>
              </a:rPr>
              <a:t>哥廷恩大学</a:t>
            </a:r>
            <a:r>
              <a:rPr lang="zh-CN" altLang="en-US" sz="2400" dirty="0">
                <a:solidFill>
                  <a:schemeClr val="bg1"/>
                </a:solidFill>
              </a:rPr>
              <a:t>，跟随希尔伯特研究集合论基础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1928</a:t>
            </a:r>
            <a:r>
              <a:rPr lang="zh-CN" altLang="en-US" sz="2400" dirty="0">
                <a:solidFill>
                  <a:schemeClr val="bg1"/>
                </a:solidFill>
              </a:rPr>
              <a:t>， 柏林大学 </a:t>
            </a:r>
            <a:r>
              <a:rPr lang="en-US" altLang="zh-CN" sz="2400" dirty="0" err="1">
                <a:solidFill>
                  <a:schemeClr val="bg1"/>
                </a:solidFill>
              </a:rPr>
              <a:t>Habilitationsschrift</a:t>
            </a:r>
            <a:r>
              <a:rPr lang="en-US" altLang="zh-CN" sz="2400" dirty="0">
                <a:solidFill>
                  <a:schemeClr val="bg1"/>
                </a:solidFill>
              </a:rPr>
              <a:t>: Allgemeine </a:t>
            </a:r>
            <a:r>
              <a:rPr lang="en-US" altLang="zh-CN" sz="2400" dirty="0" err="1">
                <a:solidFill>
                  <a:srgbClr val="FFC000"/>
                </a:solidFill>
              </a:rPr>
              <a:t>Eigenwerttheorie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</a:rPr>
              <a:t>symmetrischer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</a:rPr>
              <a:t>Funktionaloperatoren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1932</a:t>
            </a:r>
            <a:r>
              <a:rPr lang="zh-CN" altLang="en-US" sz="2400" dirty="0">
                <a:solidFill>
                  <a:schemeClr val="bg1"/>
                </a:solidFill>
              </a:rPr>
              <a:t>，</a:t>
            </a:r>
            <a:r>
              <a:rPr lang="en-US" altLang="zh-CN" sz="2400" dirty="0" err="1">
                <a:solidFill>
                  <a:schemeClr val="bg1"/>
                </a:solidFill>
              </a:rPr>
              <a:t>Mathematische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</a:rPr>
              <a:t>Grundlagen</a:t>
            </a:r>
            <a:r>
              <a:rPr lang="en-US" altLang="zh-CN" sz="2400" dirty="0">
                <a:solidFill>
                  <a:schemeClr val="bg1"/>
                </a:solidFill>
              </a:rPr>
              <a:t> der </a:t>
            </a:r>
            <a:r>
              <a:rPr lang="en-US" altLang="zh-CN" sz="2400" dirty="0" err="1">
                <a:solidFill>
                  <a:schemeClr val="bg1"/>
                </a:solidFill>
              </a:rPr>
              <a:t>Quantenmechanik</a:t>
            </a:r>
            <a:r>
              <a:rPr lang="zh-CN" altLang="en-US" sz="2400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018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CFB95-E0C5-20BA-B678-FC105B944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91257A9-1B7D-8EC8-BD4D-9F465CCAC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005A0B66-E2A8-BF65-C253-C8E32C8B60AE}"/>
              </a:ext>
            </a:extLst>
          </p:cNvPr>
          <p:cNvSpPr/>
          <p:nvPr/>
        </p:nvSpPr>
        <p:spPr>
          <a:xfrm>
            <a:off x="0" y="-15136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63CE3673-B777-AE56-C93E-13871E8F8676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A2D1CE0-A979-ACDC-126F-AE0DCED7844D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0081CE23-83A8-792F-5FD3-2F914A704EFA}"/>
              </a:ext>
            </a:extLst>
          </p:cNvPr>
          <p:cNvGrpSpPr/>
          <p:nvPr/>
        </p:nvGrpSpPr>
        <p:grpSpPr>
          <a:xfrm>
            <a:off x="7604678" y="1956364"/>
            <a:ext cx="4426397" cy="4523054"/>
            <a:chOff x="7812156" y="2534799"/>
            <a:chExt cx="4068589" cy="4114035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508C75C-F91B-2DED-F34F-F4B53A225506}"/>
                </a:ext>
              </a:extLst>
            </p:cNvPr>
            <p:cNvSpPr txBox="1"/>
            <p:nvPr/>
          </p:nvSpPr>
          <p:spPr>
            <a:xfrm>
              <a:off x="8013141" y="6228917"/>
              <a:ext cx="3617738" cy="41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bg1"/>
                  </a:solidFill>
                </a:rPr>
                <a:t>校训：</a:t>
              </a:r>
              <a:r>
                <a:rPr lang="en-US" altLang="zh-CN" sz="2400" dirty="0">
                  <a:solidFill>
                    <a:schemeClr val="bg1"/>
                  </a:solidFill>
                </a:rPr>
                <a:t>In publica </a:t>
              </a:r>
              <a:r>
                <a:rPr lang="en-US" altLang="zh-CN" sz="2400" dirty="0" err="1">
                  <a:solidFill>
                    <a:schemeClr val="bg1"/>
                  </a:solidFill>
                </a:rPr>
                <a:t>commoda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1262618-A343-8183-8D93-AF44068B481F}"/>
                </a:ext>
              </a:extLst>
            </p:cNvPr>
            <p:cNvSpPr/>
            <p:nvPr/>
          </p:nvSpPr>
          <p:spPr>
            <a:xfrm>
              <a:off x="7812156" y="2534799"/>
              <a:ext cx="4068589" cy="35181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412" name="Picture 4">
              <a:extLst>
                <a:ext uri="{FF2B5EF4-FFF2-40B4-BE49-F238E27FC236}">
                  <a16:creationId xmlns:a16="http://schemas.microsoft.com/office/drawing/2014/main" id="{EFAAAA39-0E15-5D88-826A-258BF904A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463" y="2663687"/>
              <a:ext cx="3384247" cy="3262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602" name="Picture 2">
            <a:extLst>
              <a:ext uri="{FF2B5EF4-FFF2-40B4-BE49-F238E27FC236}">
                <a16:creationId xmlns:a16="http://schemas.microsoft.com/office/drawing/2014/main" id="{2D8BB783-61BE-FE04-7AA1-C867AB95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62647"/>
            <a:ext cx="6639340" cy="53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EC65B46-6E3C-B5C0-CCFF-6C5C6E31E3A7}"/>
              </a:ext>
            </a:extLst>
          </p:cNvPr>
          <p:cNvSpPr txBox="1"/>
          <p:nvPr/>
        </p:nvSpPr>
        <p:spPr>
          <a:xfrm>
            <a:off x="4002315" y="248572"/>
            <a:ext cx="415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dirty="0">
                <a:solidFill>
                  <a:schemeClr val="bg1"/>
                </a:solidFill>
              </a:rPr>
              <a:t>Universität Göttingen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CE6B331-3815-6C75-15C1-8765261A27BE}"/>
              </a:ext>
            </a:extLst>
          </p:cNvPr>
          <p:cNvSpPr txBox="1"/>
          <p:nvPr/>
        </p:nvSpPr>
        <p:spPr>
          <a:xfrm>
            <a:off x="8591550" y="1269767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Since 1734 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6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33E2E-EDCE-9105-2863-AB5BF7754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A98F916-B2C4-A337-2665-D175161464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AABE34D9-9BC3-4069-2C69-85BDB020D341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E2ACED9-8918-4537-35EF-DC2C178AD870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44AD160-3B3B-4228-AC14-5FD8B5B03477}"/>
                </a:ext>
              </a:extLst>
            </p:cNvPr>
            <p:cNvSpPr/>
            <p:nvPr/>
          </p:nvSpPr>
          <p:spPr>
            <a:xfrm>
              <a:off x="3612509" y="117502"/>
              <a:ext cx="441234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John von Neumann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ECCDF167-67B0-45C5-94E2-366C103B224C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8302470-0B13-70AD-EDC7-20574AF5D8F1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Buy Mathematische Grundlagen der Quantenmechanik Book Online at Low Prices  in India | Mathematische Grundlagen der Quantenmechanik Reviews &amp; Ratings -  ...">
            <a:extLst>
              <a:ext uri="{FF2B5EF4-FFF2-40B4-BE49-F238E27FC236}">
                <a16:creationId xmlns:a16="http://schemas.microsoft.com/office/drawing/2014/main" id="{7E5F564D-EB34-4AB2-6C67-2177A1813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761741"/>
            <a:ext cx="3806689" cy="606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A25D922-549C-9219-E056-C3488BB8EAE8}"/>
              </a:ext>
            </a:extLst>
          </p:cNvPr>
          <p:cNvSpPr txBox="1"/>
          <p:nvPr/>
        </p:nvSpPr>
        <p:spPr>
          <a:xfrm>
            <a:off x="5128592" y="1540975"/>
            <a:ext cx="6861484" cy="5019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测量原理：谓的量子力学前提就是量子测量假设，有以下三点：</a:t>
            </a: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1.</a:t>
            </a:r>
            <a:r>
              <a:rPr lang="zh-CN" altLang="en-US" sz="2400" dirty="0">
                <a:solidFill>
                  <a:schemeClr val="bg1"/>
                </a:solidFill>
              </a:rPr>
              <a:t>每一个测量都改变被测对象。两个测量总互相干扰，除非可以用一个测量替代；</a:t>
            </a: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2.</a:t>
            </a:r>
            <a:r>
              <a:rPr lang="zh-CN" altLang="en-US" sz="2400" dirty="0">
                <a:solidFill>
                  <a:schemeClr val="bg1"/>
                </a:solidFill>
              </a:rPr>
              <a:t>测量所造成的改变是这样的，此一测量总是有效的，即如果此后直接重复测量会得到同样的结果；</a:t>
            </a: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3.</a:t>
            </a:r>
            <a:r>
              <a:rPr lang="zh-CN" altLang="en-US" sz="2400" dirty="0">
                <a:solidFill>
                  <a:schemeClr val="bg1"/>
                </a:solidFill>
              </a:rPr>
              <a:t>物理量用泛函算符描述。</a:t>
            </a:r>
          </a:p>
          <a:p>
            <a:pPr algn="l">
              <a:lnSpc>
                <a:spcPct val="150000"/>
              </a:lnSpc>
            </a:pP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希尔伯特空间与算子理论</a:t>
            </a:r>
          </a:p>
        </p:txBody>
      </p:sp>
    </p:spTree>
    <p:extLst>
      <p:ext uri="{BB962C8B-B14F-4D97-AF65-F5344CB8AC3E}">
        <p14:creationId xmlns:p14="http://schemas.microsoft.com/office/powerpoint/2010/main" val="15161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B2A5D-03CC-E2D0-1425-9E11F829D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D2DA2A5-54E5-5CD6-8BBD-47C718B8F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BC9049EF-8F41-3FC1-914D-86FCFB3B85F0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3DAEB35-B6C9-883B-5DC5-CAF751F1C324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2779EE7-E36F-64A6-DB7E-9F1CC064A4A1}"/>
                </a:ext>
              </a:extLst>
            </p:cNvPr>
            <p:cNvSpPr/>
            <p:nvPr/>
          </p:nvSpPr>
          <p:spPr>
            <a:xfrm>
              <a:off x="4216267" y="157259"/>
              <a:ext cx="3437678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Hermann</a:t>
              </a:r>
              <a:r>
                <a:rPr kumimoji="1"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Weyl</a:t>
              </a:r>
              <a:r>
                <a:rPr kumimoji="1"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50B486A0-DF7C-C299-38D5-733D8249CD42}"/>
              </a:ext>
            </a:extLst>
          </p:cNvPr>
          <p:cNvSpPr txBox="1"/>
          <p:nvPr/>
        </p:nvSpPr>
        <p:spPr>
          <a:xfrm>
            <a:off x="8928391" y="5971578"/>
            <a:ext cx="3103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</a:rPr>
              <a:t>Hermann Weyl, 1885-1955  </a:t>
            </a:r>
            <a:endParaRPr lang="zh-CN" altLang="en-US" sz="2000" b="1" dirty="0">
              <a:solidFill>
                <a:srgbClr val="FFC000"/>
              </a:solidFill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C6F802A7-5F8D-1381-958A-06373037BB17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EA9A9DA-D4C4-AE9C-668D-5EC3B8219546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4" descr="University of Leeds, 11 – 14 September 2018 – Das Kontinuum – 100 years  later">
            <a:extLst>
              <a:ext uri="{FF2B5EF4-FFF2-40B4-BE49-F238E27FC236}">
                <a16:creationId xmlns:a16="http://schemas.microsoft.com/office/drawing/2014/main" id="{45ECEE30-BCC7-6B82-21F6-021F4C28D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252" y="1025089"/>
            <a:ext cx="3335756" cy="441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E2A9B11-485C-1E9B-C463-8217FDA94DFE}"/>
              </a:ext>
            </a:extLst>
          </p:cNvPr>
          <p:cNvSpPr txBox="1"/>
          <p:nvPr/>
        </p:nvSpPr>
        <p:spPr>
          <a:xfrm>
            <a:off x="160449" y="1253490"/>
            <a:ext cx="857165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1904-1908  	</a:t>
            </a:r>
            <a:r>
              <a:rPr lang="zh-CN" altLang="en-US" sz="2400" dirty="0">
                <a:solidFill>
                  <a:srgbClr val="FFFF00"/>
                </a:solidFill>
              </a:rPr>
              <a:t>哥廷恩大学</a:t>
            </a:r>
            <a:r>
              <a:rPr lang="zh-CN" altLang="en-US" sz="2400" dirty="0">
                <a:solidFill>
                  <a:schemeClr val="bg1"/>
                </a:solidFill>
              </a:rPr>
              <a:t>、慕尼黑大学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1908</a:t>
            </a:r>
            <a:r>
              <a:rPr lang="zh-CN" altLang="en-US" sz="2400" dirty="0">
                <a:solidFill>
                  <a:schemeClr val="bg1"/>
                </a:solidFill>
              </a:rPr>
              <a:t>，</a:t>
            </a:r>
            <a:r>
              <a:rPr lang="en-US" altLang="zh-CN" sz="2400" dirty="0">
                <a:solidFill>
                  <a:schemeClr val="bg1"/>
                </a:solidFill>
              </a:rPr>
              <a:t>	</a:t>
            </a:r>
            <a:r>
              <a:rPr lang="zh-CN" altLang="en-US" sz="2400" dirty="0">
                <a:solidFill>
                  <a:srgbClr val="FFFF00"/>
                </a:solidFill>
              </a:rPr>
              <a:t>哥廷恩大学</a:t>
            </a:r>
            <a:r>
              <a:rPr lang="zh-CN" altLang="en-US" sz="2400" dirty="0">
                <a:solidFill>
                  <a:schemeClr val="bg1"/>
                </a:solidFill>
              </a:rPr>
              <a:t>博士，导师为希尔伯特 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1908-1913</a:t>
            </a:r>
            <a:r>
              <a:rPr lang="zh-CN" altLang="en-US" sz="2400" dirty="0">
                <a:solidFill>
                  <a:schemeClr val="bg1"/>
                </a:solidFill>
              </a:rPr>
              <a:t>， </a:t>
            </a:r>
            <a:r>
              <a:rPr lang="en-US" altLang="zh-CN" sz="2400" dirty="0">
                <a:solidFill>
                  <a:schemeClr val="bg1"/>
                </a:solidFill>
              </a:rPr>
              <a:t>	</a:t>
            </a:r>
            <a:r>
              <a:rPr lang="zh-CN" altLang="en-US" sz="2400" dirty="0">
                <a:solidFill>
                  <a:srgbClr val="FFFF00"/>
                </a:solidFill>
              </a:rPr>
              <a:t>哥廷恩大学</a:t>
            </a:r>
            <a:r>
              <a:rPr lang="zh-CN" altLang="en-US" sz="2400" dirty="0">
                <a:solidFill>
                  <a:schemeClr val="bg1"/>
                </a:solidFill>
              </a:rPr>
              <a:t>任职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1911</a:t>
            </a:r>
            <a:r>
              <a:rPr lang="zh-CN" altLang="en-US" sz="2400" dirty="0">
                <a:solidFill>
                  <a:schemeClr val="bg1"/>
                </a:solidFill>
              </a:rPr>
              <a:t>，</a:t>
            </a:r>
            <a:r>
              <a:rPr lang="en-US" altLang="zh-CN" sz="2400" dirty="0">
                <a:solidFill>
                  <a:schemeClr val="bg1"/>
                </a:solidFill>
              </a:rPr>
              <a:t>	</a:t>
            </a:r>
            <a:r>
              <a:rPr lang="de-DE" altLang="zh-CN" sz="2400" dirty="0">
                <a:solidFill>
                  <a:schemeClr val="bg1"/>
                </a:solidFill>
              </a:rPr>
              <a:t>Über die asymptotische Verteilung der  </a:t>
            </a:r>
            <a:r>
              <a:rPr lang="de-DE" altLang="zh-CN" sz="2400" dirty="0">
                <a:solidFill>
                  <a:srgbClr val="FFC000"/>
                </a:solidFill>
              </a:rPr>
              <a:t>Eigenwerte</a:t>
            </a:r>
          </a:p>
          <a:p>
            <a:pPr algn="l">
              <a:lnSpc>
                <a:spcPct val="150000"/>
              </a:lnSpc>
            </a:pPr>
            <a:r>
              <a:rPr lang="de-DE" altLang="zh-CN" sz="2400" dirty="0">
                <a:solidFill>
                  <a:schemeClr val="bg1"/>
                </a:solidFill>
              </a:rPr>
              <a:t>1918</a:t>
            </a:r>
            <a:r>
              <a:rPr lang="zh-CN" altLang="en-US" sz="2400" dirty="0">
                <a:solidFill>
                  <a:schemeClr val="bg1"/>
                </a:solidFill>
              </a:rPr>
              <a:t>，  </a:t>
            </a:r>
            <a:r>
              <a:rPr lang="en-US" altLang="zh-CN" sz="2400" dirty="0">
                <a:solidFill>
                  <a:schemeClr val="bg1"/>
                </a:solidFill>
              </a:rPr>
              <a:t>	</a:t>
            </a:r>
            <a:r>
              <a:rPr lang="de-DE" altLang="zh-CN" sz="2400" dirty="0">
                <a:solidFill>
                  <a:schemeClr val="bg1"/>
                </a:solidFill>
              </a:rPr>
              <a:t>Raum- Zeit- Materie </a:t>
            </a:r>
          </a:p>
          <a:p>
            <a:pPr algn="l">
              <a:lnSpc>
                <a:spcPct val="150000"/>
              </a:lnSpc>
            </a:pPr>
            <a:r>
              <a:rPr lang="de-DE" altLang="zh-CN" sz="2400" dirty="0">
                <a:solidFill>
                  <a:schemeClr val="bg1"/>
                </a:solidFill>
              </a:rPr>
              <a:t>1927-1928</a:t>
            </a:r>
            <a:r>
              <a:rPr lang="zh-CN" altLang="en-US" sz="2400" dirty="0">
                <a:solidFill>
                  <a:schemeClr val="bg1"/>
                </a:solidFill>
              </a:rPr>
              <a:t>， </a:t>
            </a:r>
            <a:r>
              <a:rPr lang="en-US" altLang="zh-CN" sz="2400" dirty="0">
                <a:solidFill>
                  <a:schemeClr val="bg1"/>
                </a:solidFill>
              </a:rPr>
              <a:t>	Zurich </a:t>
            </a:r>
            <a:r>
              <a:rPr lang="zh-CN" altLang="en-US" sz="2400" dirty="0">
                <a:solidFill>
                  <a:schemeClr val="bg1"/>
                </a:solidFill>
              </a:rPr>
              <a:t>大学讲授群论与量子力学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1928</a:t>
            </a:r>
            <a:r>
              <a:rPr lang="zh-CN" altLang="en-US" sz="2400" dirty="0">
                <a:solidFill>
                  <a:schemeClr val="bg1"/>
                </a:solidFill>
              </a:rPr>
              <a:t>，       </a:t>
            </a:r>
            <a:r>
              <a:rPr lang="en-US" altLang="zh-CN" sz="2400" dirty="0">
                <a:solidFill>
                  <a:schemeClr val="bg1"/>
                </a:solidFill>
              </a:rPr>
              <a:t>	</a:t>
            </a:r>
            <a:r>
              <a:rPr lang="en-US" altLang="zh-CN" sz="2400" dirty="0" err="1">
                <a:solidFill>
                  <a:schemeClr val="bg1"/>
                </a:solidFill>
              </a:rPr>
              <a:t>Gruppentheorie</a:t>
            </a:r>
            <a:r>
              <a:rPr lang="en-US" altLang="zh-CN" sz="2400" dirty="0">
                <a:solidFill>
                  <a:schemeClr val="bg1"/>
                </a:solidFill>
              </a:rPr>
              <a:t> und </a:t>
            </a:r>
            <a:r>
              <a:rPr lang="en-US" altLang="zh-CN" sz="2400" dirty="0" err="1">
                <a:solidFill>
                  <a:schemeClr val="bg1"/>
                </a:solidFill>
              </a:rPr>
              <a:t>Quantenmechnik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  <a:r>
              <a:rPr lang="zh-CN" altLang="en-US" sz="2400" dirty="0">
                <a:solidFill>
                  <a:schemeClr val="bg1"/>
                </a:solidFill>
              </a:rPr>
              <a:t>       </a:t>
            </a:r>
            <a:endParaRPr lang="de-DE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de-DE" altLang="zh-CN" sz="2400" dirty="0">
                <a:solidFill>
                  <a:schemeClr val="bg1"/>
                </a:solidFill>
              </a:rPr>
              <a:t>1939</a:t>
            </a:r>
            <a:r>
              <a:rPr lang="zh-CN" altLang="en-US" sz="2400" dirty="0">
                <a:solidFill>
                  <a:schemeClr val="bg1"/>
                </a:solidFill>
              </a:rPr>
              <a:t>， </a:t>
            </a:r>
            <a:r>
              <a:rPr lang="en-US" altLang="zh-CN" sz="2400" dirty="0">
                <a:solidFill>
                  <a:schemeClr val="bg1"/>
                </a:solidFill>
              </a:rPr>
              <a:t>    	Classical Groups </a:t>
            </a: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1952</a:t>
            </a:r>
            <a:r>
              <a:rPr lang="zh-CN" altLang="en-US" sz="2400" dirty="0">
                <a:solidFill>
                  <a:schemeClr val="bg1"/>
                </a:solidFill>
              </a:rPr>
              <a:t>，     </a:t>
            </a:r>
            <a:r>
              <a:rPr lang="en-US" altLang="zh-CN" sz="2400" dirty="0">
                <a:solidFill>
                  <a:schemeClr val="bg1"/>
                </a:solidFill>
              </a:rPr>
              <a:t>	Symmetry</a:t>
            </a:r>
          </a:p>
          <a:p>
            <a:pPr algn="l"/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7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94FBC-73D4-506A-07E9-4CD856531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76D8906-B6FA-8D9C-A55C-569E1CC5E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C3737B13-76CE-D995-B5BF-6BC0B275C06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FA9D17A-1012-5B69-DBDB-F91088A4E5BE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CF14684-09A2-A615-0318-5006FFF9E0D3}"/>
                </a:ext>
              </a:extLst>
            </p:cNvPr>
            <p:cNvSpPr/>
            <p:nvPr/>
          </p:nvSpPr>
          <p:spPr>
            <a:xfrm>
              <a:off x="4216267" y="157259"/>
              <a:ext cx="3437678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Hermann</a:t>
              </a:r>
              <a:r>
                <a:rPr kumimoji="1"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Weyl</a:t>
              </a:r>
              <a:r>
                <a:rPr kumimoji="1"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580EF298-F3C7-9863-4B07-52F89F417F80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CFF134BE-F609-C4CD-EB89-BF5A919354B8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7430856-CB77-E376-90D3-FC6158217058}"/>
                  </a:ext>
                </a:extLst>
              </p:cNvPr>
              <p:cNvSpPr txBox="1"/>
              <p:nvPr/>
            </p:nvSpPr>
            <p:spPr>
              <a:xfrm>
                <a:off x="177888" y="1166826"/>
                <a:ext cx="6958408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400" dirty="0">
                    <a:solidFill>
                      <a:schemeClr val="bg1"/>
                    </a:solidFill>
                  </a:rPr>
                  <a:t>1926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年， 薛定谔发表    </a:t>
                </a:r>
                <a:r>
                  <a:rPr lang="en-US" altLang="zh-CN" sz="2400" dirty="0" err="1">
                    <a:solidFill>
                      <a:schemeClr val="bg1"/>
                    </a:solidFill>
                  </a:rPr>
                  <a:t>Quantisierung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400" dirty="0" err="1">
                    <a:solidFill>
                      <a:schemeClr val="bg1"/>
                    </a:solidFill>
                  </a:rPr>
                  <a:t>als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400" dirty="0" err="1">
                    <a:solidFill>
                      <a:schemeClr val="bg1"/>
                    </a:solidFill>
                  </a:rPr>
                  <a:t>Eigenwertproblem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 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一文，创立了波力学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(</a:t>
                </a:r>
                <a:r>
                  <a:rPr lang="en-US" altLang="zh-CN" sz="2400" dirty="0" err="1">
                    <a:solidFill>
                      <a:schemeClr val="bg1"/>
                    </a:solidFill>
                  </a:rPr>
                  <a:t>Wellenmechanik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).</a:t>
                </a:r>
              </a:p>
              <a:p>
                <a:pPr algn="l"/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algn="l"/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algn="l"/>
                <a:r>
                  <a:rPr lang="zh-CN" altLang="en-US" sz="2400" dirty="0">
                    <a:solidFill>
                      <a:schemeClr val="bg1"/>
                    </a:solidFill>
                  </a:rPr>
                  <a:t>波力学是经典力学贴上了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1922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年薛定谔认识到的 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altLang="zh-CN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zh-CN" altLang="en-US" sz="2400" dirty="0">
                    <a:solidFill>
                      <a:schemeClr val="bg1"/>
                    </a:solidFill>
                  </a:rPr>
                  <a:t>”标签</a:t>
                </a:r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algn="l"/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algn="l"/>
                <a:r>
                  <a:rPr lang="zh-CN" altLang="en-US" sz="2400" dirty="0">
                    <a:solidFill>
                      <a:schemeClr val="bg1"/>
                    </a:solidFill>
                  </a:rPr>
                  <a:t>波力学要用经典闭合轨道案例证明正确性，于是引出解 “氢原子的薛定谔方程”问题。</a:t>
                </a:r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algn="l"/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algn="l"/>
                <a:r>
                  <a:rPr lang="en-US" altLang="zh-CN" sz="2400" dirty="0">
                    <a:solidFill>
                      <a:schemeClr val="bg1"/>
                    </a:solidFill>
                  </a:rPr>
                  <a:t>Hermann Weyl 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提供了帮助。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7430856-CB77-E376-90D3-FC6158217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88" y="1166826"/>
                <a:ext cx="6958408" cy="4524315"/>
              </a:xfrm>
              <a:prstGeom prst="rect">
                <a:avLst/>
              </a:prstGeom>
              <a:blipFill>
                <a:blip r:embed="rId5"/>
                <a:stretch>
                  <a:fillRect l="-1313" t="-1211" r="-350" b="-20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32BF10AD-1A6C-4E2D-936C-51FAF6883E0D}"/>
              </a:ext>
            </a:extLst>
          </p:cNvPr>
          <p:cNvSpPr txBox="1"/>
          <p:nvPr/>
        </p:nvSpPr>
        <p:spPr>
          <a:xfrm>
            <a:off x="287219" y="5762670"/>
            <a:ext cx="5437720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</a:rPr>
              <a:t>曹： 波力学， 不是波</a:t>
            </a:r>
            <a:r>
              <a:rPr lang="zh-CN" altLang="en-US" u="sng" dirty="0">
                <a:solidFill>
                  <a:srgbClr val="FFC000"/>
                </a:solidFill>
              </a:rPr>
              <a:t>动</a:t>
            </a:r>
            <a:r>
              <a:rPr lang="zh-CN" altLang="en-US" dirty="0">
                <a:solidFill>
                  <a:schemeClr val="bg1"/>
                </a:solidFill>
              </a:rPr>
              <a:t>力学。 波指的是 “相波</a:t>
            </a:r>
            <a:r>
              <a:rPr lang="en-US" altLang="zh-CN" dirty="0">
                <a:solidFill>
                  <a:schemeClr val="bg1"/>
                </a:solidFill>
              </a:rPr>
              <a:t>”</a:t>
            </a:r>
            <a:r>
              <a:rPr lang="zh-CN" altLang="en-US" dirty="0">
                <a:solidFill>
                  <a:schemeClr val="bg1"/>
                </a:solidFill>
              </a:rPr>
              <a:t>，粒子的相波。</a:t>
            </a:r>
            <a:r>
              <a:rPr lang="en-US" altLang="zh-CN" dirty="0">
                <a:solidFill>
                  <a:schemeClr val="bg1"/>
                </a:solidFill>
              </a:rPr>
              <a:t>   </a:t>
            </a:r>
          </a:p>
          <a:p>
            <a:pPr algn="l"/>
            <a:r>
              <a:rPr lang="zh-CN" altLang="en-US" dirty="0">
                <a:solidFill>
                  <a:schemeClr val="bg1"/>
                </a:solidFill>
              </a:rPr>
              <a:t>“波动</a:t>
            </a:r>
            <a:r>
              <a:rPr lang="en-US" altLang="zh-CN" dirty="0">
                <a:solidFill>
                  <a:schemeClr val="bg1"/>
                </a:solidFill>
              </a:rPr>
              <a:t>-</a:t>
            </a:r>
            <a:r>
              <a:rPr lang="zh-CN" altLang="en-US" dirty="0">
                <a:solidFill>
                  <a:schemeClr val="bg1"/>
                </a:solidFill>
              </a:rPr>
              <a:t>力学”与“波</a:t>
            </a:r>
            <a:r>
              <a:rPr lang="en-US" altLang="zh-CN" dirty="0">
                <a:solidFill>
                  <a:schemeClr val="bg1"/>
                </a:solidFill>
              </a:rPr>
              <a:t>-</a:t>
            </a:r>
            <a:r>
              <a:rPr lang="zh-CN" altLang="en-US" dirty="0">
                <a:solidFill>
                  <a:schemeClr val="bg1"/>
                </a:solidFill>
              </a:rPr>
              <a:t>动力学”都与此无关。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98EB9E1-2DB4-760D-ADED-0E864054DE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906" y="1308569"/>
            <a:ext cx="5455094" cy="23285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3EEEBA2-22DC-EF7F-31CC-934CE1C08DCB}"/>
              </a:ext>
            </a:extLst>
          </p:cNvPr>
          <p:cNvSpPr txBox="1"/>
          <p:nvPr/>
        </p:nvSpPr>
        <p:spPr>
          <a:xfrm>
            <a:off x="6727774" y="5100950"/>
            <a:ext cx="5464225" cy="1323439"/>
          </a:xfrm>
          <a:prstGeom prst="rect">
            <a:avLst/>
          </a:prstGeom>
          <a:noFill/>
          <a:ln>
            <a:solidFill>
              <a:srgbClr val="42D2C4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dirty="0">
                <a:solidFill>
                  <a:schemeClr val="bg1"/>
                </a:solidFill>
              </a:rPr>
              <a:t>“对于外尔就如何处理方程 </a:t>
            </a:r>
            <a:r>
              <a:rPr lang="en-US" altLang="zh-CN" sz="2000" dirty="0">
                <a:solidFill>
                  <a:schemeClr val="bg1"/>
                </a:solidFill>
              </a:rPr>
              <a:t>(7) </a:t>
            </a:r>
            <a:r>
              <a:rPr lang="zh-CN" altLang="en-US" sz="2000" dirty="0">
                <a:solidFill>
                  <a:schemeClr val="bg1"/>
                </a:solidFill>
              </a:rPr>
              <a:t>所给予的指导，我非常感激  </a:t>
            </a:r>
            <a:r>
              <a:rPr lang="en-US" altLang="zh-CN" sz="2000" dirty="0">
                <a:solidFill>
                  <a:schemeClr val="bg1"/>
                </a:solidFill>
              </a:rPr>
              <a:t>(Für die </a:t>
            </a:r>
            <a:r>
              <a:rPr lang="en-US" altLang="zh-CN" sz="2000" dirty="0" err="1">
                <a:solidFill>
                  <a:schemeClr val="bg1"/>
                </a:solidFill>
              </a:rPr>
              <a:t>Anleitung</a:t>
            </a:r>
            <a:r>
              <a:rPr lang="en-US" altLang="zh-CN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</a:rPr>
              <a:t>zur</a:t>
            </a:r>
            <a:r>
              <a:rPr lang="en-US" altLang="zh-CN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</a:rPr>
              <a:t>Behandlung</a:t>
            </a:r>
            <a:r>
              <a:rPr lang="en-US" altLang="zh-CN" sz="2000" dirty="0">
                <a:solidFill>
                  <a:schemeClr val="bg1"/>
                </a:solidFill>
              </a:rPr>
              <a:t> der </a:t>
            </a:r>
            <a:r>
              <a:rPr lang="en-US" altLang="zh-CN" sz="2000" dirty="0" err="1">
                <a:solidFill>
                  <a:schemeClr val="bg1"/>
                </a:solidFill>
              </a:rPr>
              <a:t>Gleichung</a:t>
            </a:r>
            <a:r>
              <a:rPr lang="en-US" altLang="zh-CN" sz="2000" dirty="0">
                <a:solidFill>
                  <a:schemeClr val="bg1"/>
                </a:solidFill>
              </a:rPr>
              <a:t> (7) bin ich Hermann Weyl </a:t>
            </a:r>
            <a:r>
              <a:rPr lang="en-US" altLang="zh-CN" sz="2000" dirty="0" err="1">
                <a:solidFill>
                  <a:schemeClr val="bg1"/>
                </a:solidFill>
              </a:rPr>
              <a:t>zu</a:t>
            </a:r>
            <a:r>
              <a:rPr lang="en-US" altLang="zh-CN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</a:rPr>
              <a:t>größtem</a:t>
            </a:r>
            <a:r>
              <a:rPr lang="en-US" altLang="zh-CN" sz="2000" dirty="0">
                <a:solidFill>
                  <a:schemeClr val="bg1"/>
                </a:solidFill>
              </a:rPr>
              <a:t> Dank </a:t>
            </a:r>
            <a:r>
              <a:rPr lang="en-US" altLang="zh-CN" sz="2000" dirty="0" err="1">
                <a:solidFill>
                  <a:schemeClr val="bg1"/>
                </a:solidFill>
              </a:rPr>
              <a:t>verpflichtet</a:t>
            </a:r>
            <a:r>
              <a:rPr lang="en-US" altLang="zh-CN" sz="2000" dirty="0">
                <a:solidFill>
                  <a:schemeClr val="bg1"/>
                </a:solidFill>
              </a:rPr>
              <a:t>)”  Part I, p.363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28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C9248-B97D-B426-780D-1A85A1E0C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DCFF9FD-9521-3E7A-2227-9DF1ADA42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DE9ECB2F-7ED9-C647-48D1-D8D2692169DA}"/>
              </a:ext>
            </a:extLst>
          </p:cNvPr>
          <p:cNvGrpSpPr/>
          <p:nvPr/>
        </p:nvGrpSpPr>
        <p:grpSpPr>
          <a:xfrm>
            <a:off x="-1978" y="0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1E510445-0229-F02B-828A-8B50697D5076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1E00CEA-6842-4A6A-5C37-763AE7088B92}"/>
                </a:ext>
              </a:extLst>
            </p:cNvPr>
            <p:cNvSpPr/>
            <p:nvPr/>
          </p:nvSpPr>
          <p:spPr>
            <a:xfrm>
              <a:off x="4216267" y="157259"/>
              <a:ext cx="3437678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Hermann</a:t>
              </a:r>
              <a:r>
                <a:rPr kumimoji="1"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Weyl</a:t>
              </a:r>
              <a:r>
                <a:rPr kumimoji="1"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449A363D-5281-A0F7-784C-D215A05FBA89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EF36E588-6D1B-5C4D-BDFD-72D532D977C5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0CE33F4C-4CE1-DD83-CA98-03268DE2D695}"/>
              </a:ext>
            </a:extLst>
          </p:cNvPr>
          <p:cNvSpPr txBox="1"/>
          <p:nvPr/>
        </p:nvSpPr>
        <p:spPr>
          <a:xfrm>
            <a:off x="287219" y="1213746"/>
            <a:ext cx="112905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Weyl Quantization</a:t>
            </a:r>
            <a:r>
              <a:rPr lang="zh-CN" altLang="en-US" sz="2400" dirty="0">
                <a:solidFill>
                  <a:schemeClr val="bg1"/>
                </a:solidFill>
              </a:rPr>
              <a:t>： </a:t>
            </a:r>
            <a:r>
              <a:rPr lang="en-US" altLang="zh-CN" sz="2400" dirty="0">
                <a:solidFill>
                  <a:schemeClr val="bg1"/>
                </a:solidFill>
              </a:rPr>
              <a:t>In seeking  for a 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consistent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quantization scheme, Hermann Weyl devised this in 1927 it in an attempt to map symmetrized classical phase space functions to operators.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zh-CN" alt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B67D4B0-8B67-1CA6-55A3-93366C1B2736}"/>
                  </a:ext>
                </a:extLst>
              </p:cNvPr>
              <p:cNvSpPr txBox="1"/>
              <p:nvPr/>
            </p:nvSpPr>
            <p:spPr>
              <a:xfrm>
                <a:off x="466124" y="4319404"/>
                <a:ext cx="7171083" cy="217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bg1"/>
                    </a:solidFill>
                  </a:rPr>
                  <a:t>Weyl Equation 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(</a:t>
                </a:r>
                <a:r>
                  <a:rPr lang="en-US" altLang="zh-CN" sz="2400" dirty="0">
                    <a:solidFill>
                      <a:srgbClr val="FFC000"/>
                    </a:solidFill>
                  </a:rPr>
                  <a:t>??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)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  and Weyl Spinor</a:t>
                </a:r>
              </a:p>
              <a:p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r>
                  <a:rPr lang="en-US" altLang="zh-CN" sz="2400" dirty="0">
                    <a:solidFill>
                      <a:schemeClr val="bg1"/>
                    </a:solidFill>
                  </a:rPr>
                  <a:t>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zh-CN" alt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zh-CN" alt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zh-CN" alt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altLang="zh-CN" sz="2400" dirty="0">
                    <a:solidFill>
                      <a:schemeClr val="bg1"/>
                    </a:solidFill>
                  </a:rPr>
                  <a:t>   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；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p>
                        <m:r>
                          <a:rPr lang="zh-CN" alt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zh-CN" alt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zh-CN" alt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sz="2400" dirty="0">
                    <a:solidFill>
                      <a:schemeClr val="bg1"/>
                    </a:solidFill>
                  </a:rPr>
                  <a:t>               </a:t>
                </a:r>
              </a:p>
              <a:p>
                <a:pPr algn="l"/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algn="l"/>
                <a:r>
                  <a:rPr lang="en-US" altLang="zh-CN" sz="2400" dirty="0">
                    <a:solidFill>
                      <a:schemeClr val="bg1"/>
                    </a:solidFill>
                  </a:rPr>
                  <a:t> </a:t>
                </a:r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B67D4B0-8B67-1CA6-55A3-93366C1B2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24" y="4319404"/>
                <a:ext cx="7171083" cy="2173608"/>
              </a:xfrm>
              <a:prstGeom prst="rect">
                <a:avLst/>
              </a:prstGeom>
              <a:blipFill>
                <a:blip r:embed="rId5"/>
                <a:stretch>
                  <a:fillRect l="-2124" t="-36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5AC6B75-81FA-C259-498C-34BD40B991FC}"/>
                  </a:ext>
                </a:extLst>
              </p:cNvPr>
              <p:cNvSpPr txBox="1"/>
              <p:nvPr/>
            </p:nvSpPr>
            <p:spPr>
              <a:xfrm>
                <a:off x="1010478" y="2806549"/>
                <a:ext cx="9322602" cy="1061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l-GR" altLang="zh-CN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chr m:val="∬"/>
                              <m:limLoc m:val="undOvr"/>
                              <m:subHide m:val="on"/>
                              <m:supHide m:val="on"/>
                              <m:ctrl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</m:d>
                                      <m:r>
                                        <a:rPr lang="en-US" altLang="zh-CN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/ℏ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𝑑𝑞𝑑𝑝𝑑𝑎𝑑𝑏</m:t>
                              </m:r>
                            </m:e>
                          </m:nary>
                        </m:e>
                      </m:nary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5AC6B75-81FA-C259-498C-34BD40B99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478" y="2806549"/>
                <a:ext cx="9322602" cy="10610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AA32E1C4-04D9-68F1-DAEF-BCC39F3EE5BF}"/>
              </a:ext>
            </a:extLst>
          </p:cNvPr>
          <p:cNvSpPr txBox="1"/>
          <p:nvPr/>
        </p:nvSpPr>
        <p:spPr>
          <a:xfrm>
            <a:off x="2654737" y="6172201"/>
            <a:ext cx="5892916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Pauli 1933 </a:t>
            </a:r>
            <a:r>
              <a:rPr lang="zh-CN" altLang="en-US" sz="2400" dirty="0">
                <a:solidFill>
                  <a:schemeClr val="bg1"/>
                </a:solidFill>
              </a:rPr>
              <a:t>论文称为 </a:t>
            </a:r>
            <a:r>
              <a:rPr lang="en-US" altLang="zh-CN" sz="2400" dirty="0">
                <a:solidFill>
                  <a:schemeClr val="bg1"/>
                </a:solidFill>
              </a:rPr>
              <a:t>Weyl equation?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19994-202B-A2C4-95B6-B321F0E85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3D657B-C0BC-7214-30CE-41206C6C9B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5915326D-AB25-A04A-359D-D175CE0C36DB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7E8D2CB-8B06-B762-5C90-90145AA10C0F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5CB72A7D-F385-7594-9D2D-79C48443FB56}"/>
                </a:ext>
              </a:extLst>
            </p:cNvPr>
            <p:cNvSpPr/>
            <p:nvPr/>
          </p:nvSpPr>
          <p:spPr>
            <a:xfrm>
              <a:off x="4216267" y="157259"/>
              <a:ext cx="3437678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Hermann</a:t>
              </a:r>
              <a:r>
                <a:rPr kumimoji="1"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Weyl</a:t>
              </a:r>
              <a:r>
                <a:rPr kumimoji="1"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3F86C4C2-1E01-8798-0C42-F50112D90336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E0A21FF4-7805-C80B-BADC-5E72FB1290B6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JF Ptak Science Books // Blog Bookstore: Works by Hermann Weyl">
            <a:extLst>
              <a:ext uri="{FF2B5EF4-FFF2-40B4-BE49-F238E27FC236}">
                <a16:creationId xmlns:a16="http://schemas.microsoft.com/office/drawing/2014/main" id="{21F26CFF-2C06-095D-681A-60E63ED7F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5" y="769212"/>
            <a:ext cx="4008778" cy="547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44658BF-4C4C-4272-ECFB-BD57112083F6}"/>
              </a:ext>
            </a:extLst>
          </p:cNvPr>
          <p:cNvSpPr txBox="1"/>
          <p:nvPr/>
        </p:nvSpPr>
        <p:spPr>
          <a:xfrm>
            <a:off x="197445" y="6361414"/>
            <a:ext cx="389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 err="1">
                <a:solidFill>
                  <a:schemeClr val="bg1"/>
                </a:solidFill>
              </a:rPr>
              <a:t>Gruppentheorie</a:t>
            </a:r>
            <a:r>
              <a:rPr lang="en-US" altLang="zh-CN" dirty="0">
                <a:solidFill>
                  <a:schemeClr val="bg1"/>
                </a:solidFill>
              </a:rPr>
              <a:t> und </a:t>
            </a:r>
            <a:r>
              <a:rPr lang="en-US" altLang="zh-CN" dirty="0" err="1">
                <a:solidFill>
                  <a:schemeClr val="bg1"/>
                </a:solidFill>
              </a:rPr>
              <a:t>Quantenmechanik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E017AA7-1A70-4D01-4633-50D00A6CEAEB}"/>
              </a:ext>
            </a:extLst>
          </p:cNvPr>
          <p:cNvSpPr txBox="1"/>
          <p:nvPr/>
        </p:nvSpPr>
        <p:spPr>
          <a:xfrm>
            <a:off x="5993296" y="2773187"/>
            <a:ext cx="588744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 err="1">
                <a:solidFill>
                  <a:schemeClr val="bg1"/>
                </a:solidFill>
              </a:rPr>
              <a:t>Gruppentheorie</a:t>
            </a:r>
            <a:r>
              <a:rPr lang="en-US" altLang="zh-CN" sz="2400" dirty="0">
                <a:solidFill>
                  <a:schemeClr val="bg1"/>
                </a:solidFill>
              </a:rPr>
              <a:t> f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altLang="zh-CN" sz="2400" dirty="0">
                <a:solidFill>
                  <a:schemeClr val="bg1"/>
                </a:solidFill>
              </a:rPr>
              <a:t>r </a:t>
            </a:r>
            <a:r>
              <a:rPr lang="en-US" altLang="zh-CN" sz="2400" dirty="0" err="1">
                <a:solidFill>
                  <a:schemeClr val="bg1"/>
                </a:solidFill>
              </a:rPr>
              <a:t>Quantenmechanik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  <a:r>
              <a:rPr lang="zh-CN" altLang="en-US" sz="2400" dirty="0">
                <a:solidFill>
                  <a:schemeClr val="bg1"/>
                </a:solidFill>
              </a:rPr>
              <a:t>曾被不懂群论的物理学家说成是 “群瘟”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群论可以在不具体求解是获取很多有用的信息，也因此量子力学才成为有用的理论。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2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39A4A-7B64-6F90-B653-0408A094F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1DFAD9B-F2DF-8DF9-10E3-BC7FD7D44B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E235CE9A-7E2E-3A6A-A859-9D42EF02E590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6BC17E7A-028E-1AFE-3031-65AD217AFBD3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e Classical Groups | Princeton University Press">
            <a:extLst>
              <a:ext uri="{FF2B5EF4-FFF2-40B4-BE49-F238E27FC236}">
                <a16:creationId xmlns:a16="http://schemas.microsoft.com/office/drawing/2014/main" id="{25825154-6ED1-05CD-138C-881BE6DC5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55374"/>
            <a:ext cx="4079924" cy="611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915BA41-52B4-A5D9-7BFE-877B2DBC24A1}"/>
              </a:ext>
            </a:extLst>
          </p:cNvPr>
          <p:cNvSpPr txBox="1"/>
          <p:nvPr/>
        </p:nvSpPr>
        <p:spPr>
          <a:xfrm>
            <a:off x="5710951" y="1536018"/>
            <a:ext cx="616979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gods have imposed upon my writing the yoke of a foreign tongue 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was not sung at my cradle.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dies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heissen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will,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weiss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jeder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Traum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pferdlos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geritten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CN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Weyl, </a:t>
            </a:r>
            <a:r>
              <a:rPr lang="en-US" altLang="zh-CN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classical groups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序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altLang="zh-CN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328B23F-B9B5-90F9-073C-5ED1E1D5A242}"/>
              </a:ext>
            </a:extLst>
          </p:cNvPr>
          <p:cNvSpPr/>
          <p:nvPr/>
        </p:nvSpPr>
        <p:spPr>
          <a:xfrm>
            <a:off x="4492798" y="176300"/>
            <a:ext cx="343767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Hermann</a:t>
            </a:r>
            <a:r>
              <a: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Weyl</a:t>
            </a:r>
            <a:r>
              <a: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8" name="Picture 4" descr="Symmetry by Hermann Weyl | Goodreads">
            <a:extLst>
              <a:ext uri="{FF2B5EF4-FFF2-40B4-BE49-F238E27FC236}">
                <a16:creationId xmlns:a16="http://schemas.microsoft.com/office/drawing/2014/main" id="{46D7F74E-6241-44AD-4190-D88E7433F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175" y="4271285"/>
            <a:ext cx="1620122" cy="249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55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A5438-942C-F9C8-B5E2-240170A73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4AFFBA-5043-8B89-4674-D48741365F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C623FB05-9601-C31F-27F9-5DFFEEB5C35C}"/>
              </a:ext>
            </a:extLst>
          </p:cNvPr>
          <p:cNvGrpSpPr/>
          <p:nvPr/>
        </p:nvGrpSpPr>
        <p:grpSpPr>
          <a:xfrm>
            <a:off x="0" y="-15135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101D0946-DAF3-FFE6-45E2-0C830BA2AFB1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FC0A07E-1189-39B5-9F39-293C9BA27992}"/>
                </a:ext>
              </a:extLst>
            </p:cNvPr>
            <p:cNvSpPr/>
            <p:nvPr/>
          </p:nvSpPr>
          <p:spPr>
            <a:xfrm>
              <a:off x="4148288" y="157259"/>
              <a:ext cx="3437678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Eugene Wigner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F8DE489C-9A05-B302-1A43-BAC227C10735}"/>
              </a:ext>
            </a:extLst>
          </p:cNvPr>
          <p:cNvSpPr txBox="1"/>
          <p:nvPr/>
        </p:nvSpPr>
        <p:spPr>
          <a:xfrm>
            <a:off x="9054548" y="5802260"/>
            <a:ext cx="3137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</a:rPr>
              <a:t>Eugene Wigner, 1902-1995  </a:t>
            </a:r>
            <a:endParaRPr lang="zh-CN" altLang="en-US" sz="2000" b="1" dirty="0">
              <a:solidFill>
                <a:srgbClr val="FFC000"/>
              </a:solidFill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34C3C36A-702B-F3F3-4427-31CA375EC620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7ADB010-D283-7193-84B3-5AD379F9EE35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6" descr="Eugene Paul Wigner Quotes - 15 Science Quotes - Dictionary of Science  Quotations and Scientist Quotes">
            <a:extLst>
              <a:ext uri="{FF2B5EF4-FFF2-40B4-BE49-F238E27FC236}">
                <a16:creationId xmlns:a16="http://schemas.microsoft.com/office/drawing/2014/main" id="{1E714135-AB02-7A1B-B801-3EFA75850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878" y="1395239"/>
            <a:ext cx="3028123" cy="403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B0871FE-52DD-1A95-DC8F-C7A023DB8A4F}"/>
              </a:ext>
            </a:extLst>
          </p:cNvPr>
          <p:cNvSpPr txBox="1"/>
          <p:nvPr/>
        </p:nvSpPr>
        <p:spPr>
          <a:xfrm>
            <a:off x="287219" y="1166918"/>
            <a:ext cx="720688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Eugene Wigner’s contribution to the theory of atomic nucleus and elementary particles, “particularly through the discovery and application of fundamental symmetry principles”.</a:t>
            </a:r>
          </a:p>
          <a:p>
            <a:pPr algn="l">
              <a:lnSpc>
                <a:spcPct val="150000"/>
              </a:lnSpc>
            </a:pP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1921, </a:t>
            </a:r>
            <a:r>
              <a:rPr lang="en-US" altLang="zh-CN" sz="2400" dirty="0" err="1">
                <a:solidFill>
                  <a:schemeClr val="bg1"/>
                </a:solidFill>
              </a:rPr>
              <a:t>Technishce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</a:rPr>
              <a:t>Hochshule</a:t>
            </a:r>
            <a:r>
              <a:rPr lang="en-US" altLang="zh-CN" sz="2400" dirty="0">
                <a:solidFill>
                  <a:schemeClr val="bg1"/>
                </a:solidFill>
              </a:rPr>
              <a:t>  Berlin</a:t>
            </a:r>
          </a:p>
          <a:p>
            <a:pPr marL="457200" indent="-457200" algn="l">
              <a:lnSpc>
                <a:spcPct val="150000"/>
              </a:lnSpc>
              <a:buAutoNum type="arabicPlain" startAt="1927"/>
            </a:pPr>
            <a:r>
              <a:rPr lang="en-US" altLang="zh-CN" sz="2400" dirty="0">
                <a:solidFill>
                  <a:schemeClr val="bg1"/>
                </a:solidFill>
              </a:rPr>
              <a:t> (</a:t>
            </a:r>
            <a:r>
              <a:rPr lang="zh-CN" altLang="en-US" sz="2400" dirty="0">
                <a:solidFill>
                  <a:schemeClr val="bg1"/>
                </a:solidFill>
              </a:rPr>
              <a:t>具体日子不详</a:t>
            </a:r>
            <a:r>
              <a:rPr lang="en-US" altLang="zh-CN" sz="2400" dirty="0">
                <a:solidFill>
                  <a:schemeClr val="bg1"/>
                </a:solidFill>
              </a:rPr>
              <a:t>)</a:t>
            </a:r>
            <a:r>
              <a:rPr lang="zh-CN" altLang="en-US" sz="2400" dirty="0">
                <a:solidFill>
                  <a:schemeClr val="bg1"/>
                </a:solidFill>
              </a:rPr>
              <a:t>，受索末菲推荐到</a:t>
            </a:r>
            <a:r>
              <a:rPr lang="zh-CN" altLang="en-US" sz="2400" dirty="0">
                <a:solidFill>
                  <a:srgbClr val="FFC000"/>
                </a:solidFill>
              </a:rPr>
              <a:t>哥廷恩大学</a:t>
            </a:r>
            <a:r>
              <a:rPr lang="zh-CN" altLang="en-US" sz="2400" dirty="0">
                <a:solidFill>
                  <a:schemeClr val="bg1"/>
                </a:solidFill>
              </a:rPr>
              <a:t>给希尔伯特做助手</a:t>
            </a:r>
            <a:r>
              <a:rPr lang="en-US" altLang="zh-CN" sz="2400" dirty="0">
                <a:solidFill>
                  <a:schemeClr val="bg1"/>
                </a:solidFill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在哥廷恩决定做物理研究。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0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ACDCD-5435-0F82-54BA-142968054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6E6E2B1-E6F3-9406-1E28-5ED6EB14D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35037453-AF31-D2C6-2695-D2743367D28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9023B6A3-805B-D205-5DC0-832EB2724A68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5017B91D-F241-21ED-C017-2D81B61A4F74}"/>
                </a:ext>
              </a:extLst>
            </p:cNvPr>
            <p:cNvSpPr/>
            <p:nvPr/>
          </p:nvSpPr>
          <p:spPr>
            <a:xfrm>
              <a:off x="4148288" y="157259"/>
              <a:ext cx="3437678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Eugene Wigner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79B7915D-5C0F-8701-29FF-C89F2ACA7CFB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3CC4806-6468-A214-446D-DDEE4EA3A8FB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A6F858F-F71B-3A39-E693-E2CB9EB1869C}"/>
                  </a:ext>
                </a:extLst>
              </p:cNvPr>
              <p:cNvSpPr txBox="1"/>
              <p:nvPr/>
            </p:nvSpPr>
            <p:spPr>
              <a:xfrm>
                <a:off x="5536096" y="1099468"/>
                <a:ext cx="6437413" cy="5424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635" algn="just">
                  <a:lnSpc>
                    <a:spcPct val="150000"/>
                  </a:lnSpc>
                </a:pPr>
                <a:r>
                  <a:rPr lang="zh-CN" altLang="zh-CN" sz="2400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维格纳函数</a:t>
                </a:r>
                <a:r>
                  <a:rPr lang="en-US" altLang="zh-CN" sz="2400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: </a:t>
                </a:r>
                <a:r>
                  <a:rPr lang="zh-CN" altLang="zh-CN" sz="2400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转动算符</a:t>
                </a:r>
                <a14:m>
                  <m:oMath xmlns:m="http://schemas.openxmlformats.org/officeDocument/2006/math">
                    <m:r>
                      <a:rPr lang="en-US" altLang="zh-CN" sz="2400" i="1" kern="100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𝐷</m:t>
                    </m:r>
                    <m:d>
                      <m:dPr>
                        <m:ctrlPr>
                          <a:rPr lang="zh-CN" altLang="zh-CN" sz="2400" i="1" kern="10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i="1" kern="10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d>
                    <m:r>
                      <a:rPr lang="en-US" altLang="zh-CN" sz="2400" i="1" kern="100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400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   </a:t>
                </a:r>
                <a:r>
                  <a:rPr lang="zh-CN" altLang="zh-CN" sz="2400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的矩阵元为</a:t>
                </a:r>
                <a:r>
                  <a:rPr lang="en-US" altLang="zh-CN" sz="2400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400" i="1" kern="10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i="1" kern="10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400" i="1" kern="10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zh-CN" sz="2400" i="1" kern="10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en-US" altLang="zh-CN" sz="2400" i="1" kern="10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CN" sz="2400" i="1" kern="10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𝑗</m:t>
                        </m:r>
                      </m:sup>
                    </m:sSubSup>
                    <m:d>
                      <m:dPr>
                        <m:ctrlPr>
                          <a:rPr lang="zh-CN" altLang="zh-CN" sz="2400" i="1" kern="10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i="1" kern="10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d>
                    <m:r>
                      <a:rPr lang="en-US" altLang="zh-CN" sz="2400" i="1" kern="100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=      </m:t>
                    </m:r>
                    <m:d>
                      <m:dPr>
                        <m:begChr m:val="⟨"/>
                        <m:endChr m:val="⟩"/>
                        <m:ctrlPr>
                          <a:rPr lang="zh-CN" altLang="zh-CN" sz="2400" i="1" kern="10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i="1" kern="10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𝑗𝑚</m:t>
                        </m:r>
                        <m:r>
                          <a:rPr lang="en-US" altLang="zh-CN" sz="2400" i="1" kern="10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  <m:e>
                        <m:sSup>
                          <m:sSupPr>
                            <m:ctrlPr>
                              <a:rPr lang="en-US" altLang="zh-CN" sz="2400" i="1" kern="100" smtClean="0">
                                <a:solidFill>
                                  <a:srgbClr val="FFC000"/>
                                </a:solidFill>
                                <a:effectLst/>
                                <a:latin typeface="Cambria Math" panose="02040503050406030204" pitchFamily="18" charset="0"/>
                                <a:ea typeface="仿宋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400" i="1" kern="10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仿宋" panose="02010609060101010101" pitchFamily="49" charset="-122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  <m:sup>
                            <m:f>
                              <m:fPr>
                                <m:ctrlPr>
                                  <a:rPr lang="en-US" altLang="zh-CN" sz="2400" i="1" kern="100" smtClean="0">
                                    <a:solidFill>
                                      <a:srgbClr val="FFC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仿宋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0" i="1" kern="100" smtClean="0">
                                    <a:solidFill>
                                      <a:srgbClr val="FFC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仿宋" panose="02010609060101010101" pitchFamily="49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kern="100" smtClean="0">
                                    <a:solidFill>
                                      <a:srgbClr val="FFC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仿宋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𝑖𝑛</m:t>
                                </m:r>
                                <m:r>
                                  <a:rPr lang="en-US" altLang="zh-CN" sz="2400" b="0" i="1" kern="100" smtClean="0">
                                    <a:solidFill>
                                      <a:srgbClr val="FFC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仿宋" panose="02010609060101010101" pitchFamily="49" charset="-122"/>
                                    <a:cs typeface="Times New Roman" panose="02020603050405020304" pitchFamily="18" charset="0"/>
                                  </a:rPr>
                                  <m:t> ∙</m:t>
                                </m:r>
                                <m:r>
                                  <a:rPr lang="en-US" altLang="zh-CN" sz="2400" b="0" i="1" kern="100" smtClean="0">
                                    <a:solidFill>
                                      <a:srgbClr val="FFC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仿宋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𝐽</m:t>
                                </m:r>
                                <m:r>
                                  <a:rPr lang="en-US" altLang="zh-CN" sz="2400" b="0" i="1" kern="100" smtClean="0">
                                    <a:solidFill>
                                      <a:srgbClr val="FFC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仿宋" panose="02010609060101010101" pitchFamily="49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altLang="zh-CN" sz="2400" i="1" kern="100" smtClean="0">
                                    <a:solidFill>
                                      <a:srgbClr val="FFC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ℏ</m:t>
                                </m:r>
                              </m:den>
                            </m:f>
                            <m:r>
                              <a:rPr lang="zh-CN" altLang="en-US" sz="2400" i="1" kern="100" smtClean="0">
                                <a:solidFill>
                                  <a:srgbClr val="FFC000"/>
                                </a:solidFill>
                                <a:effectLst/>
                                <a:latin typeface="Cambria Math" panose="02040503050406030204" pitchFamily="18" charset="0"/>
                                <a:ea typeface="仿宋" panose="02010609060101010101" pitchFamily="49" charset="-122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p>
                        </m:sSup>
                      </m:e>
                      <m:e>
                        <m:r>
                          <a:rPr lang="en-US" altLang="zh-CN" sz="2400" i="1" kern="10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rPr>
                          <m:t>𝑗𝑚</m:t>
                        </m:r>
                      </m:e>
                    </m:d>
                  </m:oMath>
                </a14:m>
                <a:r>
                  <a:rPr lang="en-US" altLang="zh-CN" sz="2400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r>
                      <a:rPr lang="en-US" altLang="zh-CN" sz="2400" b="1" i="1" kern="100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𝑱</m:t>
                    </m:r>
                  </m:oMath>
                </a14:m>
                <a:r>
                  <a:rPr lang="en-US" altLang="zh-CN" sz="2400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  </a:t>
                </a:r>
                <a:r>
                  <a:rPr lang="zh-CN" altLang="zh-CN" sz="2400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是作为转动生成元的角动量，</a:t>
                </a:r>
                <a:r>
                  <a:rPr lang="zh-CN" altLang="zh-CN" sz="2400" kern="100" dirty="0">
                    <a:solidFill>
                      <a:srgbClr val="FFC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 kern="100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𝒏</m:t>
                    </m:r>
                  </m:oMath>
                </a14:m>
                <a:r>
                  <a:rPr lang="zh-CN" altLang="zh-CN" sz="2400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是转动方向，</a:t>
                </a:r>
                <a:r>
                  <a:rPr lang="zh-CN" altLang="zh-CN" sz="2400" kern="100" dirty="0">
                    <a:solidFill>
                      <a:srgbClr val="FFC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kern="100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en-US" altLang="zh-CN" sz="2400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400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是转动角。</a:t>
                </a:r>
                <a:endParaRPr lang="en-US" altLang="zh-CN" sz="2400" kern="100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  <a:p>
                <a:pPr indent="-635" algn="just">
                  <a:lnSpc>
                    <a:spcPct val="150000"/>
                  </a:lnSpc>
                </a:pPr>
                <a:endParaRPr lang="en-US" altLang="zh-CN" sz="2400" kern="100" dirty="0">
                  <a:solidFill>
                    <a:srgbClr val="FFC000"/>
                  </a:solidFill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  <a:p>
                <a:pPr indent="-635" algn="just">
                  <a:lnSpc>
                    <a:spcPct val="150000"/>
                  </a:lnSpc>
                </a:pPr>
                <a:r>
                  <a:rPr lang="en-US" altLang="zh-CN" sz="2400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Wigner’s Theorem </a:t>
                </a:r>
                <a:r>
                  <a:rPr lang="en-US" altLang="zh-CN" sz="2400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400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1931):  any transformation of ray space that preserves the absolute value of the inner products can be represented by a unitary or antiunitary transformation of Hilbert space, which is unique up to a phase factor. </a:t>
                </a:r>
                <a:endParaRPr lang="zh-CN" altLang="zh-CN" sz="2400" kern="100" dirty="0">
                  <a:solidFill>
                    <a:srgbClr val="FFC000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A6F858F-F71B-3A39-E693-E2CB9EB18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096" y="1099468"/>
                <a:ext cx="6437413" cy="5424755"/>
              </a:xfrm>
              <a:prstGeom prst="rect">
                <a:avLst/>
              </a:prstGeom>
              <a:blipFill>
                <a:blip r:embed="rId5"/>
                <a:stretch>
                  <a:fillRect l="-1420" r="-6155" b="-14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960FE3D9-A162-19E4-403C-D98C526E5723}"/>
              </a:ext>
            </a:extLst>
          </p:cNvPr>
          <p:cNvSpPr txBox="1"/>
          <p:nvPr/>
        </p:nvSpPr>
        <p:spPr>
          <a:xfrm>
            <a:off x="-2" y="6070199"/>
            <a:ext cx="495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Gruppentheorie und ihre Anwendung auf die Quantenmechanik der Atomspektren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1931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ruppentheorie und ihre Anwendung auf die Quantenmechanik der Atomspektren  | SpringerLink">
            <a:extLst>
              <a:ext uri="{FF2B5EF4-FFF2-40B4-BE49-F238E27FC236}">
                <a16:creationId xmlns:a16="http://schemas.microsoft.com/office/drawing/2014/main" id="{5234695F-C989-02C8-98F8-528C69514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629"/>
            <a:ext cx="3697357" cy="540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86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287219" y="655630"/>
            <a:ext cx="486535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>
            <a:extLst>
              <a:ext uri="{FF2B5EF4-FFF2-40B4-BE49-F238E27FC236}">
                <a16:creationId xmlns:a16="http://schemas.microsoft.com/office/drawing/2014/main" id="{2EDACD65-CF61-4F1B-BA3B-72DD5F51F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584" y="267456"/>
            <a:ext cx="6244277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 b="1" dirty="0">
                <a:solidFill>
                  <a:srgbClr val="FFC000">
                    <a:alpha val="70000"/>
                  </a:srgb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结束语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7024914" y="655629"/>
            <a:ext cx="4906631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5">
            <a:extLst>
              <a:ext uri="{FF2B5EF4-FFF2-40B4-BE49-F238E27FC236}">
                <a16:creationId xmlns:a16="http://schemas.microsoft.com/office/drawing/2014/main" id="{6D4E9ABE-B60F-4443-9F67-127362E3A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219" y="1824818"/>
            <a:ext cx="10951675" cy="501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量子力学是一门数学物理；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它的物理基础、数学基础只能出自有数学、物理传统的哥廷恩；</a:t>
            </a:r>
            <a:endParaRPr lang="en-US" altLang="zh-CN" sz="2400" b="1" dirty="0">
              <a:solidFill>
                <a:schemeClr val="bg1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量子理论的建立是一场头脑风暴的结果。头脑是用哲学和数学武装了的头脑；</a:t>
            </a:r>
            <a:endParaRPr lang="en-US" altLang="zh-CN" sz="2400" b="1" dirty="0">
              <a:solidFill>
                <a:schemeClr val="bg1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FFC000"/>
                </a:solidFill>
                <a:latin typeface="+mn-ea"/>
              </a:rPr>
              <a:t>量子力学成型后不久，物理学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中心</a:t>
            </a:r>
            <a:r>
              <a:rPr lang="zh-CN" altLang="en-US" sz="2400" b="1" dirty="0">
                <a:solidFill>
                  <a:srgbClr val="FFC000"/>
                </a:solidFill>
                <a:latin typeface="+mn-ea"/>
              </a:rPr>
              <a:t>和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工作语言</a:t>
            </a:r>
            <a:r>
              <a:rPr lang="zh-CN" altLang="en-US" sz="2400" b="1" dirty="0">
                <a:solidFill>
                  <a:srgbClr val="FFC000"/>
                </a:solidFill>
                <a:latin typeface="+mn-ea"/>
              </a:rPr>
              <a:t>转移了</a:t>
            </a:r>
            <a:r>
              <a:rPr lang="en-US" altLang="zh-CN" sz="2400" b="1" dirty="0">
                <a:solidFill>
                  <a:srgbClr val="FFC000"/>
                </a:solidFill>
                <a:latin typeface="+mn-ea"/>
              </a:rPr>
              <a:t>,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物理学丢失了哲学</a:t>
            </a:r>
            <a:r>
              <a:rPr lang="zh-CN" altLang="en-US" sz="2400" b="1" dirty="0">
                <a:solidFill>
                  <a:srgbClr val="FFC000"/>
                </a:solidFill>
                <a:latin typeface="+mn-ea"/>
              </a:rPr>
              <a:t>；</a:t>
            </a:r>
            <a:endParaRPr lang="en-US" altLang="zh-CN" sz="2400" b="1" dirty="0">
              <a:solidFill>
                <a:srgbClr val="FFC000"/>
              </a:solidFill>
              <a:latin typeface="+mn-ea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 dirty="0">
                <a:solidFill>
                  <a:srgbClr val="FFC000"/>
                </a:solidFill>
                <a:latin typeface="+mn-ea"/>
              </a:rPr>
              <a:t>         {Latin/Italiano;  Deutsch/</a:t>
            </a:r>
            <a:r>
              <a:rPr lang="zh-CN" altLang="en-US" sz="2400" b="1" dirty="0">
                <a:solidFill>
                  <a:srgbClr val="FFC000"/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rgbClr val="FFC000"/>
                </a:solidFill>
                <a:latin typeface="+mn-ea"/>
              </a:rPr>
              <a:t>Française/English</a:t>
            </a:r>
            <a:r>
              <a:rPr lang="zh-CN" altLang="en-US" sz="2400" b="1" dirty="0">
                <a:solidFill>
                  <a:srgbClr val="FFC000"/>
                </a:solidFill>
                <a:latin typeface="+mn-ea"/>
              </a:rPr>
              <a:t>；</a:t>
            </a:r>
            <a:r>
              <a:rPr lang="en-US" altLang="zh-CN" sz="2400" b="1" dirty="0">
                <a:solidFill>
                  <a:srgbClr val="FFC000"/>
                </a:solidFill>
                <a:latin typeface="+mn-ea"/>
              </a:rPr>
              <a:t>American</a:t>
            </a:r>
            <a:r>
              <a:rPr lang="zh-CN" altLang="en-US" sz="2400" b="1" dirty="0">
                <a:solidFill>
                  <a:srgbClr val="FFC000"/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rgbClr val="FFC000"/>
                </a:solidFill>
                <a:latin typeface="+mn-ea"/>
              </a:rPr>
              <a:t>English}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FFC000"/>
                </a:solidFill>
                <a:latin typeface="+mn-ea"/>
              </a:rPr>
              <a:t>量子力学是原始文献齐全的新学问 。</a:t>
            </a:r>
            <a:endParaRPr lang="en-US" altLang="zh-CN" sz="2400" b="1" dirty="0">
              <a:solidFill>
                <a:srgbClr val="FFC000"/>
              </a:solidFill>
              <a:latin typeface="+mn-ea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en-US" altLang="zh-CN" sz="2400" b="1" dirty="0">
              <a:solidFill>
                <a:srgbClr val="FFC000"/>
              </a:solidFill>
              <a:latin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09EEF57-62FF-4BAC-6097-A5723CFF93BF}"/>
              </a:ext>
            </a:extLst>
          </p:cNvPr>
          <p:cNvSpPr txBox="1"/>
          <p:nvPr/>
        </p:nvSpPr>
        <p:spPr>
          <a:xfrm>
            <a:off x="9363929" y="1125958"/>
            <a:ext cx="2637183" cy="120032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l-GR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ἕστι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γᾀρ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ἕν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gar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eins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彼乃“一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而已！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0045"/>
      </p:ext>
    </p:extLst>
  </p:cSld>
  <p:clrMapOvr>
    <a:masterClrMapping/>
  </p:clrMapOvr>
  <p:transition spd="slow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038262" y="212780"/>
            <a:ext cx="3315331" cy="1465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谢 谢</a:t>
            </a:r>
            <a:r>
              <a:rPr kumimoji="1"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！</a:t>
            </a:r>
          </a:p>
        </p:txBody>
      </p:sp>
      <p:pic>
        <p:nvPicPr>
          <p:cNvPr id="2" name="Picture 4" descr="In our skies: The Big Dipper appears to be pouring space onto Earth">
            <a:extLst>
              <a:ext uri="{FF2B5EF4-FFF2-40B4-BE49-F238E27FC236}">
                <a16:creationId xmlns:a16="http://schemas.microsoft.com/office/drawing/2014/main" id="{8EE81C24-B764-55D9-7A90-F8615070D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973" y="1678181"/>
            <a:ext cx="6998511" cy="395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957541" y="5473480"/>
            <a:ext cx="10982777" cy="116884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很无奈地说句实话，我无力理解量子力学的奥义，也无力理解其创造过程的诀窍，更不理解学术评价的门道，本报告不过提供一些纸面上的历史罢了。更多内容，敬请关注曹则贤 “纪念量子力学诞生一百周年”专栏，</a:t>
            </a:r>
            <a:r>
              <a:rPr kumimoji="1"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kumimoji="1"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物理</a:t>
            </a:r>
            <a:r>
              <a:rPr kumimoji="1"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》53(2), 2024 </a:t>
            </a:r>
            <a:r>
              <a:rPr kumimoji="1"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至 </a:t>
            </a:r>
            <a:r>
              <a:rPr kumimoji="1"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kumimoji="1"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(12), 2025.</a:t>
            </a:r>
            <a:endParaRPr kumimoji="1" lang="en-US" altLang="zh-CN" sz="20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-15135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94B09C-B6AA-A8B6-FA43-0CE7F2851BD4}"/>
              </a:ext>
            </a:extLst>
          </p:cNvPr>
          <p:cNvSpPr txBox="1"/>
          <p:nvPr/>
        </p:nvSpPr>
        <p:spPr>
          <a:xfrm>
            <a:off x="111496" y="679941"/>
            <a:ext cx="5632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Who is involved in</a:t>
            </a:r>
          </a:p>
          <a:p>
            <a:r>
              <a:rPr lang="zh-C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           量子论</a:t>
            </a: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量子力学？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2" descr="Ludwig Boltzmann - Wikipedia">
            <a:extLst>
              <a:ext uri="{FF2B5EF4-FFF2-40B4-BE49-F238E27FC236}">
                <a16:creationId xmlns:a16="http://schemas.microsoft.com/office/drawing/2014/main" id="{531337F4-E8E5-64FB-86F2-4CF800035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5611355" y="67467"/>
            <a:ext cx="1699964" cy="208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ilhelm Wien and the Distribution Law for Blackbody Radiation | SciHi Blog">
            <a:extLst>
              <a:ext uri="{FF2B5EF4-FFF2-40B4-BE49-F238E27FC236}">
                <a16:creationId xmlns:a16="http://schemas.microsoft.com/office/drawing/2014/main" id="{0A101BAA-0B92-CE73-CFEA-5E2629EE2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978" y="-13129"/>
            <a:ext cx="18002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ax Planck and the Foundation of Quantum Mechanics - Owlcation">
            <a:extLst>
              <a:ext uri="{FF2B5EF4-FFF2-40B4-BE49-F238E27FC236}">
                <a16:creationId xmlns:a16="http://schemas.microsoft.com/office/drawing/2014/main" id="{2F9C8B7A-308A-8C7B-7D28-A6E4860E1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933" y="0"/>
            <a:ext cx="2080901" cy="208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Albert Einstein - Wikipedia">
            <a:extLst>
              <a:ext uri="{FF2B5EF4-FFF2-40B4-BE49-F238E27FC236}">
                <a16:creationId xmlns:a16="http://schemas.microsoft.com/office/drawing/2014/main" id="{BC53291D-0012-0158-FA41-A739A7616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10104353" y="1858704"/>
            <a:ext cx="18669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29E71E15-08B9-25B6-0C5F-AE41D635F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8253717" y="1687666"/>
            <a:ext cx="1819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enri Poincaré | French Mathematician &amp; Physicist | Britannica">
            <a:extLst>
              <a:ext uri="{FF2B5EF4-FFF2-40B4-BE49-F238E27FC236}">
                <a16:creationId xmlns:a16="http://schemas.microsoft.com/office/drawing/2014/main" id="{471E0556-75F7-D7F2-6E9D-0CBE830D4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400" y="3055557"/>
            <a:ext cx="2112600" cy="219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Arnold Sommerfeld - Wikipedia">
            <a:extLst>
              <a:ext uri="{FF2B5EF4-FFF2-40B4-BE49-F238E27FC236}">
                <a16:creationId xmlns:a16="http://schemas.microsoft.com/office/drawing/2014/main" id="{F0571885-0AAF-F66A-68E4-652B9D6CA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74" y="2013713"/>
            <a:ext cx="190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Max Born and the statistical interpretation of the Wave Function | SciHi  Blog">
            <a:extLst>
              <a:ext uri="{FF2B5EF4-FFF2-40B4-BE49-F238E27FC236}">
                <a16:creationId xmlns:a16="http://schemas.microsoft.com/office/drawing/2014/main" id="{8C038AFE-9505-97E3-5671-97EA5BBC2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158" y="3223612"/>
            <a:ext cx="1633942" cy="210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Werner Heisenberg 1933 : r/Colorization">
            <a:extLst>
              <a:ext uri="{FF2B5EF4-FFF2-40B4-BE49-F238E27FC236}">
                <a16:creationId xmlns:a16="http://schemas.microsoft.com/office/drawing/2014/main" id="{E692F300-8D1C-78D7-65D3-DFE30920D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6126779" y="2481633"/>
            <a:ext cx="1670554" cy="245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Today in Astronomy: October 18: Pascual Jordan">
            <a:extLst>
              <a:ext uri="{FF2B5EF4-FFF2-40B4-BE49-F238E27FC236}">
                <a16:creationId xmlns:a16="http://schemas.microsoft.com/office/drawing/2014/main" id="{C32657D0-7F05-E9F7-3BD9-920873360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4812654" y="2922949"/>
            <a:ext cx="1722988" cy="252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Wolfgang Pauli: never to be excluded – CERN Courier">
            <a:extLst>
              <a:ext uri="{FF2B5EF4-FFF2-40B4-BE49-F238E27FC236}">
                <a16:creationId xmlns:a16="http://schemas.microsoft.com/office/drawing/2014/main" id="{C28BEE37-39C3-1136-B543-3010169B2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075" y="4327163"/>
            <a:ext cx="1799355" cy="242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 descr="This Month in Physics History">
            <a:extLst>
              <a:ext uri="{FF2B5EF4-FFF2-40B4-BE49-F238E27FC236}">
                <a16:creationId xmlns:a16="http://schemas.microsoft.com/office/drawing/2014/main" id="{1E4E88F6-6B60-5D3A-E4F2-1FA8F7BC0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74" y="4636088"/>
            <a:ext cx="1864678" cy="220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6" descr="Erwin Schrödinger - IMDb">
            <a:extLst>
              <a:ext uri="{FF2B5EF4-FFF2-40B4-BE49-F238E27FC236}">
                <a16:creationId xmlns:a16="http://schemas.microsoft.com/office/drawing/2014/main" id="{65D467CE-4028-1F2C-B52D-08B856245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585" y="4636089"/>
            <a:ext cx="1592250" cy="22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0" descr="John von Neumann - Wikipedia">
            <a:extLst>
              <a:ext uri="{FF2B5EF4-FFF2-40B4-BE49-F238E27FC236}">
                <a16:creationId xmlns:a16="http://schemas.microsoft.com/office/drawing/2014/main" id="{C45E2775-6BD2-1E81-66D3-CFCDECE9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19" y="4433066"/>
            <a:ext cx="1864398" cy="243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2" descr="Paul Dirac: the purest soul in physics – Physics World">
            <a:extLst>
              <a:ext uri="{FF2B5EF4-FFF2-40B4-BE49-F238E27FC236}">
                <a16:creationId xmlns:a16="http://schemas.microsoft.com/office/drawing/2014/main" id="{5A9AE515-C755-4E54-80C2-0FF1156C8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364" y="5192689"/>
            <a:ext cx="1831247" cy="16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4" descr="University of Leeds, 11 – 14 September 2018 – Das Kontinuum – 100 years  later">
            <a:extLst>
              <a:ext uri="{FF2B5EF4-FFF2-40B4-BE49-F238E27FC236}">
                <a16:creationId xmlns:a16="http://schemas.microsoft.com/office/drawing/2014/main" id="{D93E3261-5ECD-A0E3-A200-EC4F6018C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287" y="4426674"/>
            <a:ext cx="1844826" cy="244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6" descr="Eugene Paul Wigner Quotes - 15 Science Quotes - Dictionary of Science  Quotations and Scientist Quotes">
            <a:extLst>
              <a:ext uri="{FF2B5EF4-FFF2-40B4-BE49-F238E27FC236}">
                <a16:creationId xmlns:a16="http://schemas.microsoft.com/office/drawing/2014/main" id="{9163E9D2-737D-8583-A6E6-6E902BD74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3" y="4426674"/>
            <a:ext cx="1823495" cy="243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91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B351E-21D5-B568-5880-D32CE0A5C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1E62565-D4B7-41A3-53AC-5D70447E49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25D8E78C-347D-1BA0-4EDB-33D774E86D5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09B2A43-4D94-662A-20A8-EA8BF2622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37A34A-3DA4-5555-2024-974C64062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6" y="1756801"/>
            <a:ext cx="1874983" cy="25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7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34867-4029-7028-37AF-E33B1DB67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81C1A3-6AF3-D8D5-9FF8-9B55C7728E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BF3DE4A3-07F0-01B3-1A70-9D2E96AD2FAA}"/>
              </a:ext>
            </a:extLst>
          </p:cNvPr>
          <p:cNvGrpSpPr/>
          <p:nvPr/>
        </p:nvGrpSpPr>
        <p:grpSpPr>
          <a:xfrm>
            <a:off x="0" y="-15136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EE48F913-AC9C-1524-7D1C-779122F14D55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4DF17F3-AC3F-9314-60C2-CCF7C1CF03C5}"/>
                </a:ext>
              </a:extLst>
            </p:cNvPr>
            <p:cNvSpPr/>
            <p:nvPr/>
          </p:nvSpPr>
          <p:spPr>
            <a:xfrm>
              <a:off x="4195036" y="34900"/>
              <a:ext cx="3771757" cy="13750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zh-CN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我注意到的关于量子力学的事实</a:t>
              </a: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1F0B5055-6A82-B0CF-6965-1A9A545AEB17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0179D876-6824-3BCC-8EE6-302FD1DD8649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A2CD699-A058-AA2C-C15F-05156CDB9D36}"/>
                  </a:ext>
                </a:extLst>
              </p:cNvPr>
              <p:cNvSpPr txBox="1"/>
              <p:nvPr/>
            </p:nvSpPr>
            <p:spPr>
              <a:xfrm>
                <a:off x="111094" y="1944379"/>
                <a:ext cx="9432956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1924  	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玻恩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,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   提出“量子力学”一词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1925 	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玻恩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-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约当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,  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构造矩阵力学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1925-1926 	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玻恩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-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海森堡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-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约当， 狄拉克， 泡利，发展矩阵力学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1926 	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薛定谔                 波力学方程      （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1922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，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1925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，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1926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）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1926--	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玻恩，约当，狄拉克， 波力学的诠释， 表示论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1927  	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泡利方程；冯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zh-CN" altLang="en-US" sz="2400" dirty="0">
                    <a:solidFill>
                      <a:schemeClr val="bg1"/>
                    </a:solidFill>
                  </a:rPr>
                  <a:t>诺伊曼的量子力学公理化</a:t>
                </a:r>
              </a:p>
              <a:p>
                <a:pPr marL="457200" indent="-457200" algn="l">
                  <a:lnSpc>
                    <a:spcPct val="150000"/>
                  </a:lnSpc>
                  <a:buAutoNum type="arabicPlain" startAt="1928"/>
                </a:pPr>
                <a:r>
                  <a:rPr lang="zh-CN" altLang="en-US" sz="2400" dirty="0">
                    <a:solidFill>
                      <a:schemeClr val="bg1"/>
                    </a:solidFill>
                  </a:rPr>
                  <a:t>      狄拉克方程 </a:t>
                </a:r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</a:rPr>
                  <a:t>玻恩， 约当，狄拉克，海森堡，泡利，薛定谔，冯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zh-CN" altLang="en-US" sz="2400" dirty="0">
                    <a:solidFill>
                      <a:schemeClr val="bg1"/>
                    </a:solidFill>
                  </a:rPr>
                  <a:t>诺伊曼</a:t>
                </a:r>
              </a:p>
              <a:p>
                <a:pPr algn="l"/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A2CD699-A058-AA2C-C15F-05156CDB9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94" y="1944379"/>
                <a:ext cx="9432956" cy="4893647"/>
              </a:xfrm>
              <a:prstGeom prst="rect">
                <a:avLst/>
              </a:prstGeom>
              <a:blipFill>
                <a:blip r:embed="rId5"/>
                <a:stretch>
                  <a:fillRect l="-10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Almost) everything you want to know about Big Dipper">
            <a:extLst>
              <a:ext uri="{FF2B5EF4-FFF2-40B4-BE49-F238E27FC236}">
                <a16:creationId xmlns:a16="http://schemas.microsoft.com/office/drawing/2014/main" id="{2F8571D6-2DEA-0755-C797-32CA89F2E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3759724"/>
            <a:ext cx="3781425" cy="21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7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374D5-7AA3-4424-580C-B7C6379FF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1B5429-E05C-04D6-76CE-50389747C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7FADECD7-EDFB-8179-B292-2D4B074BE4FD}"/>
              </a:ext>
            </a:extLst>
          </p:cNvPr>
          <p:cNvGrpSpPr/>
          <p:nvPr/>
        </p:nvGrpSpPr>
        <p:grpSpPr>
          <a:xfrm>
            <a:off x="0" y="-15136"/>
            <a:ext cx="12192000" cy="6858000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C1F09528-45EB-52F6-EAD4-DA61106CE0C0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5779A879-EA6A-2A8E-6F52-C58604E547AB}"/>
                </a:ext>
              </a:extLst>
            </p:cNvPr>
            <p:cNvSpPr/>
            <p:nvPr/>
          </p:nvSpPr>
          <p:spPr>
            <a:xfrm>
              <a:off x="3699122" y="149734"/>
              <a:ext cx="4452730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Carl Friedrich Gauss 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FABD6DFD-359B-1F38-C9A2-65DA6BC42C1A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A0EF458-D4E0-03EF-67FA-CD0774A95CC7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0" name="Picture 2" descr="Portrait of arl Friedrich Gauss 1840 by Jensen">
            <a:extLst>
              <a:ext uri="{FF2B5EF4-FFF2-40B4-BE49-F238E27FC236}">
                <a16:creationId xmlns:a16="http://schemas.microsoft.com/office/drawing/2014/main" id="{6B48FAC0-038A-09CA-2233-D6725DF80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436" y="1046505"/>
            <a:ext cx="3445564" cy="438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DB6F5B8-2EE1-0A81-5386-E93473C0D9C0}"/>
              </a:ext>
            </a:extLst>
          </p:cNvPr>
          <p:cNvSpPr txBox="1"/>
          <p:nvPr/>
        </p:nvSpPr>
        <p:spPr>
          <a:xfrm>
            <a:off x="9233453" y="5880370"/>
            <a:ext cx="281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chemeClr val="bg1"/>
                </a:solidFill>
              </a:rPr>
              <a:t>Carl Gauss,  1777-1855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EFF216B-C9DF-A5D4-53A9-6E32B60C4D18}"/>
              </a:ext>
            </a:extLst>
          </p:cNvPr>
          <p:cNvSpPr txBox="1"/>
          <p:nvPr/>
        </p:nvSpPr>
        <p:spPr>
          <a:xfrm>
            <a:off x="307098" y="1577884"/>
            <a:ext cx="77525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少年神童，深受 </a:t>
            </a:r>
            <a:r>
              <a:rPr lang="en-US" altLang="zh-CN" sz="2400" dirty="0">
                <a:solidFill>
                  <a:schemeClr val="bg1"/>
                </a:solidFill>
              </a:rPr>
              <a:t>Brunswick  </a:t>
            </a:r>
            <a:r>
              <a:rPr lang="zh-CN" altLang="en-US" sz="2400" dirty="0">
                <a:solidFill>
                  <a:schemeClr val="bg1"/>
                </a:solidFill>
              </a:rPr>
              <a:t>大公的赏识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1795-1798, 	University  </a:t>
            </a:r>
            <a:r>
              <a:rPr lang="en-US" altLang="zh-CN" sz="2400" dirty="0">
                <a:solidFill>
                  <a:srgbClr val="FFFF00"/>
                </a:solidFill>
              </a:rPr>
              <a:t>Göttingen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1799,          	 University of Helmstedt, Ph. D</a:t>
            </a: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1799-</a:t>
            </a:r>
            <a:r>
              <a:rPr lang="zh-CN" altLang="en-US" sz="2400" dirty="0">
                <a:solidFill>
                  <a:schemeClr val="bg1"/>
                </a:solidFill>
              </a:rPr>
              <a:t> ？？ </a:t>
            </a:r>
            <a:r>
              <a:rPr lang="en-US" altLang="zh-CN" sz="2400" dirty="0">
                <a:solidFill>
                  <a:schemeClr val="bg1"/>
                </a:solidFill>
              </a:rPr>
              <a:t>	Private Scholar </a:t>
            </a: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1807-1855, 	University  Göttingen </a:t>
            </a:r>
            <a:r>
              <a:rPr lang="zh-CN" altLang="en-US" sz="2400" dirty="0">
                <a:solidFill>
                  <a:schemeClr val="bg1"/>
                </a:solidFill>
              </a:rPr>
              <a:t>教授， 天文台台长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Gauss </a:t>
            </a:r>
            <a:r>
              <a:rPr lang="zh-CN" altLang="en-US" sz="2400" dirty="0">
                <a:solidFill>
                  <a:schemeClr val="bg1"/>
                </a:solidFill>
              </a:rPr>
              <a:t>被誉为  </a:t>
            </a:r>
            <a:r>
              <a:rPr lang="en-US" altLang="zh-CN" sz="2400" dirty="0">
                <a:solidFill>
                  <a:schemeClr val="bg1"/>
                </a:solidFill>
              </a:rPr>
              <a:t>Titan 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of</a:t>
            </a:r>
            <a:r>
              <a:rPr lang="zh-CN" altLang="en-US" sz="2400" dirty="0">
                <a:solidFill>
                  <a:schemeClr val="bg1"/>
                </a:solidFill>
              </a:rPr>
              <a:t>  </a:t>
            </a:r>
            <a:r>
              <a:rPr lang="en-US" altLang="zh-CN" sz="2400" dirty="0">
                <a:solidFill>
                  <a:schemeClr val="bg1"/>
                </a:solidFill>
              </a:rPr>
              <a:t>Science</a:t>
            </a:r>
            <a:r>
              <a:rPr lang="zh-CN" altLang="en-US" sz="2400" dirty="0">
                <a:solidFill>
                  <a:schemeClr val="bg1"/>
                </a:solidFill>
              </a:rPr>
              <a:t>  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Physics:   </a:t>
            </a:r>
            <a:r>
              <a:rPr lang="zh-CN" altLang="en-US" sz="2400" dirty="0">
                <a:solidFill>
                  <a:schemeClr val="bg1"/>
                </a:solidFill>
              </a:rPr>
              <a:t>力学</a:t>
            </a:r>
            <a:r>
              <a:rPr lang="en-US" altLang="zh-CN" sz="2400" dirty="0">
                <a:solidFill>
                  <a:schemeClr val="bg1"/>
                </a:solidFill>
              </a:rPr>
              <a:t>/</a:t>
            </a:r>
            <a:r>
              <a:rPr lang="zh-CN" altLang="en-US" sz="2400" dirty="0">
                <a:solidFill>
                  <a:schemeClr val="bg1"/>
                </a:solidFill>
              </a:rPr>
              <a:t>流体力学， 磁学</a:t>
            </a:r>
            <a:r>
              <a:rPr lang="en-US" altLang="zh-CN" sz="2400" dirty="0">
                <a:solidFill>
                  <a:schemeClr val="bg1"/>
                </a:solidFill>
              </a:rPr>
              <a:t>/</a:t>
            </a:r>
            <a:r>
              <a:rPr lang="zh-CN" altLang="en-US" sz="2400" dirty="0">
                <a:solidFill>
                  <a:schemeClr val="bg1"/>
                </a:solidFill>
              </a:rPr>
              <a:t>地磁测量，矢量分析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l"/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7FC99-B601-2F7C-01A1-3BFA49A71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FF5A66A-F0D2-7123-83F9-8EB00CF493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AA5ED3BE-DA23-FB03-7557-0A664D1F2796}"/>
              </a:ext>
            </a:extLst>
          </p:cNvPr>
          <p:cNvGrpSpPr/>
          <p:nvPr/>
        </p:nvGrpSpPr>
        <p:grpSpPr>
          <a:xfrm>
            <a:off x="4820479" y="2042264"/>
            <a:ext cx="7233359" cy="3955774"/>
            <a:chOff x="-306349" y="-14741"/>
            <a:chExt cx="12192000" cy="68580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1B9A7B2-992A-2059-8996-96595A673F4C}"/>
                </a:ext>
              </a:extLst>
            </p:cNvPr>
            <p:cNvSpPr/>
            <p:nvPr/>
          </p:nvSpPr>
          <p:spPr>
            <a:xfrm>
              <a:off x="-306349" y="-14741"/>
              <a:ext cx="12192000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7C880EF-0C1B-BC4A-D09C-9D6CC4FBE740}"/>
                </a:ext>
              </a:extLst>
            </p:cNvPr>
            <p:cNvSpPr/>
            <p:nvPr/>
          </p:nvSpPr>
          <p:spPr>
            <a:xfrm>
              <a:off x="3719000" y="265148"/>
              <a:ext cx="4452730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Carl Friedrich Gauss </a:t>
              </a:r>
              <a:endParaRPr kumimoji="1"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9FCA7DB0-1C60-46F1-6893-F89E41BA27BE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C25D257-820B-F39D-2D63-984DC6A1EBF5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Portrait of arl Friedrich Gauss 1840 by Jensen">
            <a:extLst>
              <a:ext uri="{FF2B5EF4-FFF2-40B4-BE49-F238E27FC236}">
                <a16:creationId xmlns:a16="http://schemas.microsoft.com/office/drawing/2014/main" id="{45B2AD07-EA5B-CD49-F55C-4695E0F5A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8026"/>
            <a:ext cx="3602609" cy="458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6FD283F-B852-733D-3E48-3482C63ECBBB}"/>
              </a:ext>
            </a:extLst>
          </p:cNvPr>
          <p:cNvSpPr txBox="1"/>
          <p:nvPr/>
        </p:nvSpPr>
        <p:spPr>
          <a:xfrm>
            <a:off x="143608" y="5866288"/>
            <a:ext cx="3315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Carl  Gauss,  1777-1855 </a:t>
            </a:r>
          </a:p>
        </p:txBody>
      </p:sp>
      <p:pic>
        <p:nvPicPr>
          <p:cNvPr id="24578" name="Picture 2" descr="undefined">
            <a:extLst>
              <a:ext uri="{FF2B5EF4-FFF2-40B4-BE49-F238E27FC236}">
                <a16:creationId xmlns:a16="http://schemas.microsoft.com/office/drawing/2014/main" id="{DBFEB04B-3C22-2DFD-A1EF-3CFB4DF79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5" y="2112729"/>
            <a:ext cx="5546517" cy="406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E2C33FD-7247-B27E-3BE3-91C35D40E467}"/>
              </a:ext>
            </a:extLst>
          </p:cNvPr>
          <p:cNvSpPr txBox="1"/>
          <p:nvPr/>
        </p:nvSpPr>
        <p:spPr>
          <a:xfrm>
            <a:off x="7399168" y="6313925"/>
            <a:ext cx="3508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bg1"/>
                </a:solidFill>
              </a:rPr>
              <a:t>Gauss 1795 </a:t>
            </a:r>
            <a:r>
              <a:rPr lang="zh-CN" altLang="en-US" sz="2400" dirty="0">
                <a:solidFill>
                  <a:schemeClr val="bg1"/>
                </a:solidFill>
              </a:rPr>
              <a:t>年的漫画 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C39E8D6-CCBE-2368-6274-4EA353F88045}"/>
              </a:ext>
            </a:extLst>
          </p:cNvPr>
          <p:cNvSpPr txBox="1"/>
          <p:nvPr/>
        </p:nvSpPr>
        <p:spPr>
          <a:xfrm>
            <a:off x="5888938" y="705924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solidFill>
                  <a:schemeClr val="bg1"/>
                </a:solidFill>
              </a:rPr>
              <a:t>Abraham Gotthelf Kästner</a:t>
            </a:r>
            <a:r>
              <a:rPr lang="zh-CN" altLang="en-US" sz="2400" dirty="0">
                <a:solidFill>
                  <a:schemeClr val="bg1"/>
                </a:solidFill>
              </a:rPr>
              <a:t>：</a:t>
            </a:r>
            <a:r>
              <a:rPr lang="en-US" altLang="zh-CN" sz="2400" dirty="0">
                <a:solidFill>
                  <a:schemeClr val="bg1"/>
                </a:solidFill>
              </a:rPr>
              <a:t>the leading mathematician among poets, and the leading poet among mathematicians. 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925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988DA-B9AB-C4EE-7172-3D51024C0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3DBCBC-A709-2A9A-CC18-283693F61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E3391512-F323-CD57-F2E4-404090C33164}"/>
              </a:ext>
            </a:extLst>
          </p:cNvPr>
          <p:cNvSpPr/>
          <p:nvPr/>
        </p:nvSpPr>
        <p:spPr>
          <a:xfrm>
            <a:off x="0" y="-15136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B52B93E4-AE12-31AB-07F4-834D007699A5}"/>
              </a:ext>
            </a:extLst>
          </p:cNvPr>
          <p:cNvCxnSpPr/>
          <p:nvPr/>
        </p:nvCxnSpPr>
        <p:spPr>
          <a:xfrm>
            <a:off x="287219" y="655630"/>
            <a:ext cx="36026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61F69A7-7946-6641-8F0A-F67761AC6949}"/>
              </a:ext>
            </a:extLst>
          </p:cNvPr>
          <p:cNvCxnSpPr/>
          <p:nvPr/>
        </p:nvCxnSpPr>
        <p:spPr>
          <a:xfrm>
            <a:off x="8273143" y="655630"/>
            <a:ext cx="360760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B29D4C26-0E7C-3C5A-0DE1-343051919A3E}"/>
              </a:ext>
            </a:extLst>
          </p:cNvPr>
          <p:cNvSpPr/>
          <p:nvPr/>
        </p:nvSpPr>
        <p:spPr>
          <a:xfrm>
            <a:off x="3859601" y="186768"/>
            <a:ext cx="4393177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Bernhard Riemann</a:t>
            </a:r>
            <a:endParaRPr kumimoji="1"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618DE46-57BD-454A-BC8A-41292A481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291" y="1172786"/>
            <a:ext cx="3356891" cy="3667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9D3125A-444B-4AEC-9FE3-320435634265}"/>
              </a:ext>
            </a:extLst>
          </p:cNvPr>
          <p:cNvSpPr txBox="1"/>
          <p:nvPr/>
        </p:nvSpPr>
        <p:spPr>
          <a:xfrm>
            <a:off x="8475132" y="5500548"/>
            <a:ext cx="371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alpha val="68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Bernhard Riemann</a:t>
            </a:r>
            <a:r>
              <a:rPr lang="zh-CN" altLang="en-US" dirty="0">
                <a:solidFill>
                  <a:schemeClr val="bg1">
                    <a:alpha val="68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，</a:t>
            </a:r>
            <a:r>
              <a:rPr lang="en-US" altLang="zh-CN" dirty="0">
                <a:solidFill>
                  <a:schemeClr val="bg1">
                    <a:alpha val="68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1826-1866</a:t>
            </a:r>
            <a:endParaRPr lang="zh-CN" altLang="en-US" dirty="0">
              <a:solidFill>
                <a:schemeClr val="bg1">
                  <a:alpha val="68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A350974-4E9F-B1CD-A94F-E61A341ACD48}"/>
                  </a:ext>
                </a:extLst>
              </p:cNvPr>
              <p:cNvSpPr txBox="1"/>
              <p:nvPr/>
            </p:nvSpPr>
            <p:spPr>
              <a:xfrm>
                <a:off x="287219" y="1331773"/>
                <a:ext cx="7960096" cy="5019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1846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，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	University  </a:t>
                </a:r>
                <a:r>
                  <a:rPr lang="en-US" altLang="zh-CN" sz="2400" dirty="0">
                    <a:solidFill>
                      <a:srgbClr val="FFFF00"/>
                    </a:solidFill>
                  </a:rPr>
                  <a:t>G</a:t>
                </a:r>
                <a:r>
                  <a:rPr lang="en-US" altLang="zh-CN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ö</a:t>
                </a:r>
                <a:r>
                  <a:rPr lang="en-US" altLang="zh-CN" sz="2400" dirty="0">
                    <a:solidFill>
                      <a:srgbClr val="FFFF00"/>
                    </a:solidFill>
                  </a:rPr>
                  <a:t>ttingen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, Theology /  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遇到高斯</a:t>
                </a:r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1847-1849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， 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University Berlin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， 数学</a:t>
                </a:r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1849-1851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，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	University  G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ö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ttingen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，</a:t>
                </a:r>
                <a:r>
                  <a:rPr lang="en-US" altLang="zh-CN" sz="2400" dirty="0" err="1">
                    <a:solidFill>
                      <a:schemeClr val="bg1"/>
                    </a:solidFill>
                  </a:rPr>
                  <a:t>Ph.D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, 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导师为高斯</a:t>
                </a:r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1854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，  开创黎曼几何，为广义相对论基础； 首次将</a:t>
                </a:r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             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 “</a:t>
                </a:r>
                <a:r>
                  <a:rPr lang="en-US" altLang="zh-CN" sz="2400" dirty="0">
                    <a:solidFill>
                      <a:srgbClr val="FFFF00"/>
                    </a:solidFill>
                  </a:rPr>
                  <a:t>Quanta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” 引入几何</a:t>
                </a:r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1858,  	</a:t>
                </a:r>
                <a:r>
                  <a:rPr lang="en-US" altLang="zh-CN" sz="2400" dirty="0" err="1">
                    <a:solidFill>
                      <a:schemeClr val="bg1"/>
                    </a:solidFill>
                  </a:rPr>
                  <a:t>Schwere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, </a:t>
                </a:r>
                <a:r>
                  <a:rPr lang="en-US" altLang="zh-CN" sz="2400" dirty="0" err="1">
                    <a:solidFill>
                      <a:schemeClr val="bg1"/>
                    </a:solidFill>
                  </a:rPr>
                  <a:t>Elektrizität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 und </a:t>
                </a:r>
                <a:r>
                  <a:rPr lang="en-US" altLang="zh-CN" sz="2400" dirty="0" err="1">
                    <a:solidFill>
                      <a:schemeClr val="bg1"/>
                    </a:solidFill>
                  </a:rPr>
                  <a:t>Magnetismus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 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（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1876 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发表）</a:t>
                </a:r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	Riemann-Silberstein Vector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altLang="zh-CN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𝑖𝑐𝐵</m:t>
                    </m:r>
                    <m:r>
                      <a:rPr lang="en-US" altLang="zh-CN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</a:rPr>
                  <a:t>1859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，  黎曼猜想 </a:t>
                </a:r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</a:rPr>
                  <a:t>复分析和微分方程也是黎曼的研究重点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.  </a:t>
                </a:r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A350974-4E9F-B1CD-A94F-E61A341AC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19" y="1331773"/>
                <a:ext cx="7960096" cy="5019323"/>
              </a:xfrm>
              <a:prstGeom prst="rect">
                <a:avLst/>
              </a:prstGeom>
              <a:blipFill>
                <a:blip r:embed="rId6"/>
                <a:stretch>
                  <a:fillRect l="-1149" r="-77" b="-18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757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自定义设计方案">
  <a:themeElements>
    <a:clrScheme name="自定义 4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F2C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plus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17582</TotalTime>
  <Words>3327</Words>
  <Application>Microsoft Office PowerPoint</Application>
  <PresentationFormat>宽屏</PresentationFormat>
  <Paragraphs>444</Paragraphs>
  <Slides>50</Slides>
  <Notes>50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59" baseType="lpstr">
      <vt:lpstr>等线</vt:lpstr>
      <vt:lpstr>仿宋</vt:lpstr>
      <vt:lpstr>幼圆</vt:lpstr>
      <vt:lpstr>Arial</vt:lpstr>
      <vt:lpstr>Calibri</vt:lpstr>
      <vt:lpstr>Cambria Math</vt:lpstr>
      <vt:lpstr>Segoe UI Light</vt:lpstr>
      <vt:lpstr>Times New Roman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zxcao@iphy.ac.cn</cp:lastModifiedBy>
  <cp:revision>276</cp:revision>
  <dcterms:created xsi:type="dcterms:W3CDTF">2015-07-31T08:15:03Z</dcterms:created>
  <dcterms:modified xsi:type="dcterms:W3CDTF">2025-04-24T01:55:42Z</dcterms:modified>
</cp:coreProperties>
</file>