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8" r:id="rId3"/>
    <p:sldId id="257" r:id="rId4"/>
    <p:sldId id="264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F4FCD-89EF-4A86-9D9C-19E18DC7B845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956F-A8C9-4270-9E1B-EAB05845BC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9386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7C29D9-749E-C0D9-2DC3-1ABEB870C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BAA8110-A79A-5873-621E-86ABA2428E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566F35-9193-7628-80E2-41578358C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22F71A-180D-B759-1437-7CD83483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53446E-F737-2C17-BB2E-B437C026E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377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C4D575-9F0C-31CE-6DE7-03895CD8E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167BF29-D260-ED33-F3A6-5A09F2FF4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DF0C933-BEC9-B8DD-EC33-F8F857EA0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1F8406-6D6D-95B1-A899-C210DB794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67158E-2DA0-D98D-6212-CC18F00C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62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A5DC15C-781B-4DA2-7C5C-D39EA8226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3C562CD-4F73-7BCC-0BF7-48A1DB767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D7AF6B-BCEE-8CCC-EAA6-47118662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F751D6-180D-9EBA-5CF0-B01783D18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A3EA6B-B830-7B0E-F52B-B0F37488A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866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1F51FF-9C1A-B4C7-62DA-1DF28834A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1308A5-0265-9EC8-A1C6-6781559F9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2F419A-8322-361F-3138-07EDE9F54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68F928-BA4A-3B4B-8278-C6CAE673A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03B48F-C870-28D7-9F2B-6ADDCB19D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13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BC38AA-0EDA-F3A7-84AA-AAA764C25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C0144A-80B3-601D-75F2-6F879FE57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2F3C96-C81B-D2CE-A0E9-08BA0D6A0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68B8BE-2784-3B8A-8C0B-CDDDFD2E3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0953F21-ECC1-10D3-7779-320FC1B6F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30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0CE18B-2094-1DCC-9588-4B9A4D02B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A9BDCF-943F-95F4-A2DF-D9ADDE3A5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2B4CC5-8A8C-4504-8FF9-6C3A9EE91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B3B4978-D20F-54B6-2FBA-48C8EB52B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BB7ED6E-5221-013A-CD61-78890D1E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5A7328-55BE-30D3-B99B-84E25BFF8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197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FEDCF1-53C2-0494-8FEB-6D7D58BB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539CA5F-F171-78F5-F7C1-D3C22CE33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CBE1E3D-3C49-F4D6-80EA-13CC6882E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5C28CCD-FB61-A6C6-B1D9-C92A743BAC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9CCDEEF-7574-5B63-F64B-C75C9A88A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338547A-7F5C-02A1-B68F-4460DF761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025B48B-C5BC-66A3-7B0B-44E47FDF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2A665AA-E5D0-13D1-A694-44B358274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412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99E2A6-B7AC-70C6-BB33-38EDFE4F9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571E05C-0C25-B45E-681E-34C3122C2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53D7407-9B33-890D-3A8D-9E90AE07E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C5F80F-5372-44EE-5753-48DE3DF0D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172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D38F8BB-F965-6BD2-F144-0636C5C5F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D4F8E25-5BFE-B946-1E55-C2F905B87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C6752D3-7438-F16A-67D9-888604D11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79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AC6274-0AF0-7159-D70F-FAADFF66A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E8E994-9AED-36E7-174A-0BD53E13E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6C6FBFE-60D2-11A0-6EAF-632F22DE3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481348-A001-FDF1-CE6C-11281BE7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92ADB30-C5A6-F5A9-F54D-E5CAE6D4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93067E1-1B82-FCDE-2B8A-EED3800A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055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31E47C-233F-1D94-723F-84F4771C3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6AF08E8-7ACD-8CA5-2EBB-270A5D9B9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1BFAA65-EBC4-F0CE-3D3E-1648CB1E0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9F4F5D4-0D88-B25E-85A0-78AC470AB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3DCC9B-2ED7-84C7-8B17-6F54D86F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541FFAA-5B36-E8D0-9F70-4DC595419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840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D0EDE27-96CF-390C-7E34-66B7D2312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B435F02-4512-CE6C-E5E6-6B295B11B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83F75C-40CC-9EEF-E3BD-513F837DF7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91B71-63E0-4A77-8128-E0DBE6DF401C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1CCE0A-FD68-1AFC-5FCE-E169A9480D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0A4CF2-5D77-2B43-15C6-3BE3A821A9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1F080-8B70-4DAE-BB0E-6DFA8AA01E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3043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86DB0-42B1-DB19-42CB-0269A0C62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BESIII LYSO</a:t>
            </a:r>
            <a:r>
              <a:rPr lang="zh-CN" altLang="en-US" dirty="0"/>
              <a:t>的</a:t>
            </a:r>
            <a:r>
              <a:rPr lang="en-US" altLang="zh-CN" dirty="0"/>
              <a:t>G4</a:t>
            </a:r>
            <a:r>
              <a:rPr lang="zh-CN" altLang="en-US" dirty="0"/>
              <a:t>模拟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358A06F-914B-A209-6C5D-A678AADCCEA2}"/>
              </a:ext>
            </a:extLst>
          </p:cNvPr>
          <p:cNvSpPr txBox="1"/>
          <p:nvPr/>
        </p:nvSpPr>
        <p:spPr>
          <a:xfrm>
            <a:off x="282477" y="2513226"/>
            <a:ext cx="55442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简单在距离</a:t>
            </a:r>
            <a:r>
              <a:rPr lang="en-US" altLang="zh-CN" dirty="0"/>
              <a:t>LYSO160mm（</a:t>
            </a:r>
            <a:r>
              <a:rPr lang="zh-CN" altLang="en-US" dirty="0"/>
              <a:t>等效</a:t>
            </a:r>
            <a:r>
              <a:rPr lang="en-US" altLang="zh-CN" dirty="0"/>
              <a:t>z=3150</a:t>
            </a:r>
            <a:r>
              <a:rPr lang="zh-CN" altLang="en-US" dirty="0"/>
              <a:t>与</a:t>
            </a:r>
            <a:r>
              <a:rPr lang="en-US" altLang="zh-CN" dirty="0"/>
              <a:t>3310）</a:t>
            </a:r>
            <a:r>
              <a:rPr lang="zh-CN" altLang="en-US" dirty="0"/>
              <a:t>处添加</a:t>
            </a:r>
            <a:r>
              <a:rPr lang="en-US" altLang="zh-CN" dirty="0"/>
              <a:t>1.7cm</a:t>
            </a:r>
            <a:r>
              <a:rPr lang="zh-CN" altLang="en-US" dirty="0"/>
              <a:t>铜板</a:t>
            </a:r>
            <a:endParaRPr lang="en-US" altLang="zh-CN" dirty="0"/>
          </a:p>
          <a:p>
            <a:r>
              <a:rPr lang="en-US" altLang="zh-CN" dirty="0"/>
              <a:t>1GeV</a:t>
            </a:r>
            <a:r>
              <a:rPr lang="zh-CN" altLang="en-US" dirty="0"/>
              <a:t>光子，分别依次入射各个晶体中央位置</a:t>
            </a:r>
            <a:endParaRPr lang="en-US" altLang="zh-CN" dirty="0"/>
          </a:p>
          <a:p>
            <a:r>
              <a:rPr lang="zh-CN" altLang="en-US" dirty="0"/>
              <a:t>统计能量沉积、重建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00BF3893-D398-5C3A-FA1A-B2768086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1</a:t>
            </a:fld>
            <a:endParaRPr lang="zh-CN" altLang="en-US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AEA9DF85-EEF5-DD99-DB47-45FEAB4E7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324" y="3362495"/>
            <a:ext cx="5940199" cy="3333604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A4AECE7E-8A3F-AA44-7221-78F222CA65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2562" y="161901"/>
            <a:ext cx="5313725" cy="308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8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6B4E4A-7C3F-7794-A6C2-B64DA1F23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1GeV</a:t>
            </a:r>
            <a:r>
              <a:rPr lang="zh-CN" altLang="en-US" sz="3200" dirty="0"/>
              <a:t>光子入射，每个位置先取了</a:t>
            </a:r>
            <a:r>
              <a:rPr lang="en-US" altLang="zh-CN" sz="3200" dirty="0"/>
              <a:t>10</a:t>
            </a:r>
            <a:r>
              <a:rPr lang="zh-CN" altLang="en-US" sz="3200" dirty="0"/>
              <a:t>次，阵列总成绩，平均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52710FC6-6D41-C056-D8B6-746977B4EC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12" y="1690679"/>
            <a:ext cx="2670464" cy="4243071"/>
          </a:xfr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9EE8E2EA-2D7B-D3C5-7782-A9DC93EB1B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816" y="1690680"/>
            <a:ext cx="2670464" cy="424307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6CC73524-8101-48BA-192B-33EC0AEA82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690685"/>
            <a:ext cx="2670465" cy="424307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7FD6BDB-4CC4-939B-B881-2F79F2C3FF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464" y="1690680"/>
            <a:ext cx="2670466" cy="4243073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F181D6EF-151F-CE1B-75CA-177C839881C3}"/>
              </a:ext>
            </a:extLst>
          </p:cNvPr>
          <p:cNvSpPr txBox="1"/>
          <p:nvPr/>
        </p:nvSpPr>
        <p:spPr>
          <a:xfrm>
            <a:off x="2448560" y="6116320"/>
            <a:ext cx="192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有铜板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B25247E-316A-5A5D-5647-EC1EE30830C7}"/>
              </a:ext>
            </a:extLst>
          </p:cNvPr>
          <p:cNvSpPr txBox="1"/>
          <p:nvPr/>
        </p:nvSpPr>
        <p:spPr>
          <a:xfrm>
            <a:off x="7874484" y="5931654"/>
            <a:ext cx="192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无铜板</a:t>
            </a:r>
          </a:p>
        </p:txBody>
      </p:sp>
    </p:spTree>
    <p:extLst>
      <p:ext uri="{BB962C8B-B14F-4D97-AF65-F5344CB8AC3E}">
        <p14:creationId xmlns:p14="http://schemas.microsoft.com/office/powerpoint/2010/main" val="2860890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809E01-C4CD-B884-DF84-4DE47A4E0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位置重建时可能的问题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2128718-0D46-6881-3800-BA2D17984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540" y="2927066"/>
            <a:ext cx="2133334" cy="338963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BD90CDC2-F989-FD77-3517-CBDCAB9EB4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434600"/>
            <a:ext cx="6370320" cy="2610188"/>
          </a:xfrm>
          <a:prstGeom prst="rect">
            <a:avLst/>
          </a:prstGeom>
        </p:spPr>
      </p:pic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0D7672F-EDBD-2B24-0F6E-819F60FED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第一阵列晶体</a:t>
            </a:r>
            <a:r>
              <a:rPr lang="en-US" altLang="zh-CN" dirty="0" err="1"/>
              <a:t>xy</a:t>
            </a:r>
            <a:r>
              <a:rPr lang="zh-CN" altLang="en-US" dirty="0"/>
              <a:t>截面为</a:t>
            </a:r>
            <a:r>
              <a:rPr lang="en-US" altLang="zh-CN" dirty="0"/>
              <a:t>9mm*10mm</a:t>
            </a:r>
            <a:r>
              <a:rPr lang="zh-CN" altLang="en-US" dirty="0"/>
              <a:t>，分别率一般</a:t>
            </a:r>
            <a:endParaRPr lang="en-US" altLang="zh-CN" dirty="0"/>
          </a:p>
          <a:p>
            <a:r>
              <a:rPr lang="zh-CN" altLang="en-US" dirty="0"/>
              <a:t>存在如图事例，直接穿过第一层晶体，没有统计到有效沉积</a:t>
            </a:r>
          </a:p>
        </p:txBody>
      </p:sp>
    </p:spTree>
    <p:extLst>
      <p:ext uri="{BB962C8B-B14F-4D97-AF65-F5344CB8AC3E}">
        <p14:creationId xmlns:p14="http://schemas.microsoft.com/office/powerpoint/2010/main" val="3345080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32BDE2-E536-C073-D652-E286AA30B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采用</a:t>
            </a:r>
            <a:r>
              <a:rPr lang="en-US" altLang="zh-CN" dirty="0"/>
              <a:t>ISR</a:t>
            </a:r>
            <a:r>
              <a:rPr lang="zh-CN" altLang="en-US" dirty="0"/>
              <a:t>数据作产生子：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4">
                <a:extLst>
                  <a:ext uri="{FF2B5EF4-FFF2-40B4-BE49-F238E27FC236}">
                    <a16:creationId xmlns:a16="http://schemas.microsoft.com/office/drawing/2014/main" id="{D50E7DC4-3A34-F77C-DCCD-483845A7B54F}"/>
                  </a:ext>
                </a:extLst>
              </p:cNvPr>
              <p:cNvSpPr txBox="1"/>
              <p:nvPr/>
            </p:nvSpPr>
            <p:spPr>
              <a:xfrm>
                <a:off x="5553710" y="2413635"/>
                <a:ext cx="4122027" cy="2127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Center of photon beam at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=−12.5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Lorentz Boost,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𝑏𝑜𝑜𝑠𝑡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=3.58165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𝑚𝑟𝑎𝑑</m:t>
                    </m:r>
                  </m:oMath>
                </a14:m>
                <a:endParaRPr lang="en-US" altLang="zh-CN" b="0" dirty="0"/>
              </a:p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一对光子总能量</a:t>
                </a:r>
                <a:r>
                  <a:rPr lang="en-US" altLang="zh-CN" dirty="0"/>
                  <a:t>4680MeV</a:t>
                </a:r>
                <a:endParaRPr lang="zh-CN" altLang="en-US" dirty="0"/>
              </a:p>
            </p:txBody>
          </p:sp>
        </mc:Choice>
        <mc:Fallback>
          <p:sp>
            <p:nvSpPr>
              <p:cNvPr id="20" name="TextBox 4">
                <a:extLst>
                  <a:ext uri="{FF2B5EF4-FFF2-40B4-BE49-F238E27FC236}">
                    <a16:creationId xmlns:a16="http://schemas.microsoft.com/office/drawing/2014/main" id="{D50E7DC4-3A34-F77C-DCCD-483845A7B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710" y="2413635"/>
                <a:ext cx="4122027" cy="2127634"/>
              </a:xfrm>
              <a:prstGeom prst="rect">
                <a:avLst/>
              </a:prstGeom>
              <a:blipFill>
                <a:blip r:embed="rId2"/>
                <a:stretch>
                  <a:fillRect l="-1183" b="-37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">
            <a:extLst>
              <a:ext uri="{FF2B5EF4-FFF2-40B4-BE49-F238E27FC236}">
                <a16:creationId xmlns:a16="http://schemas.microsoft.com/office/drawing/2014/main" id="{C7C26CAD-514E-5A9B-2344-3B635159E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681" y="2098712"/>
            <a:ext cx="2743200" cy="292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27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342122D-C39A-F17F-94B9-0804E6D321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761" y="1329729"/>
            <a:ext cx="5256242" cy="3777099"/>
          </a:xfr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6A1C426D-716C-CE17-5143-02C90D480FE1}"/>
              </a:ext>
            </a:extLst>
          </p:cNvPr>
          <p:cNvSpPr txBox="1"/>
          <p:nvPr/>
        </p:nvSpPr>
        <p:spPr>
          <a:xfrm>
            <a:off x="660400" y="985520"/>
            <a:ext cx="2976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1000</a:t>
            </a:r>
            <a:r>
              <a:rPr lang="zh-CN" altLang="en-US" dirty="0"/>
              <a:t>次事例，击中数：</a:t>
            </a:r>
            <a:r>
              <a:rPr lang="en-US" altLang="zh-CN" dirty="0"/>
              <a:t>64</a:t>
            </a:r>
          </a:p>
          <a:p>
            <a:r>
              <a:rPr lang="zh-CN" altLang="en-US" dirty="0"/>
              <a:t>按照击中的前排</a:t>
            </a:r>
            <a:r>
              <a:rPr lang="en-US" altLang="zh-CN" dirty="0"/>
              <a:t>LYSO</a:t>
            </a:r>
            <a:r>
              <a:rPr lang="zh-CN" altLang="en-US" dirty="0"/>
              <a:t>分类，标注统计到的能量沉积总量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A9766A0-D9BF-2D23-0380-D264B993D724}"/>
              </a:ext>
            </a:extLst>
          </p:cNvPr>
          <p:cNvSpPr txBox="1"/>
          <p:nvPr/>
        </p:nvSpPr>
        <p:spPr>
          <a:xfrm>
            <a:off x="7772400" y="5106828"/>
            <a:ext cx="297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击中位置重建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177DBD93-2544-453B-C429-8DBE959C3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86" y="2021840"/>
            <a:ext cx="2504209" cy="397891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C697EEF3-2D46-F0BD-5855-53D0808420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981" y="2021840"/>
            <a:ext cx="2504209" cy="3978910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F1B46C93-5C68-5E19-3121-3949DF475CBA}"/>
              </a:ext>
            </a:extLst>
          </p:cNvPr>
          <p:cNvSpPr txBox="1"/>
          <p:nvPr/>
        </p:nvSpPr>
        <p:spPr>
          <a:xfrm>
            <a:off x="2036590" y="5872480"/>
            <a:ext cx="297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按击中位置区分的能量重建</a:t>
            </a:r>
          </a:p>
        </p:txBody>
      </p:sp>
    </p:spTree>
    <p:extLst>
      <p:ext uri="{BB962C8B-B14F-4D97-AF65-F5344CB8AC3E}">
        <p14:creationId xmlns:p14="http://schemas.microsoft.com/office/powerpoint/2010/main" val="2741829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0C3C566D-1E15-1F01-E5FF-0EDBE87E82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320" y="410789"/>
            <a:ext cx="2029460" cy="322458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2611864C-2293-D827-535C-F87B5D4E28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720" y="3635375"/>
            <a:ext cx="7010400" cy="287245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0C226F68-E2E3-29B3-7D65-F6D76073D504}"/>
              </a:ext>
            </a:extLst>
          </p:cNvPr>
          <p:cNvSpPr txBox="1"/>
          <p:nvPr/>
        </p:nvSpPr>
        <p:spPr>
          <a:xfrm>
            <a:off x="650240" y="2023082"/>
            <a:ext cx="722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也存在无法进行击中位置重建的情况</a:t>
            </a:r>
          </a:p>
        </p:txBody>
      </p:sp>
    </p:spTree>
    <p:extLst>
      <p:ext uri="{BB962C8B-B14F-4D97-AF65-F5344CB8AC3E}">
        <p14:creationId xmlns:p14="http://schemas.microsoft.com/office/powerpoint/2010/main" val="18173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A9D0E7-2508-F41F-EF24-AC75F01EC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移动晶体位置，缩小两阵列间距为</a:t>
            </a:r>
            <a:r>
              <a:rPr lang="en-US" altLang="zh-CN" dirty="0"/>
              <a:t>0.5cm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70E725-107B-33FA-9E94-AA6FF4597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粒子击中数：</a:t>
            </a:r>
            <a:r>
              <a:rPr lang="en-US" altLang="zh-CN" dirty="0"/>
              <a:t>64/1000 -&gt; 80/1000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43129BE-1F55-A31E-52C1-9D7DB8B9C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77" y="2282190"/>
            <a:ext cx="2536181" cy="402971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C9A29F0B-ACC4-95D8-808E-BD476F6065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009" y="2282190"/>
            <a:ext cx="2536181" cy="402971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BB5B212C-3EAA-A9F5-1896-D48458CB6273}"/>
              </a:ext>
            </a:extLst>
          </p:cNvPr>
          <p:cNvSpPr txBox="1"/>
          <p:nvPr/>
        </p:nvSpPr>
        <p:spPr>
          <a:xfrm>
            <a:off x="2155569" y="6252328"/>
            <a:ext cx="297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按击中位置区分的能量重建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5D13F7B-EA2D-6EAD-1D15-A9B50D1FE3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050" y="2418079"/>
            <a:ext cx="4163446" cy="299182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2DFC1A2C-750A-BA9E-71EB-3B6F65C76052}"/>
              </a:ext>
            </a:extLst>
          </p:cNvPr>
          <p:cNvSpPr txBox="1"/>
          <p:nvPr/>
        </p:nvSpPr>
        <p:spPr>
          <a:xfrm>
            <a:off x="7731760" y="5292705"/>
            <a:ext cx="297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击中位置重建</a:t>
            </a:r>
          </a:p>
        </p:txBody>
      </p:sp>
    </p:spTree>
    <p:extLst>
      <p:ext uri="{BB962C8B-B14F-4D97-AF65-F5344CB8AC3E}">
        <p14:creationId xmlns:p14="http://schemas.microsoft.com/office/powerpoint/2010/main" val="3866072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187</Words>
  <Application>Microsoft Office PowerPoint</Application>
  <PresentationFormat>宽屏</PresentationFormat>
  <Paragraphs>26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等线</vt:lpstr>
      <vt:lpstr>等线 Light</vt:lpstr>
      <vt:lpstr>Arial</vt:lpstr>
      <vt:lpstr>Cambria Math</vt:lpstr>
      <vt:lpstr>Office 主题​​</vt:lpstr>
      <vt:lpstr>BESIII LYSO的G4模拟</vt:lpstr>
      <vt:lpstr>1GeV光子入射，每个位置先取了10次，阵列总成绩，平均</vt:lpstr>
      <vt:lpstr>位置重建时可能的问题</vt:lpstr>
      <vt:lpstr>采用ISR数据作产生子：</vt:lpstr>
      <vt:lpstr>PowerPoint 演示文稿</vt:lpstr>
      <vt:lpstr>PowerPoint 演示文稿</vt:lpstr>
      <vt:lpstr>移动晶体位置，缩小两阵列间距为0.5cm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4</cp:revision>
  <dcterms:created xsi:type="dcterms:W3CDTF">2025-03-17T14:27:56Z</dcterms:created>
  <dcterms:modified xsi:type="dcterms:W3CDTF">2025-03-18T04:49:17Z</dcterms:modified>
</cp:coreProperties>
</file>