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3" r:id="rId3"/>
    <p:sldId id="258" r:id="rId4"/>
    <p:sldId id="273" r:id="rId5"/>
    <p:sldId id="277" r:id="rId6"/>
    <p:sldId id="278" r:id="rId7"/>
    <p:sldId id="272" r:id="rId8"/>
    <p:sldId id="271" r:id="rId9"/>
    <p:sldId id="279" r:id="rId10"/>
    <p:sldId id="280" r:id="rId11"/>
    <p:sldId id="281" r:id="rId12"/>
    <p:sldId id="269" r:id="rId13"/>
    <p:sldId id="25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8" autoAdjust="0"/>
  </p:normalViewPr>
  <p:slideViewPr>
    <p:cSldViewPr snapToGrid="0">
      <p:cViewPr varScale="1">
        <p:scale>
          <a:sx n="99" d="100"/>
          <a:sy n="99" d="100"/>
        </p:scale>
        <p:origin x="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首先是介绍，在</a:t>
            </a:r>
            <a:r>
              <a:rPr lang="en-US" altLang="zh-CN" dirty="0"/>
              <a:t>CEPC</a:t>
            </a:r>
            <a:r>
              <a:rPr lang="zh-CN" altLang="en-US" dirty="0"/>
              <a:t>上，快速亮度探测器用于测量每个束团的亮度，为束流的校准提供信息。如在</a:t>
            </a:r>
            <a:r>
              <a:rPr lang="en-US" altLang="zh-CN" dirty="0"/>
              <a:t>z</a:t>
            </a:r>
            <a:r>
              <a:rPr lang="zh-CN" altLang="en-US" dirty="0"/>
              <a:t>方向上的积分事例率测量可用于监测相互作用点的</a:t>
            </a:r>
            <a:r>
              <a:rPr lang="en-US" altLang="zh-CN" dirty="0"/>
              <a:t>z</a:t>
            </a:r>
            <a:r>
              <a:rPr lang="zh-CN" altLang="en-US" dirty="0"/>
              <a:t>方向位置。快速亮度探测器位于</a:t>
            </a:r>
            <a:r>
              <a:rPr lang="en-US" altLang="zh-CN" dirty="0"/>
              <a:t>theta</a:t>
            </a:r>
            <a:r>
              <a:rPr lang="zh-CN" altLang="en-US" dirty="0"/>
              <a:t>约为</a:t>
            </a:r>
            <a:r>
              <a:rPr lang="en-US" altLang="zh-CN" dirty="0"/>
              <a:t>10</a:t>
            </a:r>
            <a:r>
              <a:rPr lang="zh-CN" altLang="en-US" dirty="0"/>
              <a:t>毫弧度位置，可探测小角度</a:t>
            </a:r>
            <a:r>
              <a:rPr lang="en-US" altLang="zh-CN" dirty="0"/>
              <a:t>Bhabha</a:t>
            </a:r>
            <a:r>
              <a:rPr lang="zh-CN" altLang="en-US" dirty="0"/>
              <a:t>散射事例中，散射粒子在铜束流管上产生的簇射。使用金刚石作为探测器的主要材料，其好处是</a:t>
            </a:r>
            <a:r>
              <a:rPr lang="en-US" altLang="zh-CN" dirty="0"/>
              <a:t>1.</a:t>
            </a:r>
            <a:r>
              <a:rPr lang="zh-CN" altLang="en-US" dirty="0"/>
              <a:t>单晶气相沉积金刚石的缺陷较少，可以较大规模使；</a:t>
            </a:r>
            <a:r>
              <a:rPr lang="en-US" altLang="zh-CN" dirty="0"/>
              <a:t>2.</a:t>
            </a:r>
            <a:r>
              <a:rPr lang="zh-CN" altLang="en-US" dirty="0"/>
              <a:t>具有高载流子迁移率，达到</a:t>
            </a:r>
            <a:r>
              <a:rPr lang="en-US" altLang="zh-CN" dirty="0"/>
              <a:t>2000~2800 </a:t>
            </a:r>
            <a:r>
              <a:rPr lang="zh-CN" altLang="en-US" dirty="0"/>
              <a:t>平方厘米每伏每秒。</a:t>
            </a:r>
            <a:r>
              <a:rPr lang="en-US" altLang="zh-CN" dirty="0"/>
              <a:t>3.</a:t>
            </a:r>
            <a:r>
              <a:rPr lang="zh-CN" altLang="en-US" dirty="0"/>
              <a:t>其具有较宽的能隙，因此暗噪声较小。</a:t>
            </a:r>
            <a:r>
              <a:rPr lang="en-US" altLang="zh-CN" dirty="0"/>
              <a:t>4.</a:t>
            </a:r>
            <a:r>
              <a:rPr lang="zh-CN" altLang="en-US" dirty="0"/>
              <a:t>具有很强的共价键，抗辐射能力较好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68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总结，快速亮度探测器以气相沉积金刚石为材料，因其具有高载流子迁移率，宽能带和高抗辐照能力。构建了探测器的几何结构，并另外构建了两个较小的模型，分别用于</a:t>
            </a:r>
            <a:r>
              <a:rPr lang="en-US" altLang="zh-CN" dirty="0"/>
              <a:t>IV</a:t>
            </a:r>
            <a:r>
              <a:rPr lang="zh-CN" altLang="en-US" dirty="0"/>
              <a:t>曲线模拟和之后的粒子击中模拟。加入了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，</a:t>
            </a:r>
            <a:r>
              <a:rPr lang="en-US" altLang="zh-CN" dirty="0"/>
              <a:t>11</a:t>
            </a:r>
            <a:r>
              <a:rPr lang="zh-CN" altLang="en-US" dirty="0"/>
              <a:t>次方每立方厘米浓度的硼掺杂。使用稳态模拟绘制了</a:t>
            </a:r>
            <a:r>
              <a:rPr lang="en-US" altLang="zh-CN" dirty="0"/>
              <a:t>IV</a:t>
            </a:r>
            <a:r>
              <a:rPr lang="zh-CN" altLang="en-US" dirty="0"/>
              <a:t>特性曲线。在掺杂浓度为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次方每立方厘米附近，掺杂浓度高一个数量级，电流也高约一个数量级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72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A0D6A-699C-DE70-36CA-F99B7D72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DEFB8-88AE-52A4-81E7-939D87BF7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DC09E-D352-E3CF-AEDA-EACF838E2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这是目前探测器的几何，金刚石部分尺寸为</a:t>
            </a:r>
            <a:r>
              <a:rPr lang="en-US" altLang="zh-CN" dirty="0"/>
              <a:t>10000*10000*500 </a:t>
            </a:r>
            <a:r>
              <a:rPr lang="zh-CN" altLang="en-US" dirty="0"/>
              <a:t>微米，正面电极有</a:t>
            </a:r>
            <a:r>
              <a:rPr lang="en-US" altLang="zh-CN" dirty="0"/>
              <a:t>10</a:t>
            </a:r>
            <a:r>
              <a:rPr lang="zh-CN" altLang="en-US" dirty="0"/>
              <a:t>个，每个</a:t>
            </a:r>
            <a:r>
              <a:rPr lang="en-US" altLang="zh-CN" dirty="0"/>
              <a:t>900*10000</a:t>
            </a:r>
            <a:r>
              <a:rPr lang="zh-CN" altLang="en-US" dirty="0"/>
              <a:t>微米，背面是一整个电极，</a:t>
            </a:r>
            <a:r>
              <a:rPr lang="en-US" altLang="zh-CN" dirty="0"/>
              <a:t>9800*9800</a:t>
            </a:r>
            <a:r>
              <a:rPr lang="zh-CN" altLang="en-US" dirty="0"/>
              <a:t>微米。电极有三层，从金刚石到外面依次是</a:t>
            </a:r>
            <a:r>
              <a:rPr lang="en-US" altLang="zh-CN" dirty="0"/>
              <a:t>50nmTi,200nmW</a:t>
            </a:r>
            <a:r>
              <a:rPr lang="zh-CN" altLang="en-US" dirty="0"/>
              <a:t>和</a:t>
            </a:r>
            <a:r>
              <a:rPr lang="en-US" altLang="zh-CN" dirty="0"/>
              <a:t>50nm 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41BAC-AE14-A7D1-2A4C-7256C31AA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25716-316A-138B-67D2-38B068126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0E9C6-36F0-9FC2-B1E1-6D3AF3997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E367C-ECBA-A13F-FEC2-D1AB22564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由于使用整个探测器的模型模拟耗时会很长，另准备了两个较小的模型，其中一个尺寸为</a:t>
            </a:r>
            <a:r>
              <a:rPr lang="en-US" altLang="zh-CN" dirty="0"/>
              <a:t>100*100*500</a:t>
            </a:r>
            <a:r>
              <a:rPr lang="zh-CN" altLang="en-US" dirty="0"/>
              <a:t>微米，并去掉了金属材料，而直接把</a:t>
            </a:r>
            <a:r>
              <a:rPr lang="en-US" altLang="zh-CN" dirty="0"/>
              <a:t>contact</a:t>
            </a:r>
            <a:r>
              <a:rPr lang="zh-CN" altLang="en-US" dirty="0"/>
              <a:t>放在金刚石上，这样之后可以研究</a:t>
            </a:r>
            <a:r>
              <a:rPr lang="en-US" altLang="zh-CN" dirty="0"/>
              <a:t>contact</a:t>
            </a:r>
            <a:r>
              <a:rPr lang="zh-CN" altLang="en-US" dirty="0"/>
              <a:t>的特性，比如修改接触特性、改变电阻等。在接近</a:t>
            </a:r>
            <a:r>
              <a:rPr lang="en-US" altLang="zh-CN" dirty="0"/>
              <a:t>contact</a:t>
            </a:r>
            <a:r>
              <a:rPr lang="zh-CN" altLang="en-US" dirty="0"/>
              <a:t>的位置，使用了更大的网格密度。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59D6-61BA-8FC2-4A37-6BE1EBF13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7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5CB7-9DBB-F158-4DF4-1D30ECD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4D41-D386-F124-FA40-C4A4239F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1D57B-927B-FD16-9A69-0EE0ABF3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另外一个的尺寸是</a:t>
            </a:r>
            <a:r>
              <a:rPr lang="en-US" altLang="zh-CN" dirty="0"/>
              <a:t>2000*2000*500</a:t>
            </a:r>
            <a:r>
              <a:rPr lang="zh-CN" altLang="en-US" dirty="0"/>
              <a:t>微米，正面两个电极，每个是</a:t>
            </a:r>
            <a:r>
              <a:rPr lang="en-US" altLang="zh-CN" dirty="0"/>
              <a:t>900*1900</a:t>
            </a:r>
            <a:r>
              <a:rPr lang="zh-CN" altLang="en-US" dirty="0"/>
              <a:t>微米，背面一个电极，</a:t>
            </a:r>
            <a:r>
              <a:rPr lang="en-US" altLang="zh-CN" dirty="0"/>
              <a:t>1900*1900</a:t>
            </a:r>
            <a:r>
              <a:rPr lang="zh-CN" altLang="en-US" dirty="0"/>
              <a:t>微米，用于验证前一模型的</a:t>
            </a:r>
            <a:r>
              <a:rPr lang="en-US" altLang="zh-CN" dirty="0"/>
              <a:t>IV</a:t>
            </a:r>
            <a:r>
              <a:rPr lang="zh-CN" altLang="en-US" dirty="0"/>
              <a:t>曲线，并在之后可用于模拟粒子击中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E51F-5FE7-E447-84F2-B72877248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EE673-804C-176D-B7C7-EC7F910DF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6530B-4ADE-9F92-4ECB-A62B05280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504D7-F3EA-9E3D-F848-59748C24C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接下来是掺杂，在气相沉积的过程中，会有硼和氮杂质进入金刚石。同时，掺杂还可以防止模拟过程中的计算不收敛问题。因此，在金刚石中使用硼作为</a:t>
            </a:r>
            <a:r>
              <a:rPr lang="en-US" altLang="zh-CN" dirty="0"/>
              <a:t>P</a:t>
            </a:r>
            <a:r>
              <a:rPr lang="zh-CN" altLang="en-US" dirty="0"/>
              <a:t>型掺杂，其激活能为</a:t>
            </a:r>
            <a:r>
              <a:rPr lang="en-US" altLang="zh-CN" dirty="0"/>
              <a:t>0.37eV</a:t>
            </a:r>
            <a:r>
              <a:rPr lang="zh-CN" altLang="en-US" dirty="0"/>
              <a:t>。分别使用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，</a:t>
            </a:r>
            <a:r>
              <a:rPr lang="en-US" altLang="zh-CN" dirty="0"/>
              <a:t>11</a:t>
            </a:r>
            <a:r>
              <a:rPr lang="zh-CN" altLang="en-US" dirty="0"/>
              <a:t>次方每立方厘米浓度掺杂进行</a:t>
            </a:r>
            <a:r>
              <a:rPr lang="en-US" altLang="zh-CN" dirty="0"/>
              <a:t>IV</a:t>
            </a:r>
            <a:r>
              <a:rPr lang="zh-CN" altLang="en-US" dirty="0"/>
              <a:t>曲线模拟。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89E33-DDB8-DAA5-6561-C7788359C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6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IV</a:t>
            </a:r>
            <a:r>
              <a:rPr lang="zh-CN" altLang="en-US" dirty="0"/>
              <a:t>曲线使用稳态模拟，将背面电极的电压从</a:t>
            </a:r>
            <a:r>
              <a:rPr lang="en-US" altLang="zh-CN" dirty="0"/>
              <a:t>0V</a:t>
            </a:r>
            <a:r>
              <a:rPr lang="zh-CN" altLang="en-US" dirty="0"/>
              <a:t>逐渐增加到</a:t>
            </a:r>
            <a:r>
              <a:rPr lang="en-US" altLang="zh-CN" dirty="0"/>
              <a:t>500V</a:t>
            </a:r>
            <a:r>
              <a:rPr lang="zh-CN" altLang="en-US" dirty="0"/>
              <a:t>。使用的物理模型如下。首先是掺杂禁带变窄模型，接着是迁移率设置，其中关闭了默认的固定迁移率模型，使用掺杂浓度相关的迁移率模型，再加上高场饱和模型和界面散射模型。然后是</a:t>
            </a:r>
            <a:r>
              <a:rPr lang="en-US" altLang="zh-CN" dirty="0"/>
              <a:t>SRH</a:t>
            </a:r>
            <a:r>
              <a:rPr lang="zh-CN" altLang="en-US" dirty="0"/>
              <a:t>复合模型和雪崩击穿模型。雪崩击穿只有在很高的电场下才会发生，金刚石探测器的电压远低于击穿电压，所以基本不用考虑击穿问题。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IV</a:t>
            </a:r>
            <a:r>
              <a:rPr lang="zh-CN" altLang="en-US" dirty="0"/>
              <a:t>曲线的绘制结果，掺杂浓度越高，载流子浓度越高，电流就越大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19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Y</a:t>
            </a:r>
            <a:r>
              <a:rPr lang="zh-CN" altLang="en-US" dirty="0"/>
              <a:t>轴改为对数坐标，可以看出在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次方左右的掺杂浓度下，掺杂浓度高一个数量级，电流也增加约一个数量级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6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在较大的模型上进行</a:t>
            </a:r>
            <a:r>
              <a:rPr lang="en-US" altLang="zh-CN" dirty="0"/>
              <a:t>IV</a:t>
            </a:r>
            <a:r>
              <a:rPr lang="zh-CN" altLang="en-US" dirty="0"/>
              <a:t>曲线绘制，其形状与之前相同，但是由于</a:t>
            </a:r>
            <a:r>
              <a:rPr lang="en-US" altLang="zh-CN" dirty="0" err="1"/>
              <a:t>xy</a:t>
            </a:r>
            <a:r>
              <a:rPr lang="zh-CN" altLang="en-US" dirty="0"/>
              <a:t>面积较大，总电流也更大。正面由于有两个电极，每个的电流为背面的一半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9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2DECD-AA1A-7D4A-2375-D78BB8624474}"/>
              </a:ext>
            </a:extLst>
          </p:cNvPr>
          <p:cNvSpPr txBox="1"/>
          <p:nvPr/>
        </p:nvSpPr>
        <p:spPr>
          <a:xfrm>
            <a:off x="1991865" y="5306434"/>
            <a:ext cx="8208262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Wang </a:t>
            </a:r>
            <a:r>
              <a:rPr lang="en-US" altLang="zh-CN" dirty="0" err="1"/>
              <a:t>Yilun</a:t>
            </a:r>
            <a:r>
              <a:rPr lang="en-US" altLang="zh-CN" dirty="0"/>
              <a:t> (Nanjing University)    Zhang </a:t>
            </a:r>
            <a:r>
              <a:rPr lang="en-US" altLang="zh-CN" dirty="0" err="1"/>
              <a:t>Jialiang</a:t>
            </a:r>
            <a:r>
              <a:rPr lang="en-US" altLang="zh-CN" dirty="0"/>
              <a:t>(Nanjing University)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Zhang </a:t>
            </a:r>
            <a:r>
              <a:rPr lang="en-US" altLang="zh-CN" dirty="0" err="1"/>
              <a:t>Xiaoxu</a:t>
            </a:r>
            <a:r>
              <a:rPr lang="en-US" altLang="zh-CN" dirty="0"/>
              <a:t>(Nanjing University)    Zhang Lei (Nanjing University)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F115B-7101-24D0-20B2-702B2515C91B}"/>
              </a:ext>
            </a:extLst>
          </p:cNvPr>
          <p:cNvSpPr txBox="1"/>
          <p:nvPr/>
        </p:nvSpPr>
        <p:spPr>
          <a:xfrm>
            <a:off x="1941559" y="1666934"/>
            <a:ext cx="8308875" cy="16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Fast Luminosity Monitor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/>
              <a:t>I-V Curve Simulation</a:t>
            </a:r>
          </a:p>
        </p:txBody>
      </p:sp>
      <p:pic>
        <p:nvPicPr>
          <p:cNvPr id="8" name="Picture 7" descr="Purple chinese characters on a black background&#10;&#10;Description automatically generated">
            <a:extLst>
              <a:ext uri="{FF2B5EF4-FFF2-40B4-BE49-F238E27FC236}">
                <a16:creationId xmlns:a16="http://schemas.microsoft.com/office/drawing/2014/main" id="{E2247D48-1343-9EDC-BFBF-FC0125524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1" b="16336"/>
          <a:stretch/>
        </p:blipFill>
        <p:spPr>
          <a:xfrm>
            <a:off x="186812" y="0"/>
            <a:ext cx="1215667" cy="16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B2DBA-C60A-AF8A-B342-4A779487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AD81B-834E-0A48-76A6-46948E81B68D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C6970-5C47-93EA-C73E-59DD026E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60" y="1269000"/>
            <a:ext cx="80305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D81A-F102-9E42-638F-7E592A5A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B1038-78B6-0C4F-2E4C-649BF2C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58DCD-9C22-088B-58CA-C02811E312A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F368C-3F58-8DF0-67F2-C2DC57D8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60" y="1269000"/>
            <a:ext cx="8030596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E3489-789A-F063-31BF-9F0AEFB020AC}"/>
              </a:ext>
            </a:extLst>
          </p:cNvPr>
          <p:cNvSpPr txBox="1"/>
          <p:nvPr/>
        </p:nvSpPr>
        <p:spPr>
          <a:xfrm>
            <a:off x="4515118" y="5878702"/>
            <a:ext cx="31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(Log 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05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20B5-C168-E07E-F38A-85A82185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D0039-8020-C2DE-6F30-0866050E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757DF-896A-52F1-FF58-D6FBBB81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000"/>
            <a:ext cx="8030596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21D2E-5507-097E-9843-DA18BB49788A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67D6E-B7CA-0F86-DE2E-5FB7ACA4A937}"/>
                  </a:ext>
                </a:extLst>
              </p:cNvPr>
              <p:cNvSpPr txBox="1"/>
              <p:nvPr/>
            </p:nvSpPr>
            <p:spPr>
              <a:xfrm>
                <a:off x="658762" y="5865824"/>
                <a:ext cx="4179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Doping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Boron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67D6E-B7CA-0F86-DE2E-5FB7ACA4A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2" y="5865824"/>
                <a:ext cx="4179195" cy="369332"/>
              </a:xfrm>
              <a:prstGeom prst="rect">
                <a:avLst/>
              </a:prstGeom>
              <a:blipFill>
                <a:blip r:embed="rId6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ADD3AA3-91BD-9749-1E87-492E9E4B7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359" y="99085"/>
            <a:ext cx="3825932" cy="2476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20BD42-DCC7-9F26-815A-9D1BA649512D}"/>
              </a:ext>
            </a:extLst>
          </p:cNvPr>
          <p:cNvSpPr txBox="1"/>
          <p:nvPr/>
        </p:nvSpPr>
        <p:spPr>
          <a:xfrm>
            <a:off x="8255359" y="3013656"/>
            <a:ext cx="375419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Larger x-y area, higher current than previous one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 Electrodes on front side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Half the current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9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19906-0FFE-38BF-0E02-AAD87C0F630B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/>
              <p:nvPr/>
            </p:nvSpPr>
            <p:spPr>
              <a:xfrm>
                <a:off x="719625" y="909240"/>
                <a:ext cx="10929316" cy="502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Fast luminosity monitor uses </a:t>
                </a:r>
                <a:r>
                  <a:rPr lang="en-US" altLang="zh-CN" sz="2400" dirty="0" err="1"/>
                  <a:t>sCVD</a:t>
                </a:r>
                <a:r>
                  <a:rPr lang="en-US" altLang="zh-CN" sz="2400" dirty="0"/>
                  <a:t> diamond, for its high carrier mobility, wide bandgap and high radiation hardness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geometry of detector is built, along with 2 smaller designs to calculate I-V characteristic curves and future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particle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simulation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Add boron dopant to the diamond detector, with concentrations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I-V characteristic curves are drawn after </a:t>
                </a:r>
                <a:r>
                  <a:rPr lang="en-US" altLang="zh-CN" sz="2400" dirty="0" err="1"/>
                  <a:t>quasistationary</a:t>
                </a:r>
                <a:r>
                  <a:rPr lang="en-US" altLang="zh-CN" sz="2400" dirty="0"/>
                  <a:t> simulation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An order of magnitude higher dopant concentration gives around an order of magnitude higher current at concentrations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5" y="909240"/>
                <a:ext cx="10929316" cy="5022016"/>
              </a:xfrm>
              <a:prstGeom prst="rect">
                <a:avLst/>
              </a:prstGeom>
              <a:blipFill>
                <a:blip r:embed="rId5"/>
                <a:stretch>
                  <a:fillRect l="-725" b="-1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AA3AE-7328-FBA6-6504-8D643A3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38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B0C24-D043-D814-F8CE-4D5EEC28B8B7}"/>
              </a:ext>
            </a:extLst>
          </p:cNvPr>
          <p:cNvSpPr txBox="1"/>
          <p:nvPr/>
        </p:nvSpPr>
        <p:spPr>
          <a:xfrm>
            <a:off x="825910" y="737418"/>
            <a:ext cx="41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Contents</a:t>
            </a:r>
            <a:endParaRPr lang="zh-CN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8CC89-C2AA-8819-0624-5789A8D67AAB}"/>
              </a:ext>
            </a:extLst>
          </p:cNvPr>
          <p:cNvSpPr txBox="1"/>
          <p:nvPr/>
        </p:nvSpPr>
        <p:spPr>
          <a:xfrm>
            <a:off x="1897625" y="2025987"/>
            <a:ext cx="8396749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Geometry &amp; Doping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I-V Characteristic Curve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730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5D0DB-EC93-C3B1-E460-34EDAAFB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1" y="4136962"/>
            <a:ext cx="3773444" cy="2531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A7C71-C676-7999-BCBD-E57031E0AD2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B026F-B2E7-CC13-5808-F1FBB00E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/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Fast Luminosity Monitor is used to give bunch luminosity at CEPC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Integrated event rates along z-position can help monitoring z-position at IP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Polar angle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US" altLang="zh-CN" sz="2000" b="0" dirty="0"/>
                  <a:t>, highest radiation field at CEPC</a:t>
                </a:r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Detect small angle Bhabha events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Electron showers generated in the copper beam pipe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Diamond is used for detector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Single crystal Chemical Vapor Deposition (</a:t>
                </a:r>
                <a:r>
                  <a:rPr lang="en-US" altLang="zh-CN" sz="2000" dirty="0" err="1"/>
                  <a:t>sCVD</a:t>
                </a:r>
                <a:r>
                  <a:rPr lang="en-US" altLang="zh-CN" sz="2000" dirty="0"/>
                  <a:t>),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reducing defect densities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High carrier mobility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2800 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Wide bandgap, low dark noise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5.47 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Strong covalent bonds, high radiation hardness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blipFill>
                <a:blip r:embed="rId6"/>
                <a:stretch>
                  <a:fillRect l="-528" b="-1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B9E674D-3086-36E0-BC83-D156C87DF26A}"/>
              </a:ext>
            </a:extLst>
          </p:cNvPr>
          <p:cNvSpPr/>
          <p:nvPr/>
        </p:nvSpPr>
        <p:spPr>
          <a:xfrm>
            <a:off x="8270678" y="4546243"/>
            <a:ext cx="641501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3BE6A-0EE5-E5FA-626F-86DD972D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310A5A-DAE7-6AF2-BFFD-D380F20981D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CFB22-68D1-5AA7-BD12-63ED7089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 descr="A yellow and pink square&#10;&#10;Description automatically generated with medium confidence">
            <a:extLst>
              <a:ext uri="{FF2B5EF4-FFF2-40B4-BE49-F238E27FC236}">
                <a16:creationId xmlns:a16="http://schemas.microsoft.com/office/drawing/2014/main" id="{BDFCA0D0-80FB-2029-816E-2BDD8863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" y="3896190"/>
            <a:ext cx="4730926" cy="2849120"/>
          </a:xfrm>
          <a:prstGeom prst="rect">
            <a:avLst/>
          </a:prstGeom>
        </p:spPr>
      </p:pic>
      <p:pic>
        <p:nvPicPr>
          <p:cNvPr id="7" name="Picture 6" descr="A black and white diamond shaped object&#10;&#10;Description automatically generated">
            <a:extLst>
              <a:ext uri="{FF2B5EF4-FFF2-40B4-BE49-F238E27FC236}">
                <a16:creationId xmlns:a16="http://schemas.microsoft.com/office/drawing/2014/main" id="{F181963B-A598-B1AD-9F09-04DD77228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63" y="3879731"/>
            <a:ext cx="5068591" cy="235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5EA73D-00A7-1959-4E30-DF195FF7E351}"/>
                  </a:ext>
                </a:extLst>
              </p:cNvPr>
              <p:cNvSpPr txBox="1"/>
              <p:nvPr/>
            </p:nvSpPr>
            <p:spPr>
              <a:xfrm>
                <a:off x="1133547" y="909240"/>
                <a:ext cx="10399691" cy="235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Diamond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10000×10000×500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Electrodes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Front : 10 </a:t>
                </a:r>
                <a:r>
                  <a:rPr lang="en-US" altLang="zh-CN" sz="2000" dirty="0" err="1"/>
                  <a:t>eletrodes</a:t>
                </a:r>
                <a:r>
                  <a:rPr lang="en-US" altLang="zh-CN" sz="2000" dirty="0"/>
                  <a:t>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900×10000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Back  : 1 electrode,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9800×9800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3 Layers, 50 nm Ti, 200 nm W, 50 nm Au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5EA73D-00A7-1959-4E30-DF195FF7E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47" y="909240"/>
                <a:ext cx="10399691" cy="2353786"/>
              </a:xfrm>
              <a:prstGeom prst="rect">
                <a:avLst/>
              </a:prstGeom>
              <a:blipFill>
                <a:blip r:embed="rId7"/>
                <a:stretch>
                  <a:fillRect l="-528" b="-3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D3CD4F2-151F-18F2-D514-FEFDF28BC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00" y="909240"/>
            <a:ext cx="2902938" cy="2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BC0C-D0C5-6FCF-A451-11CBD114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FAAD7-DD40-09A6-F106-3A41249DF42A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49343-A2F5-BB57-80E2-C9B91939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88A0C9-31C1-8E3E-0831-14557B61AF04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6658170" cy="3277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 small one is used for testing meshing 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doping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100×100×500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Removed materials between diamond and contact, </a:t>
                </a:r>
                <a:r>
                  <a:rPr lang="en-US" altLang="zh-CN" sz="2000" dirty="0">
                    <a:solidFill>
                      <a:srgbClr val="DB19D8"/>
                    </a:solidFill>
                  </a:rPr>
                  <a:t>directly contact to the diamond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properties of contact can be modified for additional studies (Ohmic, Schottky, Resistive...)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Meshing refined at regions close to contacts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88A0C9-31C1-8E3E-0831-14557B61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6658170" cy="3277116"/>
              </a:xfrm>
              <a:prstGeom prst="rect">
                <a:avLst/>
              </a:prstGeom>
              <a:blipFill>
                <a:blip r:embed="rId5"/>
                <a:stretch>
                  <a:fillRect l="-823" r="-915" b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F1E58D3-622A-5D14-4174-35B746116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30" y="1189416"/>
            <a:ext cx="3392663" cy="4479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D06220-09EB-1DCC-A8D5-8B88BF0AA87B}"/>
                  </a:ext>
                </a:extLst>
              </p:cNvPr>
              <p:cNvSpPr txBox="1"/>
              <p:nvPr/>
            </p:nvSpPr>
            <p:spPr>
              <a:xfrm>
                <a:off x="8608530" y="5411613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D06220-09EB-1DCC-A8D5-8B88BF0AA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530" y="5411613"/>
                <a:ext cx="111078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84B4C3-AA57-AE33-F987-803634BC0D37}"/>
                  </a:ext>
                </a:extLst>
              </p:cNvPr>
              <p:cNvSpPr txBox="1"/>
              <p:nvPr/>
            </p:nvSpPr>
            <p:spPr>
              <a:xfrm>
                <a:off x="10123324" y="5386209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84B4C3-AA57-AE33-F987-803634BC0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324" y="5386209"/>
                <a:ext cx="111078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4506E7-1A89-4A0C-F538-ECD5F6513EC0}"/>
                  </a:ext>
                </a:extLst>
              </p:cNvPr>
              <p:cNvSpPr txBox="1"/>
              <p:nvPr/>
            </p:nvSpPr>
            <p:spPr>
              <a:xfrm>
                <a:off x="7600030" y="3275110"/>
                <a:ext cx="11107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zh-CN" altLang="en-US" sz="1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4506E7-1A89-4A0C-F538-ECD5F6513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30" y="3275110"/>
                <a:ext cx="11107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119575-FF0D-3590-B318-49D9601688E1}"/>
              </a:ext>
            </a:extLst>
          </p:cNvPr>
          <p:cNvCxnSpPr/>
          <p:nvPr/>
        </p:nvCxnSpPr>
        <p:spPr>
          <a:xfrm>
            <a:off x="9855321" y="913256"/>
            <a:ext cx="0" cy="748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036261-05E7-7D9B-B8B7-1AB07F88FF7E}"/>
              </a:ext>
            </a:extLst>
          </p:cNvPr>
          <p:cNvSpPr txBox="1"/>
          <p:nvPr/>
        </p:nvSpPr>
        <p:spPr>
          <a:xfrm>
            <a:off x="9229357" y="554672"/>
            <a:ext cx="125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Contact</a:t>
            </a:r>
            <a:endParaRPr lang="zh-CN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E279E4-2D87-B650-CAD3-1005A05A3087}"/>
              </a:ext>
            </a:extLst>
          </p:cNvPr>
          <p:cNvSpPr txBox="1"/>
          <p:nvPr/>
        </p:nvSpPr>
        <p:spPr>
          <a:xfrm>
            <a:off x="9229357" y="6058460"/>
            <a:ext cx="125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Contact</a:t>
            </a:r>
            <a:endParaRPr lang="zh-CN" altLang="en-US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F4EE38-67D2-9246-A35C-36D4E9821C38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855321" y="5589158"/>
            <a:ext cx="0" cy="469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E238506-D8B5-01AF-E4B7-BCBD7D0813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890" r="8120"/>
          <a:stretch/>
        </p:blipFill>
        <p:spPr>
          <a:xfrm>
            <a:off x="1752256" y="4291810"/>
            <a:ext cx="4479803" cy="2308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514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DEF4-C4B4-7277-9CE8-EB6A1C55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EAF93-6DBB-4C5F-A235-53B12E901D1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681-3D8A-5AAC-A180-B2C34D0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Another design for transient simulation testing later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2000×2000×500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Two electrodes on front side,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900×1900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One on back side,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1900×1900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blipFill>
                <a:blip r:embed="rId5"/>
                <a:stretch>
                  <a:fillRect l="-718" b="-4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F696A0-5F52-E6F0-3403-0F0D63DA6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797" y="3326095"/>
            <a:ext cx="4025100" cy="2622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684EC-8D46-716C-CECC-8DB6163DA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512" y="3270496"/>
            <a:ext cx="4180013" cy="27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9D44-0CEB-B929-F3AB-B0148CEA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427B6-F394-D932-7027-E4E5F6E6D527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E896-F824-2C98-E8AE-745D711F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1BCC3-0FED-7FD3-FA2A-B3837184711A}"/>
                  </a:ext>
                </a:extLst>
              </p:cNvPr>
              <p:cNvSpPr txBox="1"/>
              <p:nvPr/>
            </p:nvSpPr>
            <p:spPr>
              <a:xfrm>
                <a:off x="1120462" y="1210614"/>
                <a:ext cx="10309538" cy="235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During CVD process, Boron and Nitrogen are common impurities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Doping helps to avoid convergence issues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Boron acts as positive-type doping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Activation energy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0.37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to Diamond Material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1BCC3-0FED-7FD3-FA2A-B38371847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2" y="1210614"/>
                <a:ext cx="10309538" cy="2351478"/>
              </a:xfrm>
              <a:prstGeom prst="rect">
                <a:avLst/>
              </a:prstGeom>
              <a:blipFill>
                <a:blip r:embed="rId5"/>
                <a:stretch>
                  <a:fillRect l="-532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D56D65-B5AA-9E9E-5D10-C7D297DB4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382" y="1663399"/>
            <a:ext cx="3925438" cy="457175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71473E-913C-11BE-5FFE-D6B1ED1A8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2290" r="4494" b="55916"/>
          <a:stretch/>
        </p:blipFill>
        <p:spPr>
          <a:xfrm>
            <a:off x="425003" y="3949277"/>
            <a:ext cx="6909516" cy="2582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69FD6E-7B38-4D1A-E4F2-83A666B7D3DC}"/>
              </a:ext>
            </a:extLst>
          </p:cNvPr>
          <p:cNvCxnSpPr/>
          <p:nvPr/>
        </p:nvCxnSpPr>
        <p:spPr>
          <a:xfrm>
            <a:off x="3879761" y="5582992"/>
            <a:ext cx="34032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F5153-FDAD-3DD2-0AC9-336AAFDB5A73}"/>
              </a:ext>
            </a:extLst>
          </p:cNvPr>
          <p:cNvCxnSpPr>
            <a:cxnSpLocks/>
          </p:cNvCxnSpPr>
          <p:nvPr/>
        </p:nvCxnSpPr>
        <p:spPr>
          <a:xfrm>
            <a:off x="476519" y="5902817"/>
            <a:ext cx="21958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9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7937D-D33C-938E-702B-3691A2A0C6C0}"/>
              </a:ext>
            </a:extLst>
          </p:cNvPr>
          <p:cNvSpPr txBox="1"/>
          <p:nvPr/>
        </p:nvSpPr>
        <p:spPr>
          <a:xfrm>
            <a:off x="1932627" y="2598003"/>
            <a:ext cx="832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I-V Characteristic Curve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E07C7-B8E5-4488-097F-3BAC99A6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5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17093-2B75-6725-2688-F960DEFA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6E621-844E-68AD-1FF0-16214BFD1E2C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4D489-A591-BF7D-B8D8-4AABD6D9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23" y="1189002"/>
            <a:ext cx="3233595" cy="416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CA00C-B71A-79DC-2495-30D8A04193EA}"/>
              </a:ext>
            </a:extLst>
          </p:cNvPr>
          <p:cNvSpPr txBox="1"/>
          <p:nvPr/>
        </p:nvSpPr>
        <p:spPr>
          <a:xfrm>
            <a:off x="1139780" y="1101144"/>
            <a:ext cx="6323527" cy="17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Quasistationary</a:t>
            </a:r>
            <a:r>
              <a:rPr lang="en-US" altLang="zh-CN" sz="2000" dirty="0"/>
              <a:t>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Voltage of</a:t>
            </a:r>
            <a:r>
              <a:rPr lang="zh-CN" altLang="en-US" sz="2000" dirty="0"/>
              <a:t> </a:t>
            </a:r>
            <a:r>
              <a:rPr lang="en-US" altLang="zh-CN" sz="2000" dirty="0"/>
              <a:t>back electrode : from 0 V to 500 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Physics Models 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</a:t>
            </a:r>
            <a:endParaRPr lang="zh-CN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246A4-3057-5EBA-157F-C4C3C0432C4E}"/>
              </a:ext>
            </a:extLst>
          </p:cNvPr>
          <p:cNvSpPr txBox="1"/>
          <p:nvPr/>
        </p:nvSpPr>
        <p:spPr>
          <a:xfrm>
            <a:off x="1139780" y="2622629"/>
            <a:ext cx="7617854" cy="3612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latin typeface="Consolas" panose="020B0609020204030204" pitchFamily="49" charset="0"/>
              </a:rPr>
              <a:t>EffectiveIntrinsicDensity</a:t>
            </a:r>
            <a:r>
              <a:rPr lang="en-US" altLang="zh-CN" sz="1400" dirty="0">
                <a:latin typeface="Consolas" panose="020B0609020204030204" pitchFamily="49" charset="0"/>
              </a:rPr>
              <a:t>( </a:t>
            </a:r>
            <a:r>
              <a:rPr lang="en-US" altLang="zh-CN" sz="1400" dirty="0" err="1">
                <a:latin typeface="Consolas" panose="020B0609020204030204" pitchFamily="49" charset="0"/>
              </a:rPr>
              <a:t>OldSlotboom</a:t>
            </a:r>
            <a:r>
              <a:rPr lang="en-US" altLang="zh-CN" sz="1400" dirty="0">
                <a:latin typeface="Consolas" panose="020B0609020204030204" pitchFamily="49" charset="0"/>
              </a:rPr>
              <a:t> )  # doping bandgap narrowing effect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Mobility(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-</a:t>
            </a:r>
            <a:r>
              <a:rPr lang="en-US" altLang="zh-CN" sz="1400" dirty="0" err="1">
                <a:latin typeface="Consolas" panose="020B0609020204030204" pitchFamily="49" charset="0"/>
              </a:rPr>
              <a:t>ConstantMobility</a:t>
            </a:r>
            <a:r>
              <a:rPr lang="en-US" altLang="zh-CN" sz="1400" dirty="0">
                <a:latin typeface="Consolas" panose="020B0609020204030204" pitchFamily="49" charset="0"/>
              </a:rPr>
              <a:t>  # Do not use </a:t>
            </a:r>
            <a:r>
              <a:rPr lang="en-US" altLang="zh-CN" sz="1400" dirty="0" err="1">
                <a:latin typeface="Consolas" panose="020B0609020204030204" pitchFamily="49" charset="0"/>
              </a:rPr>
              <a:t>ConstantMobility</a:t>
            </a:r>
            <a:r>
              <a:rPr lang="en-US" altLang="zh-CN" sz="1400" dirty="0">
                <a:latin typeface="Consolas" panose="020B0609020204030204" pitchFamily="49" charset="0"/>
              </a:rPr>
              <a:t> model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DopingDep</a:t>
            </a:r>
            <a:endParaRPr lang="en-US" altLang="zh-CN" sz="14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HighFieldsaturation</a:t>
            </a:r>
            <a:r>
              <a:rPr lang="en-US" altLang="zh-CN" sz="1400" dirty="0">
                <a:latin typeface="Consolas" panose="020B0609020204030204" pitchFamily="49" charset="0"/>
              </a:rPr>
              <a:t>( </a:t>
            </a:r>
            <a:r>
              <a:rPr lang="en-US" altLang="zh-CN" sz="1400" dirty="0" err="1">
                <a:latin typeface="Consolas" panose="020B0609020204030204" pitchFamily="49" charset="0"/>
              </a:rPr>
              <a:t>Eparallel</a:t>
            </a:r>
            <a:r>
              <a:rPr lang="en-US" altLang="zh-CN" sz="1400" dirty="0">
                <a:latin typeface="Consolas" panose="020B0609020204030204" pitchFamily="49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</a:rPr>
              <a:t>Enormal</a:t>
            </a:r>
            <a:r>
              <a:rPr lang="en-US" altLang="zh-CN" sz="1400" dirty="0">
                <a:latin typeface="Consolas" panose="020B0609020204030204" pitchFamily="49" charset="0"/>
              </a:rPr>
              <a:t>  # mobility degradation at interfaces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Recombination(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SRH( </a:t>
            </a:r>
            <a:r>
              <a:rPr lang="en-US" altLang="zh-CN" sz="1400" dirty="0" err="1">
                <a:latin typeface="Consolas" panose="020B0609020204030204" pitchFamily="49" charset="0"/>
              </a:rPr>
              <a:t>DopingDep</a:t>
            </a:r>
            <a:r>
              <a:rPr lang="en-US" altLang="zh-CN" sz="1400" dirty="0">
                <a:latin typeface="Consolas" panose="020B0609020204030204" pitchFamily="49" charset="0"/>
              </a:rPr>
              <a:t> ) # </a:t>
            </a:r>
            <a:r>
              <a:rPr lang="en-US" altLang="zh-CN" sz="1400" dirty="0" err="1">
                <a:latin typeface="Consolas" panose="020B0609020204030204" pitchFamily="49" charset="0"/>
              </a:rPr>
              <a:t>Shorkley</a:t>
            </a:r>
            <a:r>
              <a:rPr lang="en-US" altLang="zh-CN" sz="1400" dirty="0">
                <a:latin typeface="Consolas" panose="020B0609020204030204" pitchFamily="49" charset="0"/>
              </a:rPr>
              <a:t>-Read-Hall recombination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    Avalanche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266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1226</Words>
  <Application>Microsoft Office PowerPoint</Application>
  <PresentationFormat>Widescreen</PresentationFormat>
  <Paragraphs>111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304</cp:revision>
  <dcterms:created xsi:type="dcterms:W3CDTF">2024-12-12T06:46:19Z</dcterms:created>
  <dcterms:modified xsi:type="dcterms:W3CDTF">2025-03-18T03:47:17Z</dcterms:modified>
</cp:coreProperties>
</file>