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3" r:id="rId2"/>
  </p:sldMasterIdLst>
  <p:notesMasterIdLst>
    <p:notesMasterId r:id="rId4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3" r:id="rId39"/>
    <p:sldId id="294" r:id="rId40"/>
    <p:sldId id="295" r:id="rId41"/>
    <p:sldId id="296" r:id="rId42"/>
    <p:sldId id="298" r:id="rId43"/>
    <p:sldId id="299" r:id="rId44"/>
    <p:sldId id="300" r:id="rId45"/>
    <p:sldId id="301" r:id="rId46"/>
    <p:sldId id="302" r:id="rId47"/>
  </p:sldIdLst>
  <p:sldSz cx="12192000" cy="6858000"/>
  <p:notesSz cx="6858000" cy="9144000"/>
  <p:embeddedFontLst>
    <p:embeddedFont>
      <p:font typeface="Alfa Slab One" pitchFamily="2" charset="77"/>
      <p:regular r:id="rId49"/>
    </p:embeddedFont>
    <p:embeddedFont>
      <p:font typeface="Century Gothic" panose="020B0502020202020204" pitchFamily="34" charset="0"/>
      <p:regular r:id="rId50"/>
      <p:bold r:id="rId51"/>
      <p:italic r:id="rId52"/>
      <p:boldItalic r:id="rId53"/>
    </p:embeddedFont>
    <p:embeddedFont>
      <p:font typeface="Lato" panose="020F0502020204030203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04">
          <p15:clr>
            <a:srgbClr val="A4A3A4"/>
          </p15:clr>
        </p15:guide>
        <p15:guide id="4" orient="horz" pos="1176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3" roundtripDataSignature="AMtx7mjPF57HJt7oFzsxxYUGdShOTFCU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30"/>
    <p:restoredTop sz="94732"/>
  </p:normalViewPr>
  <p:slideViewPr>
    <p:cSldViewPr snapToGrid="0">
      <p:cViewPr varScale="1">
        <p:scale>
          <a:sx n="90" d="100"/>
          <a:sy n="90" d="100"/>
        </p:scale>
        <p:origin x="440" y="200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" name="Google Shape;61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5" name="Google Shape;61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4" name="Google Shape;62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5" name="Google Shape;62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491a9843e8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7" name="Google Shape;637;g3491a9843e8_0_3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8" name="Google Shape;638;g3491a9843e8_0_3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1" name="Google Shape;66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491a9843e8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0" name="Google Shape;670;g3491a9843e8_0_7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1" name="Google Shape;671;g3491a9843e8_0_7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491a9843e8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2" name="Google Shape;682;g3491a9843e8_0_7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3" name="Google Shape;683;g3491a9843e8_0_7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8" name="Google Shape;69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9" name="Google Shape;70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3" name="Google Shape;723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491a9843e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g3491a9843e8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6" name="Google Shape;446;g3491a9843e8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6" name="Google Shape;73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7" name="Google Shape;737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2" name="Google Shape;75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3" name="Google Shape;753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0" name="Google Shape;76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1" name="Google Shape;761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4" name="Google Shape;77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5" name="Google Shape;775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8" name="Google Shape;78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9" name="Google Shape;789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491a9843e8_0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1" name="Google Shape;801;g3491a9843e8_0_1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2" name="Google Shape;802;g3491a9843e8_0_1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491a9843e8_0_1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4" name="Google Shape;814;g3491a9843e8_0_1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5" name="Google Shape;815;g3491a9843e8_0_11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34a98d3d2bf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4" name="Google Shape;824;g34a98d3d2bf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9" name="Google Shape;83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0" name="Google Shape;840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3491a9843e8_0_1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7" name="Google Shape;847;g3491a9843e8_0_1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8" name="Google Shape;848;g3491a9843e8_0_11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2" name="Google Shape;46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3491a9843e8_0_1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0" name="Google Shape;870;g3491a9843e8_0_11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1" name="Google Shape;871;g3491a9843e8_0_11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9" name="Google Shape;88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0" name="Google Shape;890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9" name="Google Shape;899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0" name="Google Shape;900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6" name="Google Shape;906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7" name="Google Shape;907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491a9843e8_0_1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5" name="Google Shape;915;g3491a9843e8_0_1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491a9843e8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9" name="Google Shape;929;g3491a9843e8_0_6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0" name="Google Shape;930;g3491a9843e8_0_6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3491a9843e8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7" name="Google Shape;947;g3491a9843e8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3491a9843e8_0_1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8" name="Google Shape;978;g3491a9843e8_0_1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9" name="Google Shape;979;g3491a9843e8_0_11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3491a9843e8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9" name="Google Shape;989;g3491a9843e8_0_6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0" name="Google Shape;990;g3491a9843e8_0_6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3491a9843e8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1" name="Google Shape;1011;g3491a9843e8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405e74536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g3405e74536a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0" name="Google Shape;470;g3405e74536a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3491a9843e8_0_2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3" name="Google Shape;1043;g3491a9843e8_0_2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4" name="Google Shape;1044;g3491a9843e8_0_21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3491a9843e8_0_2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2" name="Google Shape;1102;g3491a9843e8_0_2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3" name="Google Shape;1103;g3491a9843e8_0_21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34068e3654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8" name="Google Shape;1118;g34068e36541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9" name="Google Shape;1119;g34068e36541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3491a9843e8_0_2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8" name="Google Shape;1128;g3491a9843e8_0_21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9" name="Google Shape;1129;g3491a9843e8_0_21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6" name="Google Shape;1136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7" name="Google Shape;1137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5" name="Google Shape;49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7" name="Google Shape;51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0" name="Google Shape;55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2" name="Google Shape;59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A">
  <p:cSld name="Title Slide - Option 3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p49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" name="Google Shape;1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9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9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9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9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- Option 3C - Printable">
  <p:cSld name="CUSTOM_1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Google Shape;99;p66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0" name="Google Shape;100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66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66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66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66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06" name="Google Shape;106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9614" y="-2769"/>
            <a:ext cx="4985499" cy="540227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6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B - Printable">
  <p:cSld name="CUSTOM_1_1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Google Shape;109;p67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0" name="Google Shape;110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67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7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67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67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16" name="Google Shape;116;p67"/>
          <p:cNvPicPr preferRelativeResize="0"/>
          <p:nvPr/>
        </p:nvPicPr>
        <p:blipFill rotWithShape="1">
          <a:blip r:embed="rId4">
            <a:alphaModFix/>
          </a:blip>
          <a:srcRect t="11535" r="16100"/>
          <a:stretch/>
        </p:blipFill>
        <p:spPr>
          <a:xfrm>
            <a:off x="8647488" y="-10344"/>
            <a:ext cx="3565202" cy="5012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6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5 - Printable">
  <p:cSld name="Title Slide - Option 5 - Printable"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Google Shape;119;p68"/>
          <p:cNvCxnSpPr/>
          <p:nvPr/>
        </p:nvCxnSpPr>
        <p:spPr>
          <a:xfrm>
            <a:off x="0" y="4191000"/>
            <a:ext cx="7340828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0" name="Google Shape;120;p68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1" name="Google Shape;121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8"/>
          <p:cNvSpPr>
            <a:spLocks noGrp="1"/>
          </p:cNvSpPr>
          <p:nvPr>
            <p:ph type="pic" idx="2"/>
          </p:nvPr>
        </p:nvSpPr>
        <p:spPr>
          <a:xfrm>
            <a:off x="7353300" y="-13800"/>
            <a:ext cx="4872300" cy="58827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68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59472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68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59400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68"/>
          <p:cNvSpPr txBox="1">
            <a:spLocks noGrp="1"/>
          </p:cNvSpPr>
          <p:nvPr>
            <p:ph type="subTitle" idx="3"/>
          </p:nvPr>
        </p:nvSpPr>
        <p:spPr>
          <a:xfrm>
            <a:off x="814125" y="4442400"/>
            <a:ext cx="594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68"/>
          <p:cNvSpPr txBox="1">
            <a:spLocks noGrp="1"/>
          </p:cNvSpPr>
          <p:nvPr>
            <p:ph type="subTitle" idx="4"/>
          </p:nvPr>
        </p:nvSpPr>
        <p:spPr>
          <a:xfrm>
            <a:off x="814125" y="4822175"/>
            <a:ext cx="594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6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yout">
  <p:cSld name="Blank Layou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69"/>
          <p:cNvSpPr txBox="1">
            <a:spLocks noGrp="1"/>
          </p:cNvSpPr>
          <p:nvPr>
            <p:ph type="body" idx="1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6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White">
  <p:cSld name="Section Break - Printab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4a98d3d2bf_0_318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9pPr>
          </a:lstStyle>
          <a:p>
            <a:endParaRPr/>
          </a:p>
        </p:txBody>
      </p:sp>
      <p:cxnSp>
        <p:nvCxnSpPr>
          <p:cNvPr id="135" name="Google Shape;135;g34a98d3d2bf_0_318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6" name="Google Shape;136;g34a98d3d2bf_0_318"/>
          <p:cNvSpPr/>
          <p:nvPr/>
        </p:nvSpPr>
        <p:spPr>
          <a:xfrm>
            <a:off x="0" y="-13960"/>
            <a:ext cx="12192000" cy="211500"/>
          </a:xfrm>
          <a:prstGeom prst="rect">
            <a:avLst/>
          </a:prstGeom>
          <a:solidFill>
            <a:srgbClr val="D4D1D1">
              <a:alpha val="243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34a98d3d2bf_0_31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" name="Google Shape;138;g34a98d3d2bf_0_318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1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0"/>
              <a:buChar char="●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80"/>
              <a:buChar char="●"/>
              <a:defRPr>
                <a:solidFill>
                  <a:schemeClr val="lt1"/>
                </a:solidFill>
              </a:defRPr>
            </a:lvl3pPr>
            <a:lvl4pPr marL="1828800" lvl="3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4pPr>
            <a:lvl5pPr marL="2286000" lvl="4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5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7" name="Google Shape;147;p51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8" name="Google Shape;148;p51"/>
          <p:cNvSpPr txBox="1">
            <a:spLocks noGrp="1"/>
          </p:cNvSpPr>
          <p:nvPr>
            <p:ph type="body" idx="2"/>
          </p:nvPr>
        </p:nvSpPr>
        <p:spPr>
          <a:xfrm>
            <a:off x="800100" y="1534624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2766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0"/>
              <a:buChar char="●"/>
              <a:defRPr sz="1400">
                <a:solidFill>
                  <a:srgbClr val="3F3F3F"/>
                </a:solidFill>
              </a:defRPr>
            </a:lvl3pPr>
            <a:lvl4pPr marL="1828800" lvl="3" indent="-32816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9" name="Google Shape;149;p5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0" name="Google Shape;150;p51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White">
  <p:cSld name="Section Break - Printab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2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9pPr>
          </a:lstStyle>
          <a:p>
            <a:endParaRPr/>
          </a:p>
        </p:txBody>
      </p:sp>
      <p:cxnSp>
        <p:nvCxnSpPr>
          <p:cNvPr id="153" name="Google Shape;153;p52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4" name="Google Shape;154;p52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31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6" name="Google Shape;156;p52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2 Images">
  <p:cSld name="Photo Slide - 2 Images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3"/>
          <p:cNvSpPr>
            <a:spLocks noGrp="1"/>
          </p:cNvSpPr>
          <p:nvPr>
            <p:ph type="pic" idx="2"/>
          </p:nvPr>
        </p:nvSpPr>
        <p:spPr>
          <a:xfrm>
            <a:off x="800100" y="1107622"/>
            <a:ext cx="5143050" cy="3190048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53"/>
          <p:cNvSpPr>
            <a:spLocks noGrp="1"/>
          </p:cNvSpPr>
          <p:nvPr>
            <p:ph type="pic" idx="3"/>
          </p:nvPr>
        </p:nvSpPr>
        <p:spPr>
          <a:xfrm>
            <a:off x="6229939" y="1107620"/>
            <a:ext cx="5123861" cy="3190049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5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1" name="Google Shape;161;p53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62" name="Google Shape;162;p53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" name="Google Shape;163;p53"/>
          <p:cNvSpPr txBox="1">
            <a:spLocks noGrp="1"/>
          </p:cNvSpPr>
          <p:nvPr>
            <p:ph type="subTitle" idx="1"/>
          </p:nvPr>
        </p:nvSpPr>
        <p:spPr>
          <a:xfrm>
            <a:off x="790216" y="4478204"/>
            <a:ext cx="51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3"/>
          <p:cNvSpPr txBox="1">
            <a:spLocks noGrp="1"/>
          </p:cNvSpPr>
          <p:nvPr>
            <p:ph type="subTitle" idx="4"/>
          </p:nvPr>
        </p:nvSpPr>
        <p:spPr>
          <a:xfrm>
            <a:off x="6220275" y="4478204"/>
            <a:ext cx="51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53"/>
          <p:cNvSpPr txBox="1">
            <a:spLocks noGrp="1"/>
          </p:cNvSpPr>
          <p:nvPr>
            <p:ph type="subTitle" idx="5"/>
          </p:nvPr>
        </p:nvSpPr>
        <p:spPr>
          <a:xfrm>
            <a:off x="790211" y="4959550"/>
            <a:ext cx="5143200" cy="17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66" name="Google Shape;166;p53"/>
          <p:cNvSpPr txBox="1">
            <a:spLocks noGrp="1"/>
          </p:cNvSpPr>
          <p:nvPr>
            <p:ph type="subTitle" idx="6"/>
          </p:nvPr>
        </p:nvSpPr>
        <p:spPr>
          <a:xfrm>
            <a:off x="6217326" y="4959550"/>
            <a:ext cx="5179800" cy="17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67" name="Google Shape;167;p53"/>
          <p:cNvSpPr txBox="1">
            <a:spLocks noGrp="1"/>
          </p:cNvSpPr>
          <p:nvPr>
            <p:ph type="subTitle" idx="7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5">
  <p:cSld name="OBJECT_6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4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4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71" name="Google Shape;171;p54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54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5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5"/>
          <p:cNvSpPr txBox="1">
            <a:spLocks noGrp="1"/>
          </p:cNvSpPr>
          <p:nvPr>
            <p:ph type="body" idx="1"/>
          </p:nvPr>
        </p:nvSpPr>
        <p:spPr>
          <a:xfrm>
            <a:off x="762000" y="1825625"/>
            <a:ext cx="1066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5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1">
  <p:cSld name="Title Slide - Option 1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0"/>
        </a:gra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oogle Shape;26;p58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" name="Google Shape;27;p58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8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105537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8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8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12">
  <p:cSld name="OBJECT_13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6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56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0" name="Google Shape;180;p56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56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20">
  <p:cSld name="OBJECT_2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7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57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5" name="Google Shape;185;p57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57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Red">
  <p:cSld name="Section Break - Red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0"/>
        </a:gra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70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90" name="Google Shape;190;p70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1" name="Google Shape;191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7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3" name="Google Shape;193;p70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1 Layout">
  <p:cSld name="Agenda - Option 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1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6" name="Google Shape;196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71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31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7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9" name="Google Shape;199;p71"/>
          <p:cNvSpPr txBox="1">
            <a:spLocks noGrp="1"/>
          </p:cNvSpPr>
          <p:nvPr>
            <p:ph type="subTitle" idx="1"/>
          </p:nvPr>
        </p:nvSpPr>
        <p:spPr>
          <a:xfrm>
            <a:off x="4748909" y="707341"/>
            <a:ext cx="33510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71"/>
          <p:cNvSpPr txBox="1">
            <a:spLocks noGrp="1"/>
          </p:cNvSpPr>
          <p:nvPr>
            <p:ph type="subTitle" idx="2"/>
          </p:nvPr>
        </p:nvSpPr>
        <p:spPr>
          <a:xfrm>
            <a:off x="4749675" y="1155271"/>
            <a:ext cx="3266700" cy="13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71"/>
          <p:cNvSpPr txBox="1">
            <a:spLocks noGrp="1"/>
          </p:cNvSpPr>
          <p:nvPr>
            <p:ph type="subTitle" idx="3"/>
          </p:nvPr>
        </p:nvSpPr>
        <p:spPr>
          <a:xfrm>
            <a:off x="8326928" y="710156"/>
            <a:ext cx="33510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71"/>
          <p:cNvSpPr txBox="1">
            <a:spLocks noGrp="1"/>
          </p:cNvSpPr>
          <p:nvPr>
            <p:ph type="subTitle" idx="4"/>
          </p:nvPr>
        </p:nvSpPr>
        <p:spPr>
          <a:xfrm>
            <a:off x="8327700" y="1158109"/>
            <a:ext cx="3266700" cy="13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71"/>
          <p:cNvSpPr txBox="1">
            <a:spLocks noGrp="1"/>
          </p:cNvSpPr>
          <p:nvPr>
            <p:ph type="subTitle" idx="5"/>
          </p:nvPr>
        </p:nvSpPr>
        <p:spPr>
          <a:xfrm>
            <a:off x="4748909" y="2471935"/>
            <a:ext cx="33510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71"/>
          <p:cNvSpPr txBox="1">
            <a:spLocks noGrp="1"/>
          </p:cNvSpPr>
          <p:nvPr>
            <p:ph type="subTitle" idx="6"/>
          </p:nvPr>
        </p:nvSpPr>
        <p:spPr>
          <a:xfrm>
            <a:off x="4749675" y="2919879"/>
            <a:ext cx="3266700" cy="13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71"/>
          <p:cNvSpPr txBox="1">
            <a:spLocks noGrp="1"/>
          </p:cNvSpPr>
          <p:nvPr>
            <p:ph type="subTitle" idx="7"/>
          </p:nvPr>
        </p:nvSpPr>
        <p:spPr>
          <a:xfrm>
            <a:off x="4748909" y="4330210"/>
            <a:ext cx="33510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71"/>
          <p:cNvSpPr txBox="1">
            <a:spLocks noGrp="1"/>
          </p:cNvSpPr>
          <p:nvPr>
            <p:ph type="subTitle" idx="8"/>
          </p:nvPr>
        </p:nvSpPr>
        <p:spPr>
          <a:xfrm>
            <a:off x="4749675" y="4778154"/>
            <a:ext cx="3266700" cy="13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71"/>
          <p:cNvSpPr txBox="1">
            <a:spLocks noGrp="1"/>
          </p:cNvSpPr>
          <p:nvPr>
            <p:ph type="subTitle" idx="9"/>
          </p:nvPr>
        </p:nvSpPr>
        <p:spPr>
          <a:xfrm>
            <a:off x="8326928" y="2471935"/>
            <a:ext cx="33510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71"/>
          <p:cNvSpPr txBox="1">
            <a:spLocks noGrp="1"/>
          </p:cNvSpPr>
          <p:nvPr>
            <p:ph type="subTitle" idx="13"/>
          </p:nvPr>
        </p:nvSpPr>
        <p:spPr>
          <a:xfrm>
            <a:off x="8327697" y="2919879"/>
            <a:ext cx="3266700" cy="13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71"/>
          <p:cNvSpPr txBox="1">
            <a:spLocks noGrp="1"/>
          </p:cNvSpPr>
          <p:nvPr>
            <p:ph type="subTitle" idx="14"/>
          </p:nvPr>
        </p:nvSpPr>
        <p:spPr>
          <a:xfrm>
            <a:off x="8326928" y="4330210"/>
            <a:ext cx="33510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71"/>
          <p:cNvSpPr txBox="1">
            <a:spLocks noGrp="1"/>
          </p:cNvSpPr>
          <p:nvPr>
            <p:ph type="subTitle" idx="15"/>
          </p:nvPr>
        </p:nvSpPr>
        <p:spPr>
          <a:xfrm>
            <a:off x="8327697" y="4778154"/>
            <a:ext cx="3266700" cy="13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2 Column">
  <p:cSld name="Text Slide - 2 Column"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2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13" name="Google Shape;213;p72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4" name="Google Shape;214;p7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5" name="Google Shape;215;p72"/>
          <p:cNvSpPr txBox="1">
            <a:spLocks noGrp="1"/>
          </p:cNvSpPr>
          <p:nvPr>
            <p:ph type="subTitle" idx="1"/>
          </p:nvPr>
        </p:nvSpPr>
        <p:spPr>
          <a:xfrm>
            <a:off x="800325" y="1090100"/>
            <a:ext cx="51747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72"/>
          <p:cNvSpPr txBox="1">
            <a:spLocks noGrp="1"/>
          </p:cNvSpPr>
          <p:nvPr>
            <p:ph type="subTitle" idx="2"/>
          </p:nvPr>
        </p:nvSpPr>
        <p:spPr>
          <a:xfrm>
            <a:off x="6228325" y="1090100"/>
            <a:ext cx="51747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72"/>
          <p:cNvSpPr txBox="1">
            <a:spLocks noGrp="1"/>
          </p:cNvSpPr>
          <p:nvPr>
            <p:ph type="body" idx="3"/>
          </p:nvPr>
        </p:nvSpPr>
        <p:spPr>
          <a:xfrm>
            <a:off x="800095" y="1534634"/>
            <a:ext cx="51648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  <a:defRPr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92"/>
              <a:buChar char="○"/>
              <a:defRPr>
                <a:solidFill>
                  <a:srgbClr val="3F3F3F"/>
                </a:solidFill>
              </a:defRPr>
            </a:lvl2pPr>
            <a:lvl3pPr marL="1371600" lvl="2" indent="-32766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60"/>
              <a:buChar char="■"/>
              <a:defRPr sz="1400">
                <a:solidFill>
                  <a:srgbClr val="3F3F3F"/>
                </a:solidFill>
              </a:defRPr>
            </a:lvl3pPr>
            <a:lvl4pPr marL="1828800" lvl="3" indent="-3281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68"/>
              <a:buChar char="○"/>
              <a:defRPr>
                <a:solidFill>
                  <a:srgbClr val="3F3F3F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8" name="Google Shape;218;p72"/>
          <p:cNvSpPr txBox="1">
            <a:spLocks noGrp="1"/>
          </p:cNvSpPr>
          <p:nvPr>
            <p:ph type="body" idx="4"/>
          </p:nvPr>
        </p:nvSpPr>
        <p:spPr>
          <a:xfrm>
            <a:off x="6243379" y="1534634"/>
            <a:ext cx="51648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  <a:defRPr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92"/>
              <a:buChar char="○"/>
              <a:defRPr>
                <a:solidFill>
                  <a:srgbClr val="3F3F3F"/>
                </a:solidFill>
              </a:defRPr>
            </a:lvl2pPr>
            <a:lvl3pPr marL="1371600" lvl="2" indent="-32766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60"/>
              <a:buChar char="■"/>
              <a:defRPr sz="1400">
                <a:solidFill>
                  <a:srgbClr val="3F3F3F"/>
                </a:solidFill>
              </a:defRPr>
            </a:lvl3pPr>
            <a:lvl4pPr marL="1828800" lvl="3" indent="-3281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68"/>
              <a:buChar char="○"/>
              <a:defRPr>
                <a:solidFill>
                  <a:srgbClr val="3F3F3F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9" name="Google Shape;219;p72"/>
          <p:cNvSpPr txBox="1">
            <a:spLocks noGrp="1"/>
          </p:cNvSpPr>
          <p:nvPr>
            <p:ph type="subTitle" idx="5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">
  <p:cSld name="Photo Slide - One Image"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3"/>
          <p:cNvSpPr>
            <a:spLocks noGrp="1"/>
          </p:cNvSpPr>
          <p:nvPr>
            <p:ph type="pic" idx="2"/>
          </p:nvPr>
        </p:nvSpPr>
        <p:spPr>
          <a:xfrm>
            <a:off x="800100" y="1107621"/>
            <a:ext cx="6929879" cy="4950264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7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3" name="Google Shape;223;p73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24" name="Google Shape;224;p73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5" name="Google Shape;225;p73"/>
          <p:cNvSpPr txBox="1">
            <a:spLocks noGrp="1"/>
          </p:cNvSpPr>
          <p:nvPr>
            <p:ph type="subTitle" idx="1"/>
          </p:nvPr>
        </p:nvSpPr>
        <p:spPr>
          <a:xfrm>
            <a:off x="7961900" y="1103900"/>
            <a:ext cx="33918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7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73"/>
          <p:cNvSpPr txBox="1">
            <a:spLocks noGrp="1"/>
          </p:cNvSpPr>
          <p:nvPr>
            <p:ph type="subTitle" idx="4"/>
          </p:nvPr>
        </p:nvSpPr>
        <p:spPr>
          <a:xfrm>
            <a:off x="7966259" y="1566969"/>
            <a:ext cx="3427200" cy="17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 1">
  <p:cSld name="Photo Slide - One Image_1"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4"/>
          <p:cNvSpPr>
            <a:spLocks noGrp="1"/>
          </p:cNvSpPr>
          <p:nvPr>
            <p:ph type="pic" idx="2"/>
          </p:nvPr>
        </p:nvSpPr>
        <p:spPr>
          <a:xfrm>
            <a:off x="4423800" y="1107621"/>
            <a:ext cx="6930000" cy="4950300"/>
          </a:xfrm>
          <a:prstGeom prst="rect">
            <a:avLst/>
          </a:prstGeom>
          <a:noFill/>
          <a:ln>
            <a:noFill/>
          </a:ln>
        </p:spPr>
      </p:sp>
      <p:sp>
        <p:nvSpPr>
          <p:cNvPr id="230" name="Google Shape;230;p7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1" name="Google Shape;231;p74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32" name="Google Shape;232;p74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3" name="Google Shape;233;p74"/>
          <p:cNvSpPr txBox="1">
            <a:spLocks noGrp="1"/>
          </p:cNvSpPr>
          <p:nvPr>
            <p:ph type="subTitle" idx="1"/>
          </p:nvPr>
        </p:nvSpPr>
        <p:spPr>
          <a:xfrm>
            <a:off x="800100" y="1103900"/>
            <a:ext cx="33918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74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74"/>
          <p:cNvSpPr txBox="1">
            <a:spLocks noGrp="1"/>
          </p:cNvSpPr>
          <p:nvPr>
            <p:ph type="subTitle" idx="4"/>
          </p:nvPr>
        </p:nvSpPr>
        <p:spPr>
          <a:xfrm>
            <a:off x="804451" y="1566975"/>
            <a:ext cx="2905800" cy="17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3 Columns">
  <p:cSld name="Content Slide - 3 Columns">
    <p:bg>
      <p:bgPr>
        <a:solidFill>
          <a:schemeClr val="lt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5"/>
          <p:cNvSpPr>
            <a:spLocks noGrp="1"/>
          </p:cNvSpPr>
          <p:nvPr>
            <p:ph type="pic" idx="2"/>
          </p:nvPr>
        </p:nvSpPr>
        <p:spPr>
          <a:xfrm>
            <a:off x="8003300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p75"/>
          <p:cNvSpPr>
            <a:spLocks noGrp="1"/>
          </p:cNvSpPr>
          <p:nvPr>
            <p:ph type="pic" idx="3"/>
          </p:nvPr>
        </p:nvSpPr>
        <p:spPr>
          <a:xfrm>
            <a:off x="44018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239" name="Google Shape;239;p75"/>
          <p:cNvSpPr>
            <a:spLocks noGrp="1"/>
          </p:cNvSpPr>
          <p:nvPr>
            <p:ph type="pic" idx="4"/>
          </p:nvPr>
        </p:nvSpPr>
        <p:spPr>
          <a:xfrm>
            <a:off x="8003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7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75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42" name="Google Shape;242;p75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3" name="Google Shape;243;p75"/>
          <p:cNvSpPr txBox="1">
            <a:spLocks noGrp="1"/>
          </p:cNvSpPr>
          <p:nvPr>
            <p:ph type="subTitle" idx="1"/>
          </p:nvPr>
        </p:nvSpPr>
        <p:spPr>
          <a:xfrm>
            <a:off x="790200" y="4584350"/>
            <a:ext cx="3367800" cy="17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44" name="Google Shape;244;p75"/>
          <p:cNvSpPr txBox="1">
            <a:spLocks noGrp="1"/>
          </p:cNvSpPr>
          <p:nvPr>
            <p:ph type="subTitle" idx="5"/>
          </p:nvPr>
        </p:nvSpPr>
        <p:spPr>
          <a:xfrm>
            <a:off x="790222" y="4103000"/>
            <a:ext cx="33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75"/>
          <p:cNvSpPr txBox="1">
            <a:spLocks noGrp="1"/>
          </p:cNvSpPr>
          <p:nvPr>
            <p:ph type="subTitle" idx="6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75"/>
          <p:cNvSpPr txBox="1">
            <a:spLocks noGrp="1"/>
          </p:cNvSpPr>
          <p:nvPr>
            <p:ph type="subTitle" idx="7"/>
          </p:nvPr>
        </p:nvSpPr>
        <p:spPr>
          <a:xfrm>
            <a:off x="4389406" y="4584344"/>
            <a:ext cx="3367800" cy="17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47" name="Google Shape;247;p75"/>
          <p:cNvSpPr txBox="1">
            <a:spLocks noGrp="1"/>
          </p:cNvSpPr>
          <p:nvPr>
            <p:ph type="subTitle" idx="8"/>
          </p:nvPr>
        </p:nvSpPr>
        <p:spPr>
          <a:xfrm>
            <a:off x="4389428" y="4102994"/>
            <a:ext cx="33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75"/>
          <p:cNvSpPr txBox="1">
            <a:spLocks noGrp="1"/>
          </p:cNvSpPr>
          <p:nvPr>
            <p:ph type="subTitle" idx="9"/>
          </p:nvPr>
        </p:nvSpPr>
        <p:spPr>
          <a:xfrm>
            <a:off x="7993222" y="4584338"/>
            <a:ext cx="3367800" cy="17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49" name="Google Shape;249;p75"/>
          <p:cNvSpPr txBox="1">
            <a:spLocks noGrp="1"/>
          </p:cNvSpPr>
          <p:nvPr>
            <p:ph type="subTitle" idx="13"/>
          </p:nvPr>
        </p:nvSpPr>
        <p:spPr>
          <a:xfrm>
            <a:off x="7993243" y="4102988"/>
            <a:ext cx="33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2 Layout">
  <p:cSld name="Agenda - Option 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6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2" name="Google Shape;252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76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31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7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5" name="Google Shape;255;p76"/>
          <p:cNvSpPr txBox="1">
            <a:spLocks noGrp="1"/>
          </p:cNvSpPr>
          <p:nvPr>
            <p:ph type="title" idx="2"/>
          </p:nvPr>
        </p:nvSpPr>
        <p:spPr>
          <a:xfrm>
            <a:off x="6306050" y="892369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76"/>
          <p:cNvSpPr txBox="1">
            <a:spLocks noGrp="1"/>
          </p:cNvSpPr>
          <p:nvPr>
            <p:ph type="subTitle" idx="1"/>
          </p:nvPr>
        </p:nvSpPr>
        <p:spPr>
          <a:xfrm>
            <a:off x="6306050" y="1236719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76"/>
          <p:cNvSpPr txBox="1">
            <a:spLocks noGrp="1"/>
          </p:cNvSpPr>
          <p:nvPr>
            <p:ph type="title" idx="3"/>
          </p:nvPr>
        </p:nvSpPr>
        <p:spPr>
          <a:xfrm>
            <a:off x="6306050" y="1730569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76"/>
          <p:cNvSpPr txBox="1">
            <a:spLocks noGrp="1"/>
          </p:cNvSpPr>
          <p:nvPr>
            <p:ph type="subTitle" idx="4"/>
          </p:nvPr>
        </p:nvSpPr>
        <p:spPr>
          <a:xfrm>
            <a:off x="6306050" y="2074919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76"/>
          <p:cNvSpPr txBox="1">
            <a:spLocks noGrp="1"/>
          </p:cNvSpPr>
          <p:nvPr>
            <p:ph type="title" idx="5"/>
          </p:nvPr>
        </p:nvSpPr>
        <p:spPr>
          <a:xfrm>
            <a:off x="6306050" y="2568769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76"/>
          <p:cNvSpPr txBox="1">
            <a:spLocks noGrp="1"/>
          </p:cNvSpPr>
          <p:nvPr>
            <p:ph type="subTitle" idx="6"/>
          </p:nvPr>
        </p:nvSpPr>
        <p:spPr>
          <a:xfrm>
            <a:off x="6306050" y="2913119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76"/>
          <p:cNvSpPr txBox="1">
            <a:spLocks noGrp="1"/>
          </p:cNvSpPr>
          <p:nvPr>
            <p:ph type="subTitle" idx="7"/>
          </p:nvPr>
        </p:nvSpPr>
        <p:spPr>
          <a:xfrm>
            <a:off x="4516396" y="929691"/>
            <a:ext cx="16908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76"/>
          <p:cNvSpPr txBox="1">
            <a:spLocks noGrp="1"/>
          </p:cNvSpPr>
          <p:nvPr>
            <p:ph type="subTitle" idx="8"/>
          </p:nvPr>
        </p:nvSpPr>
        <p:spPr>
          <a:xfrm>
            <a:off x="4516396" y="1766993"/>
            <a:ext cx="16908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76"/>
          <p:cNvSpPr txBox="1">
            <a:spLocks noGrp="1"/>
          </p:cNvSpPr>
          <p:nvPr>
            <p:ph type="subTitle" idx="9"/>
          </p:nvPr>
        </p:nvSpPr>
        <p:spPr>
          <a:xfrm>
            <a:off x="4517133" y="2597093"/>
            <a:ext cx="16908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76"/>
          <p:cNvSpPr txBox="1">
            <a:spLocks noGrp="1"/>
          </p:cNvSpPr>
          <p:nvPr>
            <p:ph type="title" idx="13"/>
          </p:nvPr>
        </p:nvSpPr>
        <p:spPr>
          <a:xfrm>
            <a:off x="6306797" y="3405313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76"/>
          <p:cNvSpPr txBox="1">
            <a:spLocks noGrp="1"/>
          </p:cNvSpPr>
          <p:nvPr>
            <p:ph type="subTitle" idx="14"/>
          </p:nvPr>
        </p:nvSpPr>
        <p:spPr>
          <a:xfrm>
            <a:off x="6306797" y="3749663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76"/>
          <p:cNvSpPr txBox="1">
            <a:spLocks noGrp="1"/>
          </p:cNvSpPr>
          <p:nvPr>
            <p:ph type="title" idx="15"/>
          </p:nvPr>
        </p:nvSpPr>
        <p:spPr>
          <a:xfrm>
            <a:off x="6306797" y="4243513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76"/>
          <p:cNvSpPr txBox="1">
            <a:spLocks noGrp="1"/>
          </p:cNvSpPr>
          <p:nvPr>
            <p:ph type="subTitle" idx="16"/>
          </p:nvPr>
        </p:nvSpPr>
        <p:spPr>
          <a:xfrm>
            <a:off x="6306797" y="4587863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76"/>
          <p:cNvSpPr txBox="1">
            <a:spLocks noGrp="1"/>
          </p:cNvSpPr>
          <p:nvPr>
            <p:ph type="title" idx="17"/>
          </p:nvPr>
        </p:nvSpPr>
        <p:spPr>
          <a:xfrm>
            <a:off x="6306797" y="5081713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76"/>
          <p:cNvSpPr txBox="1">
            <a:spLocks noGrp="1"/>
          </p:cNvSpPr>
          <p:nvPr>
            <p:ph type="subTitle" idx="18"/>
          </p:nvPr>
        </p:nvSpPr>
        <p:spPr>
          <a:xfrm>
            <a:off x="6306797" y="5426063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76"/>
          <p:cNvSpPr txBox="1">
            <a:spLocks noGrp="1"/>
          </p:cNvSpPr>
          <p:nvPr>
            <p:ph type="subTitle" idx="19"/>
          </p:nvPr>
        </p:nvSpPr>
        <p:spPr>
          <a:xfrm>
            <a:off x="4517143" y="3442634"/>
            <a:ext cx="16908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76"/>
          <p:cNvSpPr txBox="1">
            <a:spLocks noGrp="1"/>
          </p:cNvSpPr>
          <p:nvPr>
            <p:ph type="subTitle" idx="20"/>
          </p:nvPr>
        </p:nvSpPr>
        <p:spPr>
          <a:xfrm>
            <a:off x="4517143" y="4279937"/>
            <a:ext cx="16908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76"/>
          <p:cNvSpPr txBox="1">
            <a:spLocks noGrp="1"/>
          </p:cNvSpPr>
          <p:nvPr>
            <p:ph type="subTitle" idx="21"/>
          </p:nvPr>
        </p:nvSpPr>
        <p:spPr>
          <a:xfrm>
            <a:off x="4517880" y="5110037"/>
            <a:ext cx="16908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3 Layout">
  <p:cSld name="Agenda - Option 3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7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1391" cy="804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77"/>
          <p:cNvSpPr txBox="1">
            <a:spLocks noGrp="1"/>
          </p:cNvSpPr>
          <p:nvPr>
            <p:ph type="subTitle" idx="1"/>
          </p:nvPr>
        </p:nvSpPr>
        <p:spPr>
          <a:xfrm>
            <a:off x="800100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276" name="Google Shape;276;p77"/>
          <p:cNvCxnSpPr/>
          <p:nvPr/>
        </p:nvCxnSpPr>
        <p:spPr>
          <a:xfrm>
            <a:off x="800100" y="1975489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7" name="Google Shape;277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77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31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9" name="Google Shape;279;p77"/>
          <p:cNvCxnSpPr/>
          <p:nvPr/>
        </p:nvCxnSpPr>
        <p:spPr>
          <a:xfrm>
            <a:off x="800100" y="4155271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0" name="Google Shape;280;p7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1" name="Google Shape;281;p77"/>
          <p:cNvSpPr txBox="1">
            <a:spLocks noGrp="1"/>
          </p:cNvSpPr>
          <p:nvPr>
            <p:ph type="subTitle" idx="2"/>
          </p:nvPr>
        </p:nvSpPr>
        <p:spPr>
          <a:xfrm>
            <a:off x="4356800" y="164962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2" name="Google Shape;282;p77"/>
          <p:cNvSpPr txBox="1">
            <a:spLocks noGrp="1"/>
          </p:cNvSpPr>
          <p:nvPr>
            <p:ph type="subTitle" idx="3"/>
          </p:nvPr>
        </p:nvSpPr>
        <p:spPr>
          <a:xfrm>
            <a:off x="8005513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3" name="Google Shape;283;p77"/>
          <p:cNvSpPr txBox="1">
            <a:spLocks noGrp="1"/>
          </p:cNvSpPr>
          <p:nvPr>
            <p:ph type="subTitle" idx="4"/>
          </p:nvPr>
        </p:nvSpPr>
        <p:spPr>
          <a:xfrm>
            <a:off x="800100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4" name="Google Shape;284;p77"/>
          <p:cNvSpPr txBox="1">
            <a:spLocks noGrp="1"/>
          </p:cNvSpPr>
          <p:nvPr>
            <p:ph type="subTitle" idx="5"/>
          </p:nvPr>
        </p:nvSpPr>
        <p:spPr>
          <a:xfrm>
            <a:off x="4356800" y="382947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5" name="Google Shape;285;p77"/>
          <p:cNvSpPr txBox="1">
            <a:spLocks noGrp="1"/>
          </p:cNvSpPr>
          <p:nvPr>
            <p:ph type="subTitle" idx="6"/>
          </p:nvPr>
        </p:nvSpPr>
        <p:spPr>
          <a:xfrm>
            <a:off x="8005513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6" name="Google Shape;286;p77"/>
          <p:cNvSpPr txBox="1">
            <a:spLocks noGrp="1"/>
          </p:cNvSpPr>
          <p:nvPr>
            <p:ph type="title" idx="7"/>
          </p:nvPr>
        </p:nvSpPr>
        <p:spPr>
          <a:xfrm>
            <a:off x="800100" y="2103977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77"/>
          <p:cNvSpPr txBox="1">
            <a:spLocks noGrp="1"/>
          </p:cNvSpPr>
          <p:nvPr>
            <p:ph type="subTitle" idx="8"/>
          </p:nvPr>
        </p:nvSpPr>
        <p:spPr>
          <a:xfrm>
            <a:off x="800100" y="2719940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77"/>
          <p:cNvSpPr txBox="1">
            <a:spLocks noGrp="1"/>
          </p:cNvSpPr>
          <p:nvPr>
            <p:ph type="title" idx="9"/>
          </p:nvPr>
        </p:nvSpPr>
        <p:spPr>
          <a:xfrm>
            <a:off x="4356800" y="2104140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77"/>
          <p:cNvSpPr txBox="1">
            <a:spLocks noGrp="1"/>
          </p:cNvSpPr>
          <p:nvPr>
            <p:ph type="subTitle" idx="13"/>
          </p:nvPr>
        </p:nvSpPr>
        <p:spPr>
          <a:xfrm>
            <a:off x="4356800" y="2720102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77"/>
          <p:cNvSpPr txBox="1">
            <a:spLocks noGrp="1"/>
          </p:cNvSpPr>
          <p:nvPr>
            <p:ph type="title" idx="14"/>
          </p:nvPr>
        </p:nvSpPr>
        <p:spPr>
          <a:xfrm>
            <a:off x="8005525" y="2104139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77"/>
          <p:cNvSpPr txBox="1">
            <a:spLocks noGrp="1"/>
          </p:cNvSpPr>
          <p:nvPr>
            <p:ph type="subTitle" idx="15"/>
          </p:nvPr>
        </p:nvSpPr>
        <p:spPr>
          <a:xfrm>
            <a:off x="8005525" y="2720102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77"/>
          <p:cNvSpPr txBox="1">
            <a:spLocks noGrp="1"/>
          </p:cNvSpPr>
          <p:nvPr>
            <p:ph type="title" idx="16"/>
          </p:nvPr>
        </p:nvSpPr>
        <p:spPr>
          <a:xfrm>
            <a:off x="800100" y="4334211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77"/>
          <p:cNvSpPr txBox="1">
            <a:spLocks noGrp="1"/>
          </p:cNvSpPr>
          <p:nvPr>
            <p:ph type="subTitle" idx="17"/>
          </p:nvPr>
        </p:nvSpPr>
        <p:spPr>
          <a:xfrm>
            <a:off x="800100" y="4950174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77"/>
          <p:cNvSpPr txBox="1">
            <a:spLocks noGrp="1"/>
          </p:cNvSpPr>
          <p:nvPr>
            <p:ph type="title" idx="18"/>
          </p:nvPr>
        </p:nvSpPr>
        <p:spPr>
          <a:xfrm>
            <a:off x="4356800" y="4334233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77"/>
          <p:cNvSpPr txBox="1">
            <a:spLocks noGrp="1"/>
          </p:cNvSpPr>
          <p:nvPr>
            <p:ph type="subTitle" idx="19"/>
          </p:nvPr>
        </p:nvSpPr>
        <p:spPr>
          <a:xfrm>
            <a:off x="4356800" y="4950195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77"/>
          <p:cNvSpPr txBox="1">
            <a:spLocks noGrp="1"/>
          </p:cNvSpPr>
          <p:nvPr>
            <p:ph type="title" idx="20"/>
          </p:nvPr>
        </p:nvSpPr>
        <p:spPr>
          <a:xfrm>
            <a:off x="8005525" y="4334230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77"/>
          <p:cNvSpPr txBox="1">
            <a:spLocks noGrp="1"/>
          </p:cNvSpPr>
          <p:nvPr>
            <p:ph type="subTitle" idx="21"/>
          </p:nvPr>
        </p:nvSpPr>
        <p:spPr>
          <a:xfrm>
            <a:off x="8005525" y="4950192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4">
  <p:cSld name="Title Slide - Option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5982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9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9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9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59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5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Image">
  <p:cSld name="Section Break - Image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78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1" name="Google Shape;301;p78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2" name="Google Shape;302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7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4" name="Google Shape;304;p78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Blue">
  <p:cSld name="Section Break - Blue">
    <p:bg>
      <p:bgPr>
        <a:gradFill>
          <a:gsLst>
            <a:gs pos="0">
              <a:srgbClr val="1AA4BC"/>
            </a:gs>
            <a:gs pos="50000">
              <a:srgbClr val="006983"/>
            </a:gs>
            <a:gs pos="100000">
              <a:srgbClr val="013948"/>
            </a:gs>
          </a:gsLst>
          <a:lin ang="8100000" scaled="0"/>
        </a:gra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p79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8" name="Google Shape;308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7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0" name="Google Shape;310;p79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9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ay">
  <p:cSld name="Section Break - Purple">
    <p:bg>
      <p:bgPr>
        <a:gradFill>
          <a:gsLst>
            <a:gs pos="0">
              <a:srgbClr val="B6B1A9"/>
            </a:gs>
            <a:gs pos="50000">
              <a:srgbClr val="877F7A"/>
            </a:gs>
            <a:gs pos="100000">
              <a:srgbClr val="544948"/>
            </a:gs>
          </a:gsLst>
          <a:lin ang="8100000" scaled="0"/>
        </a:gra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4" name="Google Shape;314;p80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15" name="Google Shape;315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8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7" name="Google Shape;317;p80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80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Orange">
  <p:cSld name="Section Break - Orange">
    <p:bg>
      <p:bgPr>
        <a:gradFill>
          <a:gsLst>
            <a:gs pos="0">
              <a:srgbClr val="FEDD5C"/>
            </a:gs>
            <a:gs pos="38000">
              <a:srgbClr val="F4B12F"/>
            </a:gs>
            <a:gs pos="78000">
              <a:srgbClr val="E98300"/>
            </a:gs>
            <a:gs pos="100000">
              <a:srgbClr val="E98300"/>
            </a:gs>
          </a:gsLst>
          <a:lin ang="8100000" scaled="0"/>
        </a:gra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1" name="Google Shape;321;p81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2" name="Google Shape;322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8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4" name="Google Shape;324;p81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81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een">
  <p:cSld name="Section Break - Green">
    <p:bg>
      <p:bgPr>
        <a:gradFill>
          <a:gsLst>
            <a:gs pos="0">
              <a:srgbClr val="8AC751"/>
            </a:gs>
            <a:gs pos="50000">
              <a:srgbClr val="59B06D"/>
            </a:gs>
            <a:gs pos="100000">
              <a:srgbClr val="279989"/>
            </a:gs>
          </a:gsLst>
          <a:lin ang="8100000" scaled="0"/>
        </a:gra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8" name="Google Shape;328;p82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9" name="Google Shape;329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8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1" name="Google Shape;331;p82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82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OBJECT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83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83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6" name="Google Shape;336;p83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83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1">
  <p:cSld name="OBJECT_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84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84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1" name="Google Shape;341;p84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84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2">
  <p:cSld name="OBJECT_3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85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85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6" name="Google Shape;346;p85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347" name="Google Shape;347;p85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3">
  <p:cSld name="OBJECT_4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6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6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1" name="Google Shape;351;p86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86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4">
  <p:cSld name="OBJECT_5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87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87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6" name="Google Shape;356;p87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87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 Layout">
  <p:cSld name="Title Slide - Option 2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0" descr="A picture containing ocean floo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" name="Google Shape;44;p60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" name="Google Shape;45;p60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0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105537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0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0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6">
  <p:cSld name="OBJECT_7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88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88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1" name="Google Shape;361;p88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362" name="Google Shape;362;p88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7">
  <p:cSld name="OBJECT_8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89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89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6" name="Google Shape;366;p89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89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8">
  <p:cSld name="OBJECT_9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90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90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1" name="Google Shape;371;p90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90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9">
  <p:cSld name="OBJECT_10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91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91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6" name="Google Shape;376;p91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91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10">
  <p:cSld name="OBJECT_1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92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92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2921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■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●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○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000"/>
              <a:buFont typeface="Century Gothic"/>
              <a:buChar char="■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1" name="Google Shape;381;p92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92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9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6" name="Google Shape;386;p9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OBJECT_3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94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94"/>
          <p:cNvSpPr txBox="1">
            <a:spLocks noGrp="1"/>
          </p:cNvSpPr>
          <p:nvPr>
            <p:ph type="body" idx="1"/>
          </p:nvPr>
        </p:nvSpPr>
        <p:spPr>
          <a:xfrm>
            <a:off x="762000" y="1825625"/>
            <a:ext cx="10661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0" name="Google Shape;390;p9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11">
  <p:cSld name="OBJECT_1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95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5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4" name="Google Shape;394;p95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95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13">
  <p:cSld name="OBJECT_14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96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96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9" name="Google Shape;399;p96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96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14">
  <p:cSld name="OBJECT_15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97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97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4" name="Google Shape;404;p97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97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 Layout">
  <p:cSld name="CUSTOM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1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1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105537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1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1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cxnSp>
        <p:nvCxnSpPr>
          <p:cNvPr id="55" name="Google Shape;55;p61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6" name="Google Shape;56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15">
  <p:cSld name="OBJECT_16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98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98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9" name="Google Shape;409;p98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410" name="Google Shape;410;p98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16">
  <p:cSld name="OBJECT_17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99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99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4" name="Google Shape;414;p99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99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17">
  <p:cSld name="OBJECT_18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00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00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9" name="Google Shape;419;p100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420" name="Google Shape;420;p100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18">
  <p:cSld name="OBJECT_19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01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01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4" name="Google Shape;424;p101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101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19">
  <p:cSld name="OBJECT_20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02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102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9" name="Google Shape;429;p102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430" name="Google Shape;430;p102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21">
  <p:cSld name="OBJECT_22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03"/>
          <p:cNvSpPr txBox="1">
            <a:spLocks noGrp="1"/>
          </p:cNvSpPr>
          <p:nvPr>
            <p:ph type="title"/>
          </p:nvPr>
        </p:nvSpPr>
        <p:spPr>
          <a:xfrm>
            <a:off x="526469" y="365126"/>
            <a:ext cx="111069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03"/>
          <p:cNvSpPr txBox="1">
            <a:spLocks noGrp="1"/>
          </p:cNvSpPr>
          <p:nvPr>
            <p:ph type="body" idx="1"/>
          </p:nvPr>
        </p:nvSpPr>
        <p:spPr>
          <a:xfrm>
            <a:off x="787433" y="1710645"/>
            <a:ext cx="109032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048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21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Century Gothic"/>
              <a:buChar char="•"/>
              <a:defRPr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4" name="Google Shape;434;p103"/>
          <p:cNvSpPr txBox="1">
            <a:spLocks noGrp="1"/>
          </p:cNvSpPr>
          <p:nvPr>
            <p:ph type="title" idx="2"/>
          </p:nvPr>
        </p:nvSpPr>
        <p:spPr>
          <a:xfrm>
            <a:off x="787433" y="1222375"/>
            <a:ext cx="9747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>
                <a:solidFill>
                  <a:srgbClr val="04859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rgbClr val="04859B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103"/>
          <p:cNvSpPr txBox="1">
            <a:spLocks noGrp="1"/>
          </p:cNvSpPr>
          <p:nvPr>
            <p:ph type="sldNum" idx="12"/>
          </p:nvPr>
        </p:nvSpPr>
        <p:spPr>
          <a:xfrm>
            <a:off x="11100045" y="8698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B">
  <p:cSld name="Title Slide - Option 3B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" name="Google Shape;61;p62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2" name="Google Shape;62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62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2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62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62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6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C">
  <p:cSld name="Title Slide - Option 3C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63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1" name="Google Shape;71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63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3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63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63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5">
  <p:cSld name="Title Slide - Option 5">
    <p:bg>
      <p:bgPr>
        <a:solidFill>
          <a:srgbClr val="D4D1D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Google Shape;78;p64"/>
          <p:cNvCxnSpPr/>
          <p:nvPr/>
        </p:nvCxnSpPr>
        <p:spPr>
          <a:xfrm>
            <a:off x="0" y="4191000"/>
            <a:ext cx="7340828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" name="Google Shape;79;p64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0" name="Google Shape;80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4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64716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4"/>
          <p:cNvSpPr txBox="1">
            <a:spLocks noGrp="1"/>
          </p:cNvSpPr>
          <p:nvPr>
            <p:ph type="subTitle" idx="1"/>
          </p:nvPr>
        </p:nvSpPr>
        <p:spPr>
          <a:xfrm>
            <a:off x="779374" y="2835638"/>
            <a:ext cx="64716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64"/>
          <p:cNvSpPr txBox="1">
            <a:spLocks noGrp="1"/>
          </p:cNvSpPr>
          <p:nvPr>
            <p:ph type="subTitle" idx="2"/>
          </p:nvPr>
        </p:nvSpPr>
        <p:spPr>
          <a:xfrm>
            <a:off x="814125" y="4442400"/>
            <a:ext cx="643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64"/>
          <p:cNvSpPr txBox="1">
            <a:spLocks noGrp="1"/>
          </p:cNvSpPr>
          <p:nvPr>
            <p:ph type="subTitle" idx="3"/>
          </p:nvPr>
        </p:nvSpPr>
        <p:spPr>
          <a:xfrm>
            <a:off x="814125" y="4822175"/>
            <a:ext cx="643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64"/>
          <p:cNvSpPr>
            <a:spLocks noGrp="1"/>
          </p:cNvSpPr>
          <p:nvPr>
            <p:ph type="pic" idx="4"/>
          </p:nvPr>
        </p:nvSpPr>
        <p:spPr>
          <a:xfrm>
            <a:off x="7340825" y="-13800"/>
            <a:ext cx="4898700" cy="58812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6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A - Printable">
  <p:cSld name="CUSTOM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Google Shape;89;p65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0" name="Google Shape;90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65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5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65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65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96" name="Google Shape;96;p65"/>
          <p:cNvPicPr preferRelativeResize="0"/>
          <p:nvPr/>
        </p:nvPicPr>
        <p:blipFill rotWithShape="1">
          <a:blip r:embed="rId4">
            <a:alphaModFix/>
          </a:blip>
          <a:srcRect t="3128" r="12372"/>
          <a:stretch/>
        </p:blipFill>
        <p:spPr>
          <a:xfrm>
            <a:off x="9028919" y="-10344"/>
            <a:ext cx="3173424" cy="44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6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image" Target="../media/image15.png"/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Font typeface="Lato"/>
              <a:buNone/>
              <a:defRPr sz="48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8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408">
          <p15:clr>
            <a:srgbClr val="F26B43"/>
          </p15:clr>
        </p15:guide>
        <p15:guide id="3" orient="horz" pos="1104">
          <p15:clr>
            <a:srgbClr val="F26B43"/>
          </p15:clr>
        </p15:guide>
        <p15:guide id="4" orient="horz" pos="1464">
          <p15:clr>
            <a:srgbClr val="F26B43"/>
          </p15:clr>
        </p15:guide>
        <p15:guide id="5" pos="3840">
          <p15:clr>
            <a:srgbClr val="F26B43"/>
          </p15:clr>
        </p15:guide>
        <p15:guide id="6" pos="504">
          <p15:clr>
            <a:srgbClr val="F26B43"/>
          </p15:clr>
        </p15:guide>
        <p15:guide id="7" pos="7152">
          <p15:clr>
            <a:srgbClr val="F26B43"/>
          </p15:clr>
        </p15:guide>
        <p15:guide id="8" orient="horz" pos="3984">
          <p15:clr>
            <a:srgbClr val="F26B43"/>
          </p15:clr>
        </p15:guide>
        <p15:guide id="9" orient="horz" pos="4128">
          <p15:clr>
            <a:srgbClr val="F26B43"/>
          </p15:clr>
        </p15:guide>
        <p15:guide id="10" orient="horz" pos="3816">
          <p15:clr>
            <a:srgbClr val="F26B43"/>
          </p15:clr>
        </p15:guide>
        <p15:guide id="11" pos="4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0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50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27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5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3" name="Google Shape;143;p50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arxiv.org/abs/2004.04159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github.com/gpeyre/2017-MCOM-unbalanced-ot" TargetMode="External"/><Relationship Id="rId4" Type="http://schemas.openxmlformats.org/officeDocument/2006/relationships/image" Target="../media/image6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tianjiresearch@gmail.com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211.02029" TargetMode="External"/><Relationship Id="rId3" Type="http://schemas.openxmlformats.org/officeDocument/2006/relationships/hyperlink" Target="https://arxiv.org/abs/1902.02346" TargetMode="External"/><Relationship Id="rId7" Type="http://schemas.openxmlformats.org/officeDocument/2006/relationships/hyperlink" Target="https://arxiv.org/abs/2111.03670" TargetMode="External"/><Relationship Id="rId12" Type="http://schemas.openxmlformats.org/officeDocument/2006/relationships/hyperlink" Target="https://www.proquest.com/docview/2861052777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arxiv.org/abs/2102.08807" TargetMode="External"/><Relationship Id="rId11" Type="http://schemas.openxmlformats.org/officeDocument/2006/relationships/hyperlink" Target="https://arxiv.org/abs/2305.00989#:~:text=version%2C%20v2)%5D-,Pileup%20and%20Infrared%20Radiation%20Annihilation%20(PIRANHA)%3A,Paradigm%20for%20Continuous%20Jet%20Grooming&amp;text=Jet%20grooming%20is%20an%20important,the%20presence%20of%20contaminating%20radiation." TargetMode="External"/><Relationship Id="rId5" Type="http://schemas.openxmlformats.org/officeDocument/2006/relationships/hyperlink" Target="https://arxiv.org/abs/2008.08604" TargetMode="External"/><Relationship Id="rId10" Type="http://schemas.openxmlformats.org/officeDocument/2006/relationships/hyperlink" Target="https://arxiv.org/abs/2305.03751#:~:text=By%20quantifying%20the%20distance%20between,data%20analysis%20as%20computational%20geometry." TargetMode="External"/><Relationship Id="rId4" Type="http://schemas.openxmlformats.org/officeDocument/2006/relationships/hyperlink" Target="https://arxiv.org/abs/2004.04159" TargetMode="External"/><Relationship Id="rId9" Type="http://schemas.openxmlformats.org/officeDocument/2006/relationships/hyperlink" Target="https://arxiv.org/abs/2302.12266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hyperlink" Target="https://arxiv.org/abs/2004.04159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indico.cern.ch/event/1459124/contributions/6145129/attachments/2938506/5161911/PCH_FoundationModelOverview_1_10.pdf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hyperlink" Target="https://arxiv.org/abs/2102.08807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birs.ca/cmo-workshops/2017/17w5093/report17w5093.pdf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arxiv.org/pdf/2004.04159.pdf" TargetMode="Externa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"/>
          <p:cNvSpPr txBox="1">
            <a:spLocks noGrp="1"/>
          </p:cNvSpPr>
          <p:nvPr>
            <p:ph type="title"/>
          </p:nvPr>
        </p:nvSpPr>
        <p:spPr>
          <a:xfrm>
            <a:off x="608575" y="1147725"/>
            <a:ext cx="9998700" cy="19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/>
              <a:t>“Do you need a distance?”</a:t>
            </a:r>
            <a:r>
              <a:rPr lang="en-US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/>
              <a:t>Optimal Transport for Jet Physics</a:t>
            </a:r>
            <a:endParaRPr>
              <a:solidFill>
                <a:srgbClr val="8C1515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endParaRPr/>
          </a:p>
        </p:txBody>
      </p:sp>
      <p:sp>
        <p:nvSpPr>
          <p:cNvPr id="441" name="Google Shape;441;p1"/>
          <p:cNvSpPr txBox="1">
            <a:spLocks noGrp="1"/>
          </p:cNvSpPr>
          <p:nvPr>
            <p:ph type="subTitle" idx="1"/>
          </p:nvPr>
        </p:nvSpPr>
        <p:spPr>
          <a:xfrm>
            <a:off x="608575" y="3751200"/>
            <a:ext cx="8441400" cy="21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>
                <a:solidFill>
                  <a:srgbClr val="404040"/>
                </a:solidFill>
              </a:rPr>
              <a:t>Speaker:</a:t>
            </a:r>
            <a:r>
              <a:rPr lang="en-US" sz="2600">
                <a:solidFill>
                  <a:srgbClr val="404040"/>
                </a:solidFill>
              </a:rPr>
              <a:t> Tianji Cai 蔡恬吉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/>
              <a:t>Date:</a:t>
            </a:r>
            <a:r>
              <a:rPr lang="en-US" sz="2600"/>
              <a:t> Apr 10, 2025</a:t>
            </a:r>
            <a:endParaRPr sz="2600"/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/>
              <a:t>Workshop:</a:t>
            </a:r>
            <a:r>
              <a:rPr lang="en-US" sz="2600"/>
              <a:t> Opportunities and Ideas at the QCD Frontier</a:t>
            </a:r>
            <a:endParaRPr sz="2600"/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/>
              <a:t>Venue:</a:t>
            </a:r>
            <a:r>
              <a:rPr lang="en-US" sz="2600"/>
              <a:t> 中国高等科学技术中心</a:t>
            </a:r>
            <a:endParaRPr sz="2600"/>
          </a:p>
        </p:txBody>
      </p:sp>
      <p:sp>
        <p:nvSpPr>
          <p:cNvPr id="442" name="Google Shape;442;p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0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A unified Geometric Framework</a:t>
            </a:r>
            <a:endParaRPr/>
          </a:p>
        </p:txBody>
      </p:sp>
      <p:pic>
        <p:nvPicPr>
          <p:cNvPr id="618" name="Google Shape;61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875" y="1003175"/>
            <a:ext cx="7047201" cy="58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10"/>
          <p:cNvSpPr/>
          <p:nvPr/>
        </p:nvSpPr>
        <p:spPr>
          <a:xfrm rot="736329">
            <a:off x="7048817" y="1411516"/>
            <a:ext cx="5143126" cy="2959468"/>
          </a:xfrm>
          <a:prstGeom prst="cloudCallout">
            <a:avLst>
              <a:gd name="adj1" fmla="val -39597"/>
              <a:gd name="adj2" fmla="val 5805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By metricizing the space of collider events, </a:t>
            </a:r>
            <a:r>
              <a:rPr lang="en-US" sz="22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OT offers a new geometric language to unify many fundamental concepts in jet physics. </a:t>
            </a:r>
            <a:endParaRPr sz="22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0" name="Google Shape;620;p10"/>
          <p:cNvSpPr/>
          <p:nvPr/>
        </p:nvSpPr>
        <p:spPr>
          <a:xfrm rot="-460260">
            <a:off x="2441598" y="4602774"/>
            <a:ext cx="2997574" cy="9315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1">
                <a:ln w="9525" cap="flat" cmpd="sng">
                  <a:solidFill>
                    <a:srgbClr val="8C1515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A9999"/>
                </a:solidFill>
                <a:latin typeface="Alfa Slab One"/>
              </a:rPr>
              <a:t>2020</a:t>
            </a:r>
          </a:p>
        </p:txBody>
      </p:sp>
      <p:sp>
        <p:nvSpPr>
          <p:cNvPr id="621" name="Google Shape;621;p10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79572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11"/>
          <p:cNvSpPr txBox="1">
            <a:spLocks noGrp="1"/>
          </p:cNvSpPr>
          <p:nvPr>
            <p:ph type="body" idx="1"/>
          </p:nvPr>
        </p:nvSpPr>
        <p:spPr>
          <a:xfrm>
            <a:off x="5987658" y="99325"/>
            <a:ext cx="32115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50"/>
              </a:spcBef>
              <a:spcAft>
                <a:spcPts val="1000"/>
              </a:spcAft>
              <a:buSzPts val="2100"/>
              <a:buNone/>
            </a:pPr>
            <a:r>
              <a:rPr lang="en-US" sz="1500">
                <a:solidFill>
                  <a:srgbClr val="000000"/>
                </a:solidFill>
              </a:rPr>
              <a:t>Source: Table 1, </a:t>
            </a:r>
            <a:r>
              <a:rPr lang="en-US" sz="1500" u="sng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2004.04159</a:t>
            </a:r>
            <a:r>
              <a:rPr lang="en-US" sz="1500">
                <a:solidFill>
                  <a:srgbClr val="000000"/>
                </a:solidFill>
              </a:rPr>
              <a:t>.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629" name="Google Shape;629;p11"/>
          <p:cNvSpPr txBox="1"/>
          <p:nvPr/>
        </p:nvSpPr>
        <p:spPr>
          <a:xfrm>
            <a:off x="5987650" y="600550"/>
            <a:ext cx="5386200" cy="864600"/>
          </a:xfrm>
          <a:prstGeom prst="rect">
            <a:avLst/>
          </a:prstGeom>
          <a:noFill/>
          <a:ln w="28575" cap="flat" cmpd="sng">
            <a:solidFill>
              <a:srgbClr val="B83A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20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IRC safety:</a:t>
            </a: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EMD continuity everywhere except a negligible set of events.</a:t>
            </a: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0" name="Google Shape;630;p11"/>
          <p:cNvSpPr txBox="1"/>
          <p:nvPr/>
        </p:nvSpPr>
        <p:spPr>
          <a:xfrm>
            <a:off x="5999300" y="1728650"/>
            <a:ext cx="5386200" cy="1181100"/>
          </a:xfrm>
          <a:prstGeom prst="rect">
            <a:avLst/>
          </a:prstGeom>
          <a:noFill/>
          <a:ln w="28575" cap="flat" cmpd="sng">
            <a:solidFill>
              <a:srgbClr val="B83A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20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Collider observables:</a:t>
            </a: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Distance of closest approach between an event and a manifold of events.</a:t>
            </a: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1" name="Google Shape;631;p11"/>
          <p:cNvSpPr txBox="1"/>
          <p:nvPr/>
        </p:nvSpPr>
        <p:spPr>
          <a:xfrm>
            <a:off x="5999300" y="3068850"/>
            <a:ext cx="5386200" cy="864600"/>
          </a:xfrm>
          <a:prstGeom prst="rect">
            <a:avLst/>
          </a:prstGeom>
          <a:noFill/>
          <a:ln w="28575" cap="flat" cmpd="sng">
            <a:solidFill>
              <a:srgbClr val="B83A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20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Jet algorithm</a:t>
            </a: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: Approximates an M-particle event with N &lt; M objects called jet.</a:t>
            </a: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2" name="Google Shape;632;p11"/>
          <p:cNvSpPr txBox="1"/>
          <p:nvPr/>
        </p:nvSpPr>
        <p:spPr>
          <a:xfrm>
            <a:off x="5987650" y="4238575"/>
            <a:ext cx="5386200" cy="1181100"/>
          </a:xfrm>
          <a:prstGeom prst="rect">
            <a:avLst/>
          </a:prstGeom>
          <a:noFill/>
          <a:ln w="28575" cap="flat" cmpd="sng">
            <a:solidFill>
              <a:srgbClr val="B83A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20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Pileup mitigation</a:t>
            </a: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: Finds the event that, when combined with an amount rho of uniform radiation U, is closest to the given event.</a:t>
            </a: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3" name="Google Shape;633;p11"/>
          <p:cNvSpPr txBox="1"/>
          <p:nvPr/>
        </p:nvSpPr>
        <p:spPr>
          <a:xfrm>
            <a:off x="5999300" y="5724800"/>
            <a:ext cx="5386200" cy="864600"/>
          </a:xfrm>
          <a:prstGeom prst="rect">
            <a:avLst/>
          </a:prstGeom>
          <a:noFill/>
          <a:ln w="28575" cap="flat" cmpd="sng">
            <a:solidFill>
              <a:srgbClr val="B83A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20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A distance between theories:</a:t>
            </a: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EMD as the ground metric and cross sections as weights.</a:t>
            </a: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4" name="Google Shape;634;p11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491a9843e8_0_314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Fast-growing Applications of OT in Jet Physics</a:t>
            </a:r>
            <a:endParaRPr/>
          </a:p>
        </p:txBody>
      </p:sp>
      <p:pic>
        <p:nvPicPr>
          <p:cNvPr id="641" name="Google Shape;641;g3491a9843e8_0_3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775" y="1044500"/>
            <a:ext cx="5629224" cy="3136956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3491a9843e8_0_314"/>
          <p:cNvSpPr/>
          <p:nvPr/>
        </p:nvSpPr>
        <p:spPr>
          <a:xfrm>
            <a:off x="6588600" y="1012650"/>
            <a:ext cx="4765200" cy="11175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28575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Jet tagging, New Observables, Anomaly Detection, Pileup Mitigation, Detector Unfolding, Calibration…</a:t>
            </a:r>
            <a:endParaRPr sz="20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43" name="Google Shape;643;g3491a9843e8_0_3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850" y="2710275"/>
            <a:ext cx="5629225" cy="219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g3491a9843e8_0_314"/>
          <p:cNvPicPr preferRelativeResize="0"/>
          <p:nvPr/>
        </p:nvPicPr>
        <p:blipFill rotWithShape="1">
          <a:blip r:embed="rId5">
            <a:alphaModFix/>
          </a:blip>
          <a:srcRect l="1996" r="1075" b="60853"/>
          <a:stretch/>
        </p:blipFill>
        <p:spPr>
          <a:xfrm>
            <a:off x="121850" y="4653642"/>
            <a:ext cx="5629225" cy="214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g3491a9843e8_0_3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13800" y="5017745"/>
            <a:ext cx="4211324" cy="163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g3491a9843e8_0_314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647" name="Google Shape;647;g3491a9843e8_0_3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37200" y="2197424"/>
            <a:ext cx="4970750" cy="188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3491a9843e8_0_314"/>
          <p:cNvPicPr preferRelativeResize="0"/>
          <p:nvPr/>
        </p:nvPicPr>
        <p:blipFill rotWithShape="1">
          <a:blip r:embed="rId8">
            <a:alphaModFix/>
          </a:blip>
          <a:srcRect r="19955" b="60946"/>
          <a:stretch/>
        </p:blipFill>
        <p:spPr>
          <a:xfrm>
            <a:off x="4798700" y="3826475"/>
            <a:ext cx="6140303" cy="111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3491a9843e8_0_314"/>
          <p:cNvPicPr preferRelativeResize="0"/>
          <p:nvPr/>
        </p:nvPicPr>
        <p:blipFill rotWithShape="1">
          <a:blip r:embed="rId9">
            <a:alphaModFix/>
          </a:blip>
          <a:srcRect b="48400"/>
          <a:stretch/>
        </p:blipFill>
        <p:spPr>
          <a:xfrm>
            <a:off x="7980683" y="4943975"/>
            <a:ext cx="4211317" cy="188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>
                <a:solidFill>
                  <a:srgbClr val="3F3F3F"/>
                </a:solidFill>
              </a:rPr>
              <a:t>13</a:t>
            </a:fld>
            <a:endParaRPr>
              <a:solidFill>
                <a:srgbClr val="3F3F3F"/>
              </a:solidFill>
            </a:endParaRPr>
          </a:p>
        </p:txBody>
      </p:sp>
      <p:sp>
        <p:nvSpPr>
          <p:cNvPr id="656" name="Google Shape;656;p14"/>
          <p:cNvSpPr txBox="1">
            <a:spLocks noGrp="1"/>
          </p:cNvSpPr>
          <p:nvPr>
            <p:ph type="title"/>
          </p:nvPr>
        </p:nvSpPr>
        <p:spPr>
          <a:xfrm>
            <a:off x="814125" y="2763975"/>
            <a:ext cx="106629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000" i="1"/>
              <a:t>We have in stock balanced OT, unbalanced OT, linearized OT, multi-scaled OT, multi-species OT… What do you want? </a:t>
            </a:r>
            <a:r>
              <a:rPr lang="en-US" sz="3000"/>
              <a:t>💁</a:t>
            </a:r>
            <a:r>
              <a:rPr lang="en-US" sz="3000" i="1"/>
              <a:t>  </a:t>
            </a:r>
            <a:endParaRPr sz="3000" i="1"/>
          </a:p>
        </p:txBody>
      </p:sp>
      <p:sp>
        <p:nvSpPr>
          <p:cNvPr id="657" name="Google Shape;657;p14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5000"/>
              <a:t>2. Our Growing OT Shop…</a:t>
            </a:r>
            <a:endParaRPr sz="5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5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p-Wasserstein Distance: Generalizing EMD</a:t>
            </a:r>
            <a:endParaRPr/>
          </a:p>
        </p:txBody>
      </p:sp>
      <p:pic>
        <p:nvPicPr>
          <p:cNvPr id="664" name="Google Shape;664;p15"/>
          <p:cNvPicPr preferRelativeResize="0"/>
          <p:nvPr/>
        </p:nvPicPr>
        <p:blipFill rotWithShape="1">
          <a:blip r:embed="rId3">
            <a:alphaModFix/>
          </a:blip>
          <a:srcRect l="1797" b="29122"/>
          <a:stretch/>
        </p:blipFill>
        <p:spPr>
          <a:xfrm>
            <a:off x="800100" y="1193900"/>
            <a:ext cx="8190573" cy="3336299"/>
          </a:xfrm>
          <a:prstGeom prst="rect">
            <a:avLst/>
          </a:prstGeom>
          <a:noFill/>
          <a:ln w="19050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65" name="Google Shape;665;p15"/>
          <p:cNvSpPr/>
          <p:nvPr/>
        </p:nvSpPr>
        <p:spPr>
          <a:xfrm>
            <a:off x="800075" y="4903763"/>
            <a:ext cx="8190600" cy="12129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28575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2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p=1:</a:t>
            </a:r>
            <a:r>
              <a:rPr lang="en-US" sz="2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Earth Mover’s Distance (EMD)</a:t>
            </a:r>
            <a:endParaRPr sz="22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2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p=2:</a:t>
            </a:r>
            <a:r>
              <a:rPr lang="en-US" sz="2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Monge-Kantorovich Distance / 2-Wasserstein (W</a:t>
            </a:r>
            <a:r>
              <a:rPr lang="en-US" sz="2200" b="0" i="0" u="none" strike="noStrike" cap="none" baseline="-250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-US" sz="2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) Distance</a:t>
            </a:r>
            <a:endParaRPr sz="22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6" name="Google Shape;666;p15"/>
          <p:cNvSpPr/>
          <p:nvPr/>
        </p:nvSpPr>
        <p:spPr>
          <a:xfrm rot="-456960">
            <a:off x="9105536" y="2279683"/>
            <a:ext cx="2978878" cy="2977014"/>
          </a:xfrm>
          <a:prstGeom prst="cloudCallout">
            <a:avLst>
              <a:gd name="adj1" fmla="val -59522"/>
              <a:gd name="adj2" fmla="val 54401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b="1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</a:t>
            </a:r>
            <a:r>
              <a:rPr lang="en-US" sz="2300" b="1" i="1" u="none" strike="noStrike" cap="none" baseline="-2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-US" sz="2300" b="1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has a (weak) Riemannian structure → Can linearize!</a:t>
            </a:r>
            <a:endParaRPr sz="2300" b="1" i="1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7" name="Google Shape;667;p15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g3491a9843e8_0_7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49" y="2043325"/>
            <a:ext cx="6867576" cy="4827450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g3491a9843e8_0_760"/>
          <p:cNvSpPr/>
          <p:nvPr/>
        </p:nvSpPr>
        <p:spPr>
          <a:xfrm>
            <a:off x="7127850" y="5169575"/>
            <a:ext cx="4657200" cy="1104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750"/>
              </a:spcBef>
              <a:spcAft>
                <a:spcPts val="100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Benefit 3 (theoretical): Facilitate a </a:t>
            </a:r>
            <a:r>
              <a:rPr lang="en-US" sz="22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Euclidean Embedding </a:t>
            </a:r>
            <a:r>
              <a:rPr lang="en-US" sz="2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for each jet. </a:t>
            </a:r>
            <a:endParaRPr sz="2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5" name="Google Shape;675;g3491a9843e8_0_760"/>
          <p:cNvSpPr/>
          <p:nvPr/>
        </p:nvSpPr>
        <p:spPr>
          <a:xfrm>
            <a:off x="7127850" y="1168150"/>
            <a:ext cx="4657200" cy="1746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750"/>
              </a:spcBef>
              <a:spcAft>
                <a:spcPts val="100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Benefit 1 (practical): </a:t>
            </a:r>
            <a:r>
              <a:rPr lang="en-US" sz="22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Reduce computation</a:t>
            </a:r>
            <a:r>
              <a:rPr lang="en-US" sz="2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to N × T</a:t>
            </a:r>
            <a:r>
              <a:rPr lang="en-US" sz="2200" i="0" u="none" strike="noStrike" cap="none" baseline="-250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OT</a:t>
            </a:r>
            <a:r>
              <a:rPr lang="en-US" sz="2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(~0.1 secs) + N(N-1)/2 × T</a:t>
            </a:r>
            <a:r>
              <a:rPr lang="en-US" sz="2200" i="0" u="none" strike="noStrike" cap="none" baseline="-250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-US" sz="2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(~ 10</a:t>
            </a:r>
            <a:r>
              <a:rPr lang="en-US" sz="2200" i="0" u="none" strike="noStrike" cap="none" baseline="300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-3</a:t>
            </a:r>
            <a:r>
              <a:rPr lang="en-US" sz="2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secs), where N is the # of samples.</a:t>
            </a:r>
            <a:endParaRPr sz="2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6" name="Google Shape;676;g3491a9843e8_0_760"/>
          <p:cNvSpPr/>
          <p:nvPr/>
        </p:nvSpPr>
        <p:spPr>
          <a:xfrm rot="-1184">
            <a:off x="452225" y="1050467"/>
            <a:ext cx="4354500" cy="992100"/>
          </a:xfrm>
          <a:prstGeom prst="roundRect">
            <a:avLst>
              <a:gd name="adj" fmla="val 16667"/>
            </a:avLst>
          </a:prstGeom>
          <a:solidFill>
            <a:srgbClr val="8C1515"/>
          </a:solidFill>
          <a:ln w="9525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400" b="1" i="1" u="none" strike="noStrike" cap="none">
                <a:solidFill>
                  <a:srgbClr val="EA9999"/>
                </a:solidFill>
                <a:latin typeface="Lato"/>
                <a:ea typeface="Lato"/>
                <a:cs typeface="Lato"/>
                <a:sym typeface="Lato"/>
              </a:rPr>
              <a:t>LOT: Project onto the tangent plane of a chosen reference.</a:t>
            </a:r>
            <a:endParaRPr sz="2400" b="1" i="1" u="none" strike="noStrike" cap="none">
              <a:solidFill>
                <a:srgbClr val="EA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7" name="Google Shape;677;g3491a9843e8_0_760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678" name="Google Shape;678;g3491a9843e8_0_760"/>
          <p:cNvSpPr/>
          <p:nvPr/>
        </p:nvSpPr>
        <p:spPr>
          <a:xfrm>
            <a:off x="7127850" y="3382425"/>
            <a:ext cx="4657200" cy="1272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750"/>
              </a:spcBef>
              <a:spcAft>
                <a:spcPts val="100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Benefit 2 (practical): Give a theoretically guaranteed </a:t>
            </a:r>
            <a:r>
              <a:rPr lang="en-US" sz="22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approximation</a:t>
            </a:r>
            <a:r>
              <a:rPr lang="en-US" sz="2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to the W</a:t>
            </a:r>
            <a:r>
              <a:rPr lang="en-US" sz="2200" i="0" u="none" strike="noStrike" cap="none" baseline="-250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-US" sz="2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distance.</a:t>
            </a:r>
            <a:endParaRPr sz="2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9" name="Google Shape;679;g3491a9843e8_0_760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OT too computationally expensive? Linearize W</a:t>
            </a:r>
            <a:r>
              <a:rPr lang="en-US" baseline="-25000"/>
              <a:t>2</a:t>
            </a:r>
            <a:r>
              <a:rPr lang="en-US"/>
              <a:t>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3491a9843e8_0_714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But how to account for total mass (p</a:t>
            </a:r>
            <a:r>
              <a:rPr lang="en-US" baseline="-25000"/>
              <a:t>T</a:t>
            </a:r>
            <a:r>
              <a:rPr lang="en-US"/>
              <a:t>) difference?</a:t>
            </a:r>
            <a:endParaRPr/>
          </a:p>
        </p:txBody>
      </p:sp>
      <p:sp>
        <p:nvSpPr>
          <p:cNvPr id="686" name="Google Shape;686;g3491a9843e8_0_714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687" name="Google Shape;687;g3491a9843e8_0_7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700" y="1660574"/>
            <a:ext cx="11351526" cy="2551821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g3491a9843e8_0_714"/>
          <p:cNvSpPr/>
          <p:nvPr/>
        </p:nvSpPr>
        <p:spPr>
          <a:xfrm>
            <a:off x="3709654" y="1660562"/>
            <a:ext cx="1465200" cy="1034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EBC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g3491a9843e8_0_714"/>
          <p:cNvSpPr txBox="1"/>
          <p:nvPr/>
        </p:nvSpPr>
        <p:spPr>
          <a:xfrm>
            <a:off x="2676572" y="1030250"/>
            <a:ext cx="35313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200" b="1" i="0" u="none" strike="noStrike" cap="none">
                <a:solidFill>
                  <a:srgbClr val="FEBC11"/>
                </a:solidFill>
                <a:latin typeface="Lato"/>
                <a:ea typeface="Lato"/>
                <a:cs typeface="Lato"/>
                <a:sym typeface="Lato"/>
              </a:rPr>
              <a:t>Same as Standard EMD</a:t>
            </a:r>
            <a:endParaRPr sz="2200" b="1" i="0" u="none" strike="noStrike" cap="none">
              <a:solidFill>
                <a:srgbClr val="FEBC1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0" name="Google Shape;690;g3491a9843e8_0_714"/>
          <p:cNvSpPr/>
          <p:nvPr/>
        </p:nvSpPr>
        <p:spPr>
          <a:xfrm>
            <a:off x="5358071" y="1660561"/>
            <a:ext cx="2204100" cy="1034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EF56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g3491a9843e8_0_714"/>
          <p:cNvSpPr txBox="1"/>
          <p:nvPr/>
        </p:nvSpPr>
        <p:spPr>
          <a:xfrm>
            <a:off x="7745276" y="1660561"/>
            <a:ext cx="3799500" cy="10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200" b="1" i="0" u="none" strike="noStrike" cap="none">
                <a:solidFill>
                  <a:srgbClr val="EF5645"/>
                </a:solidFill>
                <a:latin typeface="Lato"/>
                <a:ea typeface="Lato"/>
                <a:cs typeface="Lato"/>
                <a:sym typeface="Lato"/>
              </a:rPr>
              <a:t>Extra piece to account for the unequal total mass</a:t>
            </a:r>
            <a:endParaRPr sz="2200" b="1" i="0" u="none" strike="noStrike" cap="none">
              <a:solidFill>
                <a:srgbClr val="EF564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2" name="Google Shape;692;g3491a9843e8_0_714"/>
          <p:cNvSpPr/>
          <p:nvPr/>
        </p:nvSpPr>
        <p:spPr>
          <a:xfrm>
            <a:off x="1567330" y="3894999"/>
            <a:ext cx="4118700" cy="9372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19050" cap="flat" cmpd="sng">
            <a:solidFill>
              <a:srgbClr val="798D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Different conditions for the unbalanced case</a:t>
            </a:r>
            <a:endParaRPr sz="22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3" name="Google Shape;693;g3491a9843e8_0_714"/>
          <p:cNvSpPr/>
          <p:nvPr/>
        </p:nvSpPr>
        <p:spPr>
          <a:xfrm rot="-268518">
            <a:off x="7603927" y="3764799"/>
            <a:ext cx="3373730" cy="1197561"/>
          </a:xfrm>
          <a:prstGeom prst="irregularSeal1">
            <a:avLst/>
          </a:prstGeom>
          <a:solidFill>
            <a:srgbClr val="CFE2F3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Ad-hoc!</a:t>
            </a:r>
            <a:endParaRPr sz="2400" b="1" i="1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4" name="Google Shape;694;g3491a9843e8_0_714"/>
          <p:cNvSpPr/>
          <p:nvPr/>
        </p:nvSpPr>
        <p:spPr>
          <a:xfrm>
            <a:off x="1726500" y="5478775"/>
            <a:ext cx="8739000" cy="937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latin typeface="Lato"/>
                <a:ea typeface="Lato"/>
                <a:cs typeface="Lato"/>
                <a:sym typeface="Lato"/>
              </a:rPr>
              <a:t>Are there more natural ways to incorporate the total mass difference?</a:t>
            </a:r>
            <a:endParaRPr sz="2200" b="1"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8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From Balanced OT to Unbalanced OT</a:t>
            </a:r>
            <a:endParaRPr/>
          </a:p>
        </p:txBody>
      </p:sp>
      <p:sp>
        <p:nvSpPr>
          <p:cNvPr id="701" name="Google Shape;701;p18"/>
          <p:cNvSpPr txBox="1"/>
          <p:nvPr/>
        </p:nvSpPr>
        <p:spPr>
          <a:xfrm>
            <a:off x="799975" y="1005325"/>
            <a:ext cx="105537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2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Balanced:</a:t>
            </a:r>
            <a:r>
              <a:rPr lang="en-US" sz="2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Mass can only be transported, not created or destroyed. So the total mass of the two distributions must be exactly equal.</a:t>
            </a:r>
            <a:endParaRPr sz="22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02" name="Google Shape;70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7251" y="2054451"/>
            <a:ext cx="6079402" cy="15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18"/>
          <p:cNvSpPr txBox="1"/>
          <p:nvPr/>
        </p:nvSpPr>
        <p:spPr>
          <a:xfrm>
            <a:off x="799975" y="3738325"/>
            <a:ext cx="105537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2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Unbalanced:</a:t>
            </a:r>
            <a:r>
              <a:rPr lang="en-US" sz="2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Mass can be transported, created and destroyed. The total mass of the two distributions can be different, or they </a:t>
            </a:r>
            <a:r>
              <a:rPr lang="en-US" sz="2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can be the same</a:t>
            </a:r>
            <a:r>
              <a:rPr lang="en-US" sz="2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2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04" name="Google Shape;70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3687" y="4747200"/>
            <a:ext cx="6146534" cy="15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18"/>
          <p:cNvSpPr txBox="1"/>
          <p:nvPr/>
        </p:nvSpPr>
        <p:spPr>
          <a:xfrm>
            <a:off x="2742450" y="6390825"/>
            <a:ext cx="720165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Credit: </a:t>
            </a:r>
            <a:r>
              <a:rPr lang="en-US" sz="1600" b="0" i="0" u="none" strike="noStrike" cap="none" dirty="0">
                <a:solidFill>
                  <a:srgbClr val="8C1515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L. </a:t>
            </a:r>
            <a:r>
              <a:rPr lang="en-US" sz="1600" b="0" i="0" u="none" strike="noStrike" cap="none" dirty="0" err="1">
                <a:solidFill>
                  <a:srgbClr val="8C1515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Chizat</a:t>
            </a:r>
            <a:r>
              <a:rPr lang="en-US" sz="1600" b="0" i="0" u="none" strike="noStrike" cap="none" dirty="0">
                <a:solidFill>
                  <a:srgbClr val="8C1515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, G. </a:t>
            </a:r>
            <a:r>
              <a:rPr lang="en-US" sz="1600" b="0" i="0" u="none" strike="noStrike" cap="none" dirty="0" err="1">
                <a:solidFill>
                  <a:srgbClr val="8C1515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Peyré</a:t>
            </a:r>
            <a:r>
              <a:rPr lang="en-US" sz="1600" b="0" i="0" u="none" strike="noStrike" cap="none" dirty="0">
                <a:solidFill>
                  <a:srgbClr val="8C1515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, B. Schmitzer, F-X. </a:t>
            </a:r>
            <a:r>
              <a:rPr lang="en-US" sz="1600" b="0" i="0" u="none" strike="noStrike" cap="none" dirty="0" err="1">
                <a:solidFill>
                  <a:srgbClr val="8C1515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Vialard</a:t>
            </a:r>
            <a:r>
              <a:rPr lang="en-US" sz="1600" b="0" i="0" u="none" strike="noStrike" cap="none" dirty="0">
                <a:solidFill>
                  <a:srgbClr val="8C1515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on </a:t>
            </a:r>
            <a:r>
              <a:rPr lang="en-US" sz="1600" b="0" i="0" u="sng" strike="noStrike" cap="none" dirty="0">
                <a:solidFill>
                  <a:srgbClr val="8C1515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 Peyré’s Github</a:t>
            </a:r>
            <a:r>
              <a:rPr lang="en-US" sz="1600" b="0" i="0" u="none" strike="noStrike" cap="none" dirty="0">
                <a:solidFill>
                  <a:srgbClr val="8C1515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endParaRPr sz="1600" b="0" i="0" u="none" strike="noStrike" cap="none" dirty="0">
              <a:solidFill>
                <a:srgbClr val="8C151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6" name="Google Shape;706;p18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9"/>
          <p:cNvSpPr/>
          <p:nvPr/>
        </p:nvSpPr>
        <p:spPr>
          <a:xfrm>
            <a:off x="159267" y="6380225"/>
            <a:ext cx="2840100" cy="388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19"/>
          <p:cNvSpPr/>
          <p:nvPr/>
        </p:nvSpPr>
        <p:spPr>
          <a:xfrm>
            <a:off x="8732600" y="6313650"/>
            <a:ext cx="3295200" cy="388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19"/>
          <p:cNvSpPr txBox="1"/>
          <p:nvPr/>
        </p:nvSpPr>
        <p:spPr>
          <a:xfrm>
            <a:off x="5961500" y="872700"/>
            <a:ext cx="60663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Credit: </a:t>
            </a:r>
            <a:r>
              <a:rPr lang="en-US" sz="1600" b="0" i="0" u="none" strike="noStrike" cap="none">
                <a:solidFill>
                  <a:srgbClr val="3F3F3F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N. Papadakis, G. Peyré, E. Oudet [10.1137/130920058]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14" name="Google Shape;71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9000" y="1178325"/>
            <a:ext cx="9812299" cy="5590101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19"/>
          <p:cNvSpPr txBox="1"/>
          <p:nvPr/>
        </p:nvSpPr>
        <p:spPr>
          <a:xfrm>
            <a:off x="444575" y="5558250"/>
            <a:ext cx="2269500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22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Only transport No C/D</a:t>
            </a:r>
            <a:endParaRPr sz="2200" b="1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6" name="Google Shape;716;p19"/>
          <p:cNvSpPr txBox="1"/>
          <p:nvPr/>
        </p:nvSpPr>
        <p:spPr>
          <a:xfrm>
            <a:off x="456900" y="1279800"/>
            <a:ext cx="1952100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22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Only C/D</a:t>
            </a:r>
            <a:endParaRPr sz="2200" b="1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22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No transport</a:t>
            </a:r>
            <a:endParaRPr sz="2200" b="1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7" name="Google Shape;717;p19"/>
          <p:cNvSpPr/>
          <p:nvPr/>
        </p:nvSpPr>
        <p:spPr>
          <a:xfrm>
            <a:off x="737708" y="2377950"/>
            <a:ext cx="1017900" cy="26301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7518C"/>
          </a:solidFill>
          <a:ln w="9525" cap="flat" cmpd="sng">
            <a:solidFill>
              <a:srgbClr val="0751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19"/>
          <p:cNvSpPr txBox="1"/>
          <p:nvPr/>
        </p:nvSpPr>
        <p:spPr>
          <a:xfrm>
            <a:off x="345000" y="122275"/>
            <a:ext cx="10580100" cy="10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600" b="0" i="1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Source and target distributions have the </a:t>
            </a:r>
            <a:r>
              <a:rPr lang="en-US" sz="2600" b="1" i="1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same mass</a:t>
            </a:r>
            <a:r>
              <a:rPr lang="en-US" sz="2600" b="0" i="1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. Still can do mass creation and destruction (C/D).</a:t>
            </a:r>
            <a:endParaRPr sz="2600" b="0" i="1" u="none" strike="noStrike" cap="none">
              <a:solidFill>
                <a:srgbClr val="8C151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9" name="Google Shape;719;p19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8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Distributions have different scales? Multi-scaled OT!</a:t>
            </a:r>
            <a:endParaRPr/>
          </a:p>
        </p:txBody>
      </p:sp>
      <p:sp>
        <p:nvSpPr>
          <p:cNvPr id="726" name="Google Shape;726;p28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727" name="Google Shape;727;p28" title="Screenshot 2025-04-06 at 9.37.3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175" y="1064225"/>
            <a:ext cx="5599576" cy="5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28" title="Screenshot 2025-04-06 at 9.45.16 PM.png"/>
          <p:cNvPicPr preferRelativeResize="0"/>
          <p:nvPr/>
        </p:nvPicPr>
        <p:blipFill rotWithShape="1">
          <a:blip r:embed="rId4">
            <a:alphaModFix/>
          </a:blip>
          <a:srcRect l="76922" t="15866" b="9361"/>
          <a:stretch/>
        </p:blipFill>
        <p:spPr>
          <a:xfrm>
            <a:off x="6979975" y="4111939"/>
            <a:ext cx="2239550" cy="2746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28" title="Screenshot 2025-04-06 at 9.45.16 PM.png"/>
          <p:cNvPicPr preferRelativeResize="0"/>
          <p:nvPr/>
        </p:nvPicPr>
        <p:blipFill rotWithShape="1">
          <a:blip r:embed="rId4">
            <a:alphaModFix/>
          </a:blip>
          <a:srcRect l="3980" t="9785" r="80346" b="7774"/>
          <a:stretch/>
        </p:blipFill>
        <p:spPr>
          <a:xfrm>
            <a:off x="10194675" y="4076825"/>
            <a:ext cx="1379578" cy="2746051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28"/>
          <p:cNvSpPr/>
          <p:nvPr/>
        </p:nvSpPr>
        <p:spPr>
          <a:xfrm>
            <a:off x="3562846" y="6231966"/>
            <a:ext cx="3417119" cy="56175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1">
                <a:ln w="9525" cap="flat" cmpd="sng">
                  <a:solidFill>
                    <a:srgbClr val="8C1515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A9999"/>
                </a:solidFill>
                <a:latin typeface="Alfa Slab One"/>
              </a:rPr>
              <a:t>2501.10681</a:t>
            </a:r>
          </a:p>
        </p:txBody>
      </p:sp>
      <p:sp>
        <p:nvSpPr>
          <p:cNvPr id="731" name="Google Shape;731;p28"/>
          <p:cNvSpPr/>
          <p:nvPr/>
        </p:nvSpPr>
        <p:spPr>
          <a:xfrm>
            <a:off x="5792275" y="1023800"/>
            <a:ext cx="5787000" cy="29280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>
                <a:latin typeface="Lato"/>
                <a:ea typeface="Lato"/>
                <a:cs typeface="Lato"/>
                <a:sym typeface="Lato"/>
              </a:rPr>
              <a:t>For</a:t>
            </a:r>
            <a:r>
              <a:rPr lang="en-US" sz="2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1">
                <a:latin typeface="Lato"/>
                <a:ea typeface="Lato"/>
                <a:cs typeface="Lato"/>
                <a:sym typeface="Lato"/>
              </a:rPr>
              <a:t>single-scale</a:t>
            </a:r>
            <a:r>
              <a:rPr lang="en-US" sz="2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OT, </a:t>
            </a:r>
            <a:r>
              <a:rPr lang="en-US" sz="2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large scale separation may wash</a:t>
            </a:r>
            <a:r>
              <a:rPr lang="en-US" sz="2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away fine structures of the small scale.</a:t>
            </a:r>
            <a:r>
              <a:rPr lang="en-US" sz="2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How to avoid that?</a:t>
            </a:r>
            <a:endParaRPr sz="20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Define a new “ground” metric to include both the large and small scale information.   </a:t>
            </a:r>
            <a:endParaRPr sz="1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Another OT with the new ground metric</a:t>
            </a:r>
            <a:r>
              <a:rPr lang="en-US" sz="18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8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method can define a novel, meaningful distance between entire collider events.</a:t>
            </a:r>
            <a:endParaRPr sz="20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2" name="Google Shape;732;p28"/>
          <p:cNvSpPr/>
          <p:nvPr/>
        </p:nvSpPr>
        <p:spPr>
          <a:xfrm>
            <a:off x="9161175" y="4588700"/>
            <a:ext cx="1033500" cy="1439700"/>
          </a:xfrm>
          <a:prstGeom prst="rightArrow">
            <a:avLst>
              <a:gd name="adj1" fmla="val 66810"/>
              <a:gd name="adj2" fmla="val 33521"/>
            </a:avLst>
          </a:prstGeom>
          <a:solidFill>
            <a:srgbClr val="F4CCCC"/>
          </a:solidFill>
          <a:ln w="9525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latin typeface="Lato"/>
                <a:ea typeface="Lato"/>
                <a:cs typeface="Lato"/>
                <a:sym typeface="Lato"/>
              </a:rPr>
              <a:t>Multi scale OT:</a:t>
            </a:r>
            <a:endParaRPr sz="1800" b="1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3" name="Google Shape;733;p28"/>
          <p:cNvSpPr/>
          <p:nvPr/>
        </p:nvSpPr>
        <p:spPr>
          <a:xfrm>
            <a:off x="5775563" y="4755500"/>
            <a:ext cx="1122600" cy="11061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Single scale OT:</a:t>
            </a:r>
            <a:endParaRPr b="1"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491a9843e8_0_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Our works: The </a:t>
            </a:r>
            <a:r>
              <a:rPr lang="en-US" strike="sngStrike"/>
              <a:t>Star Wars</a:t>
            </a:r>
            <a:r>
              <a:rPr lang="en-US"/>
              <a:t> Optimal Transport Series</a:t>
            </a:r>
            <a:endParaRPr/>
          </a:p>
        </p:txBody>
      </p:sp>
      <p:sp>
        <p:nvSpPr>
          <p:cNvPr id="449" name="Google Shape;449;g3491a9843e8_0_2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450" name="Google Shape;450;g3491a9843e8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25" y="1005700"/>
            <a:ext cx="5851385" cy="26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g3491a9843e8_0_2"/>
          <p:cNvSpPr/>
          <p:nvPr/>
        </p:nvSpPr>
        <p:spPr>
          <a:xfrm rot="-872495">
            <a:off x="997868" y="2820408"/>
            <a:ext cx="2514642" cy="51530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1">
                <a:ln w="9525" cap="flat" cmpd="sng">
                  <a:solidFill>
                    <a:srgbClr val="8C1515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A9999"/>
                </a:solidFill>
                <a:latin typeface="Alfa Slab One"/>
              </a:rPr>
              <a:t>2020</a:t>
            </a:r>
          </a:p>
        </p:txBody>
      </p:sp>
      <p:pic>
        <p:nvPicPr>
          <p:cNvPr id="452" name="Google Shape;452;g3491a9843e8_0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722400"/>
            <a:ext cx="6463752" cy="20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g3491a9843e8_0_2"/>
          <p:cNvSpPr/>
          <p:nvPr/>
        </p:nvSpPr>
        <p:spPr>
          <a:xfrm rot="368069">
            <a:off x="1236812" y="4630055"/>
            <a:ext cx="2479147" cy="53269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1">
                <a:ln w="9525" cap="flat" cmpd="sng">
                  <a:solidFill>
                    <a:srgbClr val="8C1515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A9999"/>
                </a:solidFill>
                <a:latin typeface="Alfa Slab One"/>
              </a:rPr>
              <a:t>2021</a:t>
            </a:r>
          </a:p>
        </p:txBody>
      </p:sp>
      <p:pic>
        <p:nvPicPr>
          <p:cNvPr id="454" name="Google Shape;454;g3491a9843e8_0_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1005700"/>
            <a:ext cx="5286151" cy="3015124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g3491a9843e8_0_2"/>
          <p:cNvSpPr/>
          <p:nvPr/>
        </p:nvSpPr>
        <p:spPr>
          <a:xfrm rot="603043">
            <a:off x="7594963" y="2405606"/>
            <a:ext cx="2010228" cy="55313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1">
                <a:ln w="9525" cap="flat" cmpd="sng">
                  <a:solidFill>
                    <a:srgbClr val="8C1515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A9999"/>
                </a:solidFill>
                <a:latin typeface="Alfa Slab One"/>
              </a:rPr>
              <a:t>2021</a:t>
            </a:r>
          </a:p>
        </p:txBody>
      </p:sp>
      <p:pic>
        <p:nvPicPr>
          <p:cNvPr id="456" name="Google Shape;456;g3491a9843e8_0_2"/>
          <p:cNvPicPr preferRelativeResize="0"/>
          <p:nvPr/>
        </p:nvPicPr>
        <p:blipFill rotWithShape="1">
          <a:blip r:embed="rId6">
            <a:alphaModFix/>
          </a:blip>
          <a:srcRect l="3065" r="1441"/>
          <a:stretch/>
        </p:blipFill>
        <p:spPr>
          <a:xfrm>
            <a:off x="6854525" y="3429000"/>
            <a:ext cx="5286151" cy="3347076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3491a9843e8_0_2"/>
          <p:cNvSpPr/>
          <p:nvPr/>
        </p:nvSpPr>
        <p:spPr>
          <a:xfrm rot="-872474">
            <a:off x="7690205" y="5786928"/>
            <a:ext cx="2765713" cy="569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1">
                <a:ln w="9525" cap="flat" cmpd="sng">
                  <a:solidFill>
                    <a:srgbClr val="8C1515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A9999"/>
                </a:solidFill>
                <a:latin typeface="Alfa Slab One"/>
              </a:rPr>
              <a:t>2025</a:t>
            </a:r>
          </a:p>
        </p:txBody>
      </p:sp>
      <p:sp>
        <p:nvSpPr>
          <p:cNvPr id="458" name="Google Shape;458;g3491a9843e8_0_2"/>
          <p:cNvSpPr/>
          <p:nvPr/>
        </p:nvSpPr>
        <p:spPr>
          <a:xfrm>
            <a:off x="58125" y="5846550"/>
            <a:ext cx="6957038" cy="895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800" b="1" i="1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Tianji Cai, Nathaniel Craig, Katy Craig, Junyi Cheng, Xinyuan Lin, Jessica Howard, </a:t>
            </a:r>
            <a:r>
              <a:rPr lang="en-US" sz="1800" b="1" i="1" u="none" strike="noStrike" cap="none" dirty="0" err="1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Hancheng</a:t>
            </a:r>
            <a:r>
              <a:rPr lang="en-US" sz="1800" b="1" i="1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Li, Bernhard Schmitzer, Matthew Thorpe</a:t>
            </a:r>
            <a:endParaRPr sz="1800" b="1" i="1" u="none" strike="noStrike" cap="none"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9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Having different types of masses? Multi-species OT!</a:t>
            </a:r>
            <a:endParaRPr/>
          </a:p>
        </p:txBody>
      </p:sp>
      <p:sp>
        <p:nvSpPr>
          <p:cNvPr id="740" name="Google Shape;740;p2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741" name="Google Shape;74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97975"/>
            <a:ext cx="7730751" cy="32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29"/>
          <p:cNvPicPr preferRelativeResize="0"/>
          <p:nvPr/>
        </p:nvPicPr>
        <p:blipFill rotWithShape="1">
          <a:blip r:embed="rId4">
            <a:alphaModFix amt="94000"/>
          </a:blip>
          <a:srcRect l="1257" r="61515"/>
          <a:stretch/>
        </p:blipFill>
        <p:spPr>
          <a:xfrm>
            <a:off x="5785337" y="3429011"/>
            <a:ext cx="3351188" cy="33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29"/>
          <p:cNvPicPr preferRelativeResize="0"/>
          <p:nvPr/>
        </p:nvPicPr>
        <p:blipFill rotWithShape="1">
          <a:blip r:embed="rId4">
            <a:alphaModFix amt="94000"/>
          </a:blip>
          <a:srcRect l="46243" r="18744"/>
          <a:stretch/>
        </p:blipFill>
        <p:spPr>
          <a:xfrm>
            <a:off x="9075174" y="3447788"/>
            <a:ext cx="3116826" cy="33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29"/>
          <p:cNvPicPr preferRelativeResize="0"/>
          <p:nvPr/>
        </p:nvPicPr>
        <p:blipFill rotWithShape="1">
          <a:blip r:embed="rId5">
            <a:alphaModFix amt="84000"/>
          </a:blip>
          <a:srcRect l="89076" b="80510"/>
          <a:stretch/>
        </p:blipFill>
        <p:spPr>
          <a:xfrm>
            <a:off x="10913825" y="3765625"/>
            <a:ext cx="1083351" cy="72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29"/>
          <p:cNvSpPr/>
          <p:nvPr/>
        </p:nvSpPr>
        <p:spPr>
          <a:xfrm>
            <a:off x="578625" y="4556950"/>
            <a:ext cx="5117100" cy="20910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Ways to include various species:</a:t>
            </a:r>
            <a:endParaRPr sz="2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ato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Combine OT for individual species: </a:t>
            </a:r>
            <a:r>
              <a:rPr lang="en-US" sz="22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No species change.</a:t>
            </a:r>
            <a:endParaRPr sz="22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ato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Modify the ground space: </a:t>
            </a:r>
            <a:r>
              <a:rPr lang="en-US" sz="22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User-defined cost of species change.</a:t>
            </a:r>
            <a:endParaRPr sz="22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6" name="Google Shape;746;p29"/>
          <p:cNvSpPr txBox="1"/>
          <p:nvPr/>
        </p:nvSpPr>
        <p:spPr>
          <a:xfrm>
            <a:off x="7670575" y="5534525"/>
            <a:ext cx="3116700" cy="8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First Try: </a:t>
            </a:r>
            <a:endParaRPr sz="2200" b="1" i="0" u="none" strike="noStrike" cap="none">
              <a:solidFill>
                <a:srgbClr val="8C1515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Charge + Energy Flow</a:t>
            </a:r>
            <a:endParaRPr sz="2200" b="1" i="0" u="none" strike="noStrike" cap="none">
              <a:solidFill>
                <a:srgbClr val="8C151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7" name="Google Shape;747;p29"/>
          <p:cNvSpPr/>
          <p:nvPr/>
        </p:nvSpPr>
        <p:spPr>
          <a:xfrm rot="497212">
            <a:off x="5517678" y="1877151"/>
            <a:ext cx="6073288" cy="1459175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How to incorporate information beyond energy flow? </a:t>
            </a:r>
            <a:endParaRPr sz="22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E.g., charge, flavor, PID…</a:t>
            </a:r>
            <a:endParaRPr sz="22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8" name="Google Shape;748;p29"/>
          <p:cNvSpPr/>
          <p:nvPr/>
        </p:nvSpPr>
        <p:spPr>
          <a:xfrm rot="1018143">
            <a:off x="7721383" y="1568398"/>
            <a:ext cx="4432302" cy="59699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1">
                <a:ln w="9525" cap="flat" cmpd="sng">
                  <a:solidFill>
                    <a:srgbClr val="8C1515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A9999"/>
                </a:solidFill>
                <a:latin typeface="Alfa Slab One"/>
              </a:rPr>
              <a:t>In development</a:t>
            </a:r>
          </a:p>
        </p:txBody>
      </p:sp>
      <p:sp>
        <p:nvSpPr>
          <p:cNvPr id="749" name="Google Shape;749;p29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3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>
                <a:solidFill>
                  <a:srgbClr val="3F3F3F"/>
                </a:solidFill>
              </a:rPr>
              <a:t>21</a:t>
            </a:fld>
            <a:endParaRPr>
              <a:solidFill>
                <a:srgbClr val="3F3F3F"/>
              </a:solidFill>
            </a:endParaRPr>
          </a:p>
        </p:txBody>
      </p:sp>
      <p:sp>
        <p:nvSpPr>
          <p:cNvPr id="756" name="Google Shape;756;p30"/>
          <p:cNvSpPr txBox="1">
            <a:spLocks noGrp="1"/>
          </p:cNvSpPr>
          <p:nvPr>
            <p:ph type="title"/>
          </p:nvPr>
        </p:nvSpPr>
        <p:spPr>
          <a:xfrm>
            <a:off x="800100" y="2736325"/>
            <a:ext cx="110763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000" i="1"/>
              <a:t>... and brainstorm about the next creative usage of the tools. </a:t>
            </a:r>
            <a:r>
              <a:rPr lang="en-US" sz="3000"/>
              <a:t>👀</a:t>
            </a:r>
            <a:endParaRPr sz="3000" i="1"/>
          </a:p>
        </p:txBody>
      </p:sp>
      <p:sp>
        <p:nvSpPr>
          <p:cNvPr id="757" name="Google Shape;757;p30"/>
          <p:cNvSpPr txBox="1">
            <a:spLocks noGrp="1"/>
          </p:cNvSpPr>
          <p:nvPr>
            <p:ph type="title" idx="2"/>
          </p:nvPr>
        </p:nvSpPr>
        <p:spPr>
          <a:xfrm>
            <a:off x="800100" y="1260000"/>
            <a:ext cx="114660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5000"/>
              <a:t>3. Welcome to the OT Showroom!</a:t>
            </a:r>
            <a:endParaRPr sz="5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33"/>
          <p:cNvSpPr txBox="1">
            <a:spLocks noGrp="1"/>
          </p:cNvSpPr>
          <p:nvPr>
            <p:ph type="title"/>
          </p:nvPr>
        </p:nvSpPr>
        <p:spPr>
          <a:xfrm>
            <a:off x="800100" y="208575"/>
            <a:ext cx="109155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Jet Tagging with LinW</a:t>
            </a:r>
            <a:r>
              <a:rPr lang="en-US" baseline="-25000"/>
              <a:t>2</a:t>
            </a:r>
            <a:r>
              <a:rPr lang="en-US"/>
              <a:t> + Simple ML Models</a:t>
            </a:r>
            <a:endParaRPr/>
          </a:p>
        </p:txBody>
      </p:sp>
      <p:sp>
        <p:nvSpPr>
          <p:cNvPr id="764" name="Google Shape;764;p33"/>
          <p:cNvSpPr txBox="1"/>
          <p:nvPr/>
        </p:nvSpPr>
        <p:spPr>
          <a:xfrm>
            <a:off x="142312" y="6127407"/>
            <a:ext cx="17286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Another jet! </a:t>
            </a:r>
            <a:endParaRPr sz="18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65" name="Google Shape;765;p33"/>
          <p:cNvCxnSpPr/>
          <p:nvPr/>
        </p:nvCxnSpPr>
        <p:spPr>
          <a:xfrm rot="10800000" flipH="1">
            <a:off x="690151" y="5896261"/>
            <a:ext cx="130500" cy="351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766" name="Google Shape;76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64025"/>
            <a:ext cx="9037449" cy="589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2825" y="964025"/>
            <a:ext cx="2849750" cy="27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42825" y="3797900"/>
            <a:ext cx="3249174" cy="276865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33"/>
          <p:cNvSpPr/>
          <p:nvPr/>
        </p:nvSpPr>
        <p:spPr>
          <a:xfrm>
            <a:off x="11622867" y="4135844"/>
            <a:ext cx="516900" cy="914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E6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33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771" name="Google Shape;771;p33"/>
          <p:cNvSpPr/>
          <p:nvPr/>
        </p:nvSpPr>
        <p:spPr>
          <a:xfrm>
            <a:off x="2815950" y="3103563"/>
            <a:ext cx="6883800" cy="1614900"/>
          </a:xfrm>
          <a:prstGeom prst="horizontalScroll">
            <a:avLst>
              <a:gd name="adj" fmla="val 12500"/>
            </a:avLst>
          </a:prstGeom>
          <a:solidFill>
            <a:srgbClr val="F4CCCC"/>
          </a:solidFill>
          <a:ln w="9525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Performance is not the only goal here. Still, what are better models for the OT representation? </a:t>
            </a:r>
            <a:r>
              <a:rPr lang="en-US" sz="3600" b="1" dirty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🧐</a:t>
            </a:r>
            <a:endParaRPr sz="3600" b="1" dirty="0">
              <a:solidFill>
                <a:srgbClr val="8C151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34"/>
          <p:cNvSpPr txBox="1">
            <a:spLocks noGrp="1"/>
          </p:cNvSpPr>
          <p:nvPr>
            <p:ph type="title"/>
          </p:nvPr>
        </p:nvSpPr>
        <p:spPr>
          <a:xfrm>
            <a:off x="819150" y="19405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Jet Generation with W</a:t>
            </a:r>
            <a:r>
              <a:rPr lang="en-US" baseline="-25000"/>
              <a:t>2</a:t>
            </a:r>
            <a:r>
              <a:rPr lang="en-US"/>
              <a:t> </a:t>
            </a:r>
            <a:endParaRPr/>
          </a:p>
        </p:txBody>
      </p:sp>
      <p:pic>
        <p:nvPicPr>
          <p:cNvPr id="778" name="Google Shape;778;p34"/>
          <p:cNvPicPr preferRelativeResize="0"/>
          <p:nvPr/>
        </p:nvPicPr>
        <p:blipFill rotWithShape="1">
          <a:blip r:embed="rId3">
            <a:alphaModFix/>
          </a:blip>
          <a:srcRect l="745" t="3203" r="1108"/>
          <a:stretch/>
        </p:blipFill>
        <p:spPr>
          <a:xfrm>
            <a:off x="0" y="927575"/>
            <a:ext cx="12192001" cy="5701375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34"/>
          <p:cNvSpPr txBox="1"/>
          <p:nvPr/>
        </p:nvSpPr>
        <p:spPr>
          <a:xfrm>
            <a:off x="2663625" y="1169450"/>
            <a:ext cx="26589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A new jet</a:t>
            </a:r>
            <a:r>
              <a:rPr lang="en-US" sz="2200" b="0" i="1" u="none" strike="noStrike" cap="none" baseline="300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ɑ</a:t>
            </a:r>
            <a:r>
              <a:rPr lang="en-US" sz="22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with i*j particles:</a:t>
            </a:r>
            <a:endParaRPr sz="2200" b="0" i="1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80" name="Google Shape;78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8775" y="1169438"/>
            <a:ext cx="4921875" cy="1640625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34"/>
          <p:cNvSpPr txBox="1"/>
          <p:nvPr/>
        </p:nvSpPr>
        <p:spPr>
          <a:xfrm>
            <a:off x="3478528" y="2907675"/>
            <a:ext cx="5397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Jet</a:t>
            </a:r>
            <a:r>
              <a:rPr lang="en-US" sz="2000" b="1" i="0" u="none" strike="noStrike" cap="none" baseline="3000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ɑ</a:t>
            </a:r>
            <a:r>
              <a:rPr lang="en-US" sz="2000" b="1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 is the W</a:t>
            </a:r>
            <a:r>
              <a:rPr lang="en-US" sz="2000" b="1" i="0" u="none" strike="noStrike" cap="none" baseline="-2500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-US" sz="2000" b="1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 geodesic between the two jets. </a:t>
            </a:r>
            <a:endParaRPr sz="2000" b="1" i="1" u="none" strike="noStrike" cap="none">
              <a:solidFill>
                <a:srgbClr val="8C1515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82" name="Google Shape;782;p34"/>
          <p:cNvCxnSpPr>
            <a:stCxn id="781" idx="1"/>
          </p:cNvCxnSpPr>
          <p:nvPr/>
        </p:nvCxnSpPr>
        <p:spPr>
          <a:xfrm rot="10800000">
            <a:off x="2594428" y="3153375"/>
            <a:ext cx="884100" cy="600"/>
          </a:xfrm>
          <a:prstGeom prst="straightConnector1">
            <a:avLst/>
          </a:prstGeom>
          <a:noFill/>
          <a:ln w="19050" cap="flat" cmpd="sng">
            <a:solidFill>
              <a:srgbClr val="8C151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83" name="Google Shape;783;p34"/>
          <p:cNvCxnSpPr>
            <a:stCxn id="781" idx="3"/>
          </p:cNvCxnSpPr>
          <p:nvPr/>
        </p:nvCxnSpPr>
        <p:spPr>
          <a:xfrm rot="10800000" flipH="1">
            <a:off x="8875828" y="3153375"/>
            <a:ext cx="1321800" cy="600"/>
          </a:xfrm>
          <a:prstGeom prst="straightConnector1">
            <a:avLst/>
          </a:prstGeom>
          <a:noFill/>
          <a:ln w="19050" cap="flat" cmpd="sng">
            <a:solidFill>
              <a:srgbClr val="8C151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84" name="Google Shape;784;p34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785" name="Google Shape;785;p34"/>
          <p:cNvSpPr/>
          <p:nvPr/>
        </p:nvSpPr>
        <p:spPr>
          <a:xfrm>
            <a:off x="2568900" y="4233000"/>
            <a:ext cx="7054200" cy="1614900"/>
          </a:xfrm>
          <a:prstGeom prst="horizontalScroll">
            <a:avLst>
              <a:gd name="adj" fmla="val 12500"/>
            </a:avLst>
          </a:prstGeom>
          <a:solidFill>
            <a:srgbClr val="F4CCCC"/>
          </a:solidFill>
          <a:ln w="9525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What are some good usages for these geodesics in experiments? Not fully utilized for now… </a:t>
            </a:r>
            <a:r>
              <a:rPr lang="en-US" sz="3600" b="1" dirty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🧐</a:t>
            </a:r>
            <a:endParaRPr sz="2400" b="1" dirty="0">
              <a:solidFill>
                <a:srgbClr val="8C151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37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Pileup Robustness of OT</a:t>
            </a:r>
            <a:endParaRPr/>
          </a:p>
        </p:txBody>
      </p:sp>
      <p:pic>
        <p:nvPicPr>
          <p:cNvPr id="792" name="Google Shape;79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92171"/>
            <a:ext cx="12191999" cy="3907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416" y="1009662"/>
            <a:ext cx="2031109" cy="191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52150" y="1009650"/>
            <a:ext cx="2031100" cy="191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6000" y="992919"/>
            <a:ext cx="2031099" cy="1951281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37"/>
          <p:cNvSpPr/>
          <p:nvPr/>
        </p:nvSpPr>
        <p:spPr>
          <a:xfrm>
            <a:off x="8462225" y="1249000"/>
            <a:ext cx="2891700" cy="1293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10k W &amp; QCD jets with different amounts of pileup.</a:t>
            </a:r>
            <a:endParaRPr sz="2200" b="1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7" name="Google Shape;797;p37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798" name="Google Shape;798;p37"/>
          <p:cNvSpPr/>
          <p:nvPr/>
        </p:nvSpPr>
        <p:spPr>
          <a:xfrm>
            <a:off x="1875300" y="4020950"/>
            <a:ext cx="8441400" cy="1803600"/>
          </a:xfrm>
          <a:prstGeom prst="horizontalScroll">
            <a:avLst>
              <a:gd name="adj" fmla="val 12500"/>
            </a:avLst>
          </a:prstGeom>
          <a:solidFill>
            <a:srgbClr val="F4CCCC"/>
          </a:solidFill>
          <a:ln w="9525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Some in-depth analysis of its pileup robustness is needed if we want to incorporate OT into the exp analysis pipeline. </a:t>
            </a:r>
            <a:r>
              <a:rPr lang="en-US" sz="3600" b="1" dirty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🧐</a:t>
            </a:r>
            <a:endParaRPr sz="2400" b="1" dirty="0">
              <a:solidFill>
                <a:srgbClr val="8C151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491a9843e8_0_1121"/>
          <p:cNvSpPr/>
          <p:nvPr/>
        </p:nvSpPr>
        <p:spPr>
          <a:xfrm>
            <a:off x="663675" y="6268125"/>
            <a:ext cx="780000" cy="442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5" name="Google Shape;805;g3491a9843e8_0_112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Event-level Classification with Multi-scale OT</a:t>
            </a:r>
            <a:endParaRPr/>
          </a:p>
        </p:txBody>
      </p:sp>
      <p:sp>
        <p:nvSpPr>
          <p:cNvPr id="806" name="Google Shape;806;g3491a9843e8_0_1121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pic>
        <p:nvPicPr>
          <p:cNvPr id="807" name="Google Shape;807;g3491a9843e8_0_1121" title="Screenshot 2025-04-06 at 9.52.5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750" y="1005275"/>
            <a:ext cx="5260400" cy="585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g3491a9843e8_0_1121" title="Screenshot 2025-04-06 at 9.53.14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2050" y="1058213"/>
            <a:ext cx="5149947" cy="5746850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g3491a9843e8_0_1121"/>
          <p:cNvSpPr/>
          <p:nvPr/>
        </p:nvSpPr>
        <p:spPr>
          <a:xfrm>
            <a:off x="145975" y="1005275"/>
            <a:ext cx="2305500" cy="1015724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latin typeface="Lato"/>
                <a:ea typeface="Lato"/>
                <a:cs typeface="Lato"/>
                <a:sym typeface="Lato"/>
              </a:rPr>
              <a:t>Intra-jet substructure more informative</a:t>
            </a:r>
            <a:endParaRPr sz="1800" b="1" i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0" name="Google Shape;810;g3491a9843e8_0_1121"/>
          <p:cNvSpPr/>
          <p:nvPr/>
        </p:nvSpPr>
        <p:spPr>
          <a:xfrm>
            <a:off x="6076950" y="1005275"/>
            <a:ext cx="2107500" cy="962774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latin typeface="Lato"/>
                <a:ea typeface="Lato"/>
                <a:cs typeface="Lato"/>
                <a:sym typeface="Lato"/>
              </a:rPr>
              <a:t>Inter-jet separation more informative</a:t>
            </a:r>
            <a:endParaRPr sz="1800" b="1" i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1" name="Google Shape;811;g3491a9843e8_0_1121"/>
          <p:cNvSpPr/>
          <p:nvPr/>
        </p:nvSpPr>
        <p:spPr>
          <a:xfrm>
            <a:off x="2841450" y="4032600"/>
            <a:ext cx="6471000" cy="1803600"/>
          </a:xfrm>
          <a:prstGeom prst="horizontalScroll">
            <a:avLst>
              <a:gd name="adj" fmla="val 12500"/>
            </a:avLst>
          </a:prstGeom>
          <a:solidFill>
            <a:srgbClr val="F4CCCC"/>
          </a:solidFill>
          <a:ln w="9525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Any real experimental analysis that may benefit from using multi-scale OT? </a:t>
            </a:r>
            <a:r>
              <a:rPr lang="en-US" sz="3600" b="1" dirty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🧐</a:t>
            </a:r>
            <a:endParaRPr sz="2400" b="1" dirty="0">
              <a:solidFill>
                <a:srgbClr val="8C151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491a9843e8_0_1145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Anomaly Detection with OT Features</a:t>
            </a:r>
            <a:endParaRPr/>
          </a:p>
        </p:txBody>
      </p:sp>
      <p:sp>
        <p:nvSpPr>
          <p:cNvPr id="818" name="Google Shape;818;g3491a9843e8_0_1145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819" name="Google Shape;819;g3491a9843e8_0_1145"/>
          <p:cNvPicPr preferRelativeResize="0"/>
          <p:nvPr/>
        </p:nvPicPr>
        <p:blipFill rotWithShape="1">
          <a:blip r:embed="rId3">
            <a:alphaModFix/>
          </a:blip>
          <a:srcRect t="9321" r="7441"/>
          <a:stretch/>
        </p:blipFill>
        <p:spPr>
          <a:xfrm>
            <a:off x="0" y="1063500"/>
            <a:ext cx="7886075" cy="57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g3491a9843e8_0_1145"/>
          <p:cNvSpPr/>
          <p:nvPr/>
        </p:nvSpPr>
        <p:spPr>
          <a:xfrm rot="1018139">
            <a:off x="6998327" y="1603956"/>
            <a:ext cx="4905987" cy="4942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1">
                <a:ln w="9525" cap="flat" cmpd="sng">
                  <a:solidFill>
                    <a:srgbClr val="8C1515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A9999"/>
                </a:solidFill>
                <a:latin typeface="Alfa Slab One"/>
              </a:rPr>
              <a:t>Preliminary results</a:t>
            </a:r>
          </a:p>
        </p:txBody>
      </p:sp>
      <p:sp>
        <p:nvSpPr>
          <p:cNvPr id="821" name="Google Shape;821;g3491a9843e8_0_1145"/>
          <p:cNvSpPr/>
          <p:nvPr/>
        </p:nvSpPr>
        <p:spPr>
          <a:xfrm>
            <a:off x="7965100" y="2914825"/>
            <a:ext cx="3527100" cy="3268500"/>
          </a:xfrm>
          <a:prstGeom prst="roundRect">
            <a:avLst>
              <a:gd name="adj" fmla="val 16667"/>
            </a:avLst>
          </a:prstGeom>
          <a:solidFill>
            <a:srgbClr val="E7E6E6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>
                <a:latin typeface="Lato"/>
                <a:ea typeface="Lato"/>
                <a:cs typeface="Lato"/>
                <a:sym typeface="Lato"/>
              </a:rPr>
              <a:t>LHCO R&amp;D</a:t>
            </a:r>
            <a:endParaRPr sz="2000" b="1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Signal injection level: 0.19%.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10 runs, each stopping at 200 epochs, with a fixed-size </a:t>
            </a:r>
            <a:r>
              <a:rPr lang="en-US" sz="1800">
                <a:latin typeface="Lato"/>
                <a:ea typeface="Lato"/>
                <a:cs typeface="Lato"/>
                <a:sym typeface="Lato"/>
              </a:rPr>
              <a:t>MLP</a:t>
            </a:r>
            <a:r>
              <a:rPr lang="en-US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of [64, 64, 64]. </a:t>
            </a:r>
            <a:endParaRPr sz="1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>
                <a:latin typeface="Lato"/>
                <a:ea typeface="Lato"/>
                <a:cs typeface="Lato"/>
                <a:sym typeface="Lato"/>
              </a:rPr>
              <a:t>Baseline high-level features: m</a:t>
            </a:r>
            <a:r>
              <a:rPr lang="en-US" sz="1800" baseline="30000">
                <a:latin typeface="Lato"/>
                <a:ea typeface="Lato"/>
                <a:cs typeface="Lato"/>
                <a:sym typeface="Lato"/>
              </a:rPr>
              <a:t>J1</a:t>
            </a:r>
            <a:r>
              <a:rPr lang="en-US" sz="1800">
                <a:latin typeface="Lato"/>
                <a:ea typeface="Lato"/>
                <a:cs typeface="Lato"/>
                <a:sym typeface="Lato"/>
              </a:rPr>
              <a:t>, m</a:t>
            </a:r>
            <a:r>
              <a:rPr lang="en-US" sz="1800" baseline="30000">
                <a:latin typeface="Lato"/>
                <a:ea typeface="Lato"/>
                <a:cs typeface="Lato"/>
                <a:sym typeface="Lato"/>
              </a:rPr>
              <a:t>J2</a:t>
            </a:r>
            <a:r>
              <a:rPr lang="en-US" sz="1800">
                <a:latin typeface="Lato"/>
                <a:ea typeface="Lato"/>
                <a:cs typeface="Lato"/>
                <a:sym typeface="Lato"/>
              </a:rPr>
              <a:t>, tau</a:t>
            </a:r>
            <a:r>
              <a:rPr lang="en-US" sz="1800" baseline="-25000">
                <a:latin typeface="Lato"/>
                <a:ea typeface="Lato"/>
                <a:cs typeface="Lato"/>
                <a:sym typeface="Lato"/>
              </a:rPr>
              <a:t>21</a:t>
            </a:r>
            <a:r>
              <a:rPr lang="en-US" sz="1800" baseline="30000">
                <a:latin typeface="Lato"/>
                <a:ea typeface="Lato"/>
                <a:cs typeface="Lato"/>
                <a:sym typeface="Lato"/>
              </a:rPr>
              <a:t>J1</a:t>
            </a:r>
            <a:r>
              <a:rPr lang="en-US" sz="1800">
                <a:latin typeface="Lato"/>
                <a:ea typeface="Lato"/>
                <a:cs typeface="Lato"/>
                <a:sym typeface="Lato"/>
              </a:rPr>
              <a:t>, tau</a:t>
            </a:r>
            <a:r>
              <a:rPr lang="en-US" sz="1800" baseline="-25000">
                <a:latin typeface="Lato"/>
                <a:ea typeface="Lato"/>
                <a:cs typeface="Lato"/>
                <a:sym typeface="Lato"/>
              </a:rPr>
              <a:t>21</a:t>
            </a:r>
            <a:r>
              <a:rPr lang="en-US" sz="1800" baseline="30000">
                <a:latin typeface="Lato"/>
                <a:ea typeface="Lato"/>
                <a:cs typeface="Lato"/>
                <a:sym typeface="Lato"/>
              </a:rPr>
              <a:t>J2</a:t>
            </a:r>
            <a:r>
              <a:rPr lang="en-US" sz="1800">
                <a:latin typeface="Lato"/>
                <a:ea typeface="Lato"/>
                <a:cs typeface="Lato"/>
                <a:sym typeface="Lato"/>
              </a:rPr>
              <a:t>, tau</a:t>
            </a:r>
            <a:r>
              <a:rPr lang="en-US" sz="1800" baseline="-25000">
                <a:latin typeface="Lato"/>
                <a:ea typeface="Lato"/>
                <a:cs typeface="Lato"/>
                <a:sym typeface="Lato"/>
              </a:rPr>
              <a:t>32</a:t>
            </a:r>
            <a:r>
              <a:rPr lang="en-US" sz="1800" baseline="30000">
                <a:latin typeface="Lato"/>
                <a:ea typeface="Lato"/>
                <a:cs typeface="Lato"/>
                <a:sym typeface="Lato"/>
              </a:rPr>
              <a:t>J1</a:t>
            </a:r>
            <a:r>
              <a:rPr lang="en-US" sz="1800">
                <a:latin typeface="Lato"/>
                <a:ea typeface="Lato"/>
                <a:cs typeface="Lato"/>
                <a:sym typeface="Lato"/>
              </a:rPr>
              <a:t>, tau</a:t>
            </a:r>
            <a:r>
              <a:rPr lang="en-US" sz="1800" baseline="-25000">
                <a:latin typeface="Lato"/>
                <a:ea typeface="Lato"/>
                <a:cs typeface="Lato"/>
                <a:sym typeface="Lato"/>
              </a:rPr>
              <a:t>32</a:t>
            </a:r>
            <a:r>
              <a:rPr lang="en-US" sz="1800" baseline="30000">
                <a:latin typeface="Lato"/>
                <a:ea typeface="Lato"/>
                <a:cs typeface="Lato"/>
                <a:sym typeface="Lato"/>
              </a:rPr>
              <a:t>J2</a:t>
            </a:r>
            <a:r>
              <a:rPr lang="en-US" sz="1800">
                <a:latin typeface="Lato"/>
                <a:ea typeface="Lato"/>
                <a:cs typeface="Lato"/>
                <a:sym typeface="Lato"/>
              </a:rPr>
              <a:t>.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4a98d3d2bf_0_324"/>
          <p:cNvSpPr/>
          <p:nvPr/>
        </p:nvSpPr>
        <p:spPr>
          <a:xfrm>
            <a:off x="9130733" y="6370275"/>
            <a:ext cx="2990100" cy="378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g34a98d3d2bf_0_324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828" name="Google Shape;828;g34a98d3d2bf_0_324"/>
          <p:cNvSpPr/>
          <p:nvPr/>
        </p:nvSpPr>
        <p:spPr>
          <a:xfrm>
            <a:off x="221300" y="487375"/>
            <a:ext cx="7659300" cy="6199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9" name="Google Shape;829;g34a98d3d2bf_0_324"/>
          <p:cNvSpPr/>
          <p:nvPr/>
        </p:nvSpPr>
        <p:spPr>
          <a:xfrm>
            <a:off x="558975" y="756825"/>
            <a:ext cx="6378600" cy="4312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0" name="Google Shape;830;g34a98d3d2bf_0_324"/>
          <p:cNvSpPr/>
          <p:nvPr/>
        </p:nvSpPr>
        <p:spPr>
          <a:xfrm>
            <a:off x="800100" y="923800"/>
            <a:ext cx="3679200" cy="16185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1" name="Google Shape;831;g34a98d3d2bf_0_324"/>
          <p:cNvSpPr txBox="1"/>
          <p:nvPr/>
        </p:nvSpPr>
        <p:spPr>
          <a:xfrm>
            <a:off x="1009725" y="1016950"/>
            <a:ext cx="32403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Exp focused: </a:t>
            </a:r>
            <a:r>
              <a:rPr lang="en-US" sz="22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OT used as a tool to address a specific collider analysis task.</a:t>
            </a:r>
            <a:endParaRPr sz="2200"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2" name="Google Shape;832;g34a98d3d2bf_0_324"/>
          <p:cNvSpPr txBox="1"/>
          <p:nvPr/>
        </p:nvSpPr>
        <p:spPr>
          <a:xfrm>
            <a:off x="800100" y="3062225"/>
            <a:ext cx="5274600" cy="16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Theory &amp; Pheno driven: </a:t>
            </a:r>
            <a:r>
              <a:rPr lang="en-US" sz="22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OT used as a new representation for collider events, a new perspective to look into the physics encoded in the events.</a:t>
            </a:r>
            <a:endParaRPr sz="2200"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3" name="Google Shape;833;g34a98d3d2bf_0_324"/>
          <p:cNvSpPr txBox="1"/>
          <p:nvPr/>
        </p:nvSpPr>
        <p:spPr>
          <a:xfrm>
            <a:off x="771600" y="5550000"/>
            <a:ext cx="5331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More broadly, infuse OT with AI…</a:t>
            </a:r>
            <a:endParaRPr sz="2200" b="1"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4" name="Google Shape;834;g34a98d3d2bf_0_324"/>
          <p:cNvSpPr/>
          <p:nvPr/>
        </p:nvSpPr>
        <p:spPr>
          <a:xfrm>
            <a:off x="6858250" y="1226525"/>
            <a:ext cx="1942200" cy="152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2CC"/>
          </a:solidFill>
          <a:ln w="152400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5" name="Google Shape;835;g34a98d3d2bf_0_324"/>
          <p:cNvSpPr txBox="1"/>
          <p:nvPr/>
        </p:nvSpPr>
        <p:spPr>
          <a:xfrm>
            <a:off x="8883950" y="756825"/>
            <a:ext cx="3171900" cy="22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Let’s first be as thorough as possible to accomplish the first two goals.</a:t>
            </a:r>
            <a:endParaRPr sz="2200" b="1"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200" b="1"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Already lots of work to do! 💦</a:t>
            </a:r>
            <a:endParaRPr sz="2200" b="1"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6" name="Google Shape;836;g34a98d3d2bf_0_324"/>
          <p:cNvSpPr txBox="1"/>
          <p:nvPr/>
        </p:nvSpPr>
        <p:spPr>
          <a:xfrm>
            <a:off x="8269850" y="3803925"/>
            <a:ext cx="3786000" cy="12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Goal: To incorporate OT into the experimental analysis pipeline.</a:t>
            </a:r>
            <a:endParaRPr sz="2600"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3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>
                <a:solidFill>
                  <a:srgbClr val="3F3F3F"/>
                </a:solidFill>
              </a:rPr>
              <a:t>28</a:t>
            </a:fld>
            <a:endParaRPr>
              <a:solidFill>
                <a:srgbClr val="3F3F3F"/>
              </a:solidFill>
            </a:endParaRPr>
          </a:p>
        </p:txBody>
      </p:sp>
      <p:sp>
        <p:nvSpPr>
          <p:cNvPr id="843" name="Google Shape;843;p38"/>
          <p:cNvSpPr txBox="1">
            <a:spLocks noGrp="1"/>
          </p:cNvSpPr>
          <p:nvPr>
            <p:ph type="title"/>
          </p:nvPr>
        </p:nvSpPr>
        <p:spPr>
          <a:xfrm>
            <a:off x="800100" y="2736325"/>
            <a:ext cx="110763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200" i="1"/>
              <a:t>The full power of OT (and other metrics) is yet to be realized. 🦾</a:t>
            </a:r>
            <a:endParaRPr sz="3000"/>
          </a:p>
        </p:txBody>
      </p:sp>
      <p:sp>
        <p:nvSpPr>
          <p:cNvPr id="844" name="Google Shape;844;p38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5000"/>
              <a:t>4. Next Sequel in the OT Series </a:t>
            </a:r>
            <a:endParaRPr sz="5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491a9843e8_0_113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Metric and AI Models for Collider Physics</a:t>
            </a:r>
            <a:endParaRPr/>
          </a:p>
        </p:txBody>
      </p:sp>
      <p:sp>
        <p:nvSpPr>
          <p:cNvPr id="851" name="Google Shape;851;g3491a9843e8_0_1132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852" name="Google Shape;852;g3491a9843e8_0_1132"/>
          <p:cNvSpPr/>
          <p:nvPr/>
        </p:nvSpPr>
        <p:spPr>
          <a:xfrm rot="382269">
            <a:off x="722870" y="2972641"/>
            <a:ext cx="5271759" cy="2094643"/>
          </a:xfrm>
          <a:prstGeom prst="cloudCallout">
            <a:avLst>
              <a:gd name="adj1" fmla="val -29846"/>
              <a:gd name="adj2" fmla="val 67609"/>
            </a:avLst>
          </a:prstGeom>
          <a:solidFill>
            <a:srgbClr val="F4CCCC"/>
          </a:solidFill>
          <a:ln w="28575" cap="flat" cmpd="sng">
            <a:solidFill>
              <a:srgbClr val="F967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sng" strike="noStrike" cap="none">
                <a:solidFill>
                  <a:srgbClr val="F967A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Anna Karenina Principle:</a:t>
            </a:r>
            <a:endParaRPr sz="2200" b="1" i="0" u="sng" strike="noStrike" cap="none">
              <a:solidFill>
                <a:srgbClr val="F967A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F967A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good models are alike; each failed model fails in its own way.</a:t>
            </a:r>
            <a:endParaRPr sz="2200" b="0" i="0" u="none" strike="noStrike" cap="none">
              <a:solidFill>
                <a:srgbClr val="F967A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53" name="Google Shape;853;g3491a9843e8_0_1132"/>
          <p:cNvPicPr preferRelativeResize="0"/>
          <p:nvPr/>
        </p:nvPicPr>
        <p:blipFill rotWithShape="1">
          <a:blip r:embed="rId3">
            <a:alphaModFix/>
          </a:blip>
          <a:srcRect l="8139" t="10499" r="4148" b="11381"/>
          <a:stretch/>
        </p:blipFill>
        <p:spPr>
          <a:xfrm>
            <a:off x="0" y="4129100"/>
            <a:ext cx="2148350" cy="27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g3491a9843e8_0_1132"/>
          <p:cNvSpPr/>
          <p:nvPr/>
        </p:nvSpPr>
        <p:spPr>
          <a:xfrm>
            <a:off x="412532" y="1018634"/>
            <a:ext cx="11364075" cy="1647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9050" cap="flat" cmpd="sng">
            <a:solidFill>
              <a:srgbClr val="FEBC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🤩 </a:t>
            </a:r>
            <a:r>
              <a:rPr lang="en-US" sz="2200" b="1" i="0" u="sng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The Standard Model (&amp; Beyond) Hypothesis</a:t>
            </a:r>
            <a:r>
              <a:rPr lang="en-US" sz="2200" b="1" i="0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000" b="1" i="0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🤩</a:t>
            </a:r>
            <a:endParaRPr sz="3000" b="1" i="0" u="none" strike="noStrike" cap="none"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i="1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If </a:t>
            </a:r>
            <a:r>
              <a:rPr lang="en-US" sz="2200" i="1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some AI model</a:t>
            </a:r>
            <a:r>
              <a:rPr lang="en-US" sz="2200" i="1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is so general and powerful in solving a variety of tasks in collider physics, then it must have learnt something about the underlying physical laws, i.e., SM (and maybe BSM). </a:t>
            </a:r>
            <a:endParaRPr sz="2200" i="1" u="none" strike="noStrike" cap="none"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5" name="Google Shape;855;g3491a9843e8_0_1132"/>
          <p:cNvSpPr txBox="1"/>
          <p:nvPr/>
        </p:nvSpPr>
        <p:spPr>
          <a:xfrm>
            <a:off x="6062275" y="2917638"/>
            <a:ext cx="1569300" cy="899700"/>
          </a:xfrm>
          <a:prstGeom prst="rect">
            <a:avLst/>
          </a:prstGeom>
          <a:noFill/>
          <a:ln w="28575" cap="flat" cmpd="sng">
            <a:solidFill>
              <a:srgbClr val="F967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Handmade space </a:t>
            </a:r>
            <a:endParaRPr sz="220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6" name="Google Shape;856;g3491a9843e8_0_1132"/>
          <p:cNvSpPr/>
          <p:nvPr/>
        </p:nvSpPr>
        <p:spPr>
          <a:xfrm>
            <a:off x="7631575" y="2917637"/>
            <a:ext cx="220800" cy="899700"/>
          </a:xfrm>
          <a:prstGeom prst="leftBrace">
            <a:avLst>
              <a:gd name="adj1" fmla="val 88010"/>
              <a:gd name="adj2" fmla="val 50000"/>
            </a:avLst>
          </a:prstGeom>
          <a:noFill/>
          <a:ln w="28575" cap="flat" cmpd="sng">
            <a:solidFill>
              <a:srgbClr val="F967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7" name="Google Shape;857;g3491a9843e8_0_1132"/>
          <p:cNvSpPr txBox="1"/>
          <p:nvPr/>
        </p:nvSpPr>
        <p:spPr>
          <a:xfrm>
            <a:off x="7884363" y="2758313"/>
            <a:ext cx="837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OT</a:t>
            </a:r>
            <a:endParaRPr sz="220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8" name="Google Shape;858;g3491a9843e8_0_1132"/>
          <p:cNvSpPr txBox="1"/>
          <p:nvPr/>
        </p:nvSpPr>
        <p:spPr>
          <a:xfrm>
            <a:off x="7825775" y="3436713"/>
            <a:ext cx="1853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Phase Space</a:t>
            </a:r>
            <a:endParaRPr sz="220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9" name="Google Shape;859;g3491a9843e8_0_1132"/>
          <p:cNvSpPr txBox="1"/>
          <p:nvPr/>
        </p:nvSpPr>
        <p:spPr>
          <a:xfrm>
            <a:off x="9856950" y="2936550"/>
            <a:ext cx="1388700" cy="861900"/>
          </a:xfrm>
          <a:prstGeom prst="rect">
            <a:avLst/>
          </a:prstGeom>
          <a:noFill/>
          <a:ln w="28575" cap="flat" cmpd="sng">
            <a:solidFill>
              <a:srgbClr val="FE6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Compare metrics</a:t>
            </a:r>
            <a:endParaRPr sz="220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0" name="Google Shape;860;g3491a9843e8_0_1132"/>
          <p:cNvSpPr txBox="1"/>
          <p:nvPr/>
        </p:nvSpPr>
        <p:spPr>
          <a:xfrm>
            <a:off x="6062275" y="4115125"/>
            <a:ext cx="5090100" cy="876000"/>
          </a:xfrm>
          <a:prstGeom prst="rect">
            <a:avLst/>
          </a:prstGeom>
          <a:noFill/>
          <a:ln w="28575" cap="flat" cmpd="sng">
            <a:solidFill>
              <a:srgbClr val="59B0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Automatically learnt embedding space by AI, such as big foundation models.</a:t>
            </a:r>
            <a:endParaRPr sz="220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1" name="Google Shape;861;g3491a9843e8_0_1132"/>
          <p:cNvSpPr txBox="1"/>
          <p:nvPr/>
        </p:nvSpPr>
        <p:spPr>
          <a:xfrm>
            <a:off x="9041625" y="5466425"/>
            <a:ext cx="2308800" cy="52320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Compare spaces</a:t>
            </a:r>
            <a:endParaRPr sz="220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2" name="Google Shape;862;g3491a9843e8_0_1132"/>
          <p:cNvSpPr/>
          <p:nvPr/>
        </p:nvSpPr>
        <p:spPr>
          <a:xfrm>
            <a:off x="9389338" y="3180513"/>
            <a:ext cx="499800" cy="45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67A6"/>
          </a:solidFill>
          <a:ln w="9525" cap="flat" cmpd="sng">
            <a:solidFill>
              <a:srgbClr val="F967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3" name="Google Shape;863;g3491a9843e8_0_1132"/>
          <p:cNvSpPr/>
          <p:nvPr/>
        </p:nvSpPr>
        <p:spPr>
          <a:xfrm>
            <a:off x="11196775" y="3328025"/>
            <a:ext cx="906600" cy="2692500"/>
          </a:xfrm>
          <a:prstGeom prst="curvedLeftArrow">
            <a:avLst>
              <a:gd name="adj1" fmla="val 25000"/>
              <a:gd name="adj2" fmla="val 84206"/>
              <a:gd name="adj3" fmla="val 25000"/>
            </a:avLst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4" name="Google Shape;864;g3491a9843e8_0_1132"/>
          <p:cNvSpPr/>
          <p:nvPr/>
        </p:nvSpPr>
        <p:spPr>
          <a:xfrm>
            <a:off x="9389350" y="5021463"/>
            <a:ext cx="906600" cy="414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5" name="Google Shape;865;g3491a9843e8_0_1132"/>
          <p:cNvSpPr/>
          <p:nvPr/>
        </p:nvSpPr>
        <p:spPr>
          <a:xfrm>
            <a:off x="3250583" y="5227326"/>
            <a:ext cx="3191712" cy="8997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rgbClr val="EF5645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F5645"/>
                </a:solidFill>
                <a:latin typeface="Alfa Slab One"/>
              </a:rPr>
              <a:t>Extract physics </a:t>
            </a:r>
            <a:br>
              <a:rPr b="0" i="0" dirty="0">
                <a:ln w="9525" cap="flat" cmpd="sng">
                  <a:solidFill>
                    <a:srgbClr val="EF5645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F5645"/>
                </a:solidFill>
                <a:latin typeface="Alfa Slab One"/>
              </a:rPr>
            </a:br>
            <a:r>
              <a:rPr b="0" i="0" dirty="0">
                <a:ln w="9525" cap="flat" cmpd="sng">
                  <a:solidFill>
                    <a:srgbClr val="EF5645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F5645"/>
                </a:solidFill>
                <a:latin typeface="Alfa Slab One"/>
              </a:rPr>
              <a:t>from the space!</a:t>
            </a:r>
          </a:p>
        </p:txBody>
      </p:sp>
      <p:sp>
        <p:nvSpPr>
          <p:cNvPr id="866" name="Google Shape;866;g3491a9843e8_0_1132"/>
          <p:cNvSpPr/>
          <p:nvPr/>
        </p:nvSpPr>
        <p:spPr>
          <a:xfrm>
            <a:off x="7321725" y="5345825"/>
            <a:ext cx="1719900" cy="764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F5645"/>
          </a:solidFill>
          <a:ln w="9525" cap="flat" cmpd="sng">
            <a:solidFill>
              <a:srgbClr val="EF56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7" name="Google Shape;867;g3491a9843e8_0_1132"/>
          <p:cNvSpPr txBox="1"/>
          <p:nvPr/>
        </p:nvSpPr>
        <p:spPr>
          <a:xfrm>
            <a:off x="3081549" y="6227225"/>
            <a:ext cx="4119351" cy="523200"/>
          </a:xfrm>
          <a:prstGeom prst="rect">
            <a:avLst/>
          </a:prstGeom>
          <a:noFill/>
          <a:ln w="28575" cap="flat" cmpd="sng">
            <a:solidFill>
              <a:srgbClr val="EF56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Is it possible? If yes, then how?</a:t>
            </a:r>
            <a:endParaRPr sz="220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>
                <a:solidFill>
                  <a:srgbClr val="3F3F3F"/>
                </a:solidFill>
              </a:rPr>
              <a:t>3</a:t>
            </a:fld>
            <a:endParaRPr>
              <a:solidFill>
                <a:srgbClr val="3F3F3F"/>
              </a:solidFill>
            </a:endParaRPr>
          </a:p>
        </p:txBody>
      </p:sp>
      <p:sp>
        <p:nvSpPr>
          <p:cNvPr id="465" name="Google Shape;465;p3"/>
          <p:cNvSpPr txBox="1">
            <a:spLocks noGrp="1"/>
          </p:cNvSpPr>
          <p:nvPr>
            <p:ph type="title"/>
          </p:nvPr>
        </p:nvSpPr>
        <p:spPr>
          <a:xfrm>
            <a:off x="819150" y="2789125"/>
            <a:ext cx="109770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040" i="1"/>
              <a:t>… because OT defines a metric on the space of collider events with many practical benefits and deep theoretical insights. </a:t>
            </a:r>
            <a:r>
              <a:rPr lang="en-US" sz="3040"/>
              <a:t>😎</a:t>
            </a:r>
            <a:endParaRPr sz="3040" i="1"/>
          </a:p>
        </p:txBody>
      </p:sp>
      <p:sp>
        <p:nvSpPr>
          <p:cNvPr id="466" name="Google Shape;466;p3"/>
          <p:cNvSpPr txBox="1">
            <a:spLocks noGrp="1"/>
          </p:cNvSpPr>
          <p:nvPr>
            <p:ph type="title" idx="2"/>
          </p:nvPr>
        </p:nvSpPr>
        <p:spPr>
          <a:xfrm>
            <a:off x="819150" y="1074825"/>
            <a:ext cx="105537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5000"/>
              <a:t>1. Why care about OT?</a:t>
            </a:r>
            <a:endParaRPr sz="5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3491a9843e8_0_1161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Doing particle </a:t>
            </a:r>
            <a:r>
              <a:rPr lang="en-US" dirty="0" err="1"/>
              <a:t>pheno</a:t>
            </a:r>
            <a:r>
              <a:rPr lang="en-US" dirty="0"/>
              <a:t> in ~2050? </a:t>
            </a:r>
            <a:endParaRPr dirty="0"/>
          </a:p>
        </p:txBody>
      </p:sp>
      <p:sp>
        <p:nvSpPr>
          <p:cNvPr id="874" name="Google Shape;874;g3491a9843e8_0_1161"/>
          <p:cNvSpPr txBox="1"/>
          <p:nvPr/>
        </p:nvSpPr>
        <p:spPr>
          <a:xfrm>
            <a:off x="9952825" y="203425"/>
            <a:ext cx="15693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5" name="Google Shape;875;g3491a9843e8_0_1161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876" name="Google Shape;876;g3491a9843e8_0_1161"/>
          <p:cNvPicPr preferRelativeResize="0"/>
          <p:nvPr/>
        </p:nvPicPr>
        <p:blipFill rotWithShape="1">
          <a:blip r:embed="rId3">
            <a:alphaModFix/>
          </a:blip>
          <a:srcRect l="4039" r="3735"/>
          <a:stretch/>
        </p:blipFill>
        <p:spPr>
          <a:xfrm>
            <a:off x="1" y="1043227"/>
            <a:ext cx="8060900" cy="5814771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g3491a9843e8_0_1161"/>
          <p:cNvSpPr txBox="1"/>
          <p:nvPr/>
        </p:nvSpPr>
        <p:spPr>
          <a:xfrm>
            <a:off x="8866850" y="946775"/>
            <a:ext cx="2612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EF5645"/>
                </a:solidFill>
                <a:latin typeface="Alfa Slab One"/>
                <a:ea typeface="Alfa Slab One"/>
                <a:cs typeface="Alfa Slab One"/>
                <a:sym typeface="Alfa Slab One"/>
              </a:rPr>
              <a:t>Experimental Data</a:t>
            </a:r>
            <a:endParaRPr sz="2500" b="0" i="0" u="none" strike="noStrike" cap="none">
              <a:solidFill>
                <a:srgbClr val="EF5645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878" name="Google Shape;878;g3491a9843e8_0_1161"/>
          <p:cNvSpPr txBox="1"/>
          <p:nvPr/>
        </p:nvSpPr>
        <p:spPr>
          <a:xfrm>
            <a:off x="9116900" y="3425238"/>
            <a:ext cx="2112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EF5645"/>
                </a:solidFill>
                <a:latin typeface="Alfa Slab One"/>
                <a:ea typeface="Alfa Slab One"/>
                <a:cs typeface="Alfa Slab One"/>
                <a:sym typeface="Alfa Slab One"/>
              </a:rPr>
              <a:t>AI Model </a:t>
            </a:r>
            <a:endParaRPr sz="2500" b="0" i="0" u="none" strike="noStrike" cap="none">
              <a:solidFill>
                <a:srgbClr val="EF5645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879" name="Google Shape;879;g3491a9843e8_0_1161"/>
          <p:cNvSpPr txBox="1"/>
          <p:nvPr/>
        </p:nvSpPr>
        <p:spPr>
          <a:xfrm>
            <a:off x="8866850" y="5903725"/>
            <a:ext cx="2612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EF5645"/>
                </a:solidFill>
                <a:latin typeface="Alfa Slab One"/>
                <a:ea typeface="Alfa Slab One"/>
                <a:cs typeface="Alfa Slab One"/>
                <a:sym typeface="Alfa Slab One"/>
              </a:rPr>
              <a:t>Physical Laws</a:t>
            </a:r>
            <a:endParaRPr sz="2500" b="0" i="0" u="none" strike="noStrike" cap="none">
              <a:solidFill>
                <a:srgbClr val="EF5645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880" name="Google Shape;880;g3491a9843e8_0_1161"/>
          <p:cNvPicPr preferRelativeResize="0"/>
          <p:nvPr/>
        </p:nvPicPr>
        <p:blipFill rotWithShape="1">
          <a:blip r:embed="rId4">
            <a:alphaModFix/>
          </a:blip>
          <a:srcRect l="20242" t="4800" r="19133" b="10078"/>
          <a:stretch/>
        </p:blipFill>
        <p:spPr>
          <a:xfrm rot="1749333">
            <a:off x="11267770" y="5623421"/>
            <a:ext cx="756152" cy="11214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1" name="Google Shape;881;g3491a9843e8_0_1161"/>
          <p:cNvCxnSpPr>
            <a:stCxn id="877" idx="2"/>
            <a:endCxn id="878" idx="0"/>
          </p:cNvCxnSpPr>
          <p:nvPr/>
        </p:nvCxnSpPr>
        <p:spPr>
          <a:xfrm>
            <a:off x="10172900" y="1901075"/>
            <a:ext cx="0" cy="1524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82" name="Google Shape;882;g3491a9843e8_0_1161"/>
          <p:cNvCxnSpPr>
            <a:stCxn id="878" idx="2"/>
            <a:endCxn id="879" idx="0"/>
          </p:cNvCxnSpPr>
          <p:nvPr/>
        </p:nvCxnSpPr>
        <p:spPr>
          <a:xfrm>
            <a:off x="10172900" y="3994638"/>
            <a:ext cx="0" cy="1909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83" name="Google Shape;883;g3491a9843e8_0_1161"/>
          <p:cNvSpPr txBox="1"/>
          <p:nvPr/>
        </p:nvSpPr>
        <p:spPr>
          <a:xfrm>
            <a:off x="8277738" y="1740375"/>
            <a:ext cx="1795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- Curated by human experts.</a:t>
            </a:r>
            <a:endParaRPr sz="1800" i="1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- All datasets combined.</a:t>
            </a:r>
            <a:endParaRPr sz="1800" i="1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- Analyzed by AI.</a:t>
            </a:r>
            <a:endParaRPr sz="1800" i="1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4" name="Google Shape;884;g3491a9843e8_0_1161"/>
          <p:cNvSpPr txBox="1"/>
          <p:nvPr/>
        </p:nvSpPr>
        <p:spPr>
          <a:xfrm>
            <a:off x="8227788" y="4356750"/>
            <a:ext cx="18951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- Implicitly encode the underlying laws.</a:t>
            </a:r>
            <a:endParaRPr sz="1800" i="1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- Uncovered by human experts.</a:t>
            </a:r>
            <a:endParaRPr sz="1800" i="1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5" name="Google Shape;885;g3491a9843e8_0_1161"/>
          <p:cNvSpPr txBox="1"/>
          <p:nvPr/>
        </p:nvSpPr>
        <p:spPr>
          <a:xfrm>
            <a:off x="10319350" y="2094375"/>
            <a:ext cx="1795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1" u="none" strike="noStrike" cap="none">
                <a:solidFill>
                  <a:srgbClr val="F4B12F"/>
                </a:solidFill>
                <a:latin typeface="Lato"/>
                <a:ea typeface="Lato"/>
                <a:cs typeface="Lato"/>
                <a:sym typeface="Lato"/>
              </a:rPr>
              <a:t>“Garbage in, garbage out.”</a:t>
            </a:r>
            <a:endParaRPr sz="2200" b="1" i="1" u="none" strike="noStrike" cap="none">
              <a:solidFill>
                <a:srgbClr val="F4B12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6" name="Google Shape;886;g3491a9843e8_0_1161"/>
          <p:cNvSpPr txBox="1"/>
          <p:nvPr/>
        </p:nvSpPr>
        <p:spPr>
          <a:xfrm>
            <a:off x="10319350" y="4399775"/>
            <a:ext cx="17952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1" u="none" strike="noStrike" cap="none">
                <a:solidFill>
                  <a:srgbClr val="F4B12F"/>
                </a:solidFill>
                <a:latin typeface="Lato"/>
                <a:ea typeface="Lato"/>
                <a:cs typeface="Lato"/>
                <a:sym typeface="Lato"/>
              </a:rPr>
              <a:t>“Intelligence remains with humans.”</a:t>
            </a:r>
            <a:endParaRPr sz="2200" b="1" i="1" u="none" strike="noStrike" cap="none">
              <a:solidFill>
                <a:srgbClr val="F4B12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43"/>
          <p:cNvSpPr txBox="1">
            <a:spLocks noGrp="1"/>
          </p:cNvSpPr>
          <p:nvPr>
            <p:ph type="title"/>
          </p:nvPr>
        </p:nvSpPr>
        <p:spPr>
          <a:xfrm>
            <a:off x="4025550" y="361775"/>
            <a:ext cx="41409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Great Thanks!</a:t>
            </a:r>
            <a:endParaRPr/>
          </a:p>
        </p:txBody>
      </p:sp>
      <p:sp>
        <p:nvSpPr>
          <p:cNvPr id="893" name="Google Shape;893;p43"/>
          <p:cNvSpPr txBox="1">
            <a:spLocks noGrp="1"/>
          </p:cNvSpPr>
          <p:nvPr>
            <p:ph type="subTitle" idx="1"/>
          </p:nvPr>
        </p:nvSpPr>
        <p:spPr>
          <a:xfrm>
            <a:off x="453175" y="4102688"/>
            <a:ext cx="11073900" cy="18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rPr lang="en-US" sz="2200" i="1"/>
              <a:t>For more discussions, please contact me at </a:t>
            </a:r>
            <a:r>
              <a:rPr lang="en-US" sz="2200" i="1" u="sng">
                <a:solidFill>
                  <a:schemeClr val="hlink"/>
                </a:solidFill>
                <a:hlinkClick r:id="rId3"/>
              </a:rPr>
              <a:t>tianjiresearch@gmail.com</a:t>
            </a:r>
            <a:r>
              <a:rPr lang="en-US" sz="2200" i="1"/>
              <a:t>.</a:t>
            </a:r>
            <a:endParaRPr sz="2200" i="1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200" i="1"/>
              <a:t>Actively looking for collaborations and motivated students (undergrads, masters, phds). </a:t>
            </a:r>
            <a:endParaRPr sz="3600" i="1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200" i="1"/>
              <a:t>We are organizing a regional group </a:t>
            </a:r>
            <a:r>
              <a:rPr lang="en-US" sz="2200" b="1" i="1"/>
              <a:t>“AI+HEP in East Asia”</a:t>
            </a:r>
            <a:r>
              <a:rPr lang="en-US" sz="2200" i="1"/>
              <a:t> for annual workshops, occasional bootcamps, monthly seminars, etc. For those who are interested, please email me directly. </a:t>
            </a:r>
            <a:endParaRPr sz="2200" i="1"/>
          </a:p>
        </p:txBody>
      </p:sp>
      <p:sp>
        <p:nvSpPr>
          <p:cNvPr id="894" name="Google Shape;894;p43"/>
          <p:cNvSpPr txBox="1">
            <a:spLocks noGrp="1"/>
          </p:cNvSpPr>
          <p:nvPr>
            <p:ph type="subTitle" idx="3"/>
          </p:nvPr>
        </p:nvSpPr>
        <p:spPr>
          <a:xfrm>
            <a:off x="5134600" y="2577675"/>
            <a:ext cx="11064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</a:pPr>
            <a:r>
              <a:rPr lang="en-US" sz="3000"/>
              <a:t>Q&amp;A?</a:t>
            </a:r>
            <a:endParaRPr sz="3000"/>
          </a:p>
        </p:txBody>
      </p:sp>
      <p:sp>
        <p:nvSpPr>
          <p:cNvPr id="895" name="Google Shape;895;p4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3" name="Picture 2" descr="A symbol of yin yang with words&#10;&#10;AI-generated content may be incorrect.">
            <a:extLst>
              <a:ext uri="{FF2B5EF4-FFF2-40B4-BE49-F238E27FC236}">
                <a16:creationId xmlns:a16="http://schemas.microsoft.com/office/drawing/2014/main" id="{037ED4F3-89B4-1D33-4711-6091D44B0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75" y="597337"/>
            <a:ext cx="3275863" cy="3275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3" grpId="0" uiExpand="1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>
                <a:solidFill>
                  <a:srgbClr val="3F3F3F"/>
                </a:solidFill>
              </a:rPr>
              <a:t>32</a:t>
            </a:fld>
            <a:endParaRPr>
              <a:solidFill>
                <a:srgbClr val="3F3F3F"/>
              </a:solidFill>
            </a:endParaRPr>
          </a:p>
        </p:txBody>
      </p:sp>
      <p:sp>
        <p:nvSpPr>
          <p:cNvPr id="903" name="Google Shape;903;p44"/>
          <p:cNvSpPr txBox="1">
            <a:spLocks noGrp="1"/>
          </p:cNvSpPr>
          <p:nvPr>
            <p:ph type="title" idx="2"/>
          </p:nvPr>
        </p:nvSpPr>
        <p:spPr>
          <a:xfrm>
            <a:off x="800100" y="983600"/>
            <a:ext cx="105537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5000"/>
              <a:t>Backup Slides</a:t>
            </a:r>
            <a:endParaRPr sz="5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45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References: OT in Jet Physics</a:t>
            </a:r>
            <a:endParaRPr/>
          </a:p>
        </p:txBody>
      </p:sp>
      <p:sp>
        <p:nvSpPr>
          <p:cNvPr id="910" name="Google Shape;910;p45"/>
          <p:cNvSpPr txBox="1">
            <a:spLocks noGrp="1"/>
          </p:cNvSpPr>
          <p:nvPr>
            <p:ph type="body" idx="2"/>
          </p:nvPr>
        </p:nvSpPr>
        <p:spPr>
          <a:xfrm>
            <a:off x="800100" y="1202549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The Metric Space of Collider Events: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1902.02346</a:t>
            </a:r>
            <a:r>
              <a:rPr lang="en-US" sz="2000"/>
              <a:t>. 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The Hidden Geometry of Particle Collisions: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2004.04159</a:t>
            </a:r>
            <a:r>
              <a:rPr lang="en-US" sz="2000"/>
              <a:t>.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Linearized optimal transport for collider events: 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2008.08604</a:t>
            </a:r>
            <a:r>
              <a:rPr lang="en-US" sz="2000"/>
              <a:t>. </a:t>
            </a:r>
            <a:endParaRPr sz="2000"/>
          </a:p>
          <a:p>
            <a:pPr marL="457200" lvl="0" indent="-355600" algn="l" rtl="0">
              <a:lnSpc>
                <a:spcPct val="91283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>
                <a:solidFill>
                  <a:srgbClr val="3F3F3F"/>
                </a:solidFill>
              </a:rPr>
              <a:t>The Linearized Hellinger-Kantorovich Distance:</a:t>
            </a:r>
            <a:r>
              <a:rPr lang="en-US" sz="2000">
                <a:solidFill>
                  <a:schemeClr val="dk1"/>
                </a:solidFill>
              </a:rPr>
              <a:t> </a:t>
            </a:r>
            <a:r>
              <a:rPr lang="en-US" sz="2000" u="sng">
                <a:solidFill>
                  <a:schemeClr val="hlink"/>
                </a:solidFill>
                <a:hlinkClick r:id="rId6"/>
              </a:rPr>
              <a:t>2102.08807</a:t>
            </a:r>
            <a:r>
              <a:rPr lang="en-US" sz="2000">
                <a:solidFill>
                  <a:schemeClr val="dk1"/>
                </a:solidFill>
              </a:rPr>
              <a:t>. 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Which metric on the space of collider events?: </a:t>
            </a:r>
            <a:r>
              <a:rPr lang="en-US" sz="2000" u="sng">
                <a:solidFill>
                  <a:schemeClr val="hlink"/>
                </a:solidFill>
                <a:hlinkClick r:id="rId7"/>
              </a:rPr>
              <a:t>2111.03670</a:t>
            </a:r>
            <a:r>
              <a:rPr lang="en-US" sz="2000"/>
              <a:t>. 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Optimal transport for a global event description at high-intensity hadron colliders: </a:t>
            </a:r>
            <a:r>
              <a:rPr lang="en-US" sz="2000" u="sng">
                <a:solidFill>
                  <a:schemeClr val="hlink"/>
                </a:solidFill>
                <a:hlinkClick r:id="rId8"/>
              </a:rPr>
              <a:t>2211.02029</a:t>
            </a:r>
            <a:r>
              <a:rPr lang="en-US" sz="2000"/>
              <a:t>. 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SHAPER: Can You Hear the Shape of a Jet?: </a:t>
            </a:r>
            <a:r>
              <a:rPr lang="en-US" sz="2000" u="sng">
                <a:solidFill>
                  <a:schemeClr val="hlink"/>
                </a:solidFill>
                <a:hlinkClick r:id="rId9"/>
              </a:rPr>
              <a:t>2302.12266.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A Spectral Metric for Collider Geometry: </a:t>
            </a:r>
            <a:r>
              <a:rPr lang="en-US" sz="2000" u="sng">
                <a:solidFill>
                  <a:schemeClr val="hlink"/>
                </a:solidFill>
                <a:hlinkClick r:id="rId10"/>
              </a:rPr>
              <a:t>2305.03751</a:t>
            </a:r>
            <a:r>
              <a:rPr lang="en-US" sz="2000"/>
              <a:t>. 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Pileup and Infrared Radiation Annihilation (PIRANHA): A Paradigm for Continuous Jet Grooming: </a:t>
            </a:r>
            <a:r>
              <a:rPr lang="en-US" sz="2000" u="sng">
                <a:solidFill>
                  <a:schemeClr val="hlink"/>
                </a:solidFill>
                <a:hlinkClick r:id="rId11"/>
              </a:rPr>
              <a:t>2305.00989</a:t>
            </a:r>
            <a:r>
              <a:rPr lang="en-US" sz="2000"/>
              <a:t>. 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…</a:t>
            </a:r>
            <a:endParaRPr sz="2000"/>
          </a:p>
        </p:txBody>
      </p:sp>
      <p:sp>
        <p:nvSpPr>
          <p:cNvPr id="911" name="Google Shape;911;p45"/>
          <p:cNvSpPr txBox="1"/>
          <p:nvPr/>
        </p:nvSpPr>
        <p:spPr>
          <a:xfrm>
            <a:off x="800100" y="5543850"/>
            <a:ext cx="77070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For more references, please refer to my </a:t>
            </a:r>
            <a:r>
              <a:rPr lang="en-US" sz="2200" b="1" i="1" u="sng" strike="noStrike" cap="non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2"/>
              </a:rPr>
              <a:t>dissertation</a:t>
            </a:r>
            <a:r>
              <a:rPr lang="en-US" sz="2200" b="1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 sz="2200" b="1" i="1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2" name="Google Shape;912;p45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3491a9843e8_0_1085"/>
          <p:cNvSpPr/>
          <p:nvPr/>
        </p:nvSpPr>
        <p:spPr>
          <a:xfrm>
            <a:off x="9130733" y="6370275"/>
            <a:ext cx="2990100" cy="378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8" name="Google Shape;918;g3491a9843e8_0_10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8" y="1788924"/>
            <a:ext cx="5640574" cy="99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g3491a9843e8_0_10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2075" y="1866900"/>
            <a:ext cx="4881675" cy="4881675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g3491a9843e8_0_1085"/>
          <p:cNvSpPr txBox="1">
            <a:spLocks noGrp="1"/>
          </p:cNvSpPr>
          <p:nvPr>
            <p:ph type="title" idx="2"/>
          </p:nvPr>
        </p:nvSpPr>
        <p:spPr>
          <a:xfrm>
            <a:off x="340300" y="686825"/>
            <a:ext cx="93948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2600" i="1">
                <a:solidFill>
                  <a:srgbClr val="8C1515"/>
                </a:solidFill>
              </a:rPr>
              <a:t>For example, N-subjettiness can be defined using the EMD distance.</a:t>
            </a:r>
            <a:endParaRPr sz="2600" i="1">
              <a:solidFill>
                <a:srgbClr val="8C1515"/>
              </a:solidFill>
            </a:endParaRPr>
          </a:p>
        </p:txBody>
      </p:sp>
      <p:pic>
        <p:nvPicPr>
          <p:cNvPr id="921" name="Google Shape;921;g3491a9843e8_0_1085"/>
          <p:cNvPicPr preferRelativeResize="0"/>
          <p:nvPr/>
        </p:nvPicPr>
        <p:blipFill rotWithShape="1">
          <a:blip r:embed="rId5">
            <a:alphaModFix/>
          </a:blip>
          <a:srcRect l="2114"/>
          <a:stretch/>
        </p:blipFill>
        <p:spPr>
          <a:xfrm>
            <a:off x="508037" y="3708901"/>
            <a:ext cx="5640575" cy="914774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g3491a9843e8_0_1085"/>
          <p:cNvSpPr/>
          <p:nvPr/>
        </p:nvSpPr>
        <p:spPr>
          <a:xfrm>
            <a:off x="2824138" y="2878969"/>
            <a:ext cx="1008300" cy="737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83A4B"/>
          </a:solidFill>
          <a:ln w="19050" cap="flat" cmpd="sng">
            <a:solidFill>
              <a:srgbClr val="B83A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g3491a9843e8_0_1085"/>
          <p:cNvSpPr/>
          <p:nvPr/>
        </p:nvSpPr>
        <p:spPr>
          <a:xfrm>
            <a:off x="340300" y="6370275"/>
            <a:ext cx="2733900" cy="418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4" name="Google Shape;924;g3491a9843e8_0_10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03625" y="5034577"/>
            <a:ext cx="2449400" cy="1219450"/>
          </a:xfrm>
          <a:prstGeom prst="rect">
            <a:avLst/>
          </a:prstGeom>
          <a:noFill/>
          <a:ln w="28575" cap="flat" cmpd="sng">
            <a:solidFill>
              <a:srgbClr val="B83A4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25" name="Google Shape;925;g3491a9843e8_0_1085"/>
          <p:cNvSpPr txBox="1">
            <a:spLocks noGrp="1"/>
          </p:cNvSpPr>
          <p:nvPr>
            <p:ph type="body" idx="1"/>
          </p:nvPr>
        </p:nvSpPr>
        <p:spPr>
          <a:xfrm>
            <a:off x="8400658" y="1418763"/>
            <a:ext cx="32115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750"/>
              </a:spcBef>
              <a:spcAft>
                <a:spcPts val="1000"/>
              </a:spcAft>
              <a:buSzPts val="2100"/>
              <a:buNone/>
            </a:pPr>
            <a:r>
              <a:rPr lang="en-US" sz="1600">
                <a:solidFill>
                  <a:srgbClr val="000000"/>
                </a:solidFill>
              </a:rPr>
              <a:t>Source: Figure 6, </a:t>
            </a:r>
            <a:r>
              <a:rPr lang="en-US" sz="1600" u="sng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2004.04159</a:t>
            </a:r>
            <a:r>
              <a:rPr lang="en-US" sz="1600">
                <a:solidFill>
                  <a:srgbClr val="000000"/>
                </a:solidFill>
              </a:rPr>
              <a:t>.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926" name="Google Shape;926;g3491a9843e8_0_1085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3491a9843e8_0_625"/>
          <p:cNvSpPr/>
          <p:nvPr/>
        </p:nvSpPr>
        <p:spPr>
          <a:xfrm>
            <a:off x="340300" y="6370275"/>
            <a:ext cx="2733900" cy="418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g3491a9843e8_0_625"/>
          <p:cNvSpPr txBox="1">
            <a:spLocks noGrp="1"/>
          </p:cNvSpPr>
          <p:nvPr>
            <p:ph type="title"/>
          </p:nvPr>
        </p:nvSpPr>
        <p:spPr>
          <a:xfrm>
            <a:off x="800100" y="237076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Two equivalent formulations of W</a:t>
            </a:r>
            <a:r>
              <a:rPr lang="en-US" baseline="-25000"/>
              <a:t>2</a:t>
            </a:r>
            <a:r>
              <a:rPr lang="en-US"/>
              <a:t> distance</a:t>
            </a:r>
            <a:endParaRPr/>
          </a:p>
        </p:txBody>
      </p:sp>
      <p:pic>
        <p:nvPicPr>
          <p:cNvPr id="934" name="Google Shape;934;g3491a9843e8_0_625"/>
          <p:cNvPicPr preferRelativeResize="0"/>
          <p:nvPr/>
        </p:nvPicPr>
        <p:blipFill rotWithShape="1">
          <a:blip r:embed="rId3">
            <a:alphaModFix/>
          </a:blip>
          <a:srcRect l="3756" r="1394"/>
          <a:stretch/>
        </p:blipFill>
        <p:spPr>
          <a:xfrm>
            <a:off x="5439650" y="1158950"/>
            <a:ext cx="5986801" cy="1415891"/>
          </a:xfrm>
          <a:prstGeom prst="rect">
            <a:avLst/>
          </a:prstGeom>
          <a:noFill/>
          <a:ln w="28575" cap="flat" cmpd="sng">
            <a:solidFill>
              <a:srgbClr val="EF564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35" name="Google Shape;935;g3491a9843e8_0_625"/>
          <p:cNvSpPr txBox="1"/>
          <p:nvPr/>
        </p:nvSpPr>
        <p:spPr>
          <a:xfrm>
            <a:off x="711950" y="1121475"/>
            <a:ext cx="5175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400" b="1" i="0" u="none" strike="noStrike" cap="none">
                <a:solidFill>
                  <a:srgbClr val="EF5645"/>
                </a:solidFill>
                <a:latin typeface="Lato"/>
                <a:ea typeface="Lato"/>
                <a:cs typeface="Lato"/>
                <a:sym typeface="Lato"/>
              </a:rPr>
              <a:t>Kantorovich formulation (static):</a:t>
            </a:r>
            <a:endParaRPr sz="2400" b="1" i="0" u="none" strike="noStrike" cap="none">
              <a:solidFill>
                <a:srgbClr val="EF564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6" name="Google Shape;936;g3491a9843e8_0_625"/>
          <p:cNvSpPr txBox="1"/>
          <p:nvPr/>
        </p:nvSpPr>
        <p:spPr>
          <a:xfrm>
            <a:off x="711950" y="2677913"/>
            <a:ext cx="5986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400" b="1" i="0" u="none" strike="noStrike" cap="none">
                <a:solidFill>
                  <a:srgbClr val="F4B12F"/>
                </a:solidFill>
                <a:latin typeface="Lato"/>
                <a:ea typeface="Lato"/>
                <a:cs typeface="Lato"/>
                <a:sym typeface="Lato"/>
              </a:rPr>
              <a:t>Benamou-Brenier formulation (dynamic):</a:t>
            </a:r>
            <a:endParaRPr sz="2400" b="1" i="0" u="none" strike="noStrike" cap="none">
              <a:solidFill>
                <a:srgbClr val="F4B12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7" name="Google Shape;937;g3491a9843e8_0_625"/>
          <p:cNvSpPr txBox="1"/>
          <p:nvPr/>
        </p:nvSpPr>
        <p:spPr>
          <a:xfrm>
            <a:off x="711950" y="3582263"/>
            <a:ext cx="3024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200" b="0" i="0" u="sng" strike="noStrike" cap="none">
                <a:solidFill>
                  <a:srgbClr val="F4B12F"/>
                </a:solidFill>
                <a:latin typeface="Lato"/>
                <a:ea typeface="Lato"/>
                <a:cs typeface="Lato"/>
                <a:sym typeface="Lato"/>
              </a:rPr>
              <a:t>Continuity Equation</a:t>
            </a:r>
            <a:endParaRPr sz="2200" b="0" i="0" u="sng" strike="noStrike" cap="none">
              <a:solidFill>
                <a:srgbClr val="F4B12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8" name="Google Shape;938;g3491a9843e8_0_625"/>
          <p:cNvSpPr txBox="1"/>
          <p:nvPr/>
        </p:nvSpPr>
        <p:spPr>
          <a:xfrm>
            <a:off x="6698750" y="3032700"/>
            <a:ext cx="4823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2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⇔ Charge conservation</a:t>
            </a:r>
            <a:endParaRPr sz="2200" b="1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⍴: charge density; ω: current density</a:t>
            </a:r>
            <a:endParaRPr sz="22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No source/sink</a:t>
            </a:r>
            <a:endParaRPr sz="22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39" name="Google Shape;939;g3491a9843e8_0_6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1300" y="3429000"/>
            <a:ext cx="2566709" cy="632100"/>
          </a:xfrm>
          <a:prstGeom prst="rect">
            <a:avLst/>
          </a:prstGeom>
          <a:noFill/>
          <a:ln w="28575" cap="flat" cmpd="sng">
            <a:solidFill>
              <a:srgbClr val="F4B12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0" name="Google Shape;940;g3491a9843e8_0_6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3650" y="4414352"/>
            <a:ext cx="6881701" cy="1244575"/>
          </a:xfrm>
          <a:prstGeom prst="rect">
            <a:avLst/>
          </a:prstGeom>
          <a:noFill/>
          <a:ln w="28575" cap="flat" cmpd="sng">
            <a:solidFill>
              <a:srgbClr val="F4B12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1" name="Google Shape;941;g3491a9843e8_0_6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43300" y="5967803"/>
            <a:ext cx="7810500" cy="700398"/>
          </a:xfrm>
          <a:prstGeom prst="rect">
            <a:avLst/>
          </a:prstGeom>
          <a:noFill/>
          <a:ln w="28575" cap="flat" cmpd="sng">
            <a:solidFill>
              <a:srgbClr val="F4B12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42" name="Google Shape;942;g3491a9843e8_0_625"/>
          <p:cNvSpPr txBox="1"/>
          <p:nvPr/>
        </p:nvSpPr>
        <p:spPr>
          <a:xfrm>
            <a:off x="711942" y="4691664"/>
            <a:ext cx="230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200" b="0" i="0" u="sng" strike="noStrike" cap="none">
                <a:solidFill>
                  <a:srgbClr val="F4B12F"/>
                </a:solidFill>
                <a:latin typeface="Lato"/>
                <a:ea typeface="Lato"/>
                <a:cs typeface="Lato"/>
                <a:sym typeface="Lato"/>
              </a:rPr>
              <a:t>Cost Functional</a:t>
            </a:r>
            <a:endParaRPr sz="2200" b="0" i="0" u="sng" strike="noStrike" cap="none">
              <a:solidFill>
                <a:srgbClr val="F4B12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3" name="Google Shape;943;g3491a9843e8_0_625"/>
          <p:cNvSpPr txBox="1"/>
          <p:nvPr/>
        </p:nvSpPr>
        <p:spPr>
          <a:xfrm>
            <a:off x="711950" y="6012175"/>
            <a:ext cx="1612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200" b="0" i="0" u="sng" strike="noStrike" cap="none">
                <a:solidFill>
                  <a:srgbClr val="F4B12F"/>
                </a:solidFill>
                <a:latin typeface="Lato"/>
                <a:ea typeface="Lato"/>
                <a:cs typeface="Lato"/>
                <a:sym typeface="Lato"/>
              </a:rPr>
              <a:t>Minimizer</a:t>
            </a:r>
            <a:endParaRPr sz="2200" b="0" i="0" u="sng" strike="noStrike" cap="none">
              <a:solidFill>
                <a:srgbClr val="F4B12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4" name="Google Shape;944;g3491a9843e8_0_625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491a9843e8_0_642"/>
          <p:cNvSpPr/>
          <p:nvPr/>
        </p:nvSpPr>
        <p:spPr>
          <a:xfrm>
            <a:off x="9130733" y="6370275"/>
            <a:ext cx="2990100" cy="378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g3491a9843e8_0_642"/>
          <p:cNvSpPr/>
          <p:nvPr/>
        </p:nvSpPr>
        <p:spPr>
          <a:xfrm>
            <a:off x="340300" y="6370275"/>
            <a:ext cx="2733900" cy="418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g3491a9843e8_0_642"/>
          <p:cNvSpPr txBox="1"/>
          <p:nvPr/>
        </p:nvSpPr>
        <p:spPr>
          <a:xfrm>
            <a:off x="576525" y="379500"/>
            <a:ext cx="8838600" cy="4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0" i="1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Example: Two dirac masses at position x</a:t>
            </a:r>
            <a:r>
              <a:rPr lang="en-US" sz="2600" b="0" i="1" u="none" strike="noStrike" cap="none" baseline="-2500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r>
              <a:rPr lang="en-US" sz="2600" b="0" i="1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 and x</a:t>
            </a:r>
            <a:r>
              <a:rPr lang="en-US" sz="2600" b="0" i="1" u="none" strike="noStrike" cap="none" baseline="-2500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-US" sz="2600" b="0" i="1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600" b="0" i="1" u="none" strike="noStrike" cap="none">
              <a:solidFill>
                <a:srgbClr val="8C151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2" name="Google Shape;952;g3491a9843e8_0_642"/>
          <p:cNvSpPr/>
          <p:nvPr/>
        </p:nvSpPr>
        <p:spPr>
          <a:xfrm>
            <a:off x="1226572" y="1331775"/>
            <a:ext cx="654900" cy="668100"/>
          </a:xfrm>
          <a:prstGeom prst="flowChartConnector">
            <a:avLst/>
          </a:prstGeom>
          <a:solidFill>
            <a:srgbClr val="00B0F0"/>
          </a:solidFill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x</a:t>
            </a:r>
            <a:r>
              <a:rPr lang="en-US" sz="2000" b="0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000" b="0" i="0" u="none" strike="noStrike" cap="none" baseline="-25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3" name="Google Shape;953;g3491a9843e8_0_642"/>
          <p:cNvSpPr/>
          <p:nvPr/>
        </p:nvSpPr>
        <p:spPr>
          <a:xfrm>
            <a:off x="4078967" y="3685495"/>
            <a:ext cx="654900" cy="668100"/>
          </a:xfrm>
          <a:prstGeom prst="flowChartConnector">
            <a:avLst/>
          </a:prstGeom>
          <a:solidFill>
            <a:srgbClr val="EF5645"/>
          </a:solidFill>
          <a:ln w="9525" cap="flat" cmpd="sng">
            <a:solidFill>
              <a:srgbClr val="EF56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x</a:t>
            </a:r>
            <a:r>
              <a:rPr lang="en-US" sz="2000" b="0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2000" b="0" i="0" u="none" strike="noStrike" cap="none" baseline="-25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54" name="Google Shape;954;g3491a9843e8_0_6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8201" y="4501644"/>
            <a:ext cx="4689099" cy="673869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g3491a9843e8_0_642"/>
          <p:cNvSpPr txBox="1"/>
          <p:nvPr/>
        </p:nvSpPr>
        <p:spPr>
          <a:xfrm>
            <a:off x="425625" y="4561526"/>
            <a:ext cx="937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Let</a:t>
            </a:r>
            <a:endParaRPr sz="2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56" name="Google Shape;956;g3491a9843e8_0_642"/>
          <p:cNvCxnSpPr>
            <a:stCxn id="952" idx="5"/>
            <a:endCxn id="953" idx="1"/>
          </p:cNvCxnSpPr>
          <p:nvPr/>
        </p:nvCxnSpPr>
        <p:spPr>
          <a:xfrm>
            <a:off x="1785564" y="1902034"/>
            <a:ext cx="2389200" cy="1881300"/>
          </a:xfrm>
          <a:prstGeom prst="straightConnector1">
            <a:avLst/>
          </a:prstGeom>
          <a:noFill/>
          <a:ln w="19050" cap="flat" cmpd="sng">
            <a:solidFill>
              <a:srgbClr val="00366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957" name="Google Shape;957;g3491a9843e8_0_642"/>
          <p:cNvSpPr/>
          <p:nvPr/>
        </p:nvSpPr>
        <p:spPr>
          <a:xfrm>
            <a:off x="2263198" y="2157717"/>
            <a:ext cx="654900" cy="668100"/>
          </a:xfrm>
          <a:prstGeom prst="flowChartConnector">
            <a:avLst/>
          </a:prstGeom>
          <a:solidFill>
            <a:srgbClr val="9E9E9E"/>
          </a:solidFill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x</a:t>
            </a:r>
            <a:r>
              <a:rPr lang="en-US" sz="2000" b="0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</a:t>
            </a:r>
            <a:endParaRPr sz="2000" b="0" i="0" u="none" strike="noStrike" cap="none" baseline="-25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58" name="Google Shape;958;g3491a9843e8_0_642"/>
          <p:cNvCxnSpPr/>
          <p:nvPr/>
        </p:nvCxnSpPr>
        <p:spPr>
          <a:xfrm>
            <a:off x="2918564" y="2490023"/>
            <a:ext cx="724500" cy="5712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59" name="Google Shape;959;g3491a9843e8_0_642"/>
          <p:cNvSpPr txBox="1"/>
          <p:nvPr/>
        </p:nvSpPr>
        <p:spPr>
          <a:xfrm>
            <a:off x="3348720" y="2355023"/>
            <a:ext cx="826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𝞈</a:t>
            </a:r>
            <a:r>
              <a:rPr lang="en-US" sz="2200" b="0" i="0" u="none" strike="noStrike" cap="none" baseline="-2500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t</a:t>
            </a:r>
            <a:endParaRPr sz="2200" b="0" i="0" u="none" strike="noStrike" cap="none" baseline="-2500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0" name="Google Shape;960;g3491a9843e8_0_642"/>
          <p:cNvSpPr txBox="1"/>
          <p:nvPr/>
        </p:nvSpPr>
        <p:spPr>
          <a:xfrm>
            <a:off x="2711400" y="1634517"/>
            <a:ext cx="826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⍴</a:t>
            </a:r>
            <a:r>
              <a:rPr lang="en-US" sz="2200" b="0" i="0" u="none" strike="noStrike" cap="none" baseline="-2500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t</a:t>
            </a:r>
            <a:endParaRPr sz="2200" b="0" i="0" u="none" strike="noStrike" cap="none" baseline="-2500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61" name="Google Shape;961;g3491a9843e8_0_6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2942" y="1551476"/>
            <a:ext cx="4588242" cy="798758"/>
          </a:xfrm>
          <a:prstGeom prst="rect">
            <a:avLst/>
          </a:prstGeom>
          <a:noFill/>
          <a:ln w="28575" cap="flat" cmpd="sng">
            <a:solidFill>
              <a:srgbClr val="798D3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2" name="Google Shape;962;g3491a9843e8_0_6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2942" y="2764416"/>
            <a:ext cx="2612817" cy="664573"/>
          </a:xfrm>
          <a:prstGeom prst="rect">
            <a:avLst/>
          </a:prstGeom>
          <a:noFill/>
          <a:ln w="28575" cap="flat" cmpd="sng">
            <a:solidFill>
              <a:srgbClr val="798D3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3" name="Google Shape;963;g3491a9843e8_0_6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04050" y="3843199"/>
            <a:ext cx="4606025" cy="592865"/>
          </a:xfrm>
          <a:prstGeom prst="rect">
            <a:avLst/>
          </a:prstGeom>
          <a:noFill/>
          <a:ln w="28575" cap="flat" cmpd="sng">
            <a:solidFill>
              <a:srgbClr val="798D3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64" name="Google Shape;964;g3491a9843e8_0_642"/>
          <p:cNvSpPr/>
          <p:nvPr/>
        </p:nvSpPr>
        <p:spPr>
          <a:xfrm rot="658">
            <a:off x="1393601" y="5590975"/>
            <a:ext cx="9404700" cy="1050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rgbClr val="F4B1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A Dirac-to-Dirac geodesic in W</a:t>
            </a:r>
            <a:r>
              <a:rPr lang="en-US" sz="2400" b="1" i="0" u="none" strike="noStrike" cap="none" baseline="-250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-US" sz="24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consists of a single Dirac traveling along the straight line between them at constant speed. </a:t>
            </a:r>
            <a:endParaRPr sz="2400" b="1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5" name="Google Shape;965;g3491a9843e8_0_642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3491a9843e8_0_1110"/>
          <p:cNvSpPr txBox="1">
            <a:spLocks noGrp="1"/>
          </p:cNvSpPr>
          <p:nvPr>
            <p:ph type="title"/>
          </p:nvPr>
        </p:nvSpPr>
        <p:spPr>
          <a:xfrm>
            <a:off x="819150" y="19185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LinW</a:t>
            </a:r>
            <a:r>
              <a:rPr lang="en-US" baseline="-25000"/>
              <a:t>2</a:t>
            </a:r>
            <a:r>
              <a:rPr lang="en-US"/>
              <a:t> metric: A simple example</a:t>
            </a:r>
            <a:endParaRPr/>
          </a:p>
        </p:txBody>
      </p:sp>
      <p:pic>
        <p:nvPicPr>
          <p:cNvPr id="982" name="Google Shape;982;g3491a9843e8_0_1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50" y="983025"/>
            <a:ext cx="5955600" cy="587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g3491a9843e8_0_1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2189" y="1114925"/>
            <a:ext cx="4232136" cy="4114086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g3491a9843e8_0_1110"/>
          <p:cNvSpPr txBox="1"/>
          <p:nvPr/>
        </p:nvSpPr>
        <p:spPr>
          <a:xfrm>
            <a:off x="6363675" y="5732163"/>
            <a:ext cx="5164500" cy="632100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75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The linear approx. is pretty good!</a:t>
            </a:r>
            <a:r>
              <a:rPr lang="en-US" sz="2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👻 </a:t>
            </a:r>
            <a:r>
              <a:rPr lang="en-US" sz="24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400" b="1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5" name="Google Shape;985;g3491a9843e8_0_1110"/>
          <p:cNvSpPr/>
          <p:nvPr/>
        </p:nvSpPr>
        <p:spPr>
          <a:xfrm>
            <a:off x="5919800" y="1337575"/>
            <a:ext cx="2012400" cy="2604300"/>
          </a:xfrm>
          <a:prstGeom prst="wedgeRoundRectCallout">
            <a:avLst>
              <a:gd name="adj1" fmla="val 59860"/>
              <a:gd name="adj2" fmla="val -17047"/>
              <a:gd name="adj3" fmla="val 0"/>
            </a:avLst>
          </a:prstGeom>
          <a:solidFill>
            <a:srgbClr val="C9DAF8"/>
          </a:solidFill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Percent diff between linearized and exact W</a:t>
            </a:r>
            <a:r>
              <a:rPr lang="en-US" sz="2200" b="0" i="0" u="none" strike="noStrike" cap="none" baseline="-250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-US" sz="2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distances for 500 W/QCD jets.</a:t>
            </a:r>
            <a:endParaRPr sz="22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6" name="Google Shape;986;g3491a9843e8_0_1110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3491a9843e8_0_66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Unbalanced Twin of W</a:t>
            </a:r>
            <a:r>
              <a:rPr lang="en-US" baseline="-25000"/>
              <a:t>2</a:t>
            </a:r>
            <a:r>
              <a:rPr lang="en-US"/>
              <a:t>: Hellinger-Kantorovich (HK)</a:t>
            </a:r>
            <a:endParaRPr/>
          </a:p>
        </p:txBody>
      </p:sp>
      <p:sp>
        <p:nvSpPr>
          <p:cNvPr id="993" name="Google Shape;993;g3491a9843e8_0_662"/>
          <p:cNvSpPr/>
          <p:nvPr/>
        </p:nvSpPr>
        <p:spPr>
          <a:xfrm>
            <a:off x="6407600" y="6200725"/>
            <a:ext cx="2577900" cy="608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g3491a9843e8_0_662"/>
          <p:cNvSpPr/>
          <p:nvPr/>
        </p:nvSpPr>
        <p:spPr>
          <a:xfrm>
            <a:off x="111575" y="6183975"/>
            <a:ext cx="2577900" cy="608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g3491a9843e8_0_662"/>
          <p:cNvSpPr txBox="1"/>
          <p:nvPr/>
        </p:nvSpPr>
        <p:spPr>
          <a:xfrm>
            <a:off x="8325034" y="8698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38</a:t>
            </a:fld>
            <a:endParaRPr sz="1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6" name="Google Shape;996;g3491a9843e8_0_662"/>
          <p:cNvSpPr txBox="1"/>
          <p:nvPr/>
        </p:nvSpPr>
        <p:spPr>
          <a:xfrm>
            <a:off x="245750" y="1082950"/>
            <a:ext cx="5737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400" b="1" i="0" u="none" strike="noStrike" cap="none">
                <a:solidFill>
                  <a:srgbClr val="EF5645"/>
                </a:solidFill>
                <a:latin typeface="Lato"/>
                <a:ea typeface="Lato"/>
                <a:cs typeface="Lato"/>
                <a:sym typeface="Lato"/>
              </a:rPr>
              <a:t>Kantorovich type formulation (static):</a:t>
            </a:r>
            <a:endParaRPr sz="2400" b="1" i="0" u="none" strike="noStrike" cap="none">
              <a:solidFill>
                <a:srgbClr val="EF564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97" name="Google Shape;997;g3491a9843e8_0_662"/>
          <p:cNvPicPr preferRelativeResize="0"/>
          <p:nvPr/>
        </p:nvPicPr>
        <p:blipFill rotWithShape="1">
          <a:blip r:embed="rId3">
            <a:alphaModFix/>
          </a:blip>
          <a:srcRect l="2262" r="1453"/>
          <a:stretch/>
        </p:blipFill>
        <p:spPr>
          <a:xfrm>
            <a:off x="6160575" y="1126925"/>
            <a:ext cx="5826401" cy="1696175"/>
          </a:xfrm>
          <a:prstGeom prst="rect">
            <a:avLst/>
          </a:prstGeom>
          <a:noFill/>
          <a:ln w="28575" cap="flat" cmpd="sng">
            <a:solidFill>
              <a:srgbClr val="EF564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98" name="Google Shape;998;g3491a9843e8_0_6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950" y="2077750"/>
            <a:ext cx="5703125" cy="745350"/>
          </a:xfrm>
          <a:prstGeom prst="rect">
            <a:avLst/>
          </a:prstGeom>
          <a:noFill/>
          <a:ln w="28575" cap="flat" cmpd="sng">
            <a:solidFill>
              <a:srgbClr val="EF564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99" name="Google Shape;999;g3491a9843e8_0_662"/>
          <p:cNvSpPr txBox="1"/>
          <p:nvPr/>
        </p:nvSpPr>
        <p:spPr>
          <a:xfrm>
            <a:off x="151400" y="3051225"/>
            <a:ext cx="7731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400" b="1" i="0" u="none" strike="noStrike" cap="none">
                <a:solidFill>
                  <a:srgbClr val="F4B12F"/>
                </a:solidFill>
                <a:latin typeface="Lato"/>
                <a:ea typeface="Lato"/>
                <a:cs typeface="Lato"/>
                <a:sym typeface="Lato"/>
              </a:rPr>
              <a:t>Benamou-Brenier-type formulation (dynamic):</a:t>
            </a:r>
            <a:endParaRPr sz="2400" b="1" i="0" u="none" strike="noStrike" cap="none">
              <a:solidFill>
                <a:srgbClr val="F4B12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00" name="Google Shape;1000;g3491a9843e8_0_6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90476" y="3608775"/>
            <a:ext cx="2577900" cy="745350"/>
          </a:xfrm>
          <a:prstGeom prst="rect">
            <a:avLst/>
          </a:prstGeom>
          <a:noFill/>
          <a:ln w="28575" cap="flat" cmpd="sng">
            <a:solidFill>
              <a:srgbClr val="F4B12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1" name="Google Shape;1001;g3491a9843e8_0_6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5751" y="4469875"/>
            <a:ext cx="7513099" cy="1200600"/>
          </a:xfrm>
          <a:prstGeom prst="rect">
            <a:avLst/>
          </a:prstGeom>
          <a:noFill/>
          <a:ln w="28575" cap="flat" cmpd="sng">
            <a:solidFill>
              <a:srgbClr val="F4B12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2" name="Google Shape;1002;g3491a9843e8_0_66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5750" y="5878725"/>
            <a:ext cx="8793704" cy="810775"/>
          </a:xfrm>
          <a:prstGeom prst="rect">
            <a:avLst/>
          </a:prstGeom>
          <a:noFill/>
          <a:ln w="28575" cap="flat" cmpd="sng">
            <a:solidFill>
              <a:srgbClr val="F4B12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03" name="Google Shape;1003;g3491a9843e8_0_662"/>
          <p:cNvSpPr txBox="1"/>
          <p:nvPr/>
        </p:nvSpPr>
        <p:spPr>
          <a:xfrm>
            <a:off x="245753" y="3776004"/>
            <a:ext cx="475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200" b="0" i="0" u="sng" strike="noStrike" cap="none">
                <a:solidFill>
                  <a:srgbClr val="F4B12F"/>
                </a:solidFill>
                <a:latin typeface="Lato"/>
                <a:ea typeface="Lato"/>
                <a:cs typeface="Lato"/>
                <a:sym typeface="Lato"/>
              </a:rPr>
              <a:t>Continuity Equation with Source</a:t>
            </a:r>
            <a:endParaRPr sz="2200" b="0" i="0" u="sng" strike="noStrike" cap="none">
              <a:solidFill>
                <a:srgbClr val="F4B12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4" name="Google Shape;1004;g3491a9843e8_0_662"/>
          <p:cNvSpPr/>
          <p:nvPr/>
        </p:nvSpPr>
        <p:spPr>
          <a:xfrm>
            <a:off x="4168892" y="4573614"/>
            <a:ext cx="906000" cy="689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59B06D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g3491a9843e8_0_662"/>
          <p:cNvSpPr txBox="1"/>
          <p:nvPr/>
        </p:nvSpPr>
        <p:spPr>
          <a:xfrm>
            <a:off x="7983600" y="4639225"/>
            <a:ext cx="3997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200" b="1" i="1" u="none" strike="noStrike" cap="none">
                <a:solidFill>
                  <a:srgbClr val="59B06D"/>
                </a:solidFill>
                <a:latin typeface="Lato"/>
                <a:ea typeface="Lato"/>
                <a:cs typeface="Lato"/>
                <a:sym typeface="Lato"/>
              </a:rPr>
              <a:t>Additional term takes care of mass creation/destruction</a:t>
            </a:r>
            <a:endParaRPr sz="2200" b="1" i="1" u="none" strike="noStrike" cap="none">
              <a:solidFill>
                <a:srgbClr val="59B06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6" name="Google Shape;1006;g3491a9843e8_0_662"/>
          <p:cNvSpPr/>
          <p:nvPr/>
        </p:nvSpPr>
        <p:spPr>
          <a:xfrm>
            <a:off x="6893377" y="3662826"/>
            <a:ext cx="337800" cy="598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59B06D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g3491a9843e8_0_662"/>
          <p:cNvSpPr/>
          <p:nvPr/>
        </p:nvSpPr>
        <p:spPr>
          <a:xfrm rot="-327072">
            <a:off x="7202578" y="2015742"/>
            <a:ext cx="4800109" cy="1888341"/>
          </a:xfrm>
          <a:prstGeom prst="cloudCallout">
            <a:avLst>
              <a:gd name="adj1" fmla="val -40123"/>
              <a:gd name="adj2" fmla="val 57379"/>
            </a:avLst>
          </a:prstGeom>
          <a:solidFill>
            <a:srgbClr val="F4CCCC"/>
          </a:solidFill>
          <a:ln w="19050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200" b="1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Bonus: </a:t>
            </a:r>
            <a:r>
              <a:rPr lang="en-US" sz="22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HK also enjoys a (weak) Riemannian structure → can linearize!</a:t>
            </a:r>
            <a:endParaRPr sz="2200" b="0" i="1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8" name="Google Shape;1008;g3491a9843e8_0_662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3491a9843e8_0_683"/>
          <p:cNvSpPr/>
          <p:nvPr/>
        </p:nvSpPr>
        <p:spPr>
          <a:xfrm>
            <a:off x="9130733" y="6370275"/>
            <a:ext cx="2990100" cy="378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g3491a9843e8_0_683"/>
          <p:cNvSpPr/>
          <p:nvPr/>
        </p:nvSpPr>
        <p:spPr>
          <a:xfrm>
            <a:off x="340300" y="6370275"/>
            <a:ext cx="2733900" cy="418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g3491a9843e8_0_683"/>
          <p:cNvSpPr/>
          <p:nvPr/>
        </p:nvSpPr>
        <p:spPr>
          <a:xfrm>
            <a:off x="711950" y="1149850"/>
            <a:ext cx="1037100" cy="1054800"/>
          </a:xfrm>
          <a:prstGeom prst="flowChartConnector">
            <a:avLst/>
          </a:prstGeom>
          <a:solidFill>
            <a:srgbClr val="00B0F0"/>
          </a:solidFill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</a:t>
            </a:r>
            <a:r>
              <a:rPr lang="en-US" sz="2000" b="0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x</a:t>
            </a:r>
            <a:r>
              <a:rPr lang="en-US" sz="2000" b="0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000" b="0" i="0" u="none" strike="noStrike" cap="none" baseline="-25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6" name="Google Shape;1016;g3491a9843e8_0_683"/>
          <p:cNvSpPr/>
          <p:nvPr/>
        </p:nvSpPr>
        <p:spPr>
          <a:xfrm>
            <a:off x="3359994" y="3277486"/>
            <a:ext cx="774000" cy="811500"/>
          </a:xfrm>
          <a:prstGeom prst="flowChartConnector">
            <a:avLst/>
          </a:prstGeom>
          <a:solidFill>
            <a:srgbClr val="EF5645"/>
          </a:solidFill>
          <a:ln w="9525" cap="flat" cmpd="sng">
            <a:solidFill>
              <a:srgbClr val="EF56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</a:t>
            </a:r>
            <a:r>
              <a:rPr lang="en-US" sz="2000" b="0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x</a:t>
            </a:r>
            <a:r>
              <a:rPr lang="en-US" sz="2000" b="0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2000" b="0" i="0" u="none" strike="noStrike" cap="none" baseline="-25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017" name="Google Shape;1017;g3491a9843e8_0_683"/>
          <p:cNvCxnSpPr>
            <a:stCxn id="1015" idx="5"/>
            <a:endCxn id="1016" idx="1"/>
          </p:cNvCxnSpPr>
          <p:nvPr/>
        </p:nvCxnSpPr>
        <p:spPr>
          <a:xfrm>
            <a:off x="1597170" y="2050178"/>
            <a:ext cx="1876200" cy="1346100"/>
          </a:xfrm>
          <a:prstGeom prst="straightConnector1">
            <a:avLst/>
          </a:prstGeom>
          <a:noFill/>
          <a:ln w="19050" cap="flat" cmpd="sng">
            <a:solidFill>
              <a:srgbClr val="00366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018" name="Google Shape;1018;g3491a9843e8_0_683"/>
          <p:cNvSpPr/>
          <p:nvPr/>
        </p:nvSpPr>
        <p:spPr>
          <a:xfrm>
            <a:off x="1860872" y="2054422"/>
            <a:ext cx="896400" cy="811500"/>
          </a:xfrm>
          <a:prstGeom prst="flowChartConnector">
            <a:avLst/>
          </a:prstGeom>
          <a:solidFill>
            <a:srgbClr val="9E9E9E"/>
          </a:solidFill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x</a:t>
            </a:r>
            <a:r>
              <a:rPr lang="en-US" sz="2000" b="0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</a:t>
            </a:r>
            <a:endParaRPr sz="2000" b="0" i="0" u="none" strike="noStrike" cap="none" baseline="-25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019" name="Google Shape;1019;g3491a9843e8_0_683"/>
          <p:cNvCxnSpPr/>
          <p:nvPr/>
        </p:nvCxnSpPr>
        <p:spPr>
          <a:xfrm>
            <a:off x="2401951" y="2597136"/>
            <a:ext cx="597900" cy="4572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20" name="Google Shape;1020;g3491a9843e8_0_683"/>
          <p:cNvSpPr txBox="1"/>
          <p:nvPr/>
        </p:nvSpPr>
        <p:spPr>
          <a:xfrm>
            <a:off x="2757093" y="2489069"/>
            <a:ext cx="68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𝞈</a:t>
            </a:r>
            <a:r>
              <a:rPr lang="en-US" sz="1800" b="0" i="0" u="none" strike="noStrike" cap="none" baseline="-250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1800" b="0" i="0" u="none" strike="noStrike" cap="none" baseline="-25000">
              <a:solidFill>
                <a:srgbClr val="88888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1" name="Google Shape;1021;g3491a9843e8_0_6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0976" y="806588"/>
            <a:ext cx="4131225" cy="352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g3491a9843e8_0_6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7109" y="1346998"/>
            <a:ext cx="2326772" cy="547217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g3491a9843e8_0_683"/>
          <p:cNvSpPr txBox="1"/>
          <p:nvPr/>
        </p:nvSpPr>
        <p:spPr>
          <a:xfrm>
            <a:off x="3439322" y="2067012"/>
            <a:ext cx="330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20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</a:t>
            </a: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(t): Evolution of mass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24" name="Google Shape;1024;g3491a9843e8_0_6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0231" y="2722555"/>
            <a:ext cx="358806" cy="4573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5" name="Google Shape;1025;g3491a9843e8_0_683"/>
          <p:cNvCxnSpPr>
            <a:endCxn id="1018" idx="2"/>
          </p:cNvCxnSpPr>
          <p:nvPr/>
        </p:nvCxnSpPr>
        <p:spPr>
          <a:xfrm rot="10800000" flipH="1">
            <a:off x="1591172" y="2460172"/>
            <a:ext cx="269700" cy="67500"/>
          </a:xfrm>
          <a:prstGeom prst="straightConnector1">
            <a:avLst/>
          </a:prstGeom>
          <a:noFill/>
          <a:ln w="19050" cap="flat" cmpd="sng">
            <a:solidFill>
              <a:srgbClr val="888888"/>
            </a:solidFill>
            <a:prstDash val="dot"/>
            <a:round/>
            <a:headEnd type="none" w="sm" len="sm"/>
            <a:tailEnd type="stealth" w="med" len="med"/>
          </a:ln>
        </p:spPr>
      </p:cxnSp>
      <p:cxnSp>
        <p:nvCxnSpPr>
          <p:cNvPr id="1026" name="Google Shape;1026;g3491a9843e8_0_683"/>
          <p:cNvCxnSpPr/>
          <p:nvPr/>
        </p:nvCxnSpPr>
        <p:spPr>
          <a:xfrm rot="10800000" flipH="1">
            <a:off x="1782842" y="2715763"/>
            <a:ext cx="201300" cy="220200"/>
          </a:xfrm>
          <a:prstGeom prst="straightConnector1">
            <a:avLst/>
          </a:prstGeom>
          <a:noFill/>
          <a:ln w="19050" cap="flat" cmpd="sng">
            <a:solidFill>
              <a:srgbClr val="888888"/>
            </a:solidFill>
            <a:prstDash val="dot"/>
            <a:round/>
            <a:headEnd type="none" w="sm" len="sm"/>
            <a:tailEnd type="stealth" w="med" len="med"/>
          </a:ln>
        </p:spPr>
      </p:cxnSp>
      <p:cxnSp>
        <p:nvCxnSpPr>
          <p:cNvPr id="1027" name="Google Shape;1027;g3491a9843e8_0_683"/>
          <p:cNvCxnSpPr/>
          <p:nvPr/>
        </p:nvCxnSpPr>
        <p:spPr>
          <a:xfrm rot="10800000">
            <a:off x="2197571" y="2809710"/>
            <a:ext cx="13500" cy="338400"/>
          </a:xfrm>
          <a:prstGeom prst="straightConnector1">
            <a:avLst/>
          </a:prstGeom>
          <a:noFill/>
          <a:ln w="19050" cap="flat" cmpd="sng">
            <a:solidFill>
              <a:srgbClr val="888888"/>
            </a:solidFill>
            <a:prstDash val="dot"/>
            <a:round/>
            <a:headEnd type="none" w="sm" len="sm"/>
            <a:tailEnd type="stealth" w="med" len="med"/>
          </a:ln>
        </p:spPr>
      </p:cxnSp>
      <p:cxnSp>
        <p:nvCxnSpPr>
          <p:cNvPr id="1028" name="Google Shape;1028;g3491a9843e8_0_683"/>
          <p:cNvCxnSpPr/>
          <p:nvPr/>
        </p:nvCxnSpPr>
        <p:spPr>
          <a:xfrm rot="10800000">
            <a:off x="2482963" y="2805446"/>
            <a:ext cx="104400" cy="291900"/>
          </a:xfrm>
          <a:prstGeom prst="straightConnector1">
            <a:avLst/>
          </a:prstGeom>
          <a:noFill/>
          <a:ln w="19050" cap="flat" cmpd="sng">
            <a:solidFill>
              <a:srgbClr val="888888"/>
            </a:solidFill>
            <a:prstDash val="dot"/>
            <a:round/>
            <a:headEnd type="none" w="sm" len="sm"/>
            <a:tailEnd type="stealth" w="med" len="med"/>
          </a:ln>
        </p:spPr>
      </p:cxnSp>
      <p:cxnSp>
        <p:nvCxnSpPr>
          <p:cNvPr id="1029" name="Google Shape;1029;g3491a9843e8_0_683"/>
          <p:cNvCxnSpPr/>
          <p:nvPr/>
        </p:nvCxnSpPr>
        <p:spPr>
          <a:xfrm flipH="1">
            <a:off x="2757362" y="2305172"/>
            <a:ext cx="321600" cy="88800"/>
          </a:xfrm>
          <a:prstGeom prst="straightConnector1">
            <a:avLst/>
          </a:prstGeom>
          <a:noFill/>
          <a:ln w="19050" cap="flat" cmpd="sng">
            <a:solidFill>
              <a:srgbClr val="888888"/>
            </a:solidFill>
            <a:prstDash val="dot"/>
            <a:round/>
            <a:headEnd type="none" w="sm" len="sm"/>
            <a:tailEnd type="stealth" w="med" len="med"/>
          </a:ln>
        </p:spPr>
      </p:cxnSp>
      <p:cxnSp>
        <p:nvCxnSpPr>
          <p:cNvPr id="1030" name="Google Shape;1030;g3491a9843e8_0_683"/>
          <p:cNvCxnSpPr/>
          <p:nvPr/>
        </p:nvCxnSpPr>
        <p:spPr>
          <a:xfrm flipH="1">
            <a:off x="2614097" y="2022845"/>
            <a:ext cx="173700" cy="162600"/>
          </a:xfrm>
          <a:prstGeom prst="straightConnector1">
            <a:avLst/>
          </a:prstGeom>
          <a:noFill/>
          <a:ln w="19050" cap="flat" cmpd="sng">
            <a:solidFill>
              <a:srgbClr val="888888"/>
            </a:solidFill>
            <a:prstDash val="dot"/>
            <a:round/>
            <a:headEnd type="none" w="sm" len="sm"/>
            <a:tailEnd type="stealth" w="med" len="med"/>
          </a:ln>
        </p:spPr>
      </p:cxnSp>
      <p:cxnSp>
        <p:nvCxnSpPr>
          <p:cNvPr id="1031" name="Google Shape;1031;g3491a9843e8_0_683"/>
          <p:cNvCxnSpPr/>
          <p:nvPr/>
        </p:nvCxnSpPr>
        <p:spPr>
          <a:xfrm>
            <a:off x="2042005" y="1883689"/>
            <a:ext cx="77700" cy="211200"/>
          </a:xfrm>
          <a:prstGeom prst="straightConnector1">
            <a:avLst/>
          </a:prstGeom>
          <a:noFill/>
          <a:ln w="19050" cap="flat" cmpd="sng">
            <a:solidFill>
              <a:srgbClr val="888888"/>
            </a:solidFill>
            <a:prstDash val="dot"/>
            <a:round/>
            <a:headEnd type="none" w="sm" len="sm"/>
            <a:tailEnd type="stealth" w="med" len="med"/>
          </a:ln>
        </p:spPr>
      </p:cxnSp>
      <p:sp>
        <p:nvSpPr>
          <p:cNvPr id="1032" name="Google Shape;1032;g3491a9843e8_0_683"/>
          <p:cNvSpPr/>
          <p:nvPr/>
        </p:nvSpPr>
        <p:spPr>
          <a:xfrm>
            <a:off x="111575" y="6183975"/>
            <a:ext cx="2577900" cy="608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3" name="Google Shape;1033;g3491a9843e8_0_683"/>
          <p:cNvPicPr preferRelativeResize="0"/>
          <p:nvPr/>
        </p:nvPicPr>
        <p:blipFill rotWithShape="1">
          <a:blip r:embed="rId6">
            <a:alphaModFix/>
          </a:blip>
          <a:srcRect l="2229"/>
          <a:stretch/>
        </p:blipFill>
        <p:spPr>
          <a:xfrm>
            <a:off x="340300" y="4376675"/>
            <a:ext cx="7505726" cy="608100"/>
          </a:xfrm>
          <a:prstGeom prst="rect">
            <a:avLst/>
          </a:prstGeom>
          <a:noFill/>
          <a:ln w="28575" cap="flat" cmpd="sng">
            <a:solidFill>
              <a:srgbClr val="F4B12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4" name="Google Shape;1034;g3491a9843e8_0_6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48851" y="4481374"/>
            <a:ext cx="3560884" cy="3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g3491a9843e8_0_68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9900" y="5330638"/>
            <a:ext cx="2599460" cy="3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g3491a9843e8_0_68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0975" y="5272425"/>
            <a:ext cx="6593605" cy="461700"/>
          </a:xfrm>
          <a:prstGeom prst="rect">
            <a:avLst/>
          </a:prstGeom>
          <a:noFill/>
          <a:ln w="19050" cap="flat" cmpd="sng">
            <a:solidFill>
              <a:srgbClr val="F4B12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37" name="Google Shape;1037;g3491a9843e8_0_683"/>
          <p:cNvSpPr txBox="1"/>
          <p:nvPr/>
        </p:nvSpPr>
        <p:spPr>
          <a:xfrm>
            <a:off x="3050925" y="6014575"/>
            <a:ext cx="6593700" cy="492600"/>
          </a:xfrm>
          <a:prstGeom prst="rect">
            <a:avLst/>
          </a:prstGeom>
          <a:noFill/>
          <a:ln w="19050" cap="flat" cmpd="sng">
            <a:solidFill>
              <a:srgbClr val="F4B1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Mass at x</a:t>
            </a:r>
            <a:r>
              <a:rPr lang="en-US" sz="2000" b="0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is destroyed, mass at x</a:t>
            </a:r>
            <a:r>
              <a:rPr lang="en-US" sz="2000" b="0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created. No transport!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38" name="Google Shape;1038;g3491a9843e8_0_683"/>
          <p:cNvPicPr preferRelativeResize="0"/>
          <p:nvPr/>
        </p:nvPicPr>
        <p:blipFill rotWithShape="1">
          <a:blip r:embed="rId10">
            <a:alphaModFix/>
          </a:blip>
          <a:srcRect b="12026"/>
          <a:stretch/>
        </p:blipFill>
        <p:spPr>
          <a:xfrm>
            <a:off x="199900" y="6055025"/>
            <a:ext cx="2599450" cy="361052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g3491a9843e8_0_683"/>
          <p:cNvSpPr txBox="1"/>
          <p:nvPr/>
        </p:nvSpPr>
        <p:spPr>
          <a:xfrm>
            <a:off x="576525" y="379500"/>
            <a:ext cx="10654800" cy="4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0" i="1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Example: Again two dirac masses at position x</a:t>
            </a:r>
            <a:r>
              <a:rPr lang="en-US" sz="2600" b="0" i="1" u="none" strike="noStrike" cap="none" baseline="-2500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r>
              <a:rPr lang="en-US" sz="2600" b="0" i="1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 and x</a:t>
            </a:r>
            <a:r>
              <a:rPr lang="en-US" sz="2600" b="0" i="1" u="none" strike="noStrike" cap="none" baseline="-2500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r>
              <a:rPr lang="en-US" sz="2600" b="0" i="1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with mass m</a:t>
            </a:r>
            <a:r>
              <a:rPr lang="en-US" sz="2600" b="0" i="1" u="none" strike="noStrike" cap="none" baseline="-2500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r>
              <a:rPr lang="en-US" sz="2600" b="0" i="1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 and m</a:t>
            </a:r>
            <a:r>
              <a:rPr lang="en-US" sz="2600" b="0" i="1" u="none" strike="noStrike" cap="none" baseline="-2500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-US" sz="2600" b="0" i="1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600" b="0" i="1" u="none" strike="noStrike" cap="none">
              <a:solidFill>
                <a:srgbClr val="8C151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0" name="Google Shape;1040;g3491a9843e8_0_683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405e74536a_0_14"/>
          <p:cNvSpPr txBox="1">
            <a:spLocks noGrp="1"/>
          </p:cNvSpPr>
          <p:nvPr>
            <p:ph type="title"/>
          </p:nvPr>
        </p:nvSpPr>
        <p:spPr>
          <a:xfrm>
            <a:off x="800100" y="266700"/>
            <a:ext cx="109155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A New Era for Jet Study</a:t>
            </a:r>
            <a:endParaRPr/>
          </a:p>
        </p:txBody>
      </p:sp>
      <p:pic>
        <p:nvPicPr>
          <p:cNvPr id="473" name="Google Shape;473;g3405e74536a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300" y="996591"/>
            <a:ext cx="5850351" cy="213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3405e74536a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233400"/>
            <a:ext cx="5989350" cy="36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g3405e74536a_0_14"/>
          <p:cNvSpPr txBox="1"/>
          <p:nvPr/>
        </p:nvSpPr>
        <p:spPr>
          <a:xfrm>
            <a:off x="0" y="3233400"/>
            <a:ext cx="45747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Event display: 2 top quarks</a:t>
            </a:r>
            <a:endParaRPr sz="18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 → 3-pronged jet </a:t>
            </a:r>
            <a:endParaRPr sz="18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6" name="Google Shape;476;g3405e74536a_0_14"/>
          <p:cNvSpPr txBox="1"/>
          <p:nvPr/>
        </p:nvSpPr>
        <p:spPr>
          <a:xfrm>
            <a:off x="4174555" y="4638436"/>
            <a:ext cx="17286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Here is a jet! </a:t>
            </a:r>
            <a:endParaRPr sz="18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7" name="Google Shape;477;g3405e74536a_0_14"/>
          <p:cNvSpPr txBox="1"/>
          <p:nvPr/>
        </p:nvSpPr>
        <p:spPr>
          <a:xfrm>
            <a:off x="142312" y="6127407"/>
            <a:ext cx="17286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Another jet! </a:t>
            </a:r>
            <a:endParaRPr sz="18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78" name="Google Shape;478;g3405e74536a_0_14"/>
          <p:cNvCxnSpPr/>
          <p:nvPr/>
        </p:nvCxnSpPr>
        <p:spPr>
          <a:xfrm rot="10800000">
            <a:off x="5140188" y="4429985"/>
            <a:ext cx="186900" cy="304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9" name="Google Shape;479;g3405e74536a_0_14"/>
          <p:cNvCxnSpPr/>
          <p:nvPr/>
        </p:nvCxnSpPr>
        <p:spPr>
          <a:xfrm rot="10800000" flipH="1">
            <a:off x="690151" y="5896261"/>
            <a:ext cx="130500" cy="351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80" name="Google Shape;480;g3405e74536a_0_14"/>
          <p:cNvSpPr txBox="1"/>
          <p:nvPr/>
        </p:nvSpPr>
        <p:spPr>
          <a:xfrm>
            <a:off x="8362200" y="1121932"/>
            <a:ext cx="1123200" cy="964336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200" b="1" i="1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DL </a:t>
            </a:r>
            <a:r>
              <a:rPr lang="en-US" sz="2200" b="1" i="1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Models</a:t>
            </a:r>
            <a:endParaRPr sz="2200" b="0" i="1" u="none" strike="noStrike" cap="none"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1" name="Google Shape;481;g3405e74536a_0_14"/>
          <p:cNvSpPr txBox="1"/>
          <p:nvPr/>
        </p:nvSpPr>
        <p:spPr>
          <a:xfrm>
            <a:off x="5989350" y="1197900"/>
            <a:ext cx="1734150" cy="8619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 i="1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Handmade Observables</a:t>
            </a:r>
            <a:endParaRPr sz="2200" b="0" i="1" u="none" strike="noStrike" cap="none"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2" name="Google Shape;482;g3405e74536a_0_14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483" name="Google Shape;483;g3405e74536a_0_14"/>
          <p:cNvSpPr txBox="1"/>
          <p:nvPr/>
        </p:nvSpPr>
        <p:spPr>
          <a:xfrm>
            <a:off x="10124100" y="1107867"/>
            <a:ext cx="1627500" cy="964336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200" b="1" i="1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Foundation</a:t>
            </a:r>
            <a:r>
              <a:rPr lang="en-US" sz="2200" b="1" i="1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b="1" i="1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Models</a:t>
            </a:r>
            <a:endParaRPr sz="2200" b="0" i="1" u="none" strike="noStrike" cap="none"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84" name="Google Shape;484;g3405e74536a_0_14"/>
          <p:cNvPicPr preferRelativeResize="0"/>
          <p:nvPr/>
        </p:nvPicPr>
        <p:blipFill rotWithShape="1">
          <a:blip r:embed="rId5">
            <a:alphaModFix/>
          </a:blip>
          <a:srcRect l="18982" t="46152" r="8316"/>
          <a:stretch/>
        </p:blipFill>
        <p:spPr>
          <a:xfrm>
            <a:off x="6172333" y="3608599"/>
            <a:ext cx="5913018" cy="3120622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g3405e74536a_0_14"/>
          <p:cNvSpPr/>
          <p:nvPr/>
        </p:nvSpPr>
        <p:spPr>
          <a:xfrm>
            <a:off x="6172333" y="5929003"/>
            <a:ext cx="1626000" cy="482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6" name="Google Shape;486;g3405e74536a_0_14"/>
          <p:cNvSpPr txBox="1"/>
          <p:nvPr/>
        </p:nvSpPr>
        <p:spPr>
          <a:xfrm>
            <a:off x="6096000" y="6077698"/>
            <a:ext cx="23178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Image from </a:t>
            </a:r>
            <a:endParaRPr sz="160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Philip Harris’s </a:t>
            </a:r>
            <a:r>
              <a:rPr lang="en-US" sz="1600" i="0" u="sng" strike="noStrike" cap="none">
                <a:solidFill>
                  <a:srgbClr val="0563C1"/>
                </a:solid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talk</a:t>
            </a:r>
            <a:r>
              <a:rPr lang="en-US" sz="16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60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7" name="Google Shape;487;g3405e74536a_0_14"/>
          <p:cNvSpPr/>
          <p:nvPr/>
        </p:nvSpPr>
        <p:spPr>
          <a:xfrm>
            <a:off x="6121025" y="4252375"/>
            <a:ext cx="1728600" cy="482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8" name="Google Shape;488;g3405e74536a_0_14"/>
          <p:cNvSpPr/>
          <p:nvPr/>
        </p:nvSpPr>
        <p:spPr>
          <a:xfrm>
            <a:off x="7721025" y="1387050"/>
            <a:ext cx="638700" cy="483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CCCC"/>
          </a:solidFill>
          <a:ln w="9525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9" name="Google Shape;489;g3405e74536a_0_14"/>
          <p:cNvSpPr/>
          <p:nvPr/>
        </p:nvSpPr>
        <p:spPr>
          <a:xfrm>
            <a:off x="9485400" y="1387050"/>
            <a:ext cx="638700" cy="483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CCCC"/>
          </a:solidFill>
          <a:ln w="9525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0" name="Google Shape;490;g3405e74536a_0_14"/>
          <p:cNvSpPr/>
          <p:nvPr/>
        </p:nvSpPr>
        <p:spPr>
          <a:xfrm rot="-5400000">
            <a:off x="9777475" y="1096300"/>
            <a:ext cx="406200" cy="2314800"/>
          </a:xfrm>
          <a:prstGeom prst="leftBrace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1" name="Google Shape;491;g3405e74536a_0_14"/>
          <p:cNvSpPr txBox="1"/>
          <p:nvPr/>
        </p:nvSpPr>
        <p:spPr>
          <a:xfrm>
            <a:off x="7270725" y="2456800"/>
            <a:ext cx="4692000" cy="10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Representation Space </a:t>
            </a:r>
            <a:endParaRPr sz="2400" b="1" i="1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→ A physically meaningful metric!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3491a9843e8_0_2119"/>
          <p:cNvSpPr txBox="1">
            <a:spLocks noGrp="1"/>
          </p:cNvSpPr>
          <p:nvPr>
            <p:ph type="title"/>
          </p:nvPr>
        </p:nvSpPr>
        <p:spPr>
          <a:xfrm>
            <a:off x="819150" y="24225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HK Distance: The Unbalanced Twin of W</a:t>
            </a:r>
            <a:r>
              <a:rPr lang="en-US" baseline="-25000"/>
              <a:t>2</a:t>
            </a:r>
            <a:endParaRPr baseline="-25000">
              <a:solidFill>
                <a:srgbClr val="8C1515"/>
              </a:solidFill>
            </a:endParaRPr>
          </a:p>
        </p:txBody>
      </p:sp>
      <p:pic>
        <p:nvPicPr>
          <p:cNvPr id="1047" name="Google Shape;1047;g3491a9843e8_0_2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" y="2432285"/>
            <a:ext cx="11685625" cy="25744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8" name="Google Shape;1048;g3491a9843e8_0_2119"/>
          <p:cNvCxnSpPr/>
          <p:nvPr/>
        </p:nvCxnSpPr>
        <p:spPr>
          <a:xfrm>
            <a:off x="682118" y="2120239"/>
            <a:ext cx="10690800" cy="0"/>
          </a:xfrm>
          <a:prstGeom prst="straightConnector1">
            <a:avLst/>
          </a:prstGeom>
          <a:noFill/>
          <a:ln w="28575" cap="flat" cmpd="sng">
            <a:solidFill>
              <a:srgbClr val="F4B12F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049" name="Google Shape;1049;g3491a9843e8_0_2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438" y="1233904"/>
            <a:ext cx="3533910" cy="515154"/>
          </a:xfrm>
          <a:prstGeom prst="rect">
            <a:avLst/>
          </a:prstGeom>
          <a:noFill/>
          <a:ln w="28575" cap="flat" cmpd="sng">
            <a:solidFill>
              <a:srgbClr val="F4B12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50" name="Google Shape;1050;g3491a9843e8_0_2119"/>
          <p:cNvSpPr/>
          <p:nvPr/>
        </p:nvSpPr>
        <p:spPr>
          <a:xfrm>
            <a:off x="7213772" y="1119558"/>
            <a:ext cx="4918800" cy="787200"/>
          </a:xfrm>
          <a:prstGeom prst="rect">
            <a:avLst/>
          </a:prstGeom>
          <a:noFill/>
          <a:ln w="28575" cap="flat" cmpd="sng">
            <a:solidFill>
              <a:srgbClr val="F4B1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g3491a9843e8_0_2119"/>
          <p:cNvSpPr txBox="1"/>
          <p:nvPr/>
        </p:nvSpPr>
        <p:spPr>
          <a:xfrm>
            <a:off x="452977" y="2004315"/>
            <a:ext cx="790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500" b="1" i="0" u="none" strike="noStrike" cap="none">
                <a:solidFill>
                  <a:srgbClr val="F4B12F"/>
                </a:solidFill>
                <a:latin typeface="Lato"/>
                <a:ea typeface="Lato"/>
                <a:cs typeface="Lato"/>
                <a:sym typeface="Lato"/>
              </a:rPr>
              <a:t>∞</a:t>
            </a:r>
            <a:endParaRPr sz="2500" b="1" i="0" u="none" strike="noStrike" cap="none">
              <a:solidFill>
                <a:srgbClr val="F4B12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2" name="Google Shape;1052;g3491a9843e8_0_2119"/>
          <p:cNvSpPr txBox="1"/>
          <p:nvPr/>
        </p:nvSpPr>
        <p:spPr>
          <a:xfrm>
            <a:off x="11373017" y="1816957"/>
            <a:ext cx="628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500" b="0" i="0" u="none" strike="noStrike" cap="none">
                <a:solidFill>
                  <a:srgbClr val="F4B12F"/>
                </a:solidFill>
                <a:latin typeface="Lato"/>
                <a:ea typeface="Lato"/>
                <a:cs typeface="Lato"/>
                <a:sym typeface="Lato"/>
              </a:rPr>
              <a:t>𝛋</a:t>
            </a:r>
            <a:endParaRPr sz="2500" b="0" i="0" u="none" strike="noStrike" cap="none">
              <a:solidFill>
                <a:srgbClr val="F4B12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3" name="Google Shape;1053;g3491a9843e8_0_2119"/>
          <p:cNvSpPr txBox="1"/>
          <p:nvPr/>
        </p:nvSpPr>
        <p:spPr>
          <a:xfrm>
            <a:off x="10937155" y="2004296"/>
            <a:ext cx="628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500" b="1" i="0" u="none" strike="noStrike" cap="none">
                <a:solidFill>
                  <a:srgbClr val="F4B12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500" b="1" i="0" u="none" strike="noStrike" cap="none">
              <a:solidFill>
                <a:srgbClr val="F4B12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54" name="Google Shape;1054;g3491a9843e8_0_2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9744" y="1294572"/>
            <a:ext cx="2104272" cy="43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g3491a9843e8_0_21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24432" y="1376215"/>
            <a:ext cx="297602" cy="2738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g3491a9843e8_0_2119"/>
          <p:cNvSpPr txBox="1"/>
          <p:nvPr/>
        </p:nvSpPr>
        <p:spPr>
          <a:xfrm>
            <a:off x="9822026" y="1086800"/>
            <a:ext cx="237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Hellinger distance (~ Euclidean)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057" name="Google Shape;1057;g3491a9843e8_0_2119"/>
          <p:cNvCxnSpPr/>
          <p:nvPr/>
        </p:nvCxnSpPr>
        <p:spPr>
          <a:xfrm flipH="1">
            <a:off x="681727" y="1749061"/>
            <a:ext cx="10200" cy="393300"/>
          </a:xfrm>
          <a:prstGeom prst="straightConnector1">
            <a:avLst/>
          </a:prstGeom>
          <a:noFill/>
          <a:ln w="28575" cap="flat" cmpd="sng">
            <a:solidFill>
              <a:srgbClr val="F4B12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8" name="Google Shape;1058;g3491a9843e8_0_2119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sp>
        <p:nvSpPr>
          <p:cNvPr id="1059" name="Google Shape;1059;g3491a9843e8_0_2119"/>
          <p:cNvSpPr/>
          <p:nvPr/>
        </p:nvSpPr>
        <p:spPr>
          <a:xfrm>
            <a:off x="1980000" y="5318725"/>
            <a:ext cx="8232000" cy="11178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latin typeface="Lato"/>
                <a:ea typeface="Lato"/>
                <a:cs typeface="Lato"/>
                <a:sym typeface="Lato"/>
              </a:rPr>
              <a:t>𝛋 : a tunable parameter to control the relative importance between mass transportation and mass creation/destruction.</a:t>
            </a:r>
            <a:endParaRPr sz="2200" b="1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0" name="Google Shape;1060;g3491a9843e8_0_2119"/>
          <p:cNvSpPr/>
          <p:nvPr/>
        </p:nvSpPr>
        <p:spPr>
          <a:xfrm rot="-456960">
            <a:off x="8917586" y="3467655"/>
            <a:ext cx="2978878" cy="1784230"/>
          </a:xfrm>
          <a:prstGeom prst="cloudCallout">
            <a:avLst>
              <a:gd name="adj1" fmla="val -59522"/>
              <a:gd name="adj2" fmla="val 54401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3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Can also be</a:t>
            </a:r>
            <a:r>
              <a:rPr lang="en-US" sz="230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linearized!</a:t>
            </a:r>
            <a:endParaRPr sz="2300" i="1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46"/>
          <p:cNvSpPr/>
          <p:nvPr/>
        </p:nvSpPr>
        <p:spPr>
          <a:xfrm>
            <a:off x="132700" y="6340425"/>
            <a:ext cx="3039300" cy="466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46"/>
          <p:cNvSpPr/>
          <p:nvPr/>
        </p:nvSpPr>
        <p:spPr>
          <a:xfrm>
            <a:off x="8657100" y="6340425"/>
            <a:ext cx="3380100" cy="466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46"/>
          <p:cNvSpPr txBox="1"/>
          <p:nvPr/>
        </p:nvSpPr>
        <p:spPr>
          <a:xfrm>
            <a:off x="294300" y="2204075"/>
            <a:ext cx="2715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i="0" u="none" strike="noStrike" cap="none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Spatial movement of mass particles:</a:t>
            </a:r>
            <a:endParaRPr sz="2000" b="1" i="0" u="none" strike="noStrike" cap="none">
              <a:solidFill>
                <a:srgbClr val="00B0F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5" name="Google Shape;1085;p46"/>
          <p:cNvSpPr txBox="1"/>
          <p:nvPr/>
        </p:nvSpPr>
        <p:spPr>
          <a:xfrm>
            <a:off x="6419200" y="2244038"/>
            <a:ext cx="5532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i="0" u="none" strike="noStrike" cap="none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Change of mass of moving particles and of those that disappear entirely at t=1:</a:t>
            </a:r>
            <a:endParaRPr sz="2000" b="1" i="0" u="none" strike="noStrike" cap="none">
              <a:solidFill>
                <a:srgbClr val="00B0F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6" name="Google Shape;1086;p46"/>
          <p:cNvSpPr txBox="1"/>
          <p:nvPr/>
        </p:nvSpPr>
        <p:spPr>
          <a:xfrm>
            <a:off x="6748800" y="1415000"/>
            <a:ext cx="3997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2000" b="0" i="1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𝜇</a:t>
            </a:r>
            <a:r>
              <a:rPr lang="en-US" sz="2000" b="0" i="1" u="none" strike="noStrike" cap="none" baseline="-250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-US" sz="2000" b="0" i="1" u="none" strike="noStrike" cap="none" baseline="300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⟂</a:t>
            </a:r>
            <a:r>
              <a:rPr lang="en-US" sz="2000" b="0" i="1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: Mass of particles that are created from nothing.</a:t>
            </a:r>
            <a:endParaRPr sz="2000" b="0" i="1" u="none" strike="noStrike" cap="none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7" name="Google Shape;1087;p46"/>
          <p:cNvSpPr/>
          <p:nvPr/>
        </p:nvSpPr>
        <p:spPr>
          <a:xfrm>
            <a:off x="8136350" y="4229563"/>
            <a:ext cx="3774000" cy="1385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28575" cap="flat" cmpd="sng">
            <a:solidFill>
              <a:srgbClr val="EF56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tangent space now consists of a velocity field and a mass growth field. </a:t>
            </a:r>
            <a:endParaRPr sz="2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8" name="Google Shape;1088;p46"/>
          <p:cNvSpPr txBox="1">
            <a:spLocks noGrp="1"/>
          </p:cNvSpPr>
          <p:nvPr>
            <p:ph type="body" idx="1"/>
          </p:nvPr>
        </p:nvSpPr>
        <p:spPr>
          <a:xfrm>
            <a:off x="281600" y="87050"/>
            <a:ext cx="9380700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50"/>
              </a:spcBef>
              <a:spcAft>
                <a:spcPts val="1000"/>
              </a:spcAft>
              <a:buSzPts val="2100"/>
              <a:buNone/>
            </a:pPr>
            <a:r>
              <a:rPr lang="en-US" sz="2600" b="1" i="1"/>
              <a:t>Linearizing the HK distances is similar, but more complicated.  </a:t>
            </a:r>
            <a:endParaRPr sz="2600" b="1" i="1"/>
          </a:p>
        </p:txBody>
      </p:sp>
      <p:pic>
        <p:nvPicPr>
          <p:cNvPr id="1089" name="Google Shape;1089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0000" y="876746"/>
            <a:ext cx="2037000" cy="452667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0" name="Google Shape;1090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0000" y="1569935"/>
            <a:ext cx="2279400" cy="50304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1" name="Google Shape;1091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80000" y="2313488"/>
            <a:ext cx="1214550" cy="615600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2" name="Google Shape;1092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433" y="3128170"/>
            <a:ext cx="2997900" cy="682855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3" name="Google Shape;1093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1600" y="3103987"/>
            <a:ext cx="5511028" cy="1712875"/>
          </a:xfrm>
          <a:prstGeom prst="rect">
            <a:avLst/>
          </a:prstGeom>
          <a:noFill/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4" name="Google Shape;1094;p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1600" y="4933688"/>
            <a:ext cx="6146913" cy="878137"/>
          </a:xfrm>
          <a:prstGeom prst="rect">
            <a:avLst/>
          </a:prstGeom>
          <a:noFill/>
          <a:ln w="19050" cap="flat" cmpd="sng">
            <a:solidFill>
              <a:srgbClr val="EF564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95" name="Google Shape;1095;p46"/>
          <p:cNvSpPr/>
          <p:nvPr/>
        </p:nvSpPr>
        <p:spPr>
          <a:xfrm>
            <a:off x="2557225" y="5928675"/>
            <a:ext cx="7700400" cy="694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 detailed descriptions, please refer to our math </a:t>
            </a:r>
            <a:r>
              <a:rPr lang="en-US" sz="2200" b="1" i="0" u="sng" strike="noStrike" cap="non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9"/>
              </a:rPr>
              <a:t>paper</a:t>
            </a:r>
            <a:r>
              <a:rPr lang="en-US" sz="2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 sz="2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6" name="Google Shape;1096;p46"/>
          <p:cNvSpPr txBox="1"/>
          <p:nvPr/>
        </p:nvSpPr>
        <p:spPr>
          <a:xfrm>
            <a:off x="281600" y="872225"/>
            <a:ext cx="2932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Source Distribution:</a:t>
            </a:r>
            <a:endParaRPr sz="2000" b="1" i="0" u="none" strike="noStrike" cap="none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7" name="Google Shape;1097;p46"/>
          <p:cNvSpPr txBox="1"/>
          <p:nvPr/>
        </p:nvSpPr>
        <p:spPr>
          <a:xfrm>
            <a:off x="281600" y="1538150"/>
            <a:ext cx="2932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Target Distribution:</a:t>
            </a:r>
            <a:endParaRPr sz="2000" b="1" i="0" u="none" strike="noStrike" cap="none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8" name="Google Shape;1098;p46"/>
          <p:cNvSpPr txBox="1"/>
          <p:nvPr/>
        </p:nvSpPr>
        <p:spPr>
          <a:xfrm>
            <a:off x="6730400" y="733625"/>
            <a:ext cx="4034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Two Distributions have different total mass.</a:t>
            </a:r>
            <a:endParaRPr sz="2000" b="1" i="0" u="none" strike="noStrike" cap="none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9" name="Google Shape;1099;p46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3491a9843e8_0_2139"/>
          <p:cNvSpPr/>
          <p:nvPr/>
        </p:nvSpPr>
        <p:spPr>
          <a:xfrm>
            <a:off x="537600" y="6262275"/>
            <a:ext cx="1133400" cy="48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06" name="Google Shape;1106;g3491a9843e8_0_2139"/>
          <p:cNvSpPr txBox="1">
            <a:spLocks noGrp="1"/>
          </p:cNvSpPr>
          <p:nvPr>
            <p:ph type="title"/>
          </p:nvPr>
        </p:nvSpPr>
        <p:spPr>
          <a:xfrm>
            <a:off x="800100" y="266700"/>
            <a:ext cx="109155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Jet Tagging Procedure using OT</a:t>
            </a:r>
            <a:endParaRPr/>
          </a:p>
        </p:txBody>
      </p:sp>
      <p:sp>
        <p:nvSpPr>
          <p:cNvPr id="1107" name="Google Shape;1107;g3491a9843e8_0_2139"/>
          <p:cNvSpPr txBox="1"/>
          <p:nvPr/>
        </p:nvSpPr>
        <p:spPr>
          <a:xfrm>
            <a:off x="142312" y="6127407"/>
            <a:ext cx="17286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Another jet! </a:t>
            </a:r>
            <a:endParaRPr sz="18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08" name="Google Shape;1108;g3491a9843e8_0_2139"/>
          <p:cNvSpPr txBox="1"/>
          <p:nvPr/>
        </p:nvSpPr>
        <p:spPr>
          <a:xfrm>
            <a:off x="142300" y="948675"/>
            <a:ext cx="5953800" cy="5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200" b="1" i="0" u="sng" strike="noStrike" cap="non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Tagging Tasks:</a:t>
            </a:r>
            <a:endParaRPr sz="2200" b="1" i="0" u="sng" strike="noStrike" cap="none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ato"/>
              <a:buChar char="●"/>
            </a:pP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W v.s. QCD jets (primary)</a:t>
            </a: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ato"/>
              <a:buChar char="●"/>
            </a:pP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t v.s. QCD, t v.s. W</a:t>
            </a: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ato"/>
              <a:buChar char="●"/>
            </a:pP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Higgs v.s. QCD, Higgs v.s. W</a:t>
            </a: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ato"/>
              <a:buChar char="●"/>
            </a:pP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BSM v.s. QCD, BSM v.s. W</a:t>
            </a: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→ All datasets balanced. </a:t>
            </a: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sng" strike="noStrike" cap="non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Data Generation:</a:t>
            </a:r>
            <a:endParaRPr sz="2200" b="1" i="0" u="sng" strike="noStrike" cap="none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ato"/>
              <a:buChar char="●"/>
            </a:pPr>
            <a:r>
              <a:rPr lang="en-US" sz="20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MadGraph</a:t>
            </a: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: matrix elements of pp collisions @ √s = 14 TeV</a:t>
            </a: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ato"/>
              <a:buChar char="●"/>
            </a:pPr>
            <a:r>
              <a:rPr lang="en-US" sz="20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Pythia</a:t>
            </a: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: Hadronization, multi-parton interactions on; no detector simulation.</a:t>
            </a: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ato"/>
              <a:buChar char="●"/>
            </a:pPr>
            <a:r>
              <a:rPr lang="en-US" sz="20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FastJet</a:t>
            </a: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: anti-kt with R=1.0. At most two jets with p</a:t>
            </a:r>
            <a:r>
              <a:rPr lang="en-US" sz="2000" b="0" i="0" u="none" strike="noStrike" cap="none" baseline="-250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T</a:t>
            </a: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in 500-550 GeV and |y|&lt;1.7 are kept.</a:t>
            </a:r>
            <a:endParaRPr sz="2000" b="1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09" name="Google Shape;1109;g3491a9843e8_0_2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6550" y="1177025"/>
            <a:ext cx="1898277" cy="233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g3491a9843e8_0_2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500" y="2500214"/>
            <a:ext cx="3247975" cy="3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g3491a9843e8_0_2139"/>
          <p:cNvSpPr txBox="1"/>
          <p:nvPr/>
        </p:nvSpPr>
        <p:spPr>
          <a:xfrm>
            <a:off x="6096100" y="948675"/>
            <a:ext cx="6096000" cy="3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sng" strike="noStrike" cap="non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Jet Preprocessing:</a:t>
            </a:r>
            <a:endParaRPr sz="2200" b="1" i="0" u="sng" strike="noStrike" cap="none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ato"/>
              <a:buChar char="●"/>
            </a:pP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Center the jet axis.</a:t>
            </a: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Lato"/>
              <a:buChar char="●"/>
            </a:pP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Vertically align the principal component of the constituent p</a:t>
            </a:r>
            <a:r>
              <a:rPr lang="en-US" sz="2000" b="0" i="0" u="none" strike="noStrike" cap="none" baseline="-250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T</a:t>
            </a: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in the y-phi plane.</a:t>
            </a:r>
            <a:endParaRPr sz="2000" b="1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sng" strike="noStrike" cap="non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LOT Computation: </a:t>
            </a: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Uniform ref jet of 15*15 particles (|y|&lt;1.7, |phi|&lt;π/2) with a total p</a:t>
            </a:r>
            <a:r>
              <a:rPr lang="en-US" sz="2000" b="0" i="0" u="none" strike="noStrike" cap="none" baseline="-250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T</a:t>
            </a: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of 525 GeV.</a:t>
            </a: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sng" strike="noStrike" cap="non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ML Models:</a:t>
            </a:r>
            <a:r>
              <a:rPr lang="en-US" sz="2200" b="0" i="0" u="none" strike="noStrike" cap="non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PCA, LDA, kNN, SVM (anything simple, NN not necessary)…</a:t>
            </a:r>
            <a:endParaRPr sz="20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12" name="Google Shape;1112;g3491a9843e8_0_21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6287" y="4518725"/>
            <a:ext cx="2590214" cy="233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g3491a9843e8_0_2139"/>
          <p:cNvPicPr preferRelativeResize="0"/>
          <p:nvPr/>
        </p:nvPicPr>
        <p:blipFill rotWithShape="1">
          <a:blip r:embed="rId6">
            <a:alphaModFix/>
          </a:blip>
          <a:srcRect l="43416"/>
          <a:stretch/>
        </p:blipFill>
        <p:spPr>
          <a:xfrm>
            <a:off x="6189650" y="4387875"/>
            <a:ext cx="2663743" cy="24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g3491a9843e8_0_2139"/>
          <p:cNvSpPr txBox="1"/>
          <p:nvPr/>
        </p:nvSpPr>
        <p:spPr>
          <a:xfrm>
            <a:off x="9509550" y="4387863"/>
            <a:ext cx="7881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kNN:</a:t>
            </a:r>
            <a:endParaRPr sz="1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5" name="Google Shape;1115;g3491a9843e8_0_2139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34068e36541_0_6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Visualizing an OT manifold with PCA</a:t>
            </a:r>
            <a:endParaRPr/>
          </a:p>
        </p:txBody>
      </p:sp>
      <p:sp>
        <p:nvSpPr>
          <p:cNvPr id="1122" name="Google Shape;1122;g34068e36541_0_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  <p:pic>
        <p:nvPicPr>
          <p:cNvPr id="1123" name="Google Shape;1123;g34068e36541_0_6"/>
          <p:cNvPicPr preferRelativeResize="0"/>
          <p:nvPr/>
        </p:nvPicPr>
        <p:blipFill rotWithShape="1">
          <a:blip r:embed="rId3">
            <a:alphaModFix/>
          </a:blip>
          <a:srcRect r="18140"/>
          <a:stretch/>
        </p:blipFill>
        <p:spPr>
          <a:xfrm>
            <a:off x="21875" y="2399350"/>
            <a:ext cx="12191999" cy="439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g34068e36541_0_6"/>
          <p:cNvSpPr txBox="1"/>
          <p:nvPr/>
        </p:nvSpPr>
        <p:spPr>
          <a:xfrm>
            <a:off x="261550" y="898800"/>
            <a:ext cx="118563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Lato"/>
              <a:buChar char="●"/>
            </a:pPr>
            <a:r>
              <a:rPr lang="en-US" sz="2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10k simulated QCD (green) vs. W (red) jets with p</a:t>
            </a:r>
            <a:r>
              <a:rPr lang="en-US" sz="2200" b="0" i="0" u="none" strike="noStrike" cap="none" baseline="-250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T</a:t>
            </a:r>
            <a:r>
              <a:rPr lang="en-US" sz="2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in [500, 550] GeV.</a:t>
            </a:r>
            <a:endParaRPr sz="22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Lato"/>
              <a:buChar char="●"/>
            </a:pPr>
            <a:r>
              <a:rPr lang="en-US" sz="2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Manifold for the linearized HK distances with 𝛋=1. </a:t>
            </a:r>
            <a:endParaRPr sz="22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Lato"/>
              <a:buChar char="●"/>
            </a:pPr>
            <a:r>
              <a:rPr lang="en-US" sz="2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Projection onto the first two PCA modes.</a:t>
            </a:r>
            <a:endParaRPr sz="22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Lato"/>
              <a:buChar char="●"/>
            </a:pPr>
            <a:r>
              <a:rPr lang="en-US" sz="2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Six markers in the PCA projection space with the closest jets (1-6) shown on the y-𝝓 plane. </a:t>
            </a:r>
            <a:endParaRPr sz="22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25" name="Google Shape;1125;g34068e36541_0_6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3491a9843e8_0_2154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W vs. QCD tagging with various OT distances: p</a:t>
            </a:r>
            <a:r>
              <a:rPr lang="en-US" baseline="-25000"/>
              <a:t>T</a:t>
            </a:r>
            <a:r>
              <a:rPr lang="en-US"/>
              <a:t> range</a:t>
            </a:r>
            <a:endParaRPr/>
          </a:p>
        </p:txBody>
      </p:sp>
      <p:pic>
        <p:nvPicPr>
          <p:cNvPr id="1132" name="Google Shape;1132;g3491a9843e8_0_2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65800"/>
            <a:ext cx="10788999" cy="589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g3491a9843e8_0_2154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47"/>
          <p:cNvSpPr txBox="1">
            <a:spLocks noGrp="1"/>
          </p:cNvSpPr>
          <p:nvPr>
            <p:ph type="title"/>
          </p:nvPr>
        </p:nvSpPr>
        <p:spPr>
          <a:xfrm>
            <a:off x="800100" y="266700"/>
            <a:ext cx="109398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 vs. QCD tagging with various OT distances: reference jet</a:t>
            </a:r>
            <a:endParaRPr dirty="0"/>
          </a:p>
        </p:txBody>
      </p:sp>
      <p:pic>
        <p:nvPicPr>
          <p:cNvPr id="1140" name="Google Shape;114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67487"/>
            <a:ext cx="12191998" cy="4490512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47"/>
          <p:cNvSpPr/>
          <p:nvPr/>
        </p:nvSpPr>
        <p:spPr>
          <a:xfrm>
            <a:off x="647550" y="1132200"/>
            <a:ext cx="10939800" cy="1148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optimal value κ</a:t>
            </a:r>
            <a:r>
              <a:rPr lang="en-US" sz="2200" b="0" i="0" u="none" strike="noStrike" cap="none" baseline="-2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best</a:t>
            </a:r>
            <a:r>
              <a:rPr lang="en-US"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lies between 0.2 and 0.5, regardless of the inter-particle spacing l. No obvious relationship between l and κ</a:t>
            </a:r>
            <a:r>
              <a:rPr lang="en-US" sz="2200" b="0" i="0" u="none" strike="noStrike" cap="none" baseline="-2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best</a:t>
            </a:r>
            <a:r>
              <a:rPr lang="en-US"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42" name="Google Shape;1142;p47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"/>
          <p:cNvSpPr/>
          <p:nvPr/>
        </p:nvSpPr>
        <p:spPr>
          <a:xfrm>
            <a:off x="719875" y="6151675"/>
            <a:ext cx="885000" cy="558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8" name="Google Shape;498;p4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What is our data type?</a:t>
            </a:r>
            <a:endParaRPr/>
          </a:p>
        </p:txBody>
      </p:sp>
      <p:sp>
        <p:nvSpPr>
          <p:cNvPr id="499" name="Google Shape;499;p4"/>
          <p:cNvSpPr txBox="1">
            <a:spLocks noGrp="1"/>
          </p:cNvSpPr>
          <p:nvPr>
            <p:ph type="subTitle" idx="5"/>
          </p:nvPr>
        </p:nvSpPr>
        <p:spPr>
          <a:xfrm>
            <a:off x="800100" y="5935375"/>
            <a:ext cx="5007900" cy="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 sz="2200"/>
              <a:t>Energy flow of a jet on the y-phi plane can be seen as a discrete distribution. </a:t>
            </a:r>
            <a:endParaRPr sz="2200"/>
          </a:p>
        </p:txBody>
      </p:sp>
      <p:pic>
        <p:nvPicPr>
          <p:cNvPr id="500" name="Google Shape;500;p4"/>
          <p:cNvPicPr preferRelativeResize="0"/>
          <p:nvPr/>
        </p:nvPicPr>
        <p:blipFill rotWithShape="1">
          <a:blip r:embed="rId3">
            <a:alphaModFix/>
          </a:blip>
          <a:srcRect l="51379"/>
          <a:stretch/>
        </p:blipFill>
        <p:spPr>
          <a:xfrm>
            <a:off x="317475" y="1319650"/>
            <a:ext cx="5250798" cy="40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4"/>
          <p:cNvSpPr txBox="1"/>
          <p:nvPr/>
        </p:nvSpPr>
        <p:spPr>
          <a:xfrm>
            <a:off x="893350" y="990000"/>
            <a:ext cx="4009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Example jet image, Fig 2.2 in </a:t>
            </a:r>
            <a:r>
              <a:rPr lang="en-US" sz="16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Hadronic Jets</a:t>
            </a:r>
            <a:r>
              <a:rPr lang="en-US"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6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2" name="Google Shape;502;p4"/>
          <p:cNvPicPr preferRelativeResize="0"/>
          <p:nvPr/>
        </p:nvPicPr>
        <p:blipFill rotWithShape="1">
          <a:blip r:embed="rId4">
            <a:alphaModFix/>
          </a:blip>
          <a:srcRect l="4807"/>
          <a:stretch/>
        </p:blipFill>
        <p:spPr>
          <a:xfrm>
            <a:off x="3486375" y="5172252"/>
            <a:ext cx="2743200" cy="829687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4"/>
          <p:cNvSpPr txBox="1">
            <a:spLocks noGrp="1"/>
          </p:cNvSpPr>
          <p:nvPr>
            <p:ph type="subTitle" idx="1"/>
          </p:nvPr>
        </p:nvSpPr>
        <p:spPr>
          <a:xfrm>
            <a:off x="800096" y="5404538"/>
            <a:ext cx="283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400" i="1"/>
              <a:t>Discrete distributions</a:t>
            </a:r>
            <a:endParaRPr sz="2400" i="1"/>
          </a:p>
        </p:txBody>
      </p:sp>
      <p:sp>
        <p:nvSpPr>
          <p:cNvPr id="504" name="Google Shape;504;p4"/>
          <p:cNvSpPr txBox="1"/>
          <p:nvPr/>
        </p:nvSpPr>
        <p:spPr>
          <a:xfrm>
            <a:off x="9952825" y="203425"/>
            <a:ext cx="15693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5" name="Google Shape;505;p4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506" name="Google Shape;506;p4"/>
          <p:cNvPicPr preferRelativeResize="0"/>
          <p:nvPr/>
        </p:nvPicPr>
        <p:blipFill rotWithShape="1">
          <a:blip r:embed="rId5">
            <a:alphaModFix/>
          </a:blip>
          <a:srcRect l="1636" r="1539" b="1739"/>
          <a:stretch/>
        </p:blipFill>
        <p:spPr>
          <a:xfrm>
            <a:off x="5994375" y="990000"/>
            <a:ext cx="6086800" cy="436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4"/>
          <p:cNvSpPr txBox="1"/>
          <p:nvPr/>
        </p:nvSpPr>
        <p:spPr>
          <a:xfrm>
            <a:off x="9736218" y="1123694"/>
            <a:ext cx="156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Fig 4 in </a:t>
            </a:r>
            <a:r>
              <a:rPr lang="en-US" sz="1400" i="0" u="sng" strike="noStrike" cap="none">
                <a:solidFill>
                  <a:srgbClr val="0563C1"/>
                </a:solid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paper</a:t>
            </a:r>
            <a:r>
              <a:rPr lang="en-US" sz="140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40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08" name="Google Shape;508;p4"/>
          <p:cNvCxnSpPr/>
          <p:nvPr/>
        </p:nvCxnSpPr>
        <p:spPr>
          <a:xfrm rot="10800000" flipH="1">
            <a:off x="6692727" y="4138499"/>
            <a:ext cx="1038900" cy="414600"/>
          </a:xfrm>
          <a:prstGeom prst="straightConnector1">
            <a:avLst/>
          </a:prstGeom>
          <a:noFill/>
          <a:ln w="28575" cap="flat" cmpd="sng">
            <a:solidFill>
              <a:srgbClr val="8C1515"/>
            </a:solidFill>
            <a:prstDash val="solid"/>
            <a:round/>
            <a:headEnd type="stealth" w="med" len="med"/>
            <a:tailEnd type="triangle" w="med" len="med"/>
          </a:ln>
        </p:spPr>
      </p:cxnSp>
      <p:sp>
        <p:nvSpPr>
          <p:cNvPr id="509" name="Google Shape;509;p4"/>
          <p:cNvSpPr txBox="1"/>
          <p:nvPr/>
        </p:nvSpPr>
        <p:spPr>
          <a:xfrm rot="-1214945">
            <a:off x="6841506" y="4324793"/>
            <a:ext cx="1507359" cy="740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Small distance</a:t>
            </a:r>
            <a:endParaRPr sz="1800" b="1" i="0" u="none" strike="noStrike" cap="none">
              <a:solidFill>
                <a:srgbClr val="8C1515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10" name="Google Shape;510;p4"/>
          <p:cNvCxnSpPr/>
          <p:nvPr/>
        </p:nvCxnSpPr>
        <p:spPr>
          <a:xfrm rot="10800000" flipH="1">
            <a:off x="6285819" y="1436040"/>
            <a:ext cx="1488000" cy="2586300"/>
          </a:xfrm>
          <a:prstGeom prst="straightConnector1">
            <a:avLst/>
          </a:prstGeom>
          <a:noFill/>
          <a:ln w="28575" cap="flat" cmpd="sng">
            <a:solidFill>
              <a:srgbClr val="8C1515"/>
            </a:solidFill>
            <a:prstDash val="solid"/>
            <a:round/>
            <a:headEnd type="stealth" w="med" len="med"/>
            <a:tailEnd type="triangle" w="med" len="med"/>
          </a:ln>
        </p:spPr>
      </p:cxnSp>
      <p:sp>
        <p:nvSpPr>
          <p:cNvPr id="511" name="Google Shape;511;p4"/>
          <p:cNvSpPr txBox="1"/>
          <p:nvPr/>
        </p:nvSpPr>
        <p:spPr>
          <a:xfrm rot="-3449961">
            <a:off x="6075592" y="2117373"/>
            <a:ext cx="1342802" cy="74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Large distance</a:t>
            </a:r>
            <a:endParaRPr sz="1800" b="1" i="0" u="none" strike="noStrike" cap="none">
              <a:solidFill>
                <a:srgbClr val="8C151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2" name="Google Shape;512;p4"/>
          <p:cNvSpPr txBox="1">
            <a:spLocks noGrp="1"/>
          </p:cNvSpPr>
          <p:nvPr>
            <p:ph type="subTitle" idx="1"/>
          </p:nvPr>
        </p:nvSpPr>
        <p:spPr>
          <a:xfrm>
            <a:off x="6758596" y="5404538"/>
            <a:ext cx="283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400" i="1"/>
              <a:t>Optimal Transport</a:t>
            </a:r>
            <a:endParaRPr sz="2400" i="1"/>
          </a:p>
        </p:txBody>
      </p:sp>
      <p:sp>
        <p:nvSpPr>
          <p:cNvPr id="513" name="Google Shape;513;p4"/>
          <p:cNvSpPr txBox="1">
            <a:spLocks noGrp="1"/>
          </p:cNvSpPr>
          <p:nvPr>
            <p:ph type="subTitle" idx="5"/>
          </p:nvPr>
        </p:nvSpPr>
        <p:spPr>
          <a:xfrm>
            <a:off x="6783525" y="5935375"/>
            <a:ext cx="5100000" cy="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 sz="2200"/>
              <a:t>Define distances between distributions &amp;  Morph one distribution into another.</a:t>
            </a:r>
            <a:endParaRPr sz="2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Why is normal Euclidean distance not good enough?</a:t>
            </a:r>
            <a:endParaRPr/>
          </a:p>
        </p:txBody>
      </p:sp>
      <p:sp>
        <p:nvSpPr>
          <p:cNvPr id="520" name="Google Shape;520;p6"/>
          <p:cNvSpPr txBox="1">
            <a:spLocks noGrp="1"/>
          </p:cNvSpPr>
          <p:nvPr>
            <p:ph type="body" idx="1"/>
          </p:nvPr>
        </p:nvSpPr>
        <p:spPr>
          <a:xfrm>
            <a:off x="800100" y="1004513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400" i="1"/>
              <a:t>Consider two particles with unit energy.</a:t>
            </a:r>
            <a:r>
              <a:rPr lang="en-US" sz="2400"/>
              <a:t> </a:t>
            </a:r>
            <a:endParaRPr sz="2400"/>
          </a:p>
        </p:txBody>
      </p:sp>
      <p:pic>
        <p:nvPicPr>
          <p:cNvPr id="521" name="Google Shape;52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950" y="1508625"/>
            <a:ext cx="4740395" cy="437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4950" y="1479512"/>
            <a:ext cx="4989664" cy="4222599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6"/>
          <p:cNvSpPr txBox="1"/>
          <p:nvPr/>
        </p:nvSpPr>
        <p:spPr>
          <a:xfrm>
            <a:off x="4392075" y="3741400"/>
            <a:ext cx="3071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v = [0, …, 1, 0, …, 0, 0, …, 0]</a:t>
            </a:r>
            <a:endParaRPr sz="18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v’= [0, …, 0, 0, …, 1, 0, …, 0]</a:t>
            </a:r>
            <a:endParaRPr sz="18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4" name="Google Shape;524;p6"/>
          <p:cNvSpPr/>
          <p:nvPr/>
        </p:nvSpPr>
        <p:spPr>
          <a:xfrm>
            <a:off x="2340636" y="5949641"/>
            <a:ext cx="7740775" cy="6984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28575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200" b="1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OT preserves the underlying geometry of the ground space!</a:t>
            </a:r>
            <a:endParaRPr sz="2200" b="1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5" name="Google Shape;525;p6"/>
          <p:cNvSpPr txBox="1"/>
          <p:nvPr/>
        </p:nvSpPr>
        <p:spPr>
          <a:xfrm>
            <a:off x="1915600" y="2669413"/>
            <a:ext cx="3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6" name="Google Shape;526;p6"/>
          <p:cNvSpPr txBox="1"/>
          <p:nvPr/>
        </p:nvSpPr>
        <p:spPr>
          <a:xfrm>
            <a:off x="2239600" y="2669413"/>
            <a:ext cx="3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7" name="Google Shape;527;p6"/>
          <p:cNvSpPr txBox="1"/>
          <p:nvPr/>
        </p:nvSpPr>
        <p:spPr>
          <a:xfrm>
            <a:off x="2480500" y="2669413"/>
            <a:ext cx="3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8" name="Google Shape;528;p6"/>
          <p:cNvSpPr txBox="1"/>
          <p:nvPr/>
        </p:nvSpPr>
        <p:spPr>
          <a:xfrm>
            <a:off x="2804500" y="2669413"/>
            <a:ext cx="3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9" name="Google Shape;529;p6"/>
          <p:cNvSpPr txBox="1"/>
          <p:nvPr/>
        </p:nvSpPr>
        <p:spPr>
          <a:xfrm>
            <a:off x="3045400" y="2669413"/>
            <a:ext cx="3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0" name="Google Shape;530;p6"/>
          <p:cNvSpPr txBox="1"/>
          <p:nvPr/>
        </p:nvSpPr>
        <p:spPr>
          <a:xfrm>
            <a:off x="3369400" y="2669413"/>
            <a:ext cx="3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1" name="Google Shape;531;p6"/>
          <p:cNvSpPr txBox="1"/>
          <p:nvPr/>
        </p:nvSpPr>
        <p:spPr>
          <a:xfrm>
            <a:off x="3610300" y="2669413"/>
            <a:ext cx="3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2" name="Google Shape;532;p6"/>
          <p:cNvSpPr txBox="1"/>
          <p:nvPr/>
        </p:nvSpPr>
        <p:spPr>
          <a:xfrm>
            <a:off x="1915600" y="2896288"/>
            <a:ext cx="3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3" name="Google Shape;533;p6"/>
          <p:cNvSpPr txBox="1"/>
          <p:nvPr/>
        </p:nvSpPr>
        <p:spPr>
          <a:xfrm>
            <a:off x="2239600" y="2896288"/>
            <a:ext cx="3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4" name="Google Shape;534;p6"/>
          <p:cNvSpPr txBox="1"/>
          <p:nvPr/>
        </p:nvSpPr>
        <p:spPr>
          <a:xfrm>
            <a:off x="3045400" y="3528963"/>
            <a:ext cx="3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5" name="Google Shape;535;p6"/>
          <p:cNvSpPr txBox="1"/>
          <p:nvPr/>
        </p:nvSpPr>
        <p:spPr>
          <a:xfrm>
            <a:off x="2480500" y="2896288"/>
            <a:ext cx="3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6" name="Google Shape;536;p6"/>
          <p:cNvSpPr txBox="1"/>
          <p:nvPr/>
        </p:nvSpPr>
        <p:spPr>
          <a:xfrm>
            <a:off x="1915600" y="3228888"/>
            <a:ext cx="3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7" name="Google Shape;537;p6"/>
          <p:cNvSpPr txBox="1"/>
          <p:nvPr/>
        </p:nvSpPr>
        <p:spPr>
          <a:xfrm>
            <a:off x="1915600" y="4316363"/>
            <a:ext cx="3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8" name="Google Shape;538;p6"/>
          <p:cNvSpPr txBox="1"/>
          <p:nvPr/>
        </p:nvSpPr>
        <p:spPr>
          <a:xfrm>
            <a:off x="3610300" y="4309463"/>
            <a:ext cx="3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9" name="Google Shape;539;p6"/>
          <p:cNvSpPr txBox="1"/>
          <p:nvPr/>
        </p:nvSpPr>
        <p:spPr>
          <a:xfrm>
            <a:off x="3045408" y="2880838"/>
            <a:ext cx="623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…</a:t>
            </a:r>
            <a:endParaRPr sz="16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0" name="Google Shape;540;p6"/>
          <p:cNvSpPr txBox="1"/>
          <p:nvPr/>
        </p:nvSpPr>
        <p:spPr>
          <a:xfrm>
            <a:off x="2239608" y="3741388"/>
            <a:ext cx="623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…</a:t>
            </a:r>
            <a:endParaRPr sz="16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41" name="Google Shape;541;p6"/>
          <p:cNvCxnSpPr/>
          <p:nvPr/>
        </p:nvCxnSpPr>
        <p:spPr>
          <a:xfrm rot="10800000">
            <a:off x="7823925" y="2468150"/>
            <a:ext cx="51600" cy="2045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2" name="Google Shape;542;p6"/>
          <p:cNvCxnSpPr/>
          <p:nvPr/>
        </p:nvCxnSpPr>
        <p:spPr>
          <a:xfrm>
            <a:off x="7892725" y="4513550"/>
            <a:ext cx="2354700" cy="17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43" name="Google Shape;543;p6"/>
          <p:cNvSpPr/>
          <p:nvPr/>
        </p:nvSpPr>
        <p:spPr>
          <a:xfrm rot="-354647">
            <a:off x="10070926" y="2934921"/>
            <a:ext cx="1905229" cy="1311995"/>
          </a:xfrm>
          <a:prstGeom prst="cloudCallout">
            <a:avLst>
              <a:gd name="adj1" fmla="val -57575"/>
              <a:gd name="adj2" fmla="val 42289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rPr>
              <a:t>Ground space~</a:t>
            </a:r>
            <a:endParaRPr sz="2200" b="0" i="0" u="none" strike="noStrike" cap="none">
              <a:solidFill>
                <a:srgbClr val="B83A4B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44" name="Google Shape;544;p6"/>
          <p:cNvCxnSpPr/>
          <p:nvPr/>
        </p:nvCxnSpPr>
        <p:spPr>
          <a:xfrm>
            <a:off x="8477100" y="3104150"/>
            <a:ext cx="739200" cy="515700"/>
          </a:xfrm>
          <a:prstGeom prst="straightConnector1">
            <a:avLst/>
          </a:prstGeom>
          <a:noFill/>
          <a:ln w="28575" cap="flat" cmpd="sng">
            <a:solidFill>
              <a:srgbClr val="3F3F3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545" name="Google Shape;545;p6"/>
          <p:cNvSpPr/>
          <p:nvPr/>
        </p:nvSpPr>
        <p:spPr>
          <a:xfrm rot="1556522">
            <a:off x="8380928" y="1998697"/>
            <a:ext cx="1554651" cy="1024807"/>
          </a:xfrm>
          <a:prstGeom prst="cloudCallout">
            <a:avLst>
              <a:gd name="adj1" fmla="val 8907"/>
              <a:gd name="adj2" fmla="val 83886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rPr>
              <a:t>Ground metric~</a:t>
            </a:r>
            <a:endParaRPr sz="1800" b="0" i="0" u="none" strike="noStrike" cap="none">
              <a:solidFill>
                <a:srgbClr val="B83A4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6" name="Google Shape;546;p6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"/>
          <p:cNvSpPr/>
          <p:nvPr/>
        </p:nvSpPr>
        <p:spPr>
          <a:xfrm>
            <a:off x="7255337" y="5798470"/>
            <a:ext cx="1091400" cy="69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Earth Mover’s Distance (EMD): A first example of OT</a:t>
            </a:r>
            <a:endParaRPr/>
          </a:p>
        </p:txBody>
      </p:sp>
      <p:pic>
        <p:nvPicPr>
          <p:cNvPr id="554" name="Google Shape;554;p7" descr="EMD (E, E') = \min_{f_{ij} \in \Gamma_{E, E'}} \sum_{ij} f_{ij} \theta_{ij}" title="MathEquation,#0000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100" y="1135875"/>
            <a:ext cx="6086876" cy="6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7"/>
          <p:cNvSpPr/>
          <p:nvPr/>
        </p:nvSpPr>
        <p:spPr>
          <a:xfrm>
            <a:off x="7034025" y="1123800"/>
            <a:ext cx="4495500" cy="632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B4A7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𝝷</a:t>
            </a:r>
            <a:r>
              <a:rPr lang="en-US" sz="1800" b="1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ij</a:t>
            </a:r>
            <a:r>
              <a:rPr lang="en-US"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ground metric between particles i and j</a:t>
            </a:r>
            <a:endParaRPr sz="1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56" name="Google Shape;556;p7" descr=" \Gamma_{E, E'} = \bigg\{ f_{ij}: f_{ij} \geq 0, \sum_j f_{ij} = E_i, \sum_i f_{ij} = E'_j \bigg\}" title="MathEquation,#000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6251" y="2002525"/>
            <a:ext cx="5213286" cy="632100"/>
          </a:xfrm>
          <a:prstGeom prst="rect">
            <a:avLst/>
          </a:prstGeom>
          <a:noFill/>
          <a:ln w="28575" cap="flat" cmpd="sng">
            <a:solidFill>
              <a:srgbClr val="F967A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7" name="Google Shape;55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100" y="2766025"/>
            <a:ext cx="4495499" cy="4020401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7"/>
          <p:cNvSpPr/>
          <p:nvPr/>
        </p:nvSpPr>
        <p:spPr>
          <a:xfrm>
            <a:off x="7732413" y="2869175"/>
            <a:ext cx="3797100" cy="3792600"/>
          </a:xfrm>
          <a:prstGeom prst="roundRect">
            <a:avLst>
              <a:gd name="adj" fmla="val 3941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7"/>
          <p:cNvSpPr/>
          <p:nvPr/>
        </p:nvSpPr>
        <p:spPr>
          <a:xfrm>
            <a:off x="10169750" y="4909524"/>
            <a:ext cx="832500" cy="650700"/>
          </a:xfrm>
          <a:prstGeom prst="flowChartConnector">
            <a:avLst/>
          </a:prstGeom>
          <a:solidFill>
            <a:srgbClr val="EF5645"/>
          </a:solidFill>
          <a:ln w="9525" cap="flat" cmpd="sng">
            <a:solidFill>
              <a:srgbClr val="0036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7"/>
          <p:cNvSpPr txBox="1"/>
          <p:nvPr/>
        </p:nvSpPr>
        <p:spPr>
          <a:xfrm>
            <a:off x="10331513" y="5043326"/>
            <a:ext cx="5088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36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E’</a:t>
            </a:r>
            <a:r>
              <a:rPr lang="en-US" sz="1800" b="1" i="0" u="none" strike="noStrike" cap="none" baseline="-25000">
                <a:solidFill>
                  <a:srgbClr val="0036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1800" b="1" i="0" u="none" strike="noStrike" cap="none" baseline="-25000">
              <a:solidFill>
                <a:srgbClr val="0036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1" name="Google Shape;561;p7"/>
          <p:cNvSpPr/>
          <p:nvPr/>
        </p:nvSpPr>
        <p:spPr>
          <a:xfrm>
            <a:off x="10301520" y="5780687"/>
            <a:ext cx="568800" cy="431700"/>
          </a:xfrm>
          <a:prstGeom prst="flowChartConnector">
            <a:avLst/>
          </a:prstGeom>
          <a:solidFill>
            <a:srgbClr val="EF5645"/>
          </a:solidFill>
          <a:ln w="9525" cap="flat" cmpd="sng">
            <a:solidFill>
              <a:srgbClr val="0036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E’</a:t>
            </a:r>
            <a:r>
              <a:rPr lang="en-US" sz="12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 b="1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2" name="Google Shape;562;p7"/>
          <p:cNvCxnSpPr/>
          <p:nvPr/>
        </p:nvCxnSpPr>
        <p:spPr>
          <a:xfrm rot="10800000" flipH="1">
            <a:off x="8818442" y="5172200"/>
            <a:ext cx="1267500" cy="24000"/>
          </a:xfrm>
          <a:prstGeom prst="straightConnector1">
            <a:avLst/>
          </a:prstGeom>
          <a:noFill/>
          <a:ln w="28575" cap="flat" cmpd="sng">
            <a:solidFill>
              <a:srgbClr val="F4CCCC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3" name="Google Shape;563;p7"/>
          <p:cNvCxnSpPr/>
          <p:nvPr/>
        </p:nvCxnSpPr>
        <p:spPr>
          <a:xfrm>
            <a:off x="8818442" y="5196200"/>
            <a:ext cx="1398900" cy="702000"/>
          </a:xfrm>
          <a:prstGeom prst="straightConnector1">
            <a:avLst/>
          </a:prstGeom>
          <a:noFill/>
          <a:ln w="28575" cap="flat" cmpd="sng">
            <a:solidFill>
              <a:srgbClr val="F4CCCC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4" name="Google Shape;564;p7"/>
          <p:cNvCxnSpPr/>
          <p:nvPr/>
        </p:nvCxnSpPr>
        <p:spPr>
          <a:xfrm rot="10800000" flipH="1">
            <a:off x="8961592" y="5426352"/>
            <a:ext cx="1171200" cy="354300"/>
          </a:xfrm>
          <a:prstGeom prst="straightConnector1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5" name="Google Shape;565;p7"/>
          <p:cNvCxnSpPr/>
          <p:nvPr/>
        </p:nvCxnSpPr>
        <p:spPr>
          <a:xfrm>
            <a:off x="8961592" y="5780652"/>
            <a:ext cx="1339200" cy="270300"/>
          </a:xfrm>
          <a:prstGeom prst="straightConnector1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6" name="Google Shape;566;p7"/>
          <p:cNvCxnSpPr/>
          <p:nvPr/>
        </p:nvCxnSpPr>
        <p:spPr>
          <a:xfrm rot="10800000" flipH="1">
            <a:off x="8838537" y="5402188"/>
            <a:ext cx="1369200" cy="963000"/>
          </a:xfrm>
          <a:prstGeom prst="straightConnector1">
            <a:avLst/>
          </a:prstGeom>
          <a:noFill/>
          <a:ln w="28575" cap="flat" cmpd="sng">
            <a:solidFill>
              <a:srgbClr val="B4A7D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7" name="Google Shape;567;p7"/>
          <p:cNvCxnSpPr/>
          <p:nvPr/>
        </p:nvCxnSpPr>
        <p:spPr>
          <a:xfrm rot="10800000" flipH="1">
            <a:off x="8838537" y="6050788"/>
            <a:ext cx="1462200" cy="314400"/>
          </a:xfrm>
          <a:prstGeom prst="straightConnector1">
            <a:avLst/>
          </a:prstGeom>
          <a:noFill/>
          <a:ln w="28575" cap="flat" cmpd="sng">
            <a:solidFill>
              <a:srgbClr val="B4A7D6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568" name="Google Shape;568;p7" descr="f_{11}" title="MathEquation,#f4a4c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06313" y="4939639"/>
            <a:ext cx="291282" cy="215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7" descr="f_{12}" title="MathEquation,#f4a4c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87195" y="5252480"/>
            <a:ext cx="291278" cy="215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7" descr="f_{21}" title="MathEquation,#a8c6f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93785" y="5446317"/>
            <a:ext cx="291278" cy="215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7" descr="f_{22}" title="MathEquation,#a8c6f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43345" y="5939849"/>
            <a:ext cx="291278" cy="21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7" descr="f_{31}" title="MathEquation,#b18cf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869288" y="5911755"/>
            <a:ext cx="291282" cy="215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7" descr="f_{32}" title="MathEquation,#b18cf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43350" y="6196790"/>
            <a:ext cx="291278" cy="215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7" descr="E_1 + E_2 + E_3 = E'_1 + E'_2" title="MathEquation,#00000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303790" y="3442455"/>
            <a:ext cx="2656546" cy="317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" descr="f_{11} + f_{12} = E_1" title="MathEquation,#f4a4c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80849" y="3873600"/>
            <a:ext cx="1400100" cy="26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" descr="f_{21} + f_{22} = E_2" title="MathEquation,#a8c6ff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880883" y="4193391"/>
            <a:ext cx="1400034" cy="2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7" descr="f_{31} + f_{32} = E_3" title="MathEquation,#b18cf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880860" y="4519980"/>
            <a:ext cx="1400086" cy="2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7" descr="f_{11} + f_{21} + f_{31} = E'_1" title="MathEquation,#ff401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555279" y="4024631"/>
            <a:ext cx="1759734" cy="2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7" descr="f_{12} + f_{22} + f_{32} = E'_2" title="MathEquation,#ff401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555279" y="4428728"/>
            <a:ext cx="1759744" cy="2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7"/>
          <p:cNvSpPr txBox="1"/>
          <p:nvPr/>
        </p:nvSpPr>
        <p:spPr>
          <a:xfrm>
            <a:off x="7798990" y="2912926"/>
            <a:ext cx="16566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75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Example:</a:t>
            </a:r>
            <a:endParaRPr sz="20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1" name="Google Shape;581;p7"/>
          <p:cNvSpPr/>
          <p:nvPr/>
        </p:nvSpPr>
        <p:spPr>
          <a:xfrm>
            <a:off x="8309403" y="4928478"/>
            <a:ext cx="508800" cy="512700"/>
          </a:xfrm>
          <a:prstGeom prst="ellipse">
            <a:avLst/>
          </a:prstGeom>
          <a:solidFill>
            <a:srgbClr val="C9DAF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lang="en-US" sz="1300" b="1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300" b="1" i="0" u="none" strike="noStrike" cap="none" baseline="-25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2" name="Google Shape;582;p7"/>
          <p:cNvSpPr/>
          <p:nvPr/>
        </p:nvSpPr>
        <p:spPr>
          <a:xfrm>
            <a:off x="8415849" y="5489666"/>
            <a:ext cx="508800" cy="512700"/>
          </a:xfrm>
          <a:prstGeom prst="ellipse">
            <a:avLst/>
          </a:prstGeom>
          <a:solidFill>
            <a:srgbClr val="C9DAF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lang="en-US" sz="1300" b="1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1300" b="1" i="0" u="none" strike="noStrike" cap="none" baseline="-25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3" name="Google Shape;583;p7"/>
          <p:cNvSpPr/>
          <p:nvPr/>
        </p:nvSpPr>
        <p:spPr>
          <a:xfrm>
            <a:off x="8319984" y="6050855"/>
            <a:ext cx="508800" cy="512700"/>
          </a:xfrm>
          <a:prstGeom prst="ellipse">
            <a:avLst/>
          </a:prstGeom>
          <a:solidFill>
            <a:srgbClr val="C9DAF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lang="en-US" sz="1300" b="1" i="0" u="none" strike="noStrike" cap="none" baseline="-25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1300" b="1" i="0" u="none" strike="noStrike" cap="none" baseline="-25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4" name="Google Shape;584;p7"/>
          <p:cNvSpPr/>
          <p:nvPr/>
        </p:nvSpPr>
        <p:spPr>
          <a:xfrm>
            <a:off x="9555275" y="2662863"/>
            <a:ext cx="697500" cy="260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E6B9C"/>
          </a:solidFill>
          <a:ln w="9525" cap="flat" cmpd="sng">
            <a:solidFill>
              <a:srgbClr val="FE6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7"/>
          <p:cNvSpPr/>
          <p:nvPr/>
        </p:nvSpPr>
        <p:spPr>
          <a:xfrm>
            <a:off x="6868325" y="1333775"/>
            <a:ext cx="165600" cy="215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B4A7D6"/>
          </a:solidFill>
          <a:ln w="9525" cap="flat" cmpd="sng">
            <a:solidFill>
              <a:srgbClr val="B4A7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7"/>
          <p:cNvSpPr/>
          <p:nvPr/>
        </p:nvSpPr>
        <p:spPr>
          <a:xfrm>
            <a:off x="909875" y="1871125"/>
            <a:ext cx="3944100" cy="894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</a:t>
            </a:r>
            <a:r>
              <a:rPr lang="en-US" sz="1800" b="1" i="0" u="none" strike="noStrike" cap="none" baseline="-2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ij</a:t>
            </a:r>
            <a:r>
              <a:rPr lang="en-US"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-US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the amount of mass moved from particle i in E to particle j in E’.  </a:t>
            </a:r>
            <a:endParaRPr sz="1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7" name="Google Shape;587;p7"/>
          <p:cNvSpPr/>
          <p:nvPr/>
        </p:nvSpPr>
        <p:spPr>
          <a:xfrm>
            <a:off x="4854150" y="1681400"/>
            <a:ext cx="1462200" cy="632100"/>
          </a:xfrm>
          <a:prstGeom prst="bentUpArrow">
            <a:avLst>
              <a:gd name="adj1" fmla="val 25000"/>
              <a:gd name="adj2" fmla="val 43897"/>
              <a:gd name="adj3" fmla="val 25000"/>
            </a:avLst>
          </a:prstGeom>
          <a:solidFill>
            <a:schemeClr val="accent4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7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8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OT in Jet Physics: The Beginning</a:t>
            </a:r>
            <a:endParaRPr/>
          </a:p>
        </p:txBody>
      </p:sp>
      <p:pic>
        <p:nvPicPr>
          <p:cNvPr id="595" name="Google Shape;595;p8"/>
          <p:cNvPicPr preferRelativeResize="0"/>
          <p:nvPr/>
        </p:nvPicPr>
        <p:blipFill rotWithShape="1">
          <a:blip r:embed="rId3">
            <a:alphaModFix/>
          </a:blip>
          <a:srcRect l="3135" t="3901" r="2435"/>
          <a:stretch/>
        </p:blipFill>
        <p:spPr>
          <a:xfrm>
            <a:off x="0" y="1115804"/>
            <a:ext cx="12191998" cy="4950009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8"/>
          <p:cNvSpPr/>
          <p:nvPr/>
        </p:nvSpPr>
        <p:spPr>
          <a:xfrm rot="-460269">
            <a:off x="9094664" y="979088"/>
            <a:ext cx="2140494" cy="74829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1">
                <a:ln w="9525" cap="flat" cmpd="sng">
                  <a:solidFill>
                    <a:srgbClr val="8C1515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A9999"/>
                </a:solidFill>
                <a:latin typeface="Alfa Slab One"/>
              </a:rPr>
              <a:t>2019</a:t>
            </a:r>
          </a:p>
        </p:txBody>
      </p:sp>
      <p:sp>
        <p:nvSpPr>
          <p:cNvPr id="597" name="Google Shape;597;p8"/>
          <p:cNvSpPr/>
          <p:nvPr/>
        </p:nvSpPr>
        <p:spPr>
          <a:xfrm>
            <a:off x="711950" y="3748650"/>
            <a:ext cx="4388100" cy="305100"/>
          </a:xfrm>
          <a:prstGeom prst="rect">
            <a:avLst/>
          </a:prstGeom>
          <a:noFill/>
          <a:ln w="28575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8" name="Google Shape;598;p8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cxnSp>
        <p:nvCxnSpPr>
          <p:cNvPr id="599" name="Google Shape;599;p8"/>
          <p:cNvCxnSpPr/>
          <p:nvPr/>
        </p:nvCxnSpPr>
        <p:spPr>
          <a:xfrm>
            <a:off x="8020375" y="5506750"/>
            <a:ext cx="3632400" cy="0"/>
          </a:xfrm>
          <a:prstGeom prst="straightConnector1">
            <a:avLst/>
          </a:prstGeom>
          <a:noFill/>
          <a:ln w="28575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0" name="Google Shape;600;p8"/>
          <p:cNvCxnSpPr/>
          <p:nvPr/>
        </p:nvCxnSpPr>
        <p:spPr>
          <a:xfrm rot="10800000" flipH="1">
            <a:off x="573750" y="5812000"/>
            <a:ext cx="10817400" cy="65100"/>
          </a:xfrm>
          <a:prstGeom prst="straightConnector1">
            <a:avLst/>
          </a:prstGeom>
          <a:noFill/>
          <a:ln w="28575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9130733" y="6370275"/>
            <a:ext cx="2990100" cy="378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9"/>
          <p:cNvSpPr/>
          <p:nvPr/>
        </p:nvSpPr>
        <p:spPr>
          <a:xfrm>
            <a:off x="340300" y="6370275"/>
            <a:ext cx="2733900" cy="418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7" name="Google Shape;607;p9"/>
          <p:cNvPicPr preferRelativeResize="0"/>
          <p:nvPr/>
        </p:nvPicPr>
        <p:blipFill rotWithShape="1">
          <a:blip r:embed="rId3">
            <a:alphaModFix/>
          </a:blip>
          <a:srcRect t="2845"/>
          <a:stretch/>
        </p:blipFill>
        <p:spPr>
          <a:xfrm>
            <a:off x="7179876" y="1073187"/>
            <a:ext cx="4888624" cy="4988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9"/>
          <p:cNvPicPr preferRelativeResize="0"/>
          <p:nvPr/>
        </p:nvPicPr>
        <p:blipFill rotWithShape="1">
          <a:blip r:embed="rId4">
            <a:alphaModFix/>
          </a:blip>
          <a:srcRect l="2485" t="3864"/>
          <a:stretch/>
        </p:blipFill>
        <p:spPr>
          <a:xfrm>
            <a:off x="123525" y="1124075"/>
            <a:ext cx="6413288" cy="46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9"/>
          <p:cNvSpPr txBox="1"/>
          <p:nvPr/>
        </p:nvSpPr>
        <p:spPr>
          <a:xfrm>
            <a:off x="1931349" y="6120225"/>
            <a:ext cx="5812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Left: Fig 1 in </a:t>
            </a:r>
            <a:r>
              <a:rPr lang="en-US" sz="2000" b="0" i="0" u="sng" strike="noStrike" cap="non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2004.04159</a:t>
            </a:r>
            <a:r>
              <a:rPr lang="en-US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; Right: Home-made. 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0" name="Google Shape;610;p9"/>
          <p:cNvSpPr txBox="1"/>
          <p:nvPr/>
        </p:nvSpPr>
        <p:spPr>
          <a:xfrm>
            <a:off x="611200" y="469750"/>
            <a:ext cx="72504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0" i="1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Metric for the Space of Collider Events:</a:t>
            </a:r>
            <a:endParaRPr sz="26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1" name="Google Shape;611;p9"/>
          <p:cNvSpPr txBox="1">
            <a:spLocks noGrp="1"/>
          </p:cNvSpPr>
          <p:nvPr>
            <p:ph type="sldNum" idx="12"/>
          </p:nvPr>
        </p:nvSpPr>
        <p:spPr>
          <a:xfrm>
            <a:off x="9219525" y="12227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AC Interio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2397</Words>
  <Application>Microsoft Macintosh PowerPoint</Application>
  <PresentationFormat>Widescreen</PresentationFormat>
  <Paragraphs>362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Times New Roman</vt:lpstr>
      <vt:lpstr>Lato</vt:lpstr>
      <vt:lpstr>Century Gothic</vt:lpstr>
      <vt:lpstr>Calibri</vt:lpstr>
      <vt:lpstr>Alfa Slab One</vt:lpstr>
      <vt:lpstr>SLAC Covers/Title Slides</vt:lpstr>
      <vt:lpstr>SLAC Interior Slides</vt:lpstr>
      <vt:lpstr>“Do you need a distance?”  Optimal Transport for Jet Physics </vt:lpstr>
      <vt:lpstr>Our works: The Star Wars Optimal Transport Series</vt:lpstr>
      <vt:lpstr>… because OT defines a metric on the space of collider events with many practical benefits and deep theoretical insights. 😎</vt:lpstr>
      <vt:lpstr>A New Era for Jet Study</vt:lpstr>
      <vt:lpstr>What is our data type?</vt:lpstr>
      <vt:lpstr>Why is normal Euclidean distance not good enough?</vt:lpstr>
      <vt:lpstr>Earth Mover’s Distance (EMD): A first example of OT</vt:lpstr>
      <vt:lpstr>OT in Jet Physics: The Beginning</vt:lpstr>
      <vt:lpstr>PowerPoint Presentation</vt:lpstr>
      <vt:lpstr>A unified Geometric Framework</vt:lpstr>
      <vt:lpstr>PowerPoint Presentation</vt:lpstr>
      <vt:lpstr>Fast-growing Applications of OT in Jet Physics</vt:lpstr>
      <vt:lpstr>We have in stock balanced OT, unbalanced OT, linearized OT, multi-scaled OT, multi-species OT… What do you want? 💁  </vt:lpstr>
      <vt:lpstr>p-Wasserstein Distance: Generalizing EMD</vt:lpstr>
      <vt:lpstr>OT too computationally expensive? Linearize W2!</vt:lpstr>
      <vt:lpstr>But how to account for total mass (pT) difference?</vt:lpstr>
      <vt:lpstr>From Balanced OT to Unbalanced OT</vt:lpstr>
      <vt:lpstr>PowerPoint Presentation</vt:lpstr>
      <vt:lpstr>Distributions have different scales? Multi-scaled OT!</vt:lpstr>
      <vt:lpstr>Having different types of masses? Multi-species OT!</vt:lpstr>
      <vt:lpstr>... and brainstorm about the next creative usage of the tools. 👀</vt:lpstr>
      <vt:lpstr>Jet Tagging with LinW2 + Simple ML Models</vt:lpstr>
      <vt:lpstr>Jet Generation with W2 </vt:lpstr>
      <vt:lpstr>Pileup Robustness of OT</vt:lpstr>
      <vt:lpstr>Event-level Classification with Multi-scale OT</vt:lpstr>
      <vt:lpstr>Anomaly Detection with OT Features</vt:lpstr>
      <vt:lpstr>PowerPoint Presentation</vt:lpstr>
      <vt:lpstr>The full power of OT (and other metrics) is yet to be realized. 🦾</vt:lpstr>
      <vt:lpstr>Metric and AI Models for Collider Physics</vt:lpstr>
      <vt:lpstr>Doing particle pheno in ~2050? </vt:lpstr>
      <vt:lpstr>Great Thanks!</vt:lpstr>
      <vt:lpstr>Backup Slides</vt:lpstr>
      <vt:lpstr>References: OT in Jet Physics</vt:lpstr>
      <vt:lpstr>For example, N-subjettiness can be defined using the EMD distance.</vt:lpstr>
      <vt:lpstr>Two equivalent formulations of W2 distance</vt:lpstr>
      <vt:lpstr>PowerPoint Presentation</vt:lpstr>
      <vt:lpstr>LinW2 metric: A simple example</vt:lpstr>
      <vt:lpstr>Unbalanced Twin of W2: Hellinger-Kantorovich (HK)</vt:lpstr>
      <vt:lpstr>PowerPoint Presentation</vt:lpstr>
      <vt:lpstr>HK Distance: The Unbalanced Twin of W2</vt:lpstr>
      <vt:lpstr>PowerPoint Presentation</vt:lpstr>
      <vt:lpstr>Jet Tagging Procedure using OT</vt:lpstr>
      <vt:lpstr>Visualizing an OT manifold with PCA</vt:lpstr>
      <vt:lpstr>W vs. QCD tagging with various OT distances: pT range</vt:lpstr>
      <vt:lpstr>W vs. QCD tagging with various OT distances: reference jet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Tianji Cai</cp:lastModifiedBy>
  <cp:revision>7</cp:revision>
  <dcterms:modified xsi:type="dcterms:W3CDTF">2025-04-09T07:31:40Z</dcterms:modified>
</cp:coreProperties>
</file>