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59" r:id="rId7"/>
    <p:sldId id="266" r:id="rId8"/>
    <p:sldId id="260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34B9-6667-415B-A55A-CBFE8693AAC9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D7605-F63D-4D15-9124-EC4BFC657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5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892E6-39A4-41A7-BD6C-83F922A4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3964FC-EB76-4102-87BB-C3FE2B798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F8A87-D6B4-4C7D-80FE-251EA11A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4FC-0EDC-486A-B918-42CBC56C708E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B56FA-9F0B-450C-A2B1-9E65D595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C0DDC-CB48-4669-8580-60CA859A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2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4A5D7-5D74-4B8C-807D-14D5321B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1C31-4163-4443-A94F-5101C7DB9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250580-3755-4357-AAFE-15E350E6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2620-EEB9-4E3C-8AEF-A48EEE1B4361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017492-724E-4B54-9A87-53D6C9AE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DAB05-E83C-4D63-8ACB-AB7B1B95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E84E60-4F36-41CF-B8B0-1EB7A2CD8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A937D7-CAFE-4C7D-B8AE-70AF254D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CE7183-688B-4CD8-9DA6-ADB30448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F2AE-AB21-40C1-8B6C-09852E33CA70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4D775-09D6-4534-8275-A34BE331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59EFC6-010A-453F-AC7E-81BBE71A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6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1845A-5204-4EF0-842C-FF754095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5753CD-F71A-4F41-9BB3-FC9E04F1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346753-98A4-4ABF-B7A9-68DAB91D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3014-BE87-4D0A-B8EA-68A3CEB167B5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626192-187E-4907-88C9-F4585038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3631F-BD77-4F9E-B631-7F5FCE30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7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3F746-D326-4CD0-A7BB-D7265338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D34B56-34DE-4D9B-B5B0-CCA65C01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95FE0-1513-4C68-AEDB-EFB3B0E5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C894-F647-44A3-B00A-72EE4080D77C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AE9CEA-C17A-4B5C-8157-B1AA2F27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99357-FE00-406E-A684-9504DBCE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96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183D8-49EF-4862-84B1-7E434D97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F63114-4E31-4AC5-9FB6-2E4CB06D0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7A1E0-6440-4BC7-92DE-B95D79374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4A2F10-131B-4D70-B947-B6A2D9FD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8243-8EDB-4BC1-80E3-77888090D7B6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76514F-A572-4C2E-B574-07574C48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1EAB6E-1992-4EDA-9DE2-AE32CC45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65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8A9BD-3B98-4840-BB46-0C6367CE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2AACD2-4668-4653-A5A5-285A3EB1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CFD683-EDDC-4026-8180-CEC3F3BE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7F2F9D-AB5B-41A7-B5FE-0A032B722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B6A9CB-960B-4036-B6EC-CCDF597C2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EA0CA0-92BF-4356-8292-B14C4220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143B-7ACE-4F21-8D8B-83A6C49AB7B2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B690CC-643C-4F4C-9858-06EAB44D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A631FE4-9969-442A-87BA-4FCBA1B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7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BC4A5-CF60-4398-BC49-0345B1B7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14FB11-F398-46A7-8FC7-AE7D71C4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F83E-213C-4063-AE65-F8E6E611B2D3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E676C7-C946-4CD0-8E8E-C69EE0B8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71E394-5968-4862-B444-917B8CB6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8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6E9426-BE49-4075-B8E2-DBAC2E68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FF1B-6C2C-4C03-B209-2CD882AC1E2D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68045E-93AB-4F4C-9237-8A4C4F6F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C18315-05DE-4897-BF40-39F876F2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1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ACC49-A0C7-417A-A630-F98A28A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CC073C-CCA8-425E-80D6-175A34B1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F01EA7-7CDF-4B6D-91DF-6675B6D4F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C05139-F346-4DEB-901E-F9D94472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7E35-FE9F-4EDE-9B61-835873CDC5B7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ECDF64-100A-4DAF-B0E0-DBA44FF2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676E11-F068-4133-A577-EBC6411F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83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0DF75-2EA4-40A7-8496-ADE66F02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FA3AF3-30F0-4BDD-ADC5-E836F409D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E35C3A-C060-4FA6-9FEC-90CAB03AA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A96692-31A9-47E9-B06F-914B2989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40CF-4E12-46AB-96FE-D71D60FDE335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19B28-230A-4601-8906-C14EAE5C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5EC195-B525-4C8F-8286-F09099C4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85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FC9B75-82F8-4B61-A779-40BF1560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DC64BF-328B-4D55-AF48-B60CD952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6B08B-C060-4C3A-AFF3-2F183A7AF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6F45-BBB0-4F12-B6D5-D9D30C140573}" type="datetime1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71D03-35C5-4AB5-B997-008E47285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190B50-8D91-43A9-A2D3-9196B7570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5EBF-31E7-4803-AA2C-41B3A6BFA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youtu.be/WZgZI5vymiM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2E54F-7C32-40C4-AB08-C0E37F680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14" y="1854201"/>
            <a:ext cx="9144000" cy="979034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QCD Vacuum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1FDDA4-2329-40CF-B5F6-581A8E30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128" y="3471409"/>
            <a:ext cx="6531429" cy="1345519"/>
          </a:xfrm>
        </p:spPr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</a:rPr>
              <a:t>Ying Chen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Institute of High Energy Physics, CAS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5FD600-60E4-49BB-8E68-2313086F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40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11D358-FF61-4BF6-895C-AE4F186E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206" y="2330518"/>
            <a:ext cx="4477608" cy="20235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9E6030-A353-4A3F-B4FF-005990E0500D}"/>
              </a:ext>
            </a:extLst>
          </p:cNvPr>
          <p:cNvSpPr txBox="1"/>
          <p:nvPr/>
        </p:nvSpPr>
        <p:spPr>
          <a:xfrm>
            <a:off x="8155111" y="1959241"/>
            <a:ext cx="3619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https://youtu.be/WZgZI5vymiM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B5A95B-B73F-4BC2-8A61-B55CB4E43139}"/>
                  </a:ext>
                </a:extLst>
              </p:cNvPr>
              <p:cNvSpPr txBox="1"/>
              <p:nvPr/>
            </p:nvSpPr>
            <p:spPr>
              <a:xfrm>
                <a:off x="974774" y="2520479"/>
                <a:ext cx="270740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f>
                        <m:fPr>
                          <m:ctrlP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b="1" i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𝐭𝐫</m:t>
                      </m:r>
                      <m:r>
                        <a:rPr lang="en-US" altLang="zh-CN" b="1" i="1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E19FA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B5A95B-B73F-4BC2-8A61-B55CB4E4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74" y="2520479"/>
                <a:ext cx="2707408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17480A6-0D0C-4A95-B4BC-962D7E722BE8}"/>
                  </a:ext>
                </a:extLst>
              </p:cNvPr>
              <p:cNvSpPr txBox="1"/>
              <p:nvPr/>
            </p:nvSpPr>
            <p:spPr>
              <a:xfrm>
                <a:off x="3930058" y="2520479"/>
                <a:ext cx="325034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𝐭𝐫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17480A6-0D0C-4A95-B4BC-962D7E72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058" y="2520479"/>
                <a:ext cx="3250341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05CC800-202D-4EE6-8338-9C39D48C9E33}"/>
                  </a:ext>
                </a:extLst>
              </p:cNvPr>
              <p:cNvSpPr txBox="1"/>
              <p:nvPr/>
            </p:nvSpPr>
            <p:spPr>
              <a:xfrm>
                <a:off x="3395965" y="4634705"/>
                <a:ext cx="270003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𝐭𝐫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1" i="1" smtClean="0">
                                          <a:solidFill>
                                            <a:srgbClr val="0E19F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E19F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>
                  <a:solidFill>
                    <a:srgbClr val="0E19FA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05CC800-202D-4EE6-8338-9C39D48C9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65" y="4634705"/>
                <a:ext cx="2700035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4938B65-1D1B-4266-8F64-917D7B60A06B}"/>
                  </a:ext>
                </a:extLst>
              </p:cNvPr>
              <p:cNvSpPr txBox="1"/>
              <p:nvPr/>
            </p:nvSpPr>
            <p:spPr>
              <a:xfrm>
                <a:off x="974774" y="3229974"/>
                <a:ext cx="3717493" cy="38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1" i="1" smtClean="0">
                                          <a:solidFill>
                                            <a:srgbClr val="0E19F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E19F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𝝁𝝂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i="1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4938B65-1D1B-4266-8F64-917D7B60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74" y="3229974"/>
                <a:ext cx="3717493" cy="381002"/>
              </a:xfrm>
              <a:prstGeom prst="rect">
                <a:avLst/>
              </a:prstGeom>
              <a:blipFill>
                <a:blip r:embed="rId7"/>
                <a:stretch>
                  <a:fillRect t="-1613" r="-3279" b="-20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F9ABA94-2C61-400E-8C87-94AA63074B2B}"/>
                  </a:ext>
                </a:extLst>
              </p:cNvPr>
              <p:cNvSpPr txBox="1"/>
              <p:nvPr/>
            </p:nvSpPr>
            <p:spPr>
              <a:xfrm>
                <a:off x="902892" y="3759331"/>
                <a:ext cx="6333337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𝐭𝐫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𝝁𝝂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𝐭𝐫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nary>
                          <m:r>
                            <a:rPr lang="en-US" altLang="zh-CN" b="1" i="1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 smtClean="0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solidFill>
                                        <a:srgbClr val="0E19FA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F9ABA94-2C61-400E-8C87-94AA63074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92" y="3759331"/>
                <a:ext cx="6333337" cy="880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D92C939-42C3-4CE4-B7D6-718FCBD3B970}"/>
              </a:ext>
            </a:extLst>
          </p:cNvPr>
          <p:cNvSpPr txBox="1"/>
          <p:nvPr/>
        </p:nvSpPr>
        <p:spPr>
          <a:xfrm>
            <a:off x="902892" y="47700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Minimum condition</a:t>
            </a:r>
            <a:r>
              <a:rPr lang="zh-CN" altLang="en-US" b="1" dirty="0"/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FB176B2-5846-4031-8817-3816BDCA0039}"/>
                  </a:ext>
                </a:extLst>
              </p:cNvPr>
              <p:cNvSpPr txBox="1"/>
              <p:nvPr/>
            </p:nvSpPr>
            <p:spPr>
              <a:xfrm>
                <a:off x="6863298" y="4792047"/>
                <a:ext cx="114063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FB176B2-5846-4031-8817-3816BDCA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98" y="4792047"/>
                <a:ext cx="1140632" cy="310598"/>
              </a:xfrm>
              <a:prstGeom prst="rect">
                <a:avLst/>
              </a:prstGeom>
              <a:blipFill>
                <a:blip r:embed="rId9"/>
                <a:stretch>
                  <a:fillRect l="-4813" t="-17647" r="-12299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315A06E-0300-4940-BC09-9888A0F014D9}"/>
                  </a:ext>
                </a:extLst>
              </p:cNvPr>
              <p:cNvSpPr txBox="1"/>
              <p:nvPr/>
            </p:nvSpPr>
            <p:spPr>
              <a:xfrm>
                <a:off x="5016858" y="5540644"/>
                <a:ext cx="4327082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acc>
                        <m:accPr>
                          <m:chr m:val="⃗"/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altLang="zh-CN" b="1" i="1" smtClean="0">
                          <a:solidFill>
                            <a:srgbClr val="0E19F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acc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0E19F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E19F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315A06E-0300-4940-BC09-9888A0F0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58" y="5540644"/>
                <a:ext cx="4327082" cy="596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标题 1">
            <a:extLst>
              <a:ext uri="{FF2B5EF4-FFF2-40B4-BE49-F238E27FC236}">
                <a16:creationId xmlns:a16="http://schemas.microsoft.com/office/drawing/2014/main" id="{1B24CF46-702C-4C90-9F09-B48F7088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12" y="90029"/>
            <a:ext cx="7822532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QCD vacuum from lattice QCD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DCBC746-983C-4A64-97A8-85DC771DEA6E}"/>
              </a:ext>
            </a:extLst>
          </p:cNvPr>
          <p:cNvSpPr txBox="1"/>
          <p:nvPr/>
        </p:nvSpPr>
        <p:spPr>
          <a:xfrm>
            <a:off x="479354" y="1254281"/>
            <a:ext cx="113796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 Topological charge and instantons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1E9490E-4848-432E-8E2C-F1D30AB201AD}"/>
              </a:ext>
            </a:extLst>
          </p:cNvPr>
          <p:cNvSpPr txBox="1"/>
          <p:nvPr/>
        </p:nvSpPr>
        <p:spPr>
          <a:xfrm>
            <a:off x="813695" y="2026181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Gauge action in Euclidean space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0CD1B61-B152-4A06-B244-420E4D5B57EB}"/>
                  </a:ext>
                </a:extLst>
              </p:cNvPr>
              <p:cNvSpPr txBox="1"/>
              <p:nvPr/>
            </p:nvSpPr>
            <p:spPr>
              <a:xfrm>
                <a:off x="902892" y="5469695"/>
                <a:ext cx="3579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SU(2)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instanton 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0CD1B61-B152-4A06-B244-420E4D5B5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92" y="5469695"/>
                <a:ext cx="3579250" cy="369332"/>
              </a:xfrm>
              <a:prstGeom prst="rect">
                <a:avLst/>
              </a:prstGeom>
              <a:blipFill>
                <a:blip r:embed="rId11"/>
                <a:stretch>
                  <a:fillRect l="-136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F3E287EB-6E6D-46BD-BF89-449FAB3E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4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2E4DA32-9374-404A-B813-52E87FC1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9" y="1132452"/>
            <a:ext cx="9913144" cy="5064586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1EE5BA-BF63-4D7B-A2A5-5B91CCC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1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EDD0B0-7E95-4011-96D6-395F3B32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92" y="1285875"/>
            <a:ext cx="4926100" cy="3991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92035A4-D02F-4A4E-83B2-74B102591EAB}"/>
                  </a:ext>
                </a:extLst>
              </p:cNvPr>
              <p:cNvSpPr txBox="1"/>
              <p:nvPr/>
            </p:nvSpPr>
            <p:spPr>
              <a:xfrm>
                <a:off x="537708" y="1316333"/>
                <a:ext cx="6190483" cy="427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 instantons account for the vacuum structure?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Atiyah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-Singer theorem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𝑥𝑞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𝑇𝑟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altLang="zh-CN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nary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chiral fermions on the lattice,    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0;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Low-dimensional long range correlation (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connected sheets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vs.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topological lumps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92035A4-D02F-4A4E-83B2-74B10259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08" y="1316333"/>
                <a:ext cx="6190483" cy="4275273"/>
              </a:xfrm>
              <a:prstGeom prst="rect">
                <a:avLst/>
              </a:prstGeom>
              <a:blipFill>
                <a:blip r:embed="rId3"/>
                <a:stretch>
                  <a:fillRect l="-591" t="-856" b="-14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170875-66F6-4191-9C08-A5B7C836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1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FBBE79-37C3-4E65-B0EA-C6BBBB34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43" y="1444278"/>
            <a:ext cx="6492157" cy="26038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37F58E-195D-4E03-8E30-A8720156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18" y="4599223"/>
            <a:ext cx="3860170" cy="145485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DA380CC-562D-4B9F-B134-1F14B67039DB}"/>
              </a:ext>
            </a:extLst>
          </p:cNvPr>
          <p:cNvSpPr txBox="1"/>
          <p:nvPr/>
        </p:nvSpPr>
        <p:spPr>
          <a:xfrm>
            <a:off x="536504" y="661350"/>
            <a:ext cx="113796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 Center clusters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78E82E1-359D-43F4-B2F4-7757AD6270F8}"/>
                  </a:ext>
                </a:extLst>
              </p:cNvPr>
              <p:cNvSpPr txBox="1"/>
              <p:nvPr/>
            </p:nvSpPr>
            <p:spPr>
              <a:xfrm>
                <a:off x="684930" y="1513570"/>
                <a:ext cx="5014913" cy="4181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SU(3) has a center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=0,1,2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Polyakov loops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nary>
                        <m:naryPr>
                          <m:chr m:val="∏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 transformation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𝑧𝐿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zh-CN" alt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 an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order parameter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confinement-deconfinement phase transition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(confinement):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=0→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altLang="zh-CN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(deconfinement):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78E82E1-359D-43F4-B2F4-7757AD627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30" y="1513570"/>
                <a:ext cx="5014913" cy="4181273"/>
              </a:xfrm>
              <a:prstGeom prst="rect">
                <a:avLst/>
              </a:prstGeom>
              <a:blipFill>
                <a:blip r:embed="rId4"/>
                <a:stretch>
                  <a:fillRect l="-729" t="-729" b="-1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077478B2-69E7-4859-87A7-53EFB7F0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91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AADDCC4-B15D-45F5-AFC3-7413919B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0" y="1004921"/>
            <a:ext cx="6779127" cy="42905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C18CD0-4C3C-496E-826D-00FDB7B2F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588" y="953240"/>
            <a:ext cx="3378994" cy="45634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7666CB-D02A-4257-B0C8-B01A50178C9F}"/>
              </a:ext>
            </a:extLst>
          </p:cNvPr>
          <p:cNvSpPr txBox="1"/>
          <p:nvPr/>
        </p:nvSpPr>
        <p:spPr>
          <a:xfrm>
            <a:off x="536504" y="439894"/>
            <a:ext cx="113796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3. Flux tubes and static potential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6EB7FD-8353-4367-9E81-713E76880C2E}"/>
                  </a:ext>
                </a:extLst>
              </p:cNvPr>
              <p:cNvSpPr txBox="1"/>
              <p:nvPr/>
            </p:nvSpPr>
            <p:spPr>
              <a:xfrm>
                <a:off x="919560" y="5568410"/>
                <a:ext cx="6231578" cy="9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flux tubes at different separation: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altLang="zh-CN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Baryonic flux tubes: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-type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-type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altLang="zh-CN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func>
                      <m:func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6EB7FD-8353-4367-9E81-713E76880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60" y="5568410"/>
                <a:ext cx="6231578" cy="987258"/>
              </a:xfrm>
              <a:prstGeom prst="rect">
                <a:avLst/>
              </a:prstGeom>
              <a:blipFill>
                <a:blip r:embed="rId4"/>
                <a:stretch>
                  <a:fillRect l="-685" t="-3086" b="-6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27F00BA-24A7-4C1E-8E1C-7C3219B93F9E}"/>
                  </a:ext>
                </a:extLst>
              </p:cNvPr>
              <p:cNvSpPr txBox="1"/>
              <p:nvPr/>
            </p:nvSpPr>
            <p:spPr>
              <a:xfrm>
                <a:off x="7603813" y="5573513"/>
                <a:ext cx="4204806" cy="1015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potential: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String breaking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presence of light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dynamical quarks 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27F00BA-24A7-4C1E-8E1C-7C3219B9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813" y="5573513"/>
                <a:ext cx="4204806" cy="1015471"/>
              </a:xfrm>
              <a:prstGeom prst="rect">
                <a:avLst/>
              </a:prstGeom>
              <a:blipFill>
                <a:blip r:embed="rId5"/>
                <a:stretch>
                  <a:fillRect l="-870" b="-8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33E3689C-5AF7-4356-8CBD-E4E46587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16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F296A6-80CF-418D-9301-0E0CED575BB1}"/>
                  </a:ext>
                </a:extLst>
              </p:cNvPr>
              <p:cNvSpPr txBox="1"/>
              <p:nvPr/>
            </p:nvSpPr>
            <p:spPr>
              <a:xfrm>
                <a:off x="536504" y="439894"/>
                <a:ext cx="11379649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puzzle——instantons vs.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F296A6-80CF-418D-9301-0E0CED575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4" y="439894"/>
                <a:ext cx="11379649" cy="461665"/>
              </a:xfrm>
              <a:prstGeom prst="rect">
                <a:avLst/>
              </a:prstGeom>
              <a:blipFill>
                <a:blip r:embed="rId2"/>
                <a:stretch>
                  <a:fillRect l="-803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20C1B8D-72A5-4670-8180-6B47E55ECC5D}"/>
                  </a:ext>
                </a:extLst>
              </p:cNvPr>
              <p:cNvSpPr txBox="1"/>
              <p:nvPr/>
            </p:nvSpPr>
            <p:spPr>
              <a:xfrm>
                <a:off x="764383" y="1066128"/>
                <a:ext cx="11137664" cy="535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anomaly (chiral limit):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𝛼𝛽𝜌𝜎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𝜌𝜎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 algebra expected (</a:t>
                </a:r>
                <a:r>
                  <a:rPr lang="en-US" altLang="zh-CN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PRD 12 (1975) 3583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-vacuum: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Witten-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Veneziano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dirty="0">
                    <a:solidFill>
                      <a:schemeClr val="accent5">
                        <a:lumMod val="50000"/>
                      </a:schemeClr>
                    </a:solidFill>
                  </a:rPr>
                  <a:t>NPB 149 (1979) 285, NPB 156 (1979) 269, NPB 159 (1979) 213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physical case,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180 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Witten’s argument: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The largest tunneling amplitude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owing to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instantons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With the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expansion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(for a fixed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),  the amplitude scales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less important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than any finite power of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𝑌𝑀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expansion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In the presence of massless quarks,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exactly zero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So the cancellation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demands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mass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20C1B8D-72A5-4670-8180-6B47E55EC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83" y="1066128"/>
                <a:ext cx="11137664" cy="5351978"/>
              </a:xfrm>
              <a:prstGeom prst="rect">
                <a:avLst/>
              </a:prstGeom>
              <a:blipFill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FB4B3F-23C2-4873-8AF1-B9331807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92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3479D-942F-4ABD-93D0-D6B6DFD274C6}"/>
                  </a:ext>
                </a:extLst>
              </p:cNvPr>
              <p:cNvSpPr txBox="1"/>
              <p:nvPr/>
            </p:nvSpPr>
            <p:spPr>
              <a:xfrm>
                <a:off x="1285875" y="935832"/>
                <a:ext cx="9858375" cy="152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Lattice QCD calculations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𝑌𝑀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193.5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6.2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13.4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𝑀𝑒𝑉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flavor singlet pseudoscalar mass satisfies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3479D-942F-4ABD-93D0-D6B6DFD27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5" y="935832"/>
                <a:ext cx="9858375" cy="1521442"/>
              </a:xfrm>
              <a:prstGeom prst="rect">
                <a:avLst/>
              </a:prstGeom>
              <a:blipFill>
                <a:blip r:embed="rId2"/>
                <a:stretch>
                  <a:fillRect l="-433" t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9A409AB-2C50-474C-ABF1-161D423E5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51" y="2204617"/>
            <a:ext cx="6982799" cy="3010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C842E24-DD90-4A5E-932B-727CE711CB92}"/>
                  </a:ext>
                </a:extLst>
              </p:cNvPr>
              <p:cNvSpPr txBox="1"/>
              <p:nvPr/>
            </p:nvSpPr>
            <p:spPr>
              <a:xfrm>
                <a:off x="1400176" y="5431392"/>
                <a:ext cx="78395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It seems Witten-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Veneziano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formalism based on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expansion valid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 there may be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problems with the concept of instantons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C842E24-DD90-4A5E-932B-727CE711C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6" y="5431392"/>
                <a:ext cx="7839582" cy="646331"/>
              </a:xfrm>
              <a:prstGeom prst="rect">
                <a:avLst/>
              </a:prstGeom>
              <a:blipFill>
                <a:blip r:embed="rId4"/>
                <a:stretch>
                  <a:fillRect l="-544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0943007-FA05-4740-BEE5-DEAD514C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2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CEFAC-D9D9-4783-9AB5-A27118D7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95374E-C6F4-423B-9F56-63211922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690688"/>
            <a:ext cx="6412706" cy="1260475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QCD vacuum is very complicated.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No definite solutions till now!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3EC288-B9FE-41EB-8028-2754F300EED5}"/>
              </a:ext>
            </a:extLst>
          </p:cNvPr>
          <p:cNvSpPr txBox="1"/>
          <p:nvPr/>
        </p:nvSpPr>
        <p:spPr>
          <a:xfrm>
            <a:off x="3800475" y="4629150"/>
            <a:ext cx="7915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</a:rPr>
              <a:t>Thank you for your attention!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254C08-3161-4B32-A644-9C652D8F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74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E342C-6323-4FCA-BDFA-ACA27901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1B66D7-D866-48D8-A570-B303C98A7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C07B61-1DA5-4F37-82A2-B1CBD25B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06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FD4C8E-231B-4A4A-995F-4667DDA0705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4800" b="1" dirty="0">
                    <a:solidFill>
                      <a:srgbClr val="FF0000"/>
                    </a:solidFill>
                  </a:rPr>
                  <a:t>Resolution to the </a:t>
                </a:r>
                <a14:m>
                  <m:oMath xmlns:m="http://schemas.openxmlformats.org/officeDocument/2006/math">
                    <m:r>
                      <a:rPr lang="en-US" altLang="zh-CN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CN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4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4800" b="1" dirty="0">
                    <a:solidFill>
                      <a:srgbClr val="FF0000"/>
                    </a:solidFill>
                  </a:rPr>
                  <a:t>mass puzzle</a:t>
                </a:r>
                <a:endParaRPr lang="zh-CN" alt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FD4C8E-231B-4A4A-995F-4667DDA07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3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F45438A5-08A4-42F7-AF04-D63EA0BD8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360" y="3996801"/>
            <a:ext cx="6866728" cy="526861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E. Witten, </a:t>
            </a:r>
            <a:r>
              <a:rPr lang="en-US" altLang="zh-CN" b="1" dirty="0" err="1">
                <a:solidFill>
                  <a:srgbClr val="0070C0"/>
                </a:solidFill>
              </a:rPr>
              <a:t>Nucl</a:t>
            </a:r>
            <a:r>
              <a:rPr lang="en-US" altLang="zh-CN" b="1" dirty="0">
                <a:solidFill>
                  <a:srgbClr val="0070C0"/>
                </a:solidFill>
              </a:rPr>
              <a:t>. Phys. B 156 (1979) 269-283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92C89C-D681-40BA-9C89-9D2399B4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95D4-845E-4A06-AAAC-FC4CA6C586D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1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BC262-8FCA-4D64-B29E-206DC05A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Contents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A30302-05B7-4FC5-8286-F20947B5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134" y="1690688"/>
            <a:ext cx="941355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interaction vacuum prior to QCD——SSB of  chiral symmetry</a:t>
            </a:r>
          </a:p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Arguments on non-trivial QCD vacuum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OPE  to condensates</a:t>
            </a:r>
          </a:p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for QCD vacuum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Savvidy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vacuum, instabilities and structure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Dual superconducting model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String model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Bag model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Instanton ensemble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    Abelian projection, center vortex picture</a:t>
            </a:r>
          </a:p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 vacuum from lattice QCD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39BC6D-693F-4976-A6C1-CA5985A5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2ED6CE-E349-4F9D-9D7F-B1C011A3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95D4-845E-4A06-AAAC-FC4CA6C586D8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021752-F7EA-4FC7-8145-1E2DD8A86093}"/>
                  </a:ext>
                </a:extLst>
              </p:cNvPr>
              <p:cNvSpPr txBox="1"/>
              <p:nvPr/>
            </p:nvSpPr>
            <p:spPr>
              <a:xfrm>
                <a:off x="550235" y="889843"/>
                <a:ext cx="1109153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Despite  being superficially a total divergence, the anomaly term has non-zero matrix elements at zero momentum. This leads to a physical non-conservation of the U(1) charge.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Isgur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De </a:t>
                </a:r>
                <a:r>
                  <a:rPr lang="en-US" altLang="zh-CN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Rujula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Georgi and Glashow suggested the quark annihilation results in a non-zero mass of the flavor singlet pseudoscalar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But in PT, this kind of diagrams, do not reflect the anomaly and therefore cannot avoid a massless U(1) Goldstone.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One can resort to instantons for this problem to be resolved: a NP contribution of instanton does reflect anomaly.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However, as shown in previous pages, : PT can resolve the U(1) problem.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expansion works. It is 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that the anomaly turns off, and </a:t>
                </a:r>
              </a:p>
              <a:p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it is in the sense of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expansion that one can say that the anomaly gives a 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mass to a U(1) particle that would have been massless. And it is in the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limit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   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degenerate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degeneracy is lifted by quark-antiquark annihilation diagrams that are suppressed by one </a:t>
                </a:r>
              </a:p>
              <a:p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power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dependence of the physics can be present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expansion. This can arise through an interchange of limits.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Actually, for 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there is no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dependence if the </a:t>
                </a:r>
                <a:r>
                  <a:rPr lang="en-US" altLang="zh-CN" b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Lagrangian</a:t>
                </a: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contains massless fermions.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021752-F7EA-4FC7-8145-1E2DD8A86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35" y="889843"/>
                <a:ext cx="11091530" cy="4524315"/>
              </a:xfrm>
              <a:prstGeom prst="rect">
                <a:avLst/>
              </a:prstGeom>
              <a:blipFill>
                <a:blip r:embed="rId2"/>
                <a:stretch>
                  <a:fillRect l="-330" t="-809" r="-1429" b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FB9CE26-EE25-4D54-A53F-32526A77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223" y="2502118"/>
            <a:ext cx="1917799" cy="8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C303E8-BE28-4CF9-B266-A5EA75B8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95D4-845E-4A06-AAAC-FC4CA6C586D8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3FF188-5CB4-4817-B56C-F1DB9EB173E7}"/>
                  </a:ext>
                </a:extLst>
              </p:cNvPr>
              <p:cNvSpPr txBox="1"/>
              <p:nvPr/>
            </p:nvSpPr>
            <p:spPr>
              <a:xfrm>
                <a:off x="733634" y="842996"/>
                <a:ext cx="11046986" cy="4939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Actually, for 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there is no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dependence if the </a:t>
                </a:r>
                <a:r>
                  <a:rPr lang="en-US" altLang="zh-CN" b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Lagrangian</a:t>
                </a: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contains massless fermions.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Assumption: the physics depends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leading 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the absence of massless fermions.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seemingly paradox: How does the massless fermion contribution of non-leading order cancels the leading order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dependence.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Consider the second derivative of the vacuum energy with respect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𝑇𝐹</m:t>
                          </m:r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Schwinger</m:t>
                      </m:r>
                      <m: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By introducing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𝑇𝐹</m:t>
                          </m:r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and a proper infrared cutoff, one has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limLow>
                        <m:limLow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it is easy to see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PT.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3FF188-5CB4-4817-B56C-F1DB9EB1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4" y="842996"/>
                <a:ext cx="11046986" cy="4939557"/>
              </a:xfrm>
              <a:prstGeom prst="rect">
                <a:avLst/>
              </a:prstGeom>
              <a:blipFill>
                <a:blip r:embed="rId2"/>
                <a:stretch>
                  <a:fillRect l="-331" t="-617" r="-552" b="-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87CC4F3-4309-4411-997D-F3999C4F0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70" y="3845463"/>
            <a:ext cx="1693985" cy="1057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42D8E4-EE07-4117-A295-C2C75AF14DE4}"/>
                  </a:ext>
                </a:extLst>
              </p:cNvPr>
              <p:cNvSpPr txBox="1"/>
              <p:nvPr/>
            </p:nvSpPr>
            <p:spPr>
              <a:xfrm>
                <a:off x="9905628" y="5098276"/>
                <a:ext cx="70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42D8E4-EE07-4117-A295-C2C75AF14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628" y="5098276"/>
                <a:ext cx="702756" cy="276999"/>
              </a:xfrm>
              <a:prstGeom prst="rect">
                <a:avLst/>
              </a:prstGeom>
              <a:blipFill>
                <a:blip r:embed="rId4"/>
                <a:stretch>
                  <a:fillRect l="-6957" t="-4348" r="-1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94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788D01-3AB1-44F2-8EC3-4897C2F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95D4-845E-4A06-AAAC-FC4CA6C586D8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AF3DB8-A910-418C-96B2-B596D9FB69DF}"/>
                  </a:ext>
                </a:extLst>
              </p:cNvPr>
              <p:cNvSpPr txBox="1"/>
              <p:nvPr/>
            </p:nvSpPr>
            <p:spPr>
              <a:xfrm>
                <a:off x="612286" y="646562"/>
                <a:ext cx="11121843" cy="568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/>
                  <a:t>This is also a paradox since we expect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CN" b="0" dirty="0"/>
                  <a:t> controls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/>
                  <a:t> dependence.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Solution: To the leading 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b="0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b="0" dirty="0"/>
                  <a:t> after summing over planar diagrams </a:t>
                </a:r>
                <a:r>
                  <a:rPr lang="en-US" altLang="zh-CN" dirty="0"/>
                  <a:t>first,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+…,</m:t>
                      </m:r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r>
                  <a:rPr lang="en-US" altLang="zh-CN" dirty="0"/>
                  <a:t>     with higher terms approaching 0 more slowly due to the higher order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altLang="zh-CN" b="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/>
                  <a:t>Let us assume </a:t>
                </a:r>
                <a:r>
                  <a:rPr lang="en-US" altLang="zh-CN" dirty="0"/>
                  <a:t>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b="0" dirty="0"/>
                  <a:t> is non-vanishing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/>
                  <a:t> in the quenched approximation, in which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/>
                  <a:t> dependence is expected.  When massless quarks are included,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b="0" dirty="0"/>
                  <a:t> must vanish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altLang="zh-CN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 the large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b="0" dirty="0"/>
                  <a:t> expansion,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altLang="zh-CN" b="0" dirty="0">
                  <a:solidFill>
                    <a:srgbClr val="0000FF"/>
                  </a:solidFill>
                </a:endParaRPr>
              </a:p>
              <a:p>
                <a:r>
                  <a:rPr lang="en-US" altLang="zh-CN" b="0" dirty="0"/>
                  <a:t>     with each successive term is suppressed by an </a:t>
                </a:r>
                <a:r>
                  <a:rPr lang="en-US" altLang="zh-CN" dirty="0"/>
                  <a:t>extra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b="0" dirty="0"/>
                  <a:t> (A quark loop </a:t>
                </a:r>
                <a:r>
                  <a:rPr lang="en-US" altLang="zh-CN" dirty="0"/>
                  <a:t>is </a:t>
                </a:r>
                <a:r>
                  <a:rPr lang="en-US" altLang="zh-CN" b="0" dirty="0"/>
                  <a:t>suppressed by a factor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b="0" dirty="0"/>
                  <a:t>and   </a:t>
                </a:r>
              </a:p>
              <a:p>
                <a:r>
                  <a:rPr lang="en-US" altLang="zh-CN" dirty="0"/>
                  <a:t>     </a:t>
                </a:r>
                <a:r>
                  <a:rPr lang="en-US" altLang="zh-CN" b="0" dirty="0"/>
                  <a:t>the subscript here labels the number of quark loops).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How comes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then,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is non-zero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are </a:t>
                </a:r>
                <a:r>
                  <a:rPr lang="en-US" altLang="zh-CN" b="0" dirty="0" err="1">
                    <a:solidFill>
                      <a:srgbClr val="FF0000"/>
                    </a:solidFill>
                  </a:rPr>
                  <a:t>subleading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 terms?</a:t>
                </a:r>
              </a:p>
              <a:p>
                <a:r>
                  <a:rPr lang="en-US" altLang="zh-CN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b="0" dirty="0"/>
                  <a:t>is </a:t>
                </a:r>
                <a:r>
                  <a:rPr lang="en-US" altLang="zh-CN" dirty="0"/>
                  <a:t>the two point function of gauge-invariant operators, and are given, to the lowest 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b="0" dirty="0"/>
                  <a:t>，</a:t>
                </a:r>
                <a:r>
                  <a:rPr lang="en-US" altLang="zh-CN" b="0" dirty="0"/>
                  <a:t>by </a:t>
                </a:r>
              </a:p>
              <a:p>
                <a:r>
                  <a:rPr lang="en-US" altLang="zh-CN" dirty="0"/>
                  <a:t>     </a:t>
                </a:r>
                <a:r>
                  <a:rPr lang="en-US" altLang="zh-CN" b="0" dirty="0"/>
                  <a:t>sums over one-hadron poles, namely, one-hadron intermediate states,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dirty="0"/>
                  <a:t>    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=⟨0|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b="0" dirty="0">
                    <a:solidFill>
                      <a:srgbClr val="0000FF"/>
                    </a:solidFill>
                  </a:rPr>
                  <a:t>. </a:t>
                </a:r>
                <a:r>
                  <a:rPr lang="en-US" altLang="zh-CN" b="0" dirty="0"/>
                  <a:t>To the lowest orde</a:t>
                </a:r>
                <a:r>
                  <a:rPr lang="en-US" altLang="zh-CN" dirty="0"/>
                  <a:t>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b="0" dirty="0"/>
                  <a:t>,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b="0" dirty="0"/>
                  <a:t> does not depend on   </a:t>
                </a:r>
              </a:p>
              <a:p>
                <a:r>
                  <a:rPr lang="en-US" altLang="zh-CN" dirty="0"/>
                  <a:t>     </a:t>
                </a:r>
                <a:r>
                  <a:rPr lang="en-US" altLang="zh-CN" b="0" dirty="0"/>
                  <a:t>whether massless quarks are present in the </a:t>
                </a:r>
                <a:r>
                  <a:rPr lang="en-US" altLang="zh-CN" b="0" dirty="0" err="1"/>
                  <a:t>Lagrangian</a:t>
                </a:r>
                <a:r>
                  <a:rPr lang="en-US" altLang="zh-CN" b="0" dirty="0"/>
                  <a:t> or not. The first term determines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="0" dirty="0"/>
                  <a:t> dependence </a:t>
                </a:r>
              </a:p>
              <a:p>
                <a:r>
                  <a:rPr lang="en-US" altLang="zh-CN" dirty="0"/>
                  <a:t>     </a:t>
                </a:r>
                <a:r>
                  <a:rPr lang="en-US" altLang="zh-CN" b="0" dirty="0"/>
                  <a:t>in the world without massless quarks and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b="0" dirty="0"/>
                  <a:t>. In order fo</a:t>
                </a:r>
                <a:r>
                  <a:rPr lang="en-US" altLang="zh-CN" dirty="0"/>
                  <a:t>r the second term to cancel the   </a:t>
                </a:r>
              </a:p>
              <a:p>
                <a:r>
                  <a:rPr lang="en-US" altLang="zh-CN" dirty="0"/>
                  <a:t>     first term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 demands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∝1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/>
                  <a:t>. Actually,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only one that bring about the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concellation</a:t>
                </a:r>
                <a:r>
                  <a:rPr lang="en-US" altLang="zh-CN" dirty="0"/>
                  <a:t>. </a:t>
                </a:r>
                <a:r>
                  <a:rPr lang="en-US" altLang="zh-CN" b="0" dirty="0"/>
                  <a:t>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AF3DB8-A910-418C-96B2-B596D9FB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6" y="646562"/>
                <a:ext cx="11121843" cy="5688160"/>
              </a:xfrm>
              <a:prstGeom prst="rect">
                <a:avLst/>
              </a:prstGeom>
              <a:blipFill>
                <a:blip r:embed="rId2"/>
                <a:stretch>
                  <a:fillRect l="-329" t="-536" r="-1753" b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06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D7E9CB-9546-4A3A-9DF5-765E072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95D4-845E-4A06-AAAC-FC4CA6C586D8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436EC0E-C60D-4927-9A76-06C15D591FE5}"/>
                  </a:ext>
                </a:extLst>
              </p:cNvPr>
              <p:cNvSpPr txBox="1"/>
              <p:nvPr/>
            </p:nvSpPr>
            <p:spPr>
              <a:xfrm>
                <a:off x="632426" y="883278"/>
                <a:ext cx="11105731" cy="4169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/>
                  <a:t>The glueball sum must be canceled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/>
                  <a:t> by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/>
                  <a:t> term alone. This gives directly,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altLang="zh-CN" b="0" dirty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/>
                  <a:t>On the other hand,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dirty="0"/>
                  <a:t>     to the lowest 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b="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b="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𝑇𝑄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𝑌𝑀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0000FF"/>
                  </a:solidFill>
                </a:endParaRPr>
              </a:p>
              <a:p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Why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 correction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b="0" dirty="0"/>
                  <a:t> is so large?  It is still a question. 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436EC0E-C60D-4927-9A76-06C15D591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26" y="883278"/>
                <a:ext cx="11105731" cy="4169090"/>
              </a:xfrm>
              <a:prstGeom prst="rect">
                <a:avLst/>
              </a:prstGeom>
              <a:blipFill>
                <a:blip r:embed="rId2"/>
                <a:stretch>
                  <a:fillRect l="-384" t="-877" b="-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9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EF2F4-A2EF-4098-8519-7792E545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SSB of chiral symmetry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810BC44-2CDC-4060-AC65-017B24814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12264"/>
                <a:ext cx="10976493" cy="462089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Chiral symmetry  </a:t>
                </a:r>
                <a:endParaRPr lang="en-US" altLang="zh-CN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Why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SSB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Chiral symmetry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Noether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theorem: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Vector charges and axial charges: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Taking the scalar meson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example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∝|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Chiral symmetry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 scalar meson has his pseudoscalar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mass partner, but this is not supported by experiments. So, chiral symmetry must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be SB.  The order parameter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𝑆𝐵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810BC44-2CDC-4060-AC65-017B24814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12264"/>
                <a:ext cx="10976493" cy="4620895"/>
              </a:xfrm>
              <a:blipFill>
                <a:blip r:embed="rId2"/>
                <a:stretch>
                  <a:fillRect l="-611" t="-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F4D79E-C51E-4596-B3DE-9A36C6B4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9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C229EEE-FDA0-465C-9B7C-41848C629142}"/>
                  </a:ext>
                </a:extLst>
              </p:cNvPr>
              <p:cNvSpPr/>
              <p:nvPr/>
            </p:nvSpPr>
            <p:spPr>
              <a:xfrm>
                <a:off x="3487010" y="785543"/>
                <a:ext cx="4179349" cy="61093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zh-CN" alt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zh-CN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zh-CN" alt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zh-CN" altLang="en-US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zh-CN" alt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zh-CN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zh-CN" alt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zh-CN" alt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zh-CN" altLang="en-US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acc>
                              <m:r>
                                <a:rPr lang="zh-CN" alt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d>
                          <m:r>
                            <a:rPr lang="zh-CN" alt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C229EEE-FDA0-465C-9B7C-41848C629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010" y="785543"/>
                <a:ext cx="4179349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D4991E-E909-4AEC-AFB4-6C44609D77A2}"/>
                  </a:ext>
                </a:extLst>
              </p:cNvPr>
              <p:cNvSpPr/>
              <p:nvPr/>
            </p:nvSpPr>
            <p:spPr>
              <a:xfrm>
                <a:off x="2502354" y="1586029"/>
                <a:ext cx="633548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kern="1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altLang="zh-CN" b="1" i="1" kern="1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</m:e>
                      </m:d>
                      <m:r>
                        <a:rPr lang="en-US" altLang="zh-CN" b="1" kern="1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kern="1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</m:acc>
                              <m:r>
                                <a:rPr lang="en-US" altLang="zh-CN" b="1" i="1" kern="1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</m:d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</m:e>
                      </m:d>
                      <m:r>
                        <a:rPr lang="en-US" altLang="zh-CN" b="1" i="1" kern="1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kern="10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e>
                              </m:acc>
                              <m:r>
                                <a:rPr lang="en-US" altLang="zh-CN" b="1" i="1" kern="1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𝛀</m:t>
                          </m:r>
                        </m:e>
                      </m:d>
                      <m:r>
                        <a:rPr lang="en-US" altLang="zh-CN" b="1" i="1" kern="1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zh-CN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 kern="1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≈−</m:t>
                      </m:r>
                      <m:sSup>
                        <m:sSupPr>
                          <m:ctrlP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 kern="1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kern="1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𝟐𝟓𝟎𝐌𝐞𝐕</m:t>
                              </m:r>
                            </m:e>
                          </m:d>
                        </m:e>
                        <m:sup>
                          <m:r>
                            <a:rPr lang="en-US" altLang="zh-CN" b="1" i="1" kern="1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zh-CN" b="1" kern="1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D4991E-E909-4AEC-AFB4-6C44609D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54" y="1586029"/>
                <a:ext cx="6335485" cy="404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A7819D0-9EA5-4A2E-B0F8-06885A8AC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69" y="2270453"/>
            <a:ext cx="7011187" cy="40597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61C33D-519D-4D89-A813-AE4E6D6DCF9D}"/>
              </a:ext>
            </a:extLst>
          </p:cNvPr>
          <p:cNvSpPr txBox="1"/>
          <p:nvPr/>
        </p:nvSpPr>
        <p:spPr>
          <a:xfrm>
            <a:off x="1019542" y="275021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FLAG 2019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33756C-9D57-4217-AF33-7419296F31EE}"/>
              </a:ext>
            </a:extLst>
          </p:cNvPr>
          <p:cNvSpPr txBox="1"/>
          <p:nvPr/>
        </p:nvSpPr>
        <p:spPr>
          <a:xfrm>
            <a:off x="925993" y="93725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GMOR relation: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D277301-ACE7-44B5-9FF9-D83ADACB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08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2A165-029A-4729-99C5-A2B482D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Gluon condensate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B653EC-B888-4ED6-8F9D-02AAE87E9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290" y="1512095"/>
                <a:ext cx="9827419" cy="46672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Operator product expansion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QCD sum rules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Especially,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Nontrivial QCD vacuum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full solution of QCD should give a full description of the vacuum, confinement and the hadron spectrum.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B653EC-B888-4ED6-8F9D-02AAE87E9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290" y="1512095"/>
                <a:ext cx="9827419" cy="4667250"/>
              </a:xfrm>
              <a:blipFill>
                <a:blip r:embed="rId2"/>
                <a:stretch>
                  <a:fillRect l="-993" t="-3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26187BC-AA5C-4C95-8ADA-8C5430F7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83" y="3261453"/>
            <a:ext cx="3650078" cy="10968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41E2F7-54C7-4E21-AA4E-A1F7E649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08A3A-E8B7-4F62-AF46-1DDA8006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92" y="292617"/>
            <a:ext cx="10515600" cy="1185069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Models for QCD vacuum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000ED07-154A-497F-8850-31856796E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947" y="1397668"/>
                <a:ext cx="10738854" cy="495500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Savvidy [</a:t>
                </a:r>
                <a:r>
                  <a:rPr lang="en-US" altLang="zh-CN" sz="1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PLB71(1977)133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]: It cannot be the conventional </a:t>
                </a:r>
                <a:r>
                  <a:rPr lang="en-US" altLang="zh-CN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Fock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vacuum empty of particles and fields, which is unstable and decays into a state of non-vanishing field. The vacuum can contain non-zero homogeneous field.</a:t>
                </a: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Effective action: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̅"/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acc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+…]</m:t>
                          </m:r>
                        </m:e>
                      </m:nary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𝑌𝑀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𝑌𝑀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The general solution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altLang="zh-CN" sz="1800" b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Choosing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gives (for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SU(2)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Considering a constant vacuum “magnetic”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energy density of the </a:t>
                </a: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vacuum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000ED07-154A-497F-8850-31856796E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947" y="1397668"/>
                <a:ext cx="10738854" cy="4955006"/>
              </a:xfrm>
              <a:blipFill>
                <a:blip r:embed="rId2"/>
                <a:stretch>
                  <a:fillRect l="-397" t="-1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E557EE-9685-492F-8519-02D76340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26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E6382C-E15B-4CA9-B047-F6A3C3CA40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199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which means there is a mode making the vacuum energy density to be negative (a similar result    </a:t>
                </a: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can be derived from the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QCD trace anomaly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Nielsen, Olesen [</a:t>
                </a:r>
                <a:r>
                  <a:rPr lang="en-US" altLang="zh-CN" sz="1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NPB144(1978)376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]: A homogeneous vacuum gluon field can be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instable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𝑣𝑎𝑐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possible that the scalar condensates are an effective long-range description of the vacuum. </a:t>
                </a: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The vacuum may have structure at short distance below the QCD scale.</a:t>
                </a:r>
              </a:p>
              <a:p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instability problem may be solved [</a:t>
                </a:r>
                <a:r>
                  <a:rPr lang="en-US" altLang="zh-CN" sz="1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P. Olesen 1981 </a:t>
                </a:r>
                <a:r>
                  <a:rPr lang="en-US" altLang="zh-CN" sz="1800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Physica</a:t>
                </a:r>
                <a:r>
                  <a:rPr lang="en-US" altLang="zh-CN" sz="18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Scripta. 23 (1981) 1000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r>
                  <a:rPr lang="en-US" altLang="zh-CN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MIT bag model: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E6382C-E15B-4CA9-B047-F6A3C3CA40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1992"/>
                <a:ext cx="10515600" cy="4351338"/>
              </a:xfrm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A4C06FF-E25F-4C0C-BA87-AC31D9BF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457" y="4568521"/>
            <a:ext cx="1703493" cy="17517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9234695-5105-480D-B43A-7E485D2CDD2F}"/>
              </a:ext>
            </a:extLst>
          </p:cNvPr>
          <p:cNvSpPr txBox="1"/>
          <p:nvPr/>
        </p:nvSpPr>
        <p:spPr>
          <a:xfrm>
            <a:off x="1691640" y="4678680"/>
            <a:ext cx="7079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Quarks are forced inside a given spatial region (a bag) by a fixed </a:t>
            </a:r>
          </a:p>
          <a:p>
            <a:r>
              <a:rPr lang="en-US" altLang="zh-CN" dirty="0"/>
              <a:t>     external pressure.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 Outside the bag is the real QCD vacuum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The bag pressure comes from the difference of the energy density </a:t>
            </a:r>
          </a:p>
          <a:p>
            <a:r>
              <a:rPr lang="en-US" altLang="zh-CN" dirty="0"/>
              <a:t>     between the QCD vacuum and the perturbative vacuum.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3918DA-4A80-4D5A-8FB9-222C7DE3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5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0D490-9E3F-443D-9D13-7D6AF941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The dual superconducting model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65EE8-7BE8-4BFA-A967-19126831A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9369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Type-II superconductor: E-charges condense into Cooper pairs, such that magnetic flux is squeezed into tubes.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QCD vacuum as the dual: CM monopoles condense into dual Cooper pairs, causing CE flux to be squeezed into tubes.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‘t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Hooft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Mandelstam: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Abelian projection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NA gauge theory contains magnetic monopoles.</a:t>
            </a:r>
          </a:p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Abrikosov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-Nielsen-Olesen vortices may vibrate wildly or be knotted.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8ABD5C-937E-49F1-BDF8-60ECE49C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67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1CD4AF-F0E2-4C6B-A71A-4C557C12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5EBF-31E7-4803-AA2C-41B3A6BFA50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489D6B-13A5-404C-BEC3-23633D8C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10" y="869537"/>
            <a:ext cx="5173659" cy="8960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3BDAB1F-50F2-4A19-A28A-90345F2B7D29}"/>
              </a:ext>
            </a:extLst>
          </p:cNvPr>
          <p:cNvSpPr txBox="1"/>
          <p:nvPr/>
        </p:nvSpPr>
        <p:spPr>
          <a:xfrm>
            <a:off x="1489753" y="105823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SU(2)</a:t>
            </a:r>
            <a:r>
              <a:rPr lang="zh-CN" altLang="en-US" dirty="0"/>
              <a:t> </a:t>
            </a:r>
            <a:r>
              <a:rPr lang="en-US" altLang="zh-CN" dirty="0"/>
              <a:t>Gauge link: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40755A6-8C19-4104-9B00-29B97B5A9C92}"/>
              </a:ext>
            </a:extLst>
          </p:cNvPr>
          <p:cNvSpPr txBox="1"/>
          <p:nvPr/>
        </p:nvSpPr>
        <p:spPr>
          <a:xfrm>
            <a:off x="1489753" y="1992198"/>
            <a:ext cx="640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Maximal Abelian gauge fixing:  one maximizes the functional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10B1CDB-4296-408A-AC69-A38F47E637F4}"/>
                  </a:ext>
                </a:extLst>
              </p:cNvPr>
              <p:cNvSpPr txBox="1"/>
              <p:nvPr/>
            </p:nvSpPr>
            <p:spPr>
              <a:xfrm>
                <a:off x="2401142" y="2685787"/>
                <a:ext cx="3694858" cy="80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10B1CDB-4296-408A-AC69-A38F47E63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42" y="2685787"/>
                <a:ext cx="3694858" cy="808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3C15CD-C842-498A-9FBC-1DDD6D489148}"/>
                  </a:ext>
                </a:extLst>
              </p:cNvPr>
              <p:cNvSpPr txBox="1"/>
              <p:nvPr/>
            </p:nvSpPr>
            <p:spPr>
              <a:xfrm>
                <a:off x="7066052" y="2830731"/>
                <a:ext cx="1728422" cy="51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3C15CD-C842-498A-9FBC-1DDD6D48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052" y="2830731"/>
                <a:ext cx="1728422" cy="519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AAD7B3A-B677-45F9-AEB0-AE8EEC5D6B3A}"/>
              </a:ext>
            </a:extLst>
          </p:cNvPr>
          <p:cNvSpPr txBox="1"/>
          <p:nvPr/>
        </p:nvSpPr>
        <p:spPr>
          <a:xfrm>
            <a:off x="1489753" y="3691657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Center projection:  one maximizes the functional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4A49AA9-D39A-4579-9B07-EB326E22C73B}"/>
                  </a:ext>
                </a:extLst>
              </p:cNvPr>
              <p:cNvSpPr txBox="1"/>
              <p:nvPr/>
            </p:nvSpPr>
            <p:spPr>
              <a:xfrm>
                <a:off x="2488915" y="4435867"/>
                <a:ext cx="2529475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4A49AA9-D39A-4579-9B07-EB326E22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15" y="4435867"/>
                <a:ext cx="2529475" cy="703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1924C46-E100-47FA-BBA0-57A5C751E54F}"/>
                  </a:ext>
                </a:extLst>
              </p:cNvPr>
              <p:cNvSpPr txBox="1"/>
              <p:nvPr/>
            </p:nvSpPr>
            <p:spPr>
              <a:xfrm>
                <a:off x="6701424" y="4576067"/>
                <a:ext cx="2073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1924C46-E100-47FA-BBA0-57A5C751E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24" y="4576067"/>
                <a:ext cx="2073260" cy="276999"/>
              </a:xfrm>
              <a:prstGeom prst="rect">
                <a:avLst/>
              </a:prstGeom>
              <a:blipFill>
                <a:blip r:embed="rId6"/>
                <a:stretch>
                  <a:fillRect l="-1765" t="-4444" r="-88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95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2147</Words>
  <Application>Microsoft Office PowerPoint</Application>
  <PresentationFormat>宽屏</PresentationFormat>
  <Paragraphs>220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楷体</vt:lpstr>
      <vt:lpstr>Arial</vt:lpstr>
      <vt:lpstr>Calibri</vt:lpstr>
      <vt:lpstr>Cambria Math</vt:lpstr>
      <vt:lpstr>Wingdings</vt:lpstr>
      <vt:lpstr>Office 主题​​</vt:lpstr>
      <vt:lpstr>QCD Vacuum</vt:lpstr>
      <vt:lpstr>Contents</vt:lpstr>
      <vt:lpstr>SSB of chiral symmetry</vt:lpstr>
      <vt:lpstr>PowerPoint 演示文稿</vt:lpstr>
      <vt:lpstr>Gluon condensate</vt:lpstr>
      <vt:lpstr>Models for QCD vacuum</vt:lpstr>
      <vt:lpstr>PowerPoint 演示文稿</vt:lpstr>
      <vt:lpstr>The dual superconducting model</vt:lpstr>
      <vt:lpstr>PowerPoint 演示文稿</vt:lpstr>
      <vt:lpstr>QCD vacuum from lattice 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Resolution to the η′ mass puzzle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Vacuum</dc:title>
  <dc:creator>ying</dc:creator>
  <cp:lastModifiedBy>ying</cp:lastModifiedBy>
  <cp:revision>48</cp:revision>
  <dcterms:created xsi:type="dcterms:W3CDTF">2025-04-09T01:53:16Z</dcterms:created>
  <dcterms:modified xsi:type="dcterms:W3CDTF">2025-04-11T01:19:34Z</dcterms:modified>
</cp:coreProperties>
</file>