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300" r:id="rId3"/>
    <p:sldId id="301" r:id="rId4"/>
    <p:sldId id="282" r:id="rId5"/>
    <p:sldId id="30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BE79-2970-4458-AB8A-6BBF7CA62F8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D757-8141-4693-ACD1-ED0AA0212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3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9FAE-F3BB-C136-D1EC-1EE328B2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FEB6E0-216D-2D74-0F8C-52D40BA19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33457B-44FF-7512-BFF3-687634F4D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40C41-22E9-89EB-4C8F-E6E0470FD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6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0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1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3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98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20595-1935-A763-D995-42D298EDB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2BAE26-2416-8B83-8FCD-B0896C0F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25FEA7-29D0-21B8-3392-5073DBFF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DE530-D214-594A-F023-382B736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2D86E4-BC5A-4415-6A45-90F062BD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3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22A13-99EE-66A4-AB23-05B6D3D4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2B89E9-34CA-558C-FCBB-13174042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ECDCD-C87D-145F-D3BD-2516D5C1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BE7E6-1A13-312C-3FF7-E99100AD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AFA0EC-17C3-95B7-1CFE-0FBF7708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8274F9-7E7F-A87C-76D7-9893EEB5B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4C99FE-E7D8-3019-09E6-054CE03F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66A7C-5542-A0D9-1AAE-59576355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A9D1EB-145E-66EC-291A-0D2B3ACF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3A3BC-5FEE-C64D-B7ED-9D69767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0974E-68BE-4C11-5565-96DC764B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68404-E58E-13AF-7D84-E1FD6C49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56D1A-54FD-049E-D6C4-FF6E0DB7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C62B6-FC9F-B6D1-4024-BBD01EAD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8221-EB55-33F7-7C78-B585E653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9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7D68C-7B65-3A9E-9E39-917CEA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4727A-CC13-47B2-E1CC-C2BE931E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229C24-9CB8-CA75-29CC-FE4E84B0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8086A-1D72-A611-8EF5-AB43FF09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74DFCE-8958-735A-BD1E-7B8C2099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6A8B0-A9F9-BCEA-C82A-152CC775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DA6BEA-A0BB-37A5-209A-9C5AC5683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1CBBBA-2A0B-0B10-6E65-2EFFC847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A0BCBD-EE02-8909-9926-1F29B620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BFC7D1-D0C1-2276-FC10-9C939097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1C932-D466-F753-89F8-600E5ADF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8BE9D-937F-C31E-95B2-C7A8A8BF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E0277-224F-733C-8CAB-4C866846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0522F6-E6B8-052C-F720-1F53E2F60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39B10D-7BE6-A2A9-5846-DFB7CE33E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4A0B8E-5D96-863D-D94A-1342218FF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E546EE-F835-86F3-7FA2-C4EBA142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A5FCA1-CD09-F3CD-8FC2-1290C876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C81B7E-6468-3208-F31F-E8FA1E79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FC405-9111-D3E8-69D6-9799F584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290B2B-69CB-4AEF-7628-6AA4DA31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99320E-423F-8873-EF5A-390DE3E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7CA67-9900-003B-A1A9-85370E5B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CDAD4B-9E5D-690E-BB7D-2C178A5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F686A5-8D33-EB22-C48C-19A93A8C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0AA654-0303-2E2E-9371-510809AF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3E743-E7AB-4024-8FEB-03289D58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7C8604-F0C9-7ECD-C189-8EE5AB03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9EAA80-A347-66B2-6527-AFBD675F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0B9C1-3E1D-FEF4-EDD1-D1B6F8AC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47828-86A6-CA9B-41DB-A1B519D6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257B10-A1C5-8C7E-13B9-F0DA803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3B327-6A4A-F862-08E4-F1F7068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04E82-955A-2C87-458D-618EBD3D6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2B8C18-0BED-92D7-06C0-1751D23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3B7FD5-C660-D174-995D-DBD603C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0A89B-3C45-1D00-6015-890D203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51657F-9804-F2BE-C802-21BE877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E75290-F013-897E-216B-64E85C2C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3DA53-96D6-A7DE-B6CF-64FB2094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3756C-A304-AD84-8675-F872B5CCB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A3E46-31F6-F75C-8E98-04589C2CF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9AA4B6-657B-B216-D40B-CFE76259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4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F25B-FA03-D8EB-0476-510FD2A5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5BB774-831B-0902-146A-A59170A0A138}"/>
              </a:ext>
            </a:extLst>
          </p:cNvPr>
          <p:cNvSpPr txBox="1"/>
          <p:nvPr/>
        </p:nvSpPr>
        <p:spPr>
          <a:xfrm>
            <a:off x="0" y="1457325"/>
            <a:ext cx="12192000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Digitization and Reconstruction of Muon Detector in CEPCSW</a:t>
            </a:r>
          </a:p>
          <a:p>
            <a:pPr algn="ctr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</a:rPr>
              <a:t>Weiqi</a:t>
            </a:r>
            <a:r>
              <a:rPr lang="en-US" altLang="zh-CN" dirty="0">
                <a:latin typeface="Times New Roman" panose="02020603050405020304" pitchFamily="18" charset="0"/>
              </a:rPr>
              <a:t> Meng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2025.3.21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7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Detector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44EA267-4227-48F6-8A14-D16FB721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49" y="1800"/>
            <a:ext cx="3521743" cy="3427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CF346B-984F-454A-90C9-BD78CFA7B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30" y="0"/>
            <a:ext cx="3696580" cy="22636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3152C8-CBEC-42BC-80C7-4B8F1609B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0" y="2263679"/>
            <a:ext cx="5372741" cy="11653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BEEB46E-4B2A-40BB-AA06-9B7C6EA4F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147" y="3593147"/>
            <a:ext cx="2761005" cy="309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0F37F9-7721-407F-895A-3EB8C43FA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278" y="3593147"/>
            <a:ext cx="926036" cy="3096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0EA8A18-FBFE-4504-9541-68907340A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813" y="3593147"/>
            <a:ext cx="2581804" cy="3096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B2F8302-5898-416A-AC7F-2CE728FDD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79794"/>
            <a:ext cx="3902844" cy="36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CECA7BD-EB39-CF4A-DC54-05D27E64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64" y="0"/>
            <a:ext cx="31779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2E1CCF-2157-8678-FC85-AF1EE83F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355" y="0"/>
            <a:ext cx="3375000" cy="252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30D5B46-35B5-6190-B2FA-E4A5A131D0F0}"/>
              </a:ext>
            </a:extLst>
          </p:cNvPr>
          <p:cNvSpPr txBox="1"/>
          <p:nvPr/>
        </p:nvSpPr>
        <p:spPr>
          <a:xfrm>
            <a:off x="3733345" y="235612"/>
            <a:ext cx="32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H, Wang X, Ma W, et al. Journal of Instrumentation, 2024, 19(06): P06020.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/>
              <p:nvPr/>
            </p:nvSpPr>
            <p:spPr>
              <a:xfrm>
                <a:off x="7535593" y="2493045"/>
                <a:ext cx="393052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=16.0813×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/50.8147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+19.5474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593" y="2493045"/>
                <a:ext cx="3930523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0" y="-5044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94F8E2-082B-09FA-F8F1-CB995218550C}"/>
              </a:ext>
            </a:extLst>
          </p:cNvPr>
          <p:cNvSpPr txBox="1"/>
          <p:nvPr/>
        </p:nvSpPr>
        <p:spPr>
          <a:xfrm>
            <a:off x="1301088" y="2510336"/>
            <a:ext cx="574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number of photons received by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scintillator endpoint and the distance from the hit point to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1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deposition.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8E3D6D-2378-8290-E429-9D405B2803E0}"/>
              </a:ext>
            </a:extLst>
          </p:cNvPr>
          <p:cNvSpPr txBox="1"/>
          <p:nvPr/>
        </p:nvSpPr>
        <p:spPr>
          <a:xfrm>
            <a:off x="7180313" y="2941223"/>
            <a:ext cx="464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fitting results of the distribution shown in the left figure.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08ABBFB-8951-47DE-8A21-39620C57F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17522"/>
            <a:ext cx="3458823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DB11D5-4BE0-4706-9BB3-00A8480D1E6C}"/>
                  </a:ext>
                </a:extLst>
              </p:cNvPr>
              <p:cNvSpPr txBox="1"/>
              <p:nvPr/>
            </p:nvSpPr>
            <p:spPr>
              <a:xfrm>
                <a:off x="734937" y="5953355"/>
                <a:ext cx="1988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=1.41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DB11D5-4BE0-4706-9BB3-00A8480D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7" y="5953355"/>
                <a:ext cx="1988947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B08B5E-CC36-453B-8ECF-CA4E7D07101C}"/>
                  </a:ext>
                </a:extLst>
              </p:cNvPr>
              <p:cNvSpPr txBox="1"/>
              <p:nvPr/>
            </p:nvSpPr>
            <p:spPr>
              <a:xfrm>
                <a:off x="6786933" y="4053802"/>
                <a:ext cx="5405068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16.0813×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/50.8147</m:t>
                            </m:r>
                          </m:sup>
                        </m:s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+19.5474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dep</m:t>
                            </m:r>
                          </m:sub>
                        </m:sSub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1.41 </m:t>
                        </m:r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MeV</m:t>
                        </m:r>
                      </m:den>
                    </m:f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47.09 </m:t>
                        </m:r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mV</m:t>
                        </m:r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23</m:t>
                        </m:r>
                      </m:den>
                    </m:f>
                  </m:oMath>
                </a14:m>
                <a:endParaRPr lang="en-US" altLang="zh-CN" sz="1400" b="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σ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=7.922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mV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ADC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Random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Landau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𝜎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ADC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≥6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mV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B08B5E-CC36-453B-8ECF-CA4E7D07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33" y="4053802"/>
                <a:ext cx="5405068" cy="1510926"/>
              </a:xfrm>
              <a:prstGeom prst="rect">
                <a:avLst/>
              </a:prstGeom>
              <a:blipFill>
                <a:blip r:embed="rId8"/>
                <a:stretch>
                  <a:fillRect l="-11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085CC118-1B63-4886-AC03-BAE85ED0C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102" y="3349795"/>
            <a:ext cx="322683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A72915-8A7D-43AB-B071-0CA15B5213ED}"/>
                  </a:ext>
                </a:extLst>
              </p:cNvPr>
              <p:cNvSpPr txBox="1"/>
              <p:nvPr/>
            </p:nvSpPr>
            <p:spPr>
              <a:xfrm>
                <a:off x="3186932" y="5847760"/>
                <a:ext cx="36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𝐴𝐷𝐶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=47.09</m:t>
                      </m:r>
                    </m:oMath>
                  </m:oMathPara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.=23    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=7.922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A72915-8A7D-43AB-B071-0CA15B521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32" y="5847760"/>
                <a:ext cx="3600000" cy="523220"/>
              </a:xfrm>
              <a:prstGeom prst="rect">
                <a:avLst/>
              </a:prstGeom>
              <a:blipFill>
                <a:blip r:embed="rId10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A250F9A-4CEA-4F0A-A9C9-9D86475E10DC}"/>
              </a:ext>
            </a:extLst>
          </p:cNvPr>
          <p:cNvSpPr txBox="1"/>
          <p:nvPr/>
        </p:nvSpPr>
        <p:spPr>
          <a:xfrm>
            <a:off x="3073254" y="6331066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ADC distribution corresponding to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output for a 1 MIP energy deposition.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3A52325C-CF22-2BE2-59BC-44774DFDEA18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DD2E15-9D4F-4419-B1E4-9B10A460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02" y="3429000"/>
            <a:ext cx="2996129" cy="21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301BD7-EE3B-41EA-A8A0-006CCD559273}"/>
              </a:ext>
            </a:extLst>
          </p:cNvPr>
          <p:cNvSpPr txBox="1"/>
          <p:nvPr/>
        </p:nvSpPr>
        <p:spPr>
          <a:xfrm>
            <a:off x="1262979" y="5735227"/>
            <a:ext cx="368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Barrel, layer1 gives pos.x and pos.y, layer2 gives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AC2853-9F98-4448-BC26-09B7CC6E0008}"/>
              </a:ext>
            </a:extLst>
          </p:cNvPr>
          <p:cNvSpPr txBox="1"/>
          <p:nvPr/>
        </p:nvSpPr>
        <p:spPr>
          <a:xfrm>
            <a:off x="6680021" y="5735226"/>
            <a:ext cx="431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Endcap, layer1 gives pos.y, layer2 gives pos.x, both can give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C4FDBF-782C-4C82-807D-C88BFA68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394" y="3513637"/>
            <a:ext cx="1990725" cy="19907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FF9EEC-D920-4188-9562-7DF631CC2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002" y="1019094"/>
            <a:ext cx="3696580" cy="22636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19E29E-80A2-421A-8FA2-AC705D28D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178" y="333000"/>
            <a:ext cx="2581804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3A52325C-CF22-2BE2-59BC-44774DFDEA18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Muonid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01BD7-EE3B-41EA-A8A0-006CCD559273}"/>
                  </a:ext>
                </a:extLst>
              </p:cNvPr>
              <p:cNvSpPr txBox="1"/>
              <p:nvPr/>
            </p:nvSpPr>
            <p:spPr>
              <a:xfrm>
                <a:off x="322730" y="616150"/>
                <a:ext cx="11546540" cy="196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tof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dNdx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dNdx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dNdx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ee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ee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ee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eh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eh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rh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rh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rh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dr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dr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--By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Geliang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Liu.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Detector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dR</m:t>
                            </m:r>
                          </m:sub>
                        </m:sSub>
                      </m:e>
                    </m:d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dr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dr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</m:oMath>
                </a14:m>
                <a:endPara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NDF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lower than the given muon ID WP; if so, the charged particle will be identified as a muon.</a:t>
                </a:r>
              </a:p>
              <a:p>
                <a:pPr algn="just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01BD7-EE3B-41EA-A8A0-006CCD559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0" y="616150"/>
                <a:ext cx="11546540" cy="1963102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E8C6093-25AB-43F6-9271-17E04D603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32" y="5656777"/>
            <a:ext cx="8401050" cy="9239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22DB282-745E-400B-A93C-4081EE7F9D69}"/>
              </a:ext>
            </a:extLst>
          </p:cNvPr>
          <p:cNvSpPr txBox="1"/>
          <p:nvPr/>
        </p:nvSpPr>
        <p:spPr>
          <a:xfrm>
            <a:off x="8881785" y="5934073"/>
            <a:ext cx="2915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from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Kaili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Zhang.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ED36D0A-20F1-4227-9BCB-F597CC93E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3539967"/>
                  </p:ext>
                </p:extLst>
              </p:nvPr>
            </p:nvGraphicFramePr>
            <p:xfrm>
              <a:off x="0" y="2466383"/>
              <a:ext cx="68400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60307327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0056791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52281961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21912043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744863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dR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Don’t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dR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9710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629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u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18.57 %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8922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48.72 %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51.28 %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18.66 %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78729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2338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57.94 %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61.23 %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19.78 %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73784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66.65 %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1477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μ</m:t>
                              </m:r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2117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ED36D0A-20F1-4227-9BCB-F597CC93E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3539967"/>
                  </p:ext>
                </p:extLst>
              </p:nvPr>
            </p:nvGraphicFramePr>
            <p:xfrm>
              <a:off x="0" y="2466383"/>
              <a:ext cx="68400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60307327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0056791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52281961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21912043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744863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421" t="-1639" r="-100211" b="-7065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421" t="-1639" r="-211" b="-7065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9710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629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201639" r="-535028" b="-5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18.57 %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8922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301639" r="-535028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48.72 %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51.28 %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18.66 %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78729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401639" r="-535028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2338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501639" r="-535028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57.94 %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61.23 %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19.78 %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73784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601639" r="-535028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66.65 %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1477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701639" r="-535028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2117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02A6911E-0EF5-441D-A0DD-3A2FCA87C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877348"/>
                  </p:ext>
                </p:extLst>
              </p:nvPr>
            </p:nvGraphicFramePr>
            <p:xfrm>
              <a:off x="7152000" y="2466383"/>
              <a:ext cx="504000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97900429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4988380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7805934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88900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422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μ</m:t>
                              </m:r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160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χ</m:t>
                                    </m:r>
                                  </m:e>
                                  <m:sup>
                                    <m: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78467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dR1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34.71 %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02386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dR2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32.53 %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52909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dR3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29.93 %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72428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02A6911E-0EF5-441D-A0DD-3A2FCA87C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877348"/>
                  </p:ext>
                </p:extLst>
              </p:nvPr>
            </p:nvGraphicFramePr>
            <p:xfrm>
              <a:off x="7152000" y="2466383"/>
              <a:ext cx="504000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97900429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4988380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7805934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88900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947" t="-1639" r="-50317" b="-5081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422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0424" t="-101639" r="-847" b="-4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160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201639" r="-602542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78467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dR1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34.71 %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02386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dR2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32.53 %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52909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dR3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29.93 %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72428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50FA2D7D-1697-4E41-80B9-1C5D864759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1" r="23828" b="282"/>
          <a:stretch/>
        </p:blipFill>
        <p:spPr>
          <a:xfrm>
            <a:off x="9556376" y="0"/>
            <a:ext cx="2624894" cy="2451408"/>
          </a:xfrm>
          <a:prstGeom prst="rect">
            <a:avLst/>
          </a:prstGeom>
        </p:spPr>
      </p:pic>
      <p:cxnSp>
        <p:nvCxnSpPr>
          <p:cNvPr id="5" name="连接符: 曲线 4">
            <a:extLst>
              <a:ext uri="{FF2B5EF4-FFF2-40B4-BE49-F238E27FC236}">
                <a16:creationId xmlns:a16="http://schemas.microsoft.com/office/drawing/2014/main" id="{CE916CFB-8D88-4FE4-AA4F-618736D0D9FE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027025" y="425823"/>
            <a:ext cx="815789" cy="806825"/>
          </a:xfrm>
          <a:prstGeom prst="curvedConnector3">
            <a:avLst>
              <a:gd name="adj1" fmla="val 10714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2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9883</TotalTime>
  <Words>392</Words>
  <Application>Microsoft Office PowerPoint</Application>
  <PresentationFormat>宽屏</PresentationFormat>
  <Paragraphs>85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炜棋 孟</dc:creator>
  <cp:lastModifiedBy>炜棋 孟</cp:lastModifiedBy>
  <cp:revision>151</cp:revision>
  <cp:lastPrinted>2025-01-16T06:46:49Z</cp:lastPrinted>
  <dcterms:created xsi:type="dcterms:W3CDTF">2024-07-07T16:57:31Z</dcterms:created>
  <dcterms:modified xsi:type="dcterms:W3CDTF">2025-03-21T07:26:57Z</dcterms:modified>
</cp:coreProperties>
</file>