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51" r:id="rId3"/>
    <p:sldId id="337" r:id="rId4"/>
    <p:sldId id="352" r:id="rId5"/>
    <p:sldId id="355" r:id="rId6"/>
    <p:sldId id="353" r:id="rId7"/>
    <p:sldId id="356" r:id="rId8"/>
    <p:sldId id="354" r:id="rId9"/>
    <p:sldId id="347" r:id="rId10"/>
    <p:sldId id="357" r:id="rId11"/>
    <p:sldId id="339" r:id="rId1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48" y="2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98B833-DAA6-4F79-B9D2-F6B1FF3302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6CD85FF-53DB-446E-93A3-5797FE02E1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FB6AADE-063A-4D56-9CB7-C97C7B75F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00A08-AAD9-4C3C-86C5-BF6347DBEC9B}" type="datetimeFigureOut">
              <a:rPr lang="zh-CN" altLang="en-US" smtClean="0"/>
              <a:t>2025/3/21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93BD025-B758-407D-8A2D-F0F6138B4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526EDDC-0372-4C60-8F7A-1AC8BEB0B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FC5CF-5336-47CA-B524-005EAA257E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3964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9DE177-87AD-4589-94FA-A33226491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001C19B-494C-441F-B2E6-BE69B5925A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3DFA363-3259-4C79-9001-C6CAA4383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00A08-AAD9-4C3C-86C5-BF6347DBEC9B}" type="datetimeFigureOut">
              <a:rPr lang="zh-CN" altLang="en-US" smtClean="0"/>
              <a:t>2025/3/21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1081BE3-DE29-4BA7-9137-0C07C9DCF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0656366-E3B7-4476-88F5-58EE6C272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FC5CF-5336-47CA-B524-005EAA257E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3163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5CA9A15-4F78-40F1-85EA-6CFAFE2762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8C76C1B-89F6-457C-BE35-9C4D7F28D4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0C53632-0176-4D17-B59C-4C11C0B05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00A08-AAD9-4C3C-86C5-BF6347DBEC9B}" type="datetimeFigureOut">
              <a:rPr lang="zh-CN" altLang="en-US" smtClean="0"/>
              <a:t>2025/3/21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B001B45-CB4C-47B1-8827-20317AFFB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D61F941-4204-404D-8934-5B7117239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FC5CF-5336-47CA-B524-005EAA257E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5273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6430169-0422-4F11-A650-0AAA24AEE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AE77B9C-B453-473F-B185-A38284EC71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05784D3-EDED-41BB-8FFD-7297D4A97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00A08-AAD9-4C3C-86C5-BF6347DBEC9B}" type="datetimeFigureOut">
              <a:rPr lang="zh-CN" altLang="en-US" smtClean="0"/>
              <a:t>2025/3/21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8928DC3-4EA6-4681-92F6-F44045A8D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4BB6017-74C8-49BA-B07E-A58E3034B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FC5CF-5336-47CA-B524-005EAA257E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9969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3EFDDB2-5252-46EE-B2C4-150BF77AF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C9C31FD-5FF4-4345-9350-7DA751846B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318300B-1943-4DC3-82B6-DB56CF3F5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00A08-AAD9-4C3C-86C5-BF6347DBEC9B}" type="datetimeFigureOut">
              <a:rPr lang="zh-CN" altLang="en-US" smtClean="0"/>
              <a:t>2025/3/21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AED4278-54BD-468A-9F0E-04513BA27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9014102-0E29-4117-A117-05EA6240E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FC5CF-5336-47CA-B524-005EAA257E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3664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8FEA18C-86FF-4D41-86B1-4C6CEE68F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5807928-0438-41AC-953F-B4C9E25024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87B458C-A157-4552-91C3-8ECDC9E4A4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30931F0-19D8-43D3-A864-BA2F44513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00A08-AAD9-4C3C-86C5-BF6347DBEC9B}" type="datetimeFigureOut">
              <a:rPr lang="zh-CN" altLang="en-US" smtClean="0"/>
              <a:t>2025/3/21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7E8816B-7194-4B97-BA19-7B6703851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266B732-FF6B-4904-A7CA-CAC2BD791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FC5CF-5336-47CA-B524-005EAA257E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9240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551B8D-501B-47B0-BF27-F61B7BB8A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E64491D-D901-4B8B-886C-16299CF4B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0B57381-F229-4F20-AC1A-DD47B80168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03E278F-2A71-4D8F-98ED-22C4C2BD01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ECD27D1-6D8C-4E5A-B230-B9905FB551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04470CE5-DC79-47AA-93D9-40FD9A358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00A08-AAD9-4C3C-86C5-BF6347DBEC9B}" type="datetimeFigureOut">
              <a:rPr lang="zh-CN" altLang="en-US" smtClean="0"/>
              <a:t>2025/3/21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E1740A70-6A19-4675-887F-22BBECF74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4E3C3A7-3B25-4CDA-8D0A-17C663D05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FC5CF-5336-47CA-B524-005EAA257E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8754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CE6A60C-9247-4C52-ABE5-7902B58DA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180241B-D8A5-4887-A362-339F5986E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00A08-AAD9-4C3C-86C5-BF6347DBEC9B}" type="datetimeFigureOut">
              <a:rPr lang="zh-CN" altLang="en-US" smtClean="0"/>
              <a:t>2025/3/21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66EAA6A-32CD-4D82-B504-D17908EC8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0EA774C-AE02-4419-BC2E-01E4AB8AC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FC5CF-5336-47CA-B524-005EAA257E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241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EB5301D-0C22-454E-9310-5253DFB7E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00A08-AAD9-4C3C-86C5-BF6347DBEC9B}" type="datetimeFigureOut">
              <a:rPr lang="zh-CN" altLang="en-US" smtClean="0"/>
              <a:t>2025/3/21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546867B-59DE-4BB8-B0DB-DB840A857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7D78A88-9720-4FF4-8504-67FA0CA9E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FC5CF-5336-47CA-B524-005EAA257E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6236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536C75E-D526-4CD5-94C9-CD2480D19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1F1F8BF-1CF6-4861-A0F0-156B9A8F8B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210D9BC-A1C6-4BBF-8230-DCFC4FEC54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2B3442A-1947-4246-9737-4B86D95D3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00A08-AAD9-4C3C-86C5-BF6347DBEC9B}" type="datetimeFigureOut">
              <a:rPr lang="zh-CN" altLang="en-US" smtClean="0"/>
              <a:t>2025/3/21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B2EC170-2966-45A7-9F80-A747B8437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D754FD7-BA8C-4FE3-B5B3-A3C16954E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FC5CF-5336-47CA-B524-005EAA257E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9573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72754FF-A8AD-4039-94ED-01ECC20CB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04A11285-3C06-4518-9521-43244DBE08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2EB1B27-2EBA-4794-BCFE-7572BD4BB8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58ED24B-42C0-4B6F-85F6-72140B994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00A08-AAD9-4C3C-86C5-BF6347DBEC9B}" type="datetimeFigureOut">
              <a:rPr lang="zh-CN" altLang="en-US" smtClean="0"/>
              <a:t>2025/3/21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AB00D98-92D2-4670-AE2C-868366006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43488F1-B183-42F1-AAAA-BDF7CF1D1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FC5CF-5336-47CA-B524-005EAA257E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5677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246AAE30-F684-48E6-A438-ED74CE6DB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9AC1828-1F9A-4BBE-AF76-5E49BAA75F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281FA5F-CFB1-4FCC-9D30-0BD72F6E94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E00A08-AAD9-4C3C-86C5-BF6347DBEC9B}" type="datetimeFigureOut">
              <a:rPr lang="zh-CN" altLang="en-US" smtClean="0"/>
              <a:t>2025/3/21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348ACD8-9BF0-4C22-810E-C147D8BDB5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2BCBFC3-8BBE-4B40-832B-03FA4F5BAF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AFC5CF-5336-47CA-B524-005EAA257E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1383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3689207D-455D-49E0-AFE4-8B24B873562E}"/>
              </a:ext>
            </a:extLst>
          </p:cNvPr>
          <p:cNvSpPr txBox="1"/>
          <p:nvPr/>
        </p:nvSpPr>
        <p:spPr>
          <a:xfrm>
            <a:off x="2168770" y="2413337"/>
            <a:ext cx="83547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 err="1">
                <a:latin typeface="Bodoni MT" panose="02070603080606020203" pitchFamily="18" charset="0"/>
              </a:rPr>
              <a:t>H_recoil</a:t>
            </a:r>
            <a:r>
              <a:rPr lang="en-US" altLang="zh-CN" sz="6000" dirty="0">
                <a:latin typeface="Bodoni MT" panose="02070603080606020203" pitchFamily="18" charset="0"/>
              </a:rPr>
              <a:t> Status Report</a:t>
            </a:r>
            <a:endParaRPr lang="zh-CN" altLang="en-US" sz="6000" dirty="0">
              <a:latin typeface="Bodoni MT" panose="02070603080606020203" pitchFamily="18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2A2D6F27-46A6-44D6-831A-BFFF203D1F58}"/>
              </a:ext>
            </a:extLst>
          </p:cNvPr>
          <p:cNvSpPr txBox="1"/>
          <p:nvPr/>
        </p:nvSpPr>
        <p:spPr>
          <a:xfrm>
            <a:off x="5749490" y="4130637"/>
            <a:ext cx="57719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latin typeface="Bodoni MT" panose="02070603080606020203" pitchFamily="18" charset="0"/>
              </a:rPr>
              <a:t>Yuji Li(Fudan university)</a:t>
            </a:r>
            <a:endParaRPr lang="zh-CN" altLang="en-US" sz="3600" dirty="0">
              <a:latin typeface="Bodoni MT" panose="02070603080606020203" pitchFamily="18" charset="0"/>
            </a:endParaRP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E2D4D9B7-170F-4FA9-88F5-AA5D7C827179}"/>
              </a:ext>
            </a:extLst>
          </p:cNvPr>
          <p:cNvSpPr txBox="1"/>
          <p:nvPr/>
        </p:nvSpPr>
        <p:spPr>
          <a:xfrm>
            <a:off x="8027962" y="1030161"/>
            <a:ext cx="3493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+mn-ea"/>
              </a:rPr>
              <a:t>CEPC </a:t>
            </a:r>
            <a:r>
              <a:rPr lang="en-PK" dirty="0">
                <a:latin typeface="+mn-ea"/>
              </a:rPr>
              <a:t>meeting</a:t>
            </a:r>
            <a:endParaRPr lang="en-US" dirty="0">
              <a:latin typeface="+mn-ea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94F0C7D9-F931-48D1-A028-87111D96C7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7023"/>
            <a:ext cx="2168770" cy="1695993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B93CCB71-D3D2-4805-B289-78F4FBFF07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267" y="5059904"/>
            <a:ext cx="1746162" cy="1177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9508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93C2C0F1-BE48-4D61-8AA2-0390C04D3CC2}"/>
              </a:ext>
            </a:extLst>
          </p:cNvPr>
          <p:cNvSpPr txBox="1"/>
          <p:nvPr/>
        </p:nvSpPr>
        <p:spPr>
          <a:xfrm>
            <a:off x="245875" y="351532"/>
            <a:ext cx="6530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latin typeface="Bodoni MT" panose="02070603080606020203" pitchFamily="18" charset="0"/>
              </a:rPr>
              <a:t>Fitting details</a:t>
            </a:r>
            <a:endParaRPr lang="zh-CN" altLang="en-US" sz="3600" dirty="0">
              <a:latin typeface="Bodoni MT" panose="02070603080606020203" pitchFamily="18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05EA84D2-0B5D-4910-9F3E-D94F1F176821}"/>
              </a:ext>
            </a:extLst>
          </p:cNvPr>
          <p:cNvSpPr txBox="1"/>
          <p:nvPr/>
        </p:nvSpPr>
        <p:spPr>
          <a:xfrm>
            <a:off x="6513782" y="1999205"/>
            <a:ext cx="53532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Bodoni MT" panose="02070603080606020203" pitchFamily="18" charset="0"/>
              </a:rPr>
              <a:t>Step3: Get </a:t>
            </a:r>
            <a:r>
              <a:rPr lang="en-US" altLang="zh-CN" sz="2400" dirty="0" err="1">
                <a:latin typeface="Bodoni MT" panose="02070603080606020203" pitchFamily="18" charset="0"/>
              </a:rPr>
              <a:t>ToyMC</a:t>
            </a:r>
            <a:r>
              <a:rPr lang="en-US" altLang="zh-CN" sz="2400" dirty="0">
                <a:latin typeface="Bodoni MT" panose="02070603080606020203" pitchFamily="18" charset="0"/>
              </a:rPr>
              <a:t> with the pdf </a:t>
            </a:r>
            <a:r>
              <a:rPr lang="en-US" altLang="zh-CN" sz="2400" dirty="0" err="1">
                <a:latin typeface="Bodoni MT" panose="02070603080606020203" pitchFamily="18" charset="0"/>
              </a:rPr>
              <a:t>obtainted</a:t>
            </a:r>
            <a:r>
              <a:rPr lang="en-US" altLang="zh-CN" sz="2400" dirty="0">
                <a:latin typeface="Bodoni MT" panose="02070603080606020203" pitchFamily="18" charset="0"/>
              </a:rPr>
              <a:t> from step2. 20000fb-1 events need to be generated for extracting the statistic uncertainties.</a:t>
            </a:r>
            <a:endParaRPr lang="zh-CN" altLang="en-US" sz="2400" dirty="0">
              <a:latin typeface="Bodoni MT" panose="02070603080606020203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00D7544-8646-4779-AD59-117C1F9B43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976" y="1361223"/>
            <a:ext cx="5457406" cy="397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8028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AE4868D-9C90-4F1D-9062-8E007E3A3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DC819-AC4F-4339-B580-015926B0FF40}" type="slidenum">
              <a:rPr lang="zh-CN" altLang="en-US" smtClean="0"/>
              <a:t>11</a:t>
            </a:fld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48F7988B-D1D8-4F5B-B993-73D53D1BB7AB}"/>
              </a:ext>
            </a:extLst>
          </p:cNvPr>
          <p:cNvSpPr txBox="1"/>
          <p:nvPr/>
        </p:nvSpPr>
        <p:spPr>
          <a:xfrm>
            <a:off x="284376" y="278973"/>
            <a:ext cx="5246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latin typeface="Bodoni MT" panose="02070603080606020203" pitchFamily="18" charset="0"/>
              </a:rPr>
              <a:t>Summary and plans</a:t>
            </a:r>
            <a:endParaRPr lang="zh-CN" altLang="en-US" sz="3600" dirty="0">
              <a:latin typeface="Bodoni MT" panose="02070603080606020203" pitchFamily="18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6C951062-33A4-40F4-99BA-59432244109F}"/>
              </a:ext>
            </a:extLst>
          </p:cNvPr>
          <p:cNvSpPr txBox="1"/>
          <p:nvPr/>
        </p:nvSpPr>
        <p:spPr>
          <a:xfrm>
            <a:off x="1004943" y="1223044"/>
            <a:ext cx="98258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 err="1">
                <a:latin typeface="Bodoni MT" panose="02070603080606020203" pitchFamily="18" charset="0"/>
              </a:rPr>
              <a:t>MuonID</a:t>
            </a:r>
            <a:r>
              <a:rPr lang="en-US" altLang="zh-CN" sz="2800" dirty="0">
                <a:latin typeface="Bodoni MT" panose="02070603080606020203" pitchFamily="18" charset="0"/>
              </a:rPr>
              <a:t> has been implemented in CEPCSW,</a:t>
            </a:r>
            <a:r>
              <a:rPr lang="zh-CN" altLang="en-US" sz="2800" dirty="0">
                <a:latin typeface="Bodoni MT" panose="02070603080606020203" pitchFamily="18" charset="0"/>
              </a:rPr>
              <a:t> </a:t>
            </a:r>
            <a:r>
              <a:rPr lang="en-US" altLang="zh-CN" sz="2800" dirty="0">
                <a:latin typeface="Bodoni MT" panose="02070603080606020203" pitchFamily="18" charset="0"/>
              </a:rPr>
              <a:t>for now the BKG samples are under production.</a:t>
            </a:r>
            <a:endParaRPr lang="zh-CN" altLang="en-US" sz="2800" dirty="0">
              <a:latin typeface="Bodoni MT" panose="02070603080606020203" pitchFamily="18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B3F4EAAE-1C96-4AAF-B166-B4318432B7FA}"/>
              </a:ext>
            </a:extLst>
          </p:cNvPr>
          <p:cNvSpPr txBox="1"/>
          <p:nvPr/>
        </p:nvSpPr>
        <p:spPr>
          <a:xfrm>
            <a:off x="1004942" y="2455118"/>
            <a:ext cx="98258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Bodoni MT" panose="02070603080606020203" pitchFamily="18" charset="0"/>
              </a:rPr>
              <a:t>Fitting strategy needs to be updated, as the fitting POI should be parameterized with </a:t>
            </a:r>
            <a:r>
              <a:rPr lang="en-US" altLang="zh-CN" sz="2800" dirty="0" err="1">
                <a:latin typeface="Bodoni MT" panose="02070603080606020203" pitchFamily="18" charset="0"/>
              </a:rPr>
              <a:t>H_mass</a:t>
            </a:r>
            <a:r>
              <a:rPr lang="en-US" altLang="zh-CN" sz="2800" dirty="0">
                <a:latin typeface="Bodoni MT" panose="02070603080606020203" pitchFamily="18" charset="0"/>
              </a:rPr>
              <a:t>.</a:t>
            </a:r>
            <a:endParaRPr lang="zh-CN" altLang="en-US" sz="2800" dirty="0">
              <a:latin typeface="Bodoni MT" panose="02070603080606020203" pitchFamily="18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2E966810-AAC6-4E9F-930B-8F1321644F20}"/>
              </a:ext>
            </a:extLst>
          </p:cNvPr>
          <p:cNvSpPr txBox="1"/>
          <p:nvPr/>
        </p:nvSpPr>
        <p:spPr>
          <a:xfrm>
            <a:off x="1004941" y="3743530"/>
            <a:ext cx="98258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Bodoni MT" panose="02070603080606020203" pitchFamily="18" charset="0"/>
              </a:rPr>
              <a:t>Sys. uncertainty will be added in several aspects in Higgs Combine.</a:t>
            </a:r>
            <a:endParaRPr lang="zh-CN" altLang="en-US" sz="2800" dirty="0"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0345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896258E-E017-BA1D-A4A7-F10731826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22D5F-8F8A-45CC-896B-492A71914756}" type="slidenum">
              <a:rPr lang="zh-CN" altLang="en-US" smtClean="0"/>
              <a:t>2</a:t>
            </a:fld>
            <a:endParaRPr lang="zh-CN" altLang="en-US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8B66BB78-3264-A0B3-B97B-DF5D9F647B35}"/>
              </a:ext>
            </a:extLst>
          </p:cNvPr>
          <p:cNvSpPr txBox="1"/>
          <p:nvPr/>
        </p:nvSpPr>
        <p:spPr>
          <a:xfrm>
            <a:off x="284376" y="278973"/>
            <a:ext cx="5246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latin typeface="Bodoni MT" panose="02070603080606020203" pitchFamily="18" charset="0"/>
              </a:rPr>
              <a:t>Motivation</a:t>
            </a:r>
            <a:endParaRPr lang="zh-CN" altLang="en-US" sz="3600" dirty="0">
              <a:latin typeface="Bodoni MT" panose="02070603080606020203" pitchFamily="18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DC169578-0B2C-4AE8-9683-39420B8E845E}"/>
              </a:ext>
            </a:extLst>
          </p:cNvPr>
          <p:cNvSpPr txBox="1"/>
          <p:nvPr/>
        </p:nvSpPr>
        <p:spPr>
          <a:xfrm>
            <a:off x="1102596" y="4455370"/>
            <a:ext cx="99145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Bodoni MT" panose="02070603080606020203" pitchFamily="18" charset="0"/>
              </a:rPr>
              <a:t>The main target for this measurement is performing Higgs mass measurement with </a:t>
            </a:r>
            <a:r>
              <a:rPr lang="en-US" altLang="zh-CN" sz="2800" dirty="0" err="1">
                <a:latin typeface="Bodoni MT" panose="02070603080606020203" pitchFamily="18" charset="0"/>
              </a:rPr>
              <a:t>H_recoil</a:t>
            </a:r>
            <a:r>
              <a:rPr lang="en-US" altLang="zh-CN" sz="2800" dirty="0">
                <a:latin typeface="Bodoni MT" panose="02070603080606020203" pitchFamily="18" charset="0"/>
              </a:rPr>
              <a:t> method, and extracting the uncertainties.</a:t>
            </a:r>
            <a:endParaRPr lang="zh-CN" altLang="en-US" sz="2800" dirty="0">
              <a:latin typeface="Bodoni MT" panose="02070603080606020203" pitchFamily="18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805CC92D-3AE3-44B6-AA79-0E661977106F}"/>
              </a:ext>
            </a:extLst>
          </p:cNvPr>
          <p:cNvSpPr txBox="1"/>
          <p:nvPr/>
        </p:nvSpPr>
        <p:spPr>
          <a:xfrm>
            <a:off x="1102598" y="971470"/>
            <a:ext cx="99145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Bodoni MT" panose="02070603080606020203" pitchFamily="18" charset="0"/>
              </a:rPr>
              <a:t>Independent of Higgs decay mode for Higgs properties measurement.</a:t>
            </a:r>
            <a:endParaRPr lang="zh-CN" altLang="en-US" sz="2800" dirty="0">
              <a:latin typeface="Bodoni MT" panose="02070603080606020203" pitchFamily="18" charset="0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39A74550-6338-4A5C-802D-009FD45343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624" y="2030397"/>
            <a:ext cx="4872891" cy="796968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3708E39F-BC8D-40F3-89DE-D356A455ADCE}"/>
              </a:ext>
            </a:extLst>
          </p:cNvPr>
          <p:cNvSpPr txBox="1"/>
          <p:nvPr/>
        </p:nvSpPr>
        <p:spPr>
          <a:xfrm>
            <a:off x="1102597" y="2869430"/>
            <a:ext cx="99145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Bodoni MT" panose="02070603080606020203" pitchFamily="18" charset="0"/>
              </a:rPr>
              <a:t>For ZH events, Z decay to muon pair events are considered, which helps us to understand the performance of muon reconstruction.</a:t>
            </a:r>
            <a:endParaRPr lang="zh-CN" altLang="en-US" sz="2800" dirty="0"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6308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896258E-E017-BA1D-A4A7-F10731826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22D5F-8F8A-45CC-896B-492A71914756}" type="slidenum">
              <a:rPr lang="zh-CN" altLang="en-US" smtClean="0"/>
              <a:t>3</a:t>
            </a:fld>
            <a:endParaRPr lang="zh-CN" altLang="en-US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8B66BB78-3264-A0B3-B97B-DF5D9F647B35}"/>
              </a:ext>
            </a:extLst>
          </p:cNvPr>
          <p:cNvSpPr txBox="1"/>
          <p:nvPr/>
        </p:nvSpPr>
        <p:spPr>
          <a:xfrm>
            <a:off x="284376" y="278973"/>
            <a:ext cx="5246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latin typeface="Bodoni MT" panose="02070603080606020203" pitchFamily="18" charset="0"/>
              </a:rPr>
              <a:t>Event Selections</a:t>
            </a:r>
            <a:endParaRPr lang="zh-CN" altLang="en-US" sz="3600" dirty="0">
              <a:latin typeface="Bodoni MT" panose="02070603080606020203" pitchFamily="18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DC169578-0B2C-4AE8-9683-39420B8E845E}"/>
              </a:ext>
            </a:extLst>
          </p:cNvPr>
          <p:cNvSpPr txBox="1"/>
          <p:nvPr/>
        </p:nvSpPr>
        <p:spPr>
          <a:xfrm>
            <a:off x="1004944" y="1073236"/>
            <a:ext cx="99145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Bodoni MT" panose="02070603080606020203" pitchFamily="18" charset="0"/>
              </a:rPr>
              <a:t>Muon Selection: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Bodoni MT" panose="02070603080606020203" pitchFamily="18" charset="0"/>
              </a:rPr>
              <a:t>Matched with </a:t>
            </a:r>
            <a:r>
              <a:rPr lang="en-US" altLang="zh-CN" sz="2800" dirty="0" err="1">
                <a:latin typeface="Bodoni MT" panose="02070603080606020203" pitchFamily="18" charset="0"/>
              </a:rPr>
              <a:t>GENMuon</a:t>
            </a:r>
            <a:r>
              <a:rPr lang="en-US" altLang="zh-CN" sz="2800" dirty="0">
                <a:latin typeface="Bodoni MT" panose="02070603080606020203" pitchFamily="18" charset="0"/>
              </a:rPr>
              <a:t>(</a:t>
            </a:r>
            <a:r>
              <a:rPr lang="en-US" altLang="zh-CN" sz="2800" dirty="0" err="1">
                <a:latin typeface="Bodoni MT" panose="02070603080606020203" pitchFamily="18" charset="0"/>
              </a:rPr>
              <a:t>dR</a:t>
            </a:r>
            <a:r>
              <a:rPr lang="en-US" altLang="zh-CN" sz="2800" dirty="0">
                <a:latin typeface="Bodoni MT" panose="02070603080606020203" pitchFamily="18" charset="0"/>
              </a:rPr>
              <a:t>&lt;0.1)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zh-CN" sz="2800" dirty="0" err="1">
                <a:latin typeface="Bodoni MT" panose="02070603080606020203" pitchFamily="18" charset="0"/>
              </a:rPr>
              <a:t>pt</a:t>
            </a:r>
            <a:r>
              <a:rPr lang="en-US" altLang="zh-CN" sz="2800" dirty="0">
                <a:latin typeface="Bodoni MT" panose="02070603080606020203" pitchFamily="18" charset="0"/>
              </a:rPr>
              <a:t>&gt;20 GeV cos(theta)&lt;0.85 (Barrel only for now)</a:t>
            </a:r>
            <a:endParaRPr lang="zh-CN" altLang="en-US" sz="2800" dirty="0">
              <a:latin typeface="Bodoni MT" panose="02070603080606020203" pitchFamily="18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942A8133-34EA-4A5A-BCAD-3B29760634FB}"/>
              </a:ext>
            </a:extLst>
          </p:cNvPr>
          <p:cNvSpPr txBox="1"/>
          <p:nvPr/>
        </p:nvSpPr>
        <p:spPr>
          <a:xfrm>
            <a:off x="1004943" y="3063042"/>
            <a:ext cx="99145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Bodoni MT" panose="02070603080606020203" pitchFamily="18" charset="0"/>
              </a:rPr>
              <a:t>Best Muon Pair Selection: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Bodoni MT" panose="02070603080606020203" pitchFamily="18" charset="0"/>
              </a:rPr>
              <a:t>The nearest inv. mass to Z </a:t>
            </a:r>
            <a:r>
              <a:rPr lang="en-US" altLang="zh-CN" sz="2800" dirty="0" err="1">
                <a:latin typeface="Bodoni MT" panose="02070603080606020203" pitchFamily="18" charset="0"/>
              </a:rPr>
              <a:t>pdg</a:t>
            </a:r>
            <a:r>
              <a:rPr lang="en-US" altLang="zh-CN" sz="2800" dirty="0">
                <a:latin typeface="Bodoni MT" panose="02070603080606020203" pitchFamily="18" charset="0"/>
              </a:rPr>
              <a:t> mass.</a:t>
            </a:r>
            <a:endParaRPr lang="zh-CN" altLang="en-US" sz="2800" dirty="0">
              <a:latin typeface="Bodoni MT" panose="02070603080606020203" pitchFamily="18" charset="0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3ADE6080-6CCB-4210-AAA1-7B119DA27C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064" b="13062"/>
          <a:stretch/>
        </p:blipFill>
        <p:spPr>
          <a:xfrm>
            <a:off x="7626336" y="3086653"/>
            <a:ext cx="3417485" cy="734881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5803530E-B50F-4862-A047-A3563DDBFFD6}"/>
              </a:ext>
            </a:extLst>
          </p:cNvPr>
          <p:cNvSpPr txBox="1"/>
          <p:nvPr/>
        </p:nvSpPr>
        <p:spPr>
          <a:xfrm>
            <a:off x="1004943" y="4323167"/>
            <a:ext cx="99145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Bodoni MT" panose="02070603080606020203" pitchFamily="18" charset="0"/>
              </a:rPr>
              <a:t>Signal Samples: ZH, H-&gt;inclusive</a:t>
            </a:r>
            <a:endParaRPr lang="zh-CN" altLang="en-US" sz="2800" dirty="0">
              <a:latin typeface="Bodoni MT" panose="02070603080606020203" pitchFamily="18" charset="0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AF03CD12-B6C5-4A17-AB59-BFA808356C0B}"/>
              </a:ext>
            </a:extLst>
          </p:cNvPr>
          <p:cNvSpPr txBox="1"/>
          <p:nvPr/>
        </p:nvSpPr>
        <p:spPr>
          <a:xfrm>
            <a:off x="1004942" y="4900610"/>
            <a:ext cx="111870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zh-CN" sz="2800" dirty="0" err="1">
                <a:latin typeface="Bodoni MT" panose="02070603080606020203" pitchFamily="18" charset="0"/>
              </a:rPr>
              <a:t>Bkg</a:t>
            </a:r>
            <a:r>
              <a:rPr lang="en-US" altLang="zh-CN" sz="2800" dirty="0">
                <a:latin typeface="Bodoni MT" panose="02070603080606020203" pitchFamily="18" charset="0"/>
              </a:rPr>
              <a:t> Samples: ZZ-&gt;2l2q, ZZ-&gt;2l2v, WW-&gt;2l2v, ZZ-&gt;4l(4 fermion)</a:t>
            </a:r>
          </a:p>
          <a:p>
            <a:r>
              <a:rPr lang="en-US" altLang="zh-CN" sz="2800" dirty="0">
                <a:latin typeface="Bodoni MT" panose="02070603080606020203" pitchFamily="18" charset="0"/>
              </a:rPr>
              <a:t>                               Z-&gt;</a:t>
            </a:r>
            <a:r>
              <a:rPr lang="en-US" altLang="zh-CN" sz="2800" dirty="0" err="1">
                <a:latin typeface="Bodoni MT" panose="02070603080606020203" pitchFamily="18" charset="0"/>
              </a:rPr>
              <a:t>mumu</a:t>
            </a:r>
            <a:r>
              <a:rPr lang="en-US" altLang="zh-CN" sz="2800" dirty="0">
                <a:latin typeface="Bodoni MT" panose="02070603080606020203" pitchFamily="18" charset="0"/>
              </a:rPr>
              <a:t>(2 fermion)</a:t>
            </a:r>
            <a:endParaRPr lang="zh-CN" altLang="en-US" sz="2800" dirty="0">
              <a:latin typeface="Bodoni MT" panose="02070603080606020203" pitchFamily="18" charset="0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E80B4D4B-3D9C-497B-9999-A2887056221E}"/>
              </a:ext>
            </a:extLst>
          </p:cNvPr>
          <p:cNvSpPr txBox="1"/>
          <p:nvPr/>
        </p:nvSpPr>
        <p:spPr>
          <a:xfrm>
            <a:off x="1004942" y="6015692"/>
            <a:ext cx="111870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zh-CN" sz="2800" dirty="0" err="1">
                <a:latin typeface="Bodoni MT" panose="02070603080606020203" pitchFamily="18" charset="0"/>
              </a:rPr>
              <a:t>Lumi</a:t>
            </a:r>
            <a:r>
              <a:rPr lang="en-US" altLang="zh-CN" sz="2800" dirty="0">
                <a:latin typeface="Bodoni MT" panose="02070603080606020203" pitchFamily="18" charset="0"/>
              </a:rPr>
              <a:t> = 20000fb-1</a:t>
            </a:r>
            <a:endParaRPr lang="zh-CN" altLang="en-US" sz="2800" dirty="0"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31683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FF828F7E-D9E4-4636-AC31-D8C640001114}"/>
              </a:ext>
            </a:extLst>
          </p:cNvPr>
          <p:cNvSpPr txBox="1"/>
          <p:nvPr/>
        </p:nvSpPr>
        <p:spPr>
          <a:xfrm>
            <a:off x="284376" y="278973"/>
            <a:ext cx="7681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latin typeface="Bodoni MT" panose="02070603080606020203" pitchFamily="18" charset="0"/>
              </a:rPr>
              <a:t>Event Selections: Dilepton kinematics</a:t>
            </a:r>
            <a:endParaRPr lang="zh-CN" altLang="en-US" sz="3600" dirty="0">
              <a:latin typeface="Bodoni MT" panose="02070603080606020203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BC75DAA-0BB2-4732-8329-1CA954ABB6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211" y="1085662"/>
            <a:ext cx="7421577" cy="5772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1825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FF828F7E-D9E4-4636-AC31-D8C640001114}"/>
              </a:ext>
            </a:extLst>
          </p:cNvPr>
          <p:cNvSpPr txBox="1"/>
          <p:nvPr/>
        </p:nvSpPr>
        <p:spPr>
          <a:xfrm>
            <a:off x="284376" y="278973"/>
            <a:ext cx="7681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latin typeface="Bodoni MT" panose="02070603080606020203" pitchFamily="18" charset="0"/>
              </a:rPr>
              <a:t>Event Selections: Dilepton kinematics</a:t>
            </a:r>
            <a:endParaRPr lang="zh-CN" altLang="en-US" sz="3600" dirty="0">
              <a:latin typeface="Bodoni MT" panose="02070603080606020203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0E9FBA3-9FD7-4381-9F42-EF2C7CEF44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933" y="925304"/>
            <a:ext cx="7452134" cy="5829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2369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FF828F7E-D9E4-4636-AC31-D8C640001114}"/>
              </a:ext>
            </a:extLst>
          </p:cNvPr>
          <p:cNvSpPr txBox="1"/>
          <p:nvPr/>
        </p:nvSpPr>
        <p:spPr>
          <a:xfrm>
            <a:off x="284376" y="278973"/>
            <a:ext cx="7681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latin typeface="Bodoni MT" panose="02070603080606020203" pitchFamily="18" charset="0"/>
              </a:rPr>
              <a:t>Event Selections: Dilepton kinematics</a:t>
            </a:r>
            <a:endParaRPr lang="zh-CN" altLang="en-US" sz="3600" dirty="0">
              <a:latin typeface="Bodoni MT" panose="02070603080606020203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B5EA7DE-BC6D-4EC3-8F6C-D2A84BF366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715" y="1171622"/>
            <a:ext cx="6633450" cy="5407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1132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FF828F7E-D9E4-4636-AC31-D8C640001114}"/>
              </a:ext>
            </a:extLst>
          </p:cNvPr>
          <p:cNvSpPr txBox="1"/>
          <p:nvPr/>
        </p:nvSpPr>
        <p:spPr>
          <a:xfrm>
            <a:off x="284376" y="278973"/>
            <a:ext cx="7681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latin typeface="Bodoni MT" panose="02070603080606020203" pitchFamily="18" charset="0"/>
              </a:rPr>
              <a:t>Event Selections: Missing Theta</a:t>
            </a:r>
            <a:endParaRPr lang="zh-CN" altLang="en-US" sz="3600" dirty="0">
              <a:latin typeface="Bodoni MT" panose="02070603080606020203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F350E39-7448-4C3F-A686-BAA7E09910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515" y="1077704"/>
            <a:ext cx="7054368" cy="5576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1803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FF828F7E-D9E4-4636-AC31-D8C640001114}"/>
              </a:ext>
            </a:extLst>
          </p:cNvPr>
          <p:cNvSpPr txBox="1"/>
          <p:nvPr/>
        </p:nvSpPr>
        <p:spPr>
          <a:xfrm>
            <a:off x="284376" y="278973"/>
            <a:ext cx="8595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latin typeface="Bodoni MT" panose="02070603080606020203" pitchFamily="18" charset="0"/>
              </a:rPr>
              <a:t>Event Selections: Summary and </a:t>
            </a:r>
            <a:r>
              <a:rPr lang="en-US" altLang="zh-CN" sz="3600" dirty="0" err="1">
                <a:latin typeface="Bodoni MT" panose="02070603080606020203" pitchFamily="18" charset="0"/>
              </a:rPr>
              <a:t>cutflow</a:t>
            </a:r>
            <a:endParaRPr lang="zh-CN" altLang="en-US" sz="3600" dirty="0">
              <a:latin typeface="Bodoni MT" panose="02070603080606020203" pitchFamily="18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752CC59D-2FB3-434A-B76D-D9500FCE3432}"/>
              </a:ext>
            </a:extLst>
          </p:cNvPr>
          <p:cNvSpPr txBox="1"/>
          <p:nvPr/>
        </p:nvSpPr>
        <p:spPr>
          <a:xfrm>
            <a:off x="782216" y="1315293"/>
            <a:ext cx="859546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zh-CN" sz="3200" dirty="0">
                <a:latin typeface="Bodoni MT" panose="02070603080606020203" pitchFamily="18" charset="0"/>
              </a:rPr>
              <a:t>Cos(</a:t>
            </a:r>
            <a:r>
              <a:rPr lang="en-US" altLang="zh-CN" sz="3200" dirty="0" err="1">
                <a:latin typeface="Bodoni MT" panose="02070603080606020203" pitchFamily="18" charset="0"/>
              </a:rPr>
              <a:t>Missing_theta</a:t>
            </a:r>
            <a:r>
              <a:rPr lang="en-US" altLang="zh-CN" sz="3200" dirty="0">
                <a:latin typeface="Bodoni MT" panose="02070603080606020203" pitchFamily="18" charset="0"/>
              </a:rPr>
              <a:t>) &lt; 0.95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zh-CN" sz="3200" dirty="0">
                <a:latin typeface="Bodoni MT" panose="02070603080606020203" pitchFamily="18" charset="0"/>
              </a:rPr>
              <a:t>20&lt;</a:t>
            </a:r>
            <a:r>
              <a:rPr lang="en-US" altLang="zh-CN" sz="3200" dirty="0" err="1">
                <a:latin typeface="Bodoni MT" panose="02070603080606020203" pitchFamily="18" charset="0"/>
              </a:rPr>
              <a:t>P_ll</a:t>
            </a:r>
            <a:r>
              <a:rPr lang="en-US" altLang="zh-CN" sz="3200" dirty="0">
                <a:latin typeface="Bodoni MT" panose="02070603080606020203" pitchFamily="18" charset="0"/>
              </a:rPr>
              <a:t> &lt; 60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zh-CN" sz="3200" dirty="0">
                <a:latin typeface="Bodoni MT" panose="02070603080606020203" pitchFamily="18" charset="0"/>
              </a:rPr>
              <a:t>50&lt;</a:t>
            </a:r>
            <a:r>
              <a:rPr lang="en-US" altLang="zh-CN" sz="3200" dirty="0" err="1">
                <a:latin typeface="Bodoni MT" panose="02070603080606020203" pitchFamily="18" charset="0"/>
              </a:rPr>
              <a:t>M_ll</a:t>
            </a:r>
            <a:r>
              <a:rPr lang="en-US" altLang="zh-CN" sz="3200" dirty="0">
                <a:latin typeface="Bodoni MT" panose="02070603080606020203" pitchFamily="18" charset="0"/>
              </a:rPr>
              <a:t> &lt; 120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zh-CN" sz="3200" dirty="0" err="1">
                <a:latin typeface="Bodoni MT" panose="02070603080606020203" pitchFamily="18" charset="0"/>
              </a:rPr>
              <a:t>E_ll</a:t>
            </a:r>
            <a:r>
              <a:rPr lang="en-US" altLang="zh-CN" sz="3200" dirty="0">
                <a:latin typeface="Bodoni MT" panose="02070603080606020203" pitchFamily="18" charset="0"/>
              </a:rPr>
              <a:t>&lt; 110 </a:t>
            </a:r>
            <a:endParaRPr lang="zh-CN" altLang="en-US" sz="3200" dirty="0">
              <a:latin typeface="Bodoni MT" panose="02070603080606020203" pitchFamily="18" charset="0"/>
            </a:endParaRPr>
          </a:p>
        </p:txBody>
      </p:sp>
      <p:graphicFrame>
        <p:nvGraphicFramePr>
          <p:cNvPr id="6" name="表格 6">
            <a:extLst>
              <a:ext uri="{FF2B5EF4-FFF2-40B4-BE49-F238E27FC236}">
                <a16:creationId xmlns:a16="http://schemas.microsoft.com/office/drawing/2014/main" id="{099F4595-4A11-4EA1-856B-720C5EAA87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9785731"/>
              </p:ext>
            </p:extLst>
          </p:nvPr>
        </p:nvGraphicFramePr>
        <p:xfrm>
          <a:off x="284376" y="3767385"/>
          <a:ext cx="11521548" cy="26687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0172">
                  <a:extLst>
                    <a:ext uri="{9D8B030D-6E8A-4147-A177-3AD203B41FA5}">
                      <a16:colId xmlns:a16="http://schemas.microsoft.com/office/drawing/2014/main" val="348054205"/>
                    </a:ext>
                  </a:extLst>
                </a:gridCol>
                <a:gridCol w="1371692">
                  <a:extLst>
                    <a:ext uri="{9D8B030D-6E8A-4147-A177-3AD203B41FA5}">
                      <a16:colId xmlns:a16="http://schemas.microsoft.com/office/drawing/2014/main" val="3051602786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1797441669"/>
                    </a:ext>
                  </a:extLst>
                </a:gridCol>
                <a:gridCol w="1473200">
                  <a:extLst>
                    <a:ext uri="{9D8B030D-6E8A-4147-A177-3AD203B41FA5}">
                      <a16:colId xmlns:a16="http://schemas.microsoft.com/office/drawing/2014/main" val="375590259"/>
                    </a:ext>
                  </a:extLst>
                </a:gridCol>
                <a:gridCol w="1412196">
                  <a:extLst>
                    <a:ext uri="{9D8B030D-6E8A-4147-A177-3AD203B41FA5}">
                      <a16:colId xmlns:a16="http://schemas.microsoft.com/office/drawing/2014/main" val="4089158753"/>
                    </a:ext>
                  </a:extLst>
                </a:gridCol>
                <a:gridCol w="1280172">
                  <a:extLst>
                    <a:ext uri="{9D8B030D-6E8A-4147-A177-3AD203B41FA5}">
                      <a16:colId xmlns:a16="http://schemas.microsoft.com/office/drawing/2014/main" val="1269653967"/>
                    </a:ext>
                  </a:extLst>
                </a:gridCol>
                <a:gridCol w="1280172">
                  <a:extLst>
                    <a:ext uri="{9D8B030D-6E8A-4147-A177-3AD203B41FA5}">
                      <a16:colId xmlns:a16="http://schemas.microsoft.com/office/drawing/2014/main" val="3378588666"/>
                    </a:ext>
                  </a:extLst>
                </a:gridCol>
                <a:gridCol w="1280172">
                  <a:extLst>
                    <a:ext uri="{9D8B030D-6E8A-4147-A177-3AD203B41FA5}">
                      <a16:colId xmlns:a16="http://schemas.microsoft.com/office/drawing/2014/main" val="696462385"/>
                    </a:ext>
                  </a:extLst>
                </a:gridCol>
                <a:gridCol w="1280172">
                  <a:extLst>
                    <a:ext uri="{9D8B030D-6E8A-4147-A177-3AD203B41FA5}">
                      <a16:colId xmlns:a16="http://schemas.microsoft.com/office/drawing/2014/main" val="3196433493"/>
                    </a:ext>
                  </a:extLst>
                </a:gridCol>
              </a:tblGrid>
              <a:tr h="515526"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Process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zz_l0mumu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4mu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sznu_l0mumu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sl0mu_down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sl0mu_up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err="1"/>
                        <a:t>zzorww_ll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2fermion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H-&gt;incl.</a:t>
                      </a:r>
                      <a:endParaRPr lang="zh-CN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5914468"/>
                  </a:ext>
                </a:extLst>
              </a:tr>
              <a:tr h="515526">
                <a:tc>
                  <a:txBody>
                    <a:bodyPr/>
                    <a:lstStyle/>
                    <a:p>
                      <a:r>
                        <a:rPr lang="en-US" altLang="zh-CN" dirty="0" err="1"/>
                        <a:t>xs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19.38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15.56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43.32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136.14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87.39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221.1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5332.71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6.77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9642840"/>
                  </a:ext>
                </a:extLst>
              </a:tr>
              <a:tr h="606683">
                <a:tc>
                  <a:txBody>
                    <a:bodyPr/>
                    <a:lstStyle/>
                    <a:p>
                      <a:r>
                        <a:rPr lang="en-US" altLang="zh-CN" dirty="0"/>
                        <a:t>input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20000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20000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19800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18400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18600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20000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98000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891390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5927644"/>
                  </a:ext>
                </a:extLst>
              </a:tr>
              <a:tr h="515526">
                <a:tc>
                  <a:txBody>
                    <a:bodyPr/>
                    <a:lstStyle/>
                    <a:p>
                      <a:r>
                        <a:rPr lang="en-US" altLang="zh-CN" dirty="0"/>
                        <a:t>selected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434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421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449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296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302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791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141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492225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4519313"/>
                  </a:ext>
                </a:extLst>
              </a:tr>
              <a:tr h="515526">
                <a:tc>
                  <a:txBody>
                    <a:bodyPr/>
                    <a:lstStyle/>
                    <a:p>
                      <a:r>
                        <a:rPr lang="en-US" altLang="zh-CN" dirty="0"/>
                        <a:t>eff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0.0217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0.021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0.0227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0.016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0.0162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0.0395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0.0014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0.56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78820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43428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93C2C0F1-BE48-4D61-8AA2-0390C04D3CC2}"/>
              </a:ext>
            </a:extLst>
          </p:cNvPr>
          <p:cNvSpPr txBox="1"/>
          <p:nvPr/>
        </p:nvSpPr>
        <p:spPr>
          <a:xfrm>
            <a:off x="245875" y="351532"/>
            <a:ext cx="6530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latin typeface="Bodoni MT" panose="02070603080606020203" pitchFamily="18" charset="0"/>
              </a:rPr>
              <a:t>Fitting details</a:t>
            </a:r>
            <a:endParaRPr lang="zh-CN" altLang="en-US" sz="3600" dirty="0">
              <a:latin typeface="Bodoni MT" panose="02070603080606020203" pitchFamily="18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77BEA00-FC90-4C15-95AF-AC812B820AF5}"/>
              </a:ext>
            </a:extLst>
          </p:cNvPr>
          <p:cNvSpPr txBox="1"/>
          <p:nvPr/>
        </p:nvSpPr>
        <p:spPr>
          <a:xfrm>
            <a:off x="1423486" y="5219925"/>
            <a:ext cx="53532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Bodoni MT" panose="02070603080606020203" pitchFamily="18" charset="0"/>
              </a:rPr>
              <a:t>Step1: Get </a:t>
            </a:r>
            <a:r>
              <a:rPr lang="en-US" altLang="zh-CN" sz="2400" dirty="0" err="1">
                <a:latin typeface="Bodoni MT" panose="02070603080606020203" pitchFamily="18" charset="0"/>
              </a:rPr>
              <a:t>bkg</a:t>
            </a:r>
            <a:r>
              <a:rPr lang="en-US" altLang="zh-CN" sz="2400" dirty="0">
                <a:latin typeface="Bodoni MT" panose="02070603080606020203" pitchFamily="18" charset="0"/>
              </a:rPr>
              <a:t> pdfs, fitting with </a:t>
            </a:r>
            <a:r>
              <a:rPr lang="en-US" altLang="zh-CN" sz="2400" dirty="0" err="1">
                <a:latin typeface="Bodoni MT" panose="02070603080606020203" pitchFamily="18" charset="0"/>
              </a:rPr>
              <a:t>chebychev</a:t>
            </a:r>
            <a:r>
              <a:rPr lang="en-US" altLang="zh-CN" sz="2400" dirty="0">
                <a:latin typeface="Bodoni MT" panose="02070603080606020203" pitchFamily="18" charset="0"/>
              </a:rPr>
              <a:t> polynomial</a:t>
            </a:r>
            <a:endParaRPr lang="zh-CN" altLang="en-US" sz="2400" dirty="0">
              <a:latin typeface="Bodoni MT" panose="02070603080606020203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EE0BEBB-CF34-4917-A0BB-F618B4718C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931" y="1225388"/>
            <a:ext cx="4880287" cy="3767012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05EA84D2-0B5D-4910-9F3E-D94F1F176821}"/>
              </a:ext>
            </a:extLst>
          </p:cNvPr>
          <p:cNvSpPr txBox="1"/>
          <p:nvPr/>
        </p:nvSpPr>
        <p:spPr>
          <a:xfrm>
            <a:off x="6513782" y="5219925"/>
            <a:ext cx="53532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Bodoni MT" panose="02070603080606020203" pitchFamily="18" charset="0"/>
              </a:rPr>
              <a:t>Step2: S+B fitting, get the pdf and mean value from DCB.</a:t>
            </a:r>
            <a:endParaRPr lang="zh-CN" altLang="en-US" sz="2400" dirty="0">
              <a:latin typeface="Bodoni MT" panose="02070603080606020203" pitchFamily="18" charset="0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43887AD1-186F-4876-82C2-982215994C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944" y="1244699"/>
            <a:ext cx="5395926" cy="3975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9638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1643</TotalTime>
  <Words>372</Words>
  <Application>Microsoft Office PowerPoint</Application>
  <PresentationFormat>宽屏</PresentationFormat>
  <Paragraphs>83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6" baseType="lpstr">
      <vt:lpstr>等线</vt:lpstr>
      <vt:lpstr>等线 Light</vt:lpstr>
      <vt:lpstr>Arial</vt:lpstr>
      <vt:lpstr>Bodoni MT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yuji</dc:creator>
  <cp:lastModifiedBy>yuji</cp:lastModifiedBy>
  <cp:revision>38</cp:revision>
  <dcterms:created xsi:type="dcterms:W3CDTF">2025-02-14T06:07:16Z</dcterms:created>
  <dcterms:modified xsi:type="dcterms:W3CDTF">2025-03-21T05:23:41Z</dcterms:modified>
</cp:coreProperties>
</file>