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74" r:id="rId6"/>
    <p:sldId id="260" r:id="rId7"/>
    <p:sldId id="269" r:id="rId8"/>
    <p:sldId id="270" r:id="rId9"/>
    <p:sldId id="271" r:id="rId10"/>
    <p:sldId id="272" r:id="rId11"/>
    <p:sldId id="261" r:id="rId12"/>
    <p:sldId id="27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36587-32F7-78C4-FC41-7A5E81727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818A38-06FB-338C-B64B-478944364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2015C5-5D49-405E-1EAB-2B7D34F1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634-589A-47BF-AEAD-25893906013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D4136B-C4A5-2E9A-86B6-FD9F6634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1010BD-D331-6D4C-F6FC-6F421497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B0E3-D957-4F68-A3FD-11BE1B6F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45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C3930-69BF-4B76-5FF2-EBF91908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C2753-7185-CC5E-D390-EA55BE23B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7E3BD1-2920-6596-5EC4-ECEE3AF5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634-589A-47BF-AEAD-25893906013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3BDE80-60F7-F708-3FB9-B4C3F291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1F7198-8C96-A108-D408-8FEEAA03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B0E3-D957-4F68-A3FD-11BE1B6F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78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6EF2B4-C626-D52B-E775-E13F36A9A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9F1033-0EAF-23AD-2500-73482CC15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0F513A-DD7A-DCBE-D1E4-A48247F9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634-589A-47BF-AEAD-25893906013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06D587-E3DD-D59E-85DC-352D0AB9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9781AC-DFDA-66FB-2CE1-A8770001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B0E3-D957-4F68-A3FD-11BE1B6F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9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1AADA-1CBE-2338-7B1F-96E71802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ECD39B-A977-4DA2-0DD8-C3BCE2559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A61A88-6A79-A843-A83A-445E7F66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634-589A-47BF-AEAD-25893906013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C759F8-555E-B3FF-A7BF-819F9FCC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E9CC45-CF97-6558-634A-6CEEE06C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B0E3-D957-4F68-A3FD-11BE1B6F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77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71FB0-3289-5E33-089B-F1B96772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88856D-42EE-F620-FA7A-2FE1827DA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3D386-DED6-DB73-49EF-182B1196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634-589A-47BF-AEAD-25893906013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D7424D-BD99-12B6-F34F-E98C0D26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7838C3-11E6-3AD9-4CC8-C0071044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B0E3-D957-4F68-A3FD-11BE1B6F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8DBC39-633C-496D-B605-C9F7189A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AC5D01-5648-27DC-1872-007BB1ECD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FB08F6-BBD4-B1EC-3161-974897BA0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1EF5DE-FFC3-6777-9CD4-AF13621E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634-589A-47BF-AEAD-25893906013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B71670-7AD9-3318-8817-2AAE3ECA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697944-E656-6BB1-F64A-23191BF9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B0E3-D957-4F68-A3FD-11BE1B6F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9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E8ED36-DCCB-C078-1681-F8EF10A6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B5ED11-A747-4419-63F0-D3CE5E42B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6F2F07-22EB-4C3D-ABCE-2A54BBB7D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B5DBF2-0D85-05BA-9DBD-67532F340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DC8CF8-786A-7565-9F9E-D015DBE4C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D62CCDC-E91B-6F37-99F1-81294D62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634-589A-47BF-AEAD-25893906013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C325AAA-ECD7-A2B4-E222-83802D27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0727AB-9683-A399-1DD4-8F05D85F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B0E3-D957-4F68-A3FD-11BE1B6F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72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345B6-E9BA-98DD-D191-25EB95FC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C3044A-2CCA-CEF7-D6B1-67920EC7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634-589A-47BF-AEAD-25893906013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9BCBCF-09F9-06EC-5110-63E97BE4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8BB871-9FAF-5DF6-8E91-AA283327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B0E3-D957-4F68-A3FD-11BE1B6F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32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E2B8FFA-464B-C921-BC6A-516AEB44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634-589A-47BF-AEAD-25893906013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41B82C-5140-3ACF-A251-D5F7F5C6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DD9699-BC6D-0592-3A26-CEBAB26B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B0E3-D957-4F68-A3FD-11BE1B6F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2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26DBB-2A20-1565-A2C1-20169B15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5C3762-80F9-6268-E1FD-C6249D8E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FD8A8D-D802-6E14-8D0A-CB56693A5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AC4BE1-B0E4-AF15-0B08-685C81B1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634-589A-47BF-AEAD-25893906013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BCA710-8017-0877-782F-0874754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44262C-2B48-6577-CA1B-AFB0B953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B0E3-D957-4F68-A3FD-11BE1B6F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77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C55C20-AC1A-88F6-A474-930106D3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8B7A43-00F3-3E69-9ABF-7CB243A19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B5BBF6-77CD-E98F-0606-87C5A1B6E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312775-7856-F1C6-5852-FF1A25C6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634-589A-47BF-AEAD-25893906013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D10CB5-71F7-B900-0BD9-3818F1DA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0DA791-5E85-8909-3FE7-00044010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B0E3-D957-4F68-A3FD-11BE1B6F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3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D95D2D3-DE5B-033B-9A8F-9C1D1ADD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2B6ADB-5543-05AA-0220-FC5D8A422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233433-4485-3AFA-DF52-B94FA221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F634-589A-47BF-AEAD-25893906013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E85E35-F139-2512-F07C-015701694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79F3BB-A415-FA51-7FC2-A885AFDB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8B0E3-D957-4F68-A3FD-11BE1B6F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07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3A4A69F-3D7B-73E2-177C-C6E38BD7DABA}"/>
              </a:ext>
            </a:extLst>
          </p:cNvPr>
          <p:cNvSpPr/>
          <p:nvPr/>
        </p:nvSpPr>
        <p:spPr>
          <a:xfrm>
            <a:off x="0" y="0"/>
            <a:ext cx="12192000" cy="1030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2D6F0A7-7DC5-47D0-3E15-1EAB288C1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057"/>
            <a:ext cx="9144000" cy="70017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mic Sans MS" panose="030F0702030302020204" pitchFamily="66" charset="0"/>
                <a:cs typeface="ItalicT" panose="00000400000000000000" pitchFamily="2" charset="0"/>
              </a:rPr>
              <a:t>Weekly Report</a:t>
            </a:r>
            <a:endParaRPr lang="zh-CN" altLang="en-US" dirty="0">
              <a:solidFill>
                <a:schemeClr val="bg1"/>
              </a:solidFill>
              <a:latin typeface="Comic Sans MS" panose="030F0702030302020204" pitchFamily="66" charset="0"/>
              <a:cs typeface="ItalicT" panose="00000400000000000000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6ABCA2-CCB5-3745-4BBA-E454083D0ACC}"/>
              </a:ext>
            </a:extLst>
          </p:cNvPr>
          <p:cNvSpPr txBox="1"/>
          <p:nvPr/>
        </p:nvSpPr>
        <p:spPr>
          <a:xfrm>
            <a:off x="10205171" y="660956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mic Sans MS" panose="030F0702030302020204" pitchFamily="66" charset="0"/>
              </a:rPr>
              <a:t>Date</a:t>
            </a:r>
            <a:r>
              <a:rPr lang="zh-CN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Comic Sans MS" panose="030F0702030302020204" pitchFamily="66" charset="0"/>
              </a:rPr>
              <a:t>2025.3.21</a:t>
            </a:r>
            <a:endParaRPr lang="zh-CN" alt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1425616-745D-BE2D-B9B7-2649F6BEE167}"/>
                  </a:ext>
                </a:extLst>
              </p:cNvPr>
              <p:cNvSpPr txBox="1"/>
              <p:nvPr/>
            </p:nvSpPr>
            <p:spPr>
              <a:xfrm>
                <a:off x="676405" y="1572016"/>
                <a:ext cx="42150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(BESIII)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CRW</a:t>
                </a:r>
                <a:r>
                  <a:rPr lang="zh-CN" altLang="en-US">
                    <a:solidFill>
                      <a:schemeClr val="tx1"/>
                    </a:solidFill>
                  </a:rPr>
                  <a:t>意见已回复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CN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1425616-745D-BE2D-B9B7-2649F6BEE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5" y="1572016"/>
                <a:ext cx="4215009" cy="923330"/>
              </a:xfrm>
              <a:prstGeom prst="rect">
                <a:avLst/>
              </a:prstGeom>
              <a:blipFill>
                <a:blip r:embed="rId2"/>
                <a:stretch>
                  <a:fillRect l="-1013" t="-3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A5C683E-E231-91FA-1400-7BD647320B17}"/>
              </a:ext>
            </a:extLst>
          </p:cNvPr>
          <p:cNvSpPr txBox="1"/>
          <p:nvPr/>
        </p:nvSpPr>
        <p:spPr>
          <a:xfrm>
            <a:off x="676405" y="3438395"/>
            <a:ext cx="4334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MPT2321 readout system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多通道单光子电荷谱测量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TDC</a:t>
            </a:r>
            <a:r>
              <a:rPr lang="zh-CN" altLang="en-US" dirty="0"/>
              <a:t>片内矫正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连接板绘制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TDC</a:t>
            </a:r>
            <a:r>
              <a:rPr lang="zh-CN" altLang="en-US" dirty="0"/>
              <a:t>相关性能测试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8</a:t>
            </a:r>
            <a:r>
              <a:rPr lang="zh-CN" altLang="en-US" dirty="0"/>
              <a:t>块塑闪联调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5627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3DECD-EA33-5D26-C5E1-A423D67BB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E37E6-DE24-0E0D-9606-28A29946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2A1699-760E-45A5-2957-A6BA41F95CE4}"/>
              </a:ext>
            </a:extLst>
          </p:cNvPr>
          <p:cNvSpPr txBox="1"/>
          <p:nvPr/>
        </p:nvSpPr>
        <p:spPr>
          <a:xfrm>
            <a:off x="193184" y="724430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TDC</a:t>
            </a:r>
            <a:r>
              <a:rPr lang="zh-CN" altLang="en-US" b="1" dirty="0">
                <a:solidFill>
                  <a:schemeClr val="accent2"/>
                </a:solidFill>
              </a:rPr>
              <a:t>片内矫正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细矫正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337124-50A3-A756-22E3-F3D509169478}"/>
              </a:ext>
            </a:extLst>
          </p:cNvPr>
          <p:cNvSpPr txBox="1"/>
          <p:nvPr/>
        </p:nvSpPr>
        <p:spPr>
          <a:xfrm>
            <a:off x="0" y="1762684"/>
            <a:ext cx="3000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Dfm</a:t>
            </a:r>
            <a:r>
              <a:rPr lang="en-US" altLang="zh-CN" dirty="0"/>
              <a:t> =  (11000)</a:t>
            </a:r>
            <a:r>
              <a:rPr lang="en-US" altLang="zh-CN" baseline="-25000" dirty="0"/>
              <a:t>2</a:t>
            </a:r>
            <a:r>
              <a:rPr lang="en-US" altLang="zh-CN" dirty="0"/>
              <a:t> = 32 + (-8)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18B7E3-D882-6E93-331D-82158C5B4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663578"/>
            <a:ext cx="9131122" cy="60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7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A43F1-91B6-EB79-C142-D617BD8DE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F57423-4A9D-0C50-1E8E-770D3E74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589E6B6-56AE-2457-C346-800A1B47696F}"/>
              </a:ext>
            </a:extLst>
          </p:cNvPr>
          <p:cNvSpPr txBox="1"/>
          <p:nvPr/>
        </p:nvSpPr>
        <p:spPr>
          <a:xfrm>
            <a:off x="193184" y="72443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连接板绘制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C5F188-22E5-6D65-B637-AD3B961FF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3183" r="7153" b="2178"/>
          <a:stretch/>
        </p:blipFill>
        <p:spPr>
          <a:xfrm>
            <a:off x="7709769" y="1300766"/>
            <a:ext cx="4203189" cy="44807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0D3BA9-E1BC-7D66-0490-F42F337B6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9" y="1300766"/>
            <a:ext cx="4024420" cy="460957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BB7197F-8902-53F1-4AE1-CA26DAD5BE18}"/>
              </a:ext>
            </a:extLst>
          </p:cNvPr>
          <p:cNvSpPr txBox="1"/>
          <p:nvPr/>
        </p:nvSpPr>
        <p:spPr>
          <a:xfrm>
            <a:off x="473068" y="1764405"/>
            <a:ext cx="24064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单接口</a:t>
            </a:r>
            <a:r>
              <a:rPr lang="en-US" altLang="zh-CN" dirty="0" err="1"/>
              <a:t>SiPM</a:t>
            </a:r>
            <a:r>
              <a:rPr lang="zh-CN" altLang="en-US" dirty="0"/>
              <a:t>连接板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双层板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周四晚提交打板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预计周一到</a:t>
            </a:r>
          </a:p>
        </p:txBody>
      </p:sp>
    </p:spTree>
    <p:extLst>
      <p:ext uri="{BB962C8B-B14F-4D97-AF65-F5344CB8AC3E}">
        <p14:creationId xmlns:p14="http://schemas.microsoft.com/office/powerpoint/2010/main" val="148512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E0EDC-9FC5-C5CB-7BB7-D88A2BE0C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88D5F-0A70-9C06-B067-7F08C1B2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5F3CEB-3DA9-D684-9AD2-DC6755F3DB68}"/>
              </a:ext>
            </a:extLst>
          </p:cNvPr>
          <p:cNvSpPr txBox="1"/>
          <p:nvPr/>
        </p:nvSpPr>
        <p:spPr>
          <a:xfrm>
            <a:off x="193184" y="72443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TODO-next week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C54F501-6332-B758-38E6-5E9937CEC0C8}"/>
              </a:ext>
            </a:extLst>
          </p:cNvPr>
          <p:cNvSpPr txBox="1"/>
          <p:nvPr/>
        </p:nvSpPr>
        <p:spPr>
          <a:xfrm>
            <a:off x="959476" y="1345842"/>
            <a:ext cx="4391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SNR</a:t>
            </a:r>
            <a:r>
              <a:rPr lang="zh-CN" altLang="en-US" dirty="0"/>
              <a:t>绘图脚本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上板验证更新后固件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焊接与测试连接板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连上</a:t>
            </a:r>
            <a:r>
              <a:rPr lang="en-US" altLang="zh-CN" dirty="0"/>
              <a:t>8</a:t>
            </a:r>
            <a:r>
              <a:rPr lang="zh-CN" altLang="en-US" dirty="0"/>
              <a:t>通道塑闪测试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3A21964-62A2-7879-C288-20B4E4327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34" y="1217054"/>
            <a:ext cx="5484254" cy="411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4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265E2-456C-9710-352B-99F354DB8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0DC50-1AFA-4663-BFEE-4CD8FC93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C3BEB3-64CE-7872-6F4A-6327467CD5E6}"/>
              </a:ext>
            </a:extLst>
          </p:cNvPr>
          <p:cNvSpPr txBox="1"/>
          <p:nvPr/>
        </p:nvSpPr>
        <p:spPr>
          <a:xfrm>
            <a:off x="193184" y="7244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多通道电荷谱测量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90D0E2-4139-A6E2-06EF-168D830A08FE}"/>
              </a:ext>
            </a:extLst>
          </p:cNvPr>
          <p:cNvSpPr txBox="1"/>
          <p:nvPr/>
        </p:nvSpPr>
        <p:spPr>
          <a:xfrm>
            <a:off x="1115900" y="2046290"/>
            <a:ext cx="99601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测试温度为-45℃。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将信号发生器输出脉冲分成两路，分别接至ext_validation_0 和 ext_validation_1。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在(925mV, 1075mV, 25mV)之间改变LED的电压，取数。输入信号频率为10kHz。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SiPM偏置电压变化范围（54V，58V）。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初步检查发现存在问题的channel: 3、5、8、31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配置文件为 config_HG_11_ext_trg.txt，所有通道均选取为HG11增益模式。</a:t>
            </a:r>
          </a:p>
        </p:txBody>
      </p:sp>
    </p:spTree>
    <p:extLst>
      <p:ext uri="{BB962C8B-B14F-4D97-AF65-F5344CB8AC3E}">
        <p14:creationId xmlns:p14="http://schemas.microsoft.com/office/powerpoint/2010/main" val="239165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8B05D-A650-CCE1-2E48-EE85586CA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1BBE4-2BBD-7E5F-A292-B4D2928B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6F336A0-A178-E8DE-D230-FCD0481DA3A6}"/>
              </a:ext>
            </a:extLst>
          </p:cNvPr>
          <p:cNvSpPr txBox="1"/>
          <p:nvPr/>
        </p:nvSpPr>
        <p:spPr>
          <a:xfrm>
            <a:off x="193184" y="7244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多通道电荷谱测量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16C623-79CB-8B4E-5675-3A5096B6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044" y="1326943"/>
            <a:ext cx="8007377" cy="53333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555C0F5-7EA3-DF82-0846-FA5092F6978E}"/>
              </a:ext>
            </a:extLst>
          </p:cNvPr>
          <p:cNvSpPr txBox="1"/>
          <p:nvPr/>
        </p:nvSpPr>
        <p:spPr>
          <a:xfrm>
            <a:off x="354170" y="1848118"/>
            <a:ext cx="231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SiPM</a:t>
            </a:r>
            <a:r>
              <a:rPr lang="zh-CN" altLang="en-US" dirty="0"/>
              <a:t>偏置电压：</a:t>
            </a:r>
            <a:r>
              <a:rPr lang="en-US" altLang="zh-CN" dirty="0"/>
              <a:t>54V</a:t>
            </a:r>
          </a:p>
          <a:p>
            <a:endParaRPr lang="en-US" altLang="zh-CN" dirty="0"/>
          </a:p>
          <a:p>
            <a:r>
              <a:rPr lang="en-US" altLang="zh-CN" dirty="0"/>
              <a:t>Channel</a:t>
            </a:r>
            <a:r>
              <a:rPr lang="zh-CN" altLang="en-US" dirty="0"/>
              <a:t>：</a:t>
            </a:r>
            <a:r>
              <a:rPr lang="en-US" altLang="zh-CN" dirty="0"/>
              <a:t>0-15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14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DB463-D60F-1346-8C64-6CEEF0C9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4B4E6-76B0-A35B-76C9-097E2FE2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AB4340-B780-99A3-7423-1227C0A66E8E}"/>
              </a:ext>
            </a:extLst>
          </p:cNvPr>
          <p:cNvSpPr txBox="1"/>
          <p:nvPr/>
        </p:nvSpPr>
        <p:spPr>
          <a:xfrm>
            <a:off x="193184" y="7244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多通道电荷谱测量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F3B4AFC-DB11-AA68-D70E-5500BD5C0504}"/>
              </a:ext>
            </a:extLst>
          </p:cNvPr>
          <p:cNvSpPr txBox="1"/>
          <p:nvPr/>
        </p:nvSpPr>
        <p:spPr>
          <a:xfrm>
            <a:off x="354170" y="1848118"/>
            <a:ext cx="231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SiPM</a:t>
            </a:r>
            <a:r>
              <a:rPr lang="zh-CN" altLang="en-US" dirty="0"/>
              <a:t>偏置电压：</a:t>
            </a:r>
            <a:r>
              <a:rPr lang="en-US" altLang="zh-CN" dirty="0"/>
              <a:t>54V</a:t>
            </a:r>
          </a:p>
          <a:p>
            <a:endParaRPr lang="en-US" altLang="zh-CN" dirty="0"/>
          </a:p>
          <a:p>
            <a:r>
              <a:rPr lang="en-US" altLang="zh-CN" dirty="0"/>
              <a:t>Channel</a:t>
            </a:r>
            <a:r>
              <a:rPr lang="zh-CN" altLang="en-US" dirty="0"/>
              <a:t>：</a:t>
            </a:r>
            <a:r>
              <a:rPr lang="en-US" altLang="zh-CN" dirty="0"/>
              <a:t>15-31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002C19-DB0A-5722-3AF2-EDB04EB4B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854" y="1021802"/>
            <a:ext cx="8256886" cy="55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5A8CD-5EA3-2C80-8CDF-C9F10FAF0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8F71E-C628-EACE-34FC-1B258386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28D904-6075-5690-E77C-C9E63F2561FB}"/>
              </a:ext>
            </a:extLst>
          </p:cNvPr>
          <p:cNvSpPr txBox="1"/>
          <p:nvPr/>
        </p:nvSpPr>
        <p:spPr>
          <a:xfrm>
            <a:off x="193184" y="7244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</a:rPr>
              <a:t>多通道电荷谱测量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BBBCC1A-0AE1-32D6-9AF4-2EF042E33794}"/>
              </a:ext>
            </a:extLst>
          </p:cNvPr>
          <p:cNvSpPr txBox="1"/>
          <p:nvPr/>
        </p:nvSpPr>
        <p:spPr>
          <a:xfrm>
            <a:off x="238260" y="1179524"/>
            <a:ext cx="3425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更换</a:t>
            </a:r>
            <a:r>
              <a:rPr lang="en-US" altLang="zh-CN" dirty="0"/>
              <a:t>channel3</a:t>
            </a:r>
            <a:r>
              <a:rPr lang="zh-CN" altLang="en-US" dirty="0"/>
              <a:t>、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8</a:t>
            </a:r>
            <a:r>
              <a:rPr lang="zh-CN" altLang="en-US" dirty="0"/>
              <a:t>、</a:t>
            </a:r>
            <a:r>
              <a:rPr lang="en-US" altLang="zh-CN" dirty="0"/>
              <a:t>31</a:t>
            </a:r>
            <a:r>
              <a:rPr lang="zh-CN" altLang="en-US" dirty="0"/>
              <a:t>所连接</a:t>
            </a:r>
            <a:r>
              <a:rPr lang="en-US" altLang="zh-CN" dirty="0" err="1"/>
              <a:t>SiPM</a:t>
            </a:r>
            <a:r>
              <a:rPr lang="zh-CN" altLang="en-US" dirty="0"/>
              <a:t>，仍然存在同样的问题。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可能是打线出了问题，后续可以检查其他</a:t>
            </a:r>
            <a:r>
              <a:rPr lang="en-US" altLang="zh-CN" dirty="0"/>
              <a:t>MPT2321</a:t>
            </a:r>
            <a:r>
              <a:rPr lang="zh-CN" altLang="en-US" dirty="0"/>
              <a:t>测试板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39997B-10E1-D192-FF7B-3C3C38984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8" y="3429000"/>
            <a:ext cx="4339239" cy="32544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7EB89F4-5674-896E-1049-70F1F3F4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53" y="1179524"/>
            <a:ext cx="5850820" cy="43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0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5D1C2-9FEC-6778-DDD4-7E686250A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E7377-1793-C6DA-1C91-41B48FCD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E16EF8-6DFD-D2F3-91B1-D863C1863721}"/>
              </a:ext>
            </a:extLst>
          </p:cNvPr>
          <p:cNvSpPr txBox="1"/>
          <p:nvPr/>
        </p:nvSpPr>
        <p:spPr>
          <a:xfrm>
            <a:off x="193184" y="724430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TDC</a:t>
            </a:r>
            <a:r>
              <a:rPr lang="zh-CN" altLang="en-US" b="1" dirty="0">
                <a:solidFill>
                  <a:schemeClr val="accent2"/>
                </a:solidFill>
              </a:rPr>
              <a:t>片内矫正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矫正方法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EF55E3-AF1F-DDD2-E3E9-FFF8948E2442}"/>
              </a:ext>
            </a:extLst>
          </p:cNvPr>
          <p:cNvSpPr txBox="1"/>
          <p:nvPr/>
        </p:nvSpPr>
        <p:spPr>
          <a:xfrm>
            <a:off x="193184" y="1372118"/>
            <a:ext cx="637504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打开出厂测试模式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配置为外部触发，箱</a:t>
            </a:r>
            <a:r>
              <a:rPr lang="en-US" altLang="zh-CN" dirty="0"/>
              <a:t>EXTRG</a:t>
            </a:r>
            <a:r>
              <a:rPr lang="zh-CN" altLang="en-US" dirty="0"/>
              <a:t>和</a:t>
            </a:r>
            <a:r>
              <a:rPr lang="en-US" altLang="zh-CN" dirty="0"/>
              <a:t>EXTVALID</a:t>
            </a:r>
            <a:r>
              <a:rPr lang="zh-CN" altLang="en-US" dirty="0"/>
              <a:t>注入同频方波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/>
              <a:t>TDC</a:t>
            </a:r>
            <a:r>
              <a:rPr lang="zh-CN" altLang="en-US" b="1" dirty="0"/>
              <a:t>的粗矫正</a:t>
            </a:r>
            <a:r>
              <a:rPr lang="zh-CN" altLang="en-US" dirty="0"/>
              <a:t>：分别观察</a:t>
            </a:r>
            <a:r>
              <a:rPr lang="en-US" altLang="zh-CN" dirty="0"/>
              <a:t>CC[0]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  <a:r>
              <a:rPr lang="zh-CN" altLang="en-US" dirty="0"/>
              <a:t>时，和</a:t>
            </a:r>
            <a:r>
              <a:rPr lang="en-US" altLang="zh-CN" dirty="0"/>
              <a:t>CC[0]</a:t>
            </a:r>
            <a:r>
              <a:rPr lang="zh-CN" altLang="en-US" dirty="0"/>
              <a:t>为</a:t>
            </a:r>
            <a:r>
              <a:rPr lang="en-US" altLang="zh-CN" dirty="0"/>
              <a:t>1</a:t>
            </a:r>
            <a:r>
              <a:rPr lang="zh-CN" altLang="en-US" dirty="0"/>
              <a:t>时</a:t>
            </a:r>
            <a:r>
              <a:rPr lang="en-US" altLang="zh-CN" dirty="0"/>
              <a:t>MC[2:0] </a:t>
            </a:r>
            <a:r>
              <a:rPr lang="zh-CN" altLang="en-US" dirty="0"/>
              <a:t>对应事件数量分布的直方图。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/>
              <a:t>左右偏移直方图（因为</a:t>
            </a:r>
            <a:r>
              <a:rPr lang="en-US" altLang="zh-CN" sz="1400" dirty="0"/>
              <a:t>MC</a:t>
            </a:r>
            <a:r>
              <a:rPr lang="zh-CN" altLang="en-US" sz="1400" dirty="0"/>
              <a:t>计数器循环为</a:t>
            </a:r>
            <a:r>
              <a:rPr lang="en-US" altLang="zh-CN" sz="1400" dirty="0"/>
              <a:t>8</a:t>
            </a:r>
            <a:r>
              <a:rPr lang="zh-CN" altLang="en-US" sz="1400" dirty="0"/>
              <a:t>，则左移时应使用</a:t>
            </a:r>
            <a:r>
              <a:rPr lang="en-US" altLang="zh-CN" sz="1400" dirty="0"/>
              <a:t>8</a:t>
            </a:r>
            <a:r>
              <a:rPr lang="zh-CN" altLang="en-US" sz="1400" dirty="0"/>
              <a:t>减去偏移值），使得</a:t>
            </a:r>
            <a:r>
              <a:rPr lang="en-US" altLang="zh-CN" sz="1400" dirty="0"/>
              <a:t>CC[0]</a:t>
            </a:r>
            <a:r>
              <a:rPr lang="zh-CN" altLang="en-US" sz="1400" dirty="0"/>
              <a:t>为</a:t>
            </a:r>
            <a:r>
              <a:rPr lang="en-US" altLang="zh-CN" sz="1400" dirty="0"/>
              <a:t>0</a:t>
            </a:r>
            <a:r>
              <a:rPr lang="zh-CN" altLang="en-US" sz="1400" dirty="0"/>
              <a:t>时，</a:t>
            </a:r>
            <a:r>
              <a:rPr lang="en-US" altLang="zh-CN" sz="1400" dirty="0"/>
              <a:t>MC[2:0] </a:t>
            </a:r>
            <a:r>
              <a:rPr lang="zh-CN" altLang="en-US" sz="1400" dirty="0"/>
              <a:t>完全分布在</a:t>
            </a:r>
            <a:r>
              <a:rPr lang="en-US" altLang="zh-CN" sz="1400" dirty="0"/>
              <a:t>0-3</a:t>
            </a:r>
            <a:r>
              <a:rPr lang="zh-CN" altLang="en-US" sz="1400" dirty="0"/>
              <a:t>上；</a:t>
            </a:r>
            <a:r>
              <a:rPr lang="en-US" altLang="zh-CN" sz="1400" dirty="0"/>
              <a:t>CC[0]</a:t>
            </a:r>
            <a:r>
              <a:rPr lang="zh-CN" altLang="en-US" sz="1400" dirty="0"/>
              <a:t>为</a:t>
            </a:r>
            <a:r>
              <a:rPr lang="en-US" altLang="zh-CN" sz="1400" dirty="0"/>
              <a:t>1</a:t>
            </a:r>
            <a:r>
              <a:rPr lang="zh-CN" altLang="en-US" sz="1400" dirty="0"/>
              <a:t>时，</a:t>
            </a:r>
            <a:r>
              <a:rPr lang="en-US" altLang="zh-CN" sz="1400" dirty="0"/>
              <a:t>MC[2:0]</a:t>
            </a:r>
            <a:r>
              <a:rPr lang="zh-CN" altLang="en-US" sz="1400" dirty="0"/>
              <a:t>完全分布在</a:t>
            </a:r>
            <a:r>
              <a:rPr lang="en-US" altLang="zh-CN" sz="1400" dirty="0"/>
              <a:t>4-7</a:t>
            </a:r>
            <a:r>
              <a:rPr lang="zh-CN" altLang="en-US" sz="1400" dirty="0"/>
              <a:t>上，得出粗校准偏移值</a:t>
            </a:r>
            <a:r>
              <a:rPr lang="en-US" altLang="zh-CN" sz="1400" dirty="0" err="1"/>
              <a:t>Dcm</a:t>
            </a:r>
            <a:r>
              <a:rPr lang="zh-CN" altLang="en-US" sz="1400" dirty="0"/>
              <a:t>。</a:t>
            </a:r>
            <a:endParaRPr lang="en-US" altLang="zh-CN" sz="14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/>
              <a:t>TDC</a:t>
            </a:r>
            <a:r>
              <a:rPr lang="zh-CN" altLang="en-US" b="1" dirty="0"/>
              <a:t>细矫正：</a:t>
            </a:r>
            <a:r>
              <a:rPr lang="zh-CN" altLang="en-US" dirty="0"/>
              <a:t>将得到的粗校准偏移值</a:t>
            </a:r>
            <a:r>
              <a:rPr lang="en-US" altLang="zh-CN" dirty="0" err="1"/>
              <a:t>Dcm</a:t>
            </a:r>
            <a:r>
              <a:rPr lang="zh-CN" altLang="en-US" dirty="0"/>
              <a:t>与实际的</a:t>
            </a:r>
            <a:r>
              <a:rPr lang="en-US" altLang="zh-CN" dirty="0"/>
              <a:t>MC</a:t>
            </a:r>
            <a:r>
              <a:rPr lang="zh-CN" altLang="en-US" dirty="0"/>
              <a:t>计数值叠加后，同上观察并偏移</a:t>
            </a:r>
            <a:r>
              <a:rPr lang="en-US" altLang="zh-CN" dirty="0"/>
              <a:t>MC[2:0]</a:t>
            </a:r>
            <a:r>
              <a:rPr lang="zh-CN" altLang="en-US" dirty="0"/>
              <a:t>的最后一位</a:t>
            </a:r>
            <a:r>
              <a:rPr lang="en-US" altLang="zh-CN" dirty="0"/>
              <a:t>MC[0]</a:t>
            </a:r>
            <a:r>
              <a:rPr lang="zh-CN" altLang="en-US" dirty="0"/>
              <a:t>为 </a:t>
            </a:r>
            <a:r>
              <a:rPr lang="en-US" altLang="zh-CN" dirty="0"/>
              <a:t>0 </a:t>
            </a:r>
            <a:r>
              <a:rPr lang="zh-CN" altLang="en-US" dirty="0"/>
              <a:t>和</a:t>
            </a:r>
            <a:r>
              <a:rPr lang="en-US" altLang="zh-CN" dirty="0"/>
              <a:t>1</a:t>
            </a:r>
            <a:r>
              <a:rPr lang="zh-CN" altLang="en-US" dirty="0"/>
              <a:t>时对应的</a:t>
            </a:r>
            <a:r>
              <a:rPr lang="en-US" altLang="zh-CN" dirty="0"/>
              <a:t>FC[4:0]</a:t>
            </a:r>
            <a:r>
              <a:rPr lang="zh-CN" altLang="en-US" dirty="0"/>
              <a:t>对应事件数量分布的直方图。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/>
              <a:t>使</a:t>
            </a:r>
            <a:r>
              <a:rPr lang="en-US" altLang="zh-CN" sz="1400" dirty="0"/>
              <a:t>MC[0]</a:t>
            </a:r>
            <a:r>
              <a:rPr lang="zh-CN" altLang="en-US" sz="1400" dirty="0"/>
              <a:t>为</a:t>
            </a:r>
            <a:r>
              <a:rPr lang="en-US" altLang="zh-CN" sz="1400" dirty="0"/>
              <a:t>0</a:t>
            </a:r>
            <a:r>
              <a:rPr lang="zh-CN" altLang="en-US" sz="1400" dirty="0"/>
              <a:t>时，</a:t>
            </a:r>
            <a:r>
              <a:rPr lang="en-US" altLang="zh-CN" sz="1400" dirty="0"/>
              <a:t>FC[4:0]</a:t>
            </a:r>
            <a:r>
              <a:rPr lang="zh-CN" altLang="en-US" sz="1400" dirty="0"/>
              <a:t>完全分布在</a:t>
            </a:r>
            <a:r>
              <a:rPr lang="en-US" altLang="zh-CN" sz="1400" dirty="0"/>
              <a:t>0-15</a:t>
            </a:r>
            <a:r>
              <a:rPr lang="zh-CN" altLang="en-US" sz="1400" dirty="0"/>
              <a:t>上，</a:t>
            </a:r>
            <a:r>
              <a:rPr lang="en-US" altLang="zh-CN" sz="1400" dirty="0"/>
              <a:t>MC[0]</a:t>
            </a:r>
            <a:r>
              <a:rPr lang="zh-CN" altLang="en-US" sz="1400" dirty="0"/>
              <a:t>为</a:t>
            </a:r>
            <a:r>
              <a:rPr lang="en-US" altLang="zh-CN" sz="1400" dirty="0"/>
              <a:t>1</a:t>
            </a:r>
            <a:r>
              <a:rPr lang="zh-CN" altLang="en-US" sz="1400" dirty="0"/>
              <a:t>时，</a:t>
            </a:r>
            <a:r>
              <a:rPr lang="en-US" altLang="zh-CN" sz="1400" dirty="0"/>
              <a:t>FC[4:0]</a:t>
            </a:r>
            <a:r>
              <a:rPr lang="zh-CN" altLang="en-US" sz="1400" dirty="0"/>
              <a:t>完全分布在</a:t>
            </a:r>
            <a:r>
              <a:rPr lang="en-US" altLang="zh-CN" sz="1400" dirty="0"/>
              <a:t>16-31</a:t>
            </a:r>
            <a:r>
              <a:rPr lang="zh-CN" altLang="en-US" sz="1400" dirty="0"/>
              <a:t>上，得出细校准偏 移值</a:t>
            </a:r>
            <a:r>
              <a:rPr lang="en-US" altLang="zh-CN" sz="1400" dirty="0" err="1"/>
              <a:t>Dfm</a:t>
            </a:r>
            <a:r>
              <a:rPr lang="zh-CN" altLang="en-US" sz="1400" dirty="0"/>
              <a:t>。此时的偏移值使得细计数器和按照粗校正偏移后的中计数器对齐，即</a:t>
            </a:r>
            <a:r>
              <a:rPr lang="en-US" altLang="zh-CN" sz="1400" dirty="0"/>
              <a:t>TDC</a:t>
            </a:r>
            <a:r>
              <a:rPr lang="zh-CN" altLang="en-US" sz="1400" dirty="0"/>
              <a:t>的细矫正。</a:t>
            </a:r>
            <a:endParaRPr lang="en-US" altLang="zh-CN" sz="1400" dirty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E025325-A5F2-4C3C-FD61-7CD570896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20" y="1699506"/>
            <a:ext cx="5074296" cy="161640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B2A5609-0515-8865-F637-132405764BE3}"/>
              </a:ext>
            </a:extLst>
          </p:cNvPr>
          <p:cNvSpPr txBox="1"/>
          <p:nvPr/>
        </p:nvSpPr>
        <p:spPr>
          <a:xfrm>
            <a:off x="7310686" y="3773592"/>
            <a:ext cx="40176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测试条件：</a:t>
            </a:r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室温下进行，18.7℃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输入脉冲信号频率为10kHz，幅度为3.3V。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一次对一半的通道进行矫正。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36F67CB-6DA5-4E3A-0300-F94D8D29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298" y="23317"/>
            <a:ext cx="5764702" cy="14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7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6272D-D7D8-3DC9-210D-96BB500FC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0445B1-CF92-C8DB-49C3-78F2C0C2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10453EE-AD2E-1E60-D1CC-64E6DBCE845C}"/>
              </a:ext>
            </a:extLst>
          </p:cNvPr>
          <p:cNvSpPr txBox="1"/>
          <p:nvPr/>
        </p:nvSpPr>
        <p:spPr>
          <a:xfrm>
            <a:off x="193184" y="724430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TDC</a:t>
            </a:r>
            <a:r>
              <a:rPr lang="zh-CN" altLang="en-US" b="1" dirty="0">
                <a:solidFill>
                  <a:schemeClr val="accent2"/>
                </a:solidFill>
              </a:rPr>
              <a:t>片内矫正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粗矫正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9BB218-FBF0-27F8-9EF0-8E1494A6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54" y="724430"/>
            <a:ext cx="9064421" cy="60412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872C6B0-B6DE-8414-CDFB-1972FBCB6C0E}"/>
              </a:ext>
            </a:extLst>
          </p:cNvPr>
          <p:cNvSpPr txBox="1"/>
          <p:nvPr/>
        </p:nvSpPr>
        <p:spPr>
          <a:xfrm>
            <a:off x="111690" y="1769123"/>
            <a:ext cx="2484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Dcm = (101)</a:t>
            </a:r>
            <a:r>
              <a:rPr lang="en-US" altLang="zh-CN" baseline="-25000" dirty="0"/>
              <a:t>2</a:t>
            </a:r>
            <a:r>
              <a:rPr lang="zh-CN" altLang="en-US" dirty="0"/>
              <a:t> = 8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-3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776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FCCC9-6330-4C5C-889B-561D252A7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EFDD3D-CC9D-EEB1-2EB5-375B3611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52204D8-4236-ADE5-E9E1-D63BA1F7C05C}"/>
              </a:ext>
            </a:extLst>
          </p:cNvPr>
          <p:cNvSpPr txBox="1"/>
          <p:nvPr/>
        </p:nvSpPr>
        <p:spPr>
          <a:xfrm>
            <a:off x="193184" y="724430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TDC</a:t>
            </a:r>
            <a:r>
              <a:rPr lang="zh-CN" altLang="en-US" b="1" dirty="0">
                <a:solidFill>
                  <a:schemeClr val="accent2"/>
                </a:solidFill>
              </a:rPr>
              <a:t>片内矫正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粗矫正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996002-600D-9F3E-7535-07A338092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760170"/>
            <a:ext cx="8930562" cy="596443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848DF32-312D-CAFC-4CAC-DA6109743F19}"/>
              </a:ext>
            </a:extLst>
          </p:cNvPr>
          <p:cNvSpPr txBox="1"/>
          <p:nvPr/>
        </p:nvSpPr>
        <p:spPr>
          <a:xfrm>
            <a:off x="111690" y="1769123"/>
            <a:ext cx="2484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Dcm = (101)</a:t>
            </a:r>
            <a:r>
              <a:rPr lang="en-US" altLang="zh-CN" baseline="-25000" dirty="0"/>
              <a:t>2</a:t>
            </a:r>
            <a:r>
              <a:rPr lang="zh-CN" altLang="en-US" dirty="0"/>
              <a:t> = 8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-3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394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05F95-D941-BE77-FFAD-A549CAE2C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2BAF7-DA52-8633-745B-5A1DE3D5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33393"/>
            <a:ext cx="7598079" cy="4866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MPT2321 readout system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99E0BA-DA7C-8308-984B-7770588F1374}"/>
              </a:ext>
            </a:extLst>
          </p:cNvPr>
          <p:cNvSpPr txBox="1"/>
          <p:nvPr/>
        </p:nvSpPr>
        <p:spPr>
          <a:xfrm>
            <a:off x="193184" y="724430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TDC</a:t>
            </a:r>
            <a:r>
              <a:rPr lang="zh-CN" altLang="en-US" b="1" dirty="0">
                <a:solidFill>
                  <a:schemeClr val="accent2"/>
                </a:solidFill>
              </a:rPr>
              <a:t>片内矫正</a:t>
            </a:r>
            <a:r>
              <a:rPr lang="en-US" altLang="zh-CN" b="1" dirty="0">
                <a:solidFill>
                  <a:schemeClr val="accent2"/>
                </a:solidFill>
              </a:rPr>
              <a:t>-</a:t>
            </a:r>
            <a:r>
              <a:rPr lang="zh-CN" altLang="en-US" b="1" dirty="0">
                <a:solidFill>
                  <a:schemeClr val="accent2"/>
                </a:solidFill>
              </a:rPr>
              <a:t>细矫正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411B1A-B7F7-9D95-E761-731D82B9A349}"/>
              </a:ext>
            </a:extLst>
          </p:cNvPr>
          <p:cNvSpPr txBox="1"/>
          <p:nvPr/>
        </p:nvSpPr>
        <p:spPr>
          <a:xfrm>
            <a:off x="0" y="1762684"/>
            <a:ext cx="3020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Dfm</a:t>
            </a:r>
            <a:r>
              <a:rPr lang="en-US" altLang="zh-CN" dirty="0"/>
              <a:t> =  (11000)</a:t>
            </a:r>
            <a:r>
              <a:rPr lang="en-US" altLang="zh-CN" baseline="-25000" dirty="0"/>
              <a:t>2</a:t>
            </a:r>
            <a:r>
              <a:rPr lang="en-US" altLang="zh-CN" dirty="0"/>
              <a:t> = 32 + (-8)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762B30-28E0-B046-626F-ECFEC495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96" y="724430"/>
            <a:ext cx="9120111" cy="60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99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omic Sans MS"/>
        <a:ea typeface="华文楷体"/>
        <a:cs typeface=""/>
      </a:majorFont>
      <a:minorFont>
        <a:latin typeface="Comic Sans MS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641</Words>
  <Application>Microsoft Office PowerPoint</Application>
  <PresentationFormat>宽屏</PresentationFormat>
  <Paragraphs>83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Comic Sans MS</vt:lpstr>
      <vt:lpstr>Wingdings</vt:lpstr>
      <vt:lpstr>Office 主题​​</vt:lpstr>
      <vt:lpstr>Weekly Report</vt:lpstr>
      <vt:lpstr>MPT2321 readout system</vt:lpstr>
      <vt:lpstr>MPT2321 readout system</vt:lpstr>
      <vt:lpstr>MPT2321 readout system</vt:lpstr>
      <vt:lpstr>MPT2321 readout system</vt:lpstr>
      <vt:lpstr>MPT2321 readout system</vt:lpstr>
      <vt:lpstr>MPT2321 readout system</vt:lpstr>
      <vt:lpstr>MPT2321 readout system</vt:lpstr>
      <vt:lpstr>MPT2321 readout system</vt:lpstr>
      <vt:lpstr>MPT2321 readout system</vt:lpstr>
      <vt:lpstr>MPT2321 readout system</vt:lpstr>
      <vt:lpstr>MPT2321 readout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MingKuan Yuan</dc:creator>
  <cp:lastModifiedBy>MingKuan Yuan</cp:lastModifiedBy>
  <cp:revision>235</cp:revision>
  <dcterms:created xsi:type="dcterms:W3CDTF">2025-02-14T00:35:22Z</dcterms:created>
  <dcterms:modified xsi:type="dcterms:W3CDTF">2025-03-21T07:10:56Z</dcterms:modified>
</cp:coreProperties>
</file>