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575" r:id="rId3"/>
    <p:sldId id="596" r:id="rId4"/>
    <p:sldId id="576" r:id="rId5"/>
    <p:sldId id="592" r:id="rId6"/>
    <p:sldId id="577" r:id="rId7"/>
    <p:sldId id="594" r:id="rId8"/>
    <p:sldId id="595" r:id="rId9"/>
    <p:sldId id="590" r:id="rId10"/>
    <p:sldId id="598" r:id="rId11"/>
    <p:sldId id="591" r:id="rId12"/>
    <p:sldId id="593" r:id="rId13"/>
    <p:sldId id="597" r:id="rId14"/>
  </p:sldIdLst>
  <p:sldSz cx="12192000" cy="6858000"/>
  <p:notesSz cx="9144000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  <a:srgbClr val="00FF00"/>
    <a:srgbClr val="30B1FA"/>
    <a:srgbClr val="FFE699"/>
    <a:srgbClr val="FBE5D6"/>
    <a:srgbClr val="CFD5EA"/>
    <a:srgbClr val="C5E0B4"/>
    <a:srgbClr val="FFF2CC"/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98" autoAdjust="0"/>
    <p:restoredTop sz="83777" autoAdjust="0"/>
  </p:normalViewPr>
  <p:slideViewPr>
    <p:cSldViewPr snapToGrid="0" snapToObjects="1">
      <p:cViewPr>
        <p:scale>
          <a:sx n="100" d="100"/>
          <a:sy n="100" d="100"/>
        </p:scale>
        <p:origin x="126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KaiTi" panose="02010609060101010101" pitchFamily="49" charset="-122"/>
                <a:ea typeface="KaiTi" panose="02010609060101010101" pitchFamily="49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KaiTi" panose="02010609060101010101" pitchFamily="49" charset="-122"/>
                <a:ea typeface="KaiTi" panose="02010609060101010101" pitchFamily="49" charset="-122"/>
              </a:defRPr>
            </a:lvl1pPr>
          </a:lstStyle>
          <a:p>
            <a:fld id="{AA928B77-88C0-3B4B-996B-F38C82BB8B44}" type="datetimeFigureOut">
              <a:rPr kumimoji="1" lang="zh-CN" altLang="en-US" smtClean="0"/>
              <a:pPr/>
              <a:t>2025/3/21</a:t>
            </a:fld>
            <a:endParaRPr kumimoji="1"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KaiTi" panose="02010609060101010101" pitchFamily="49" charset="-122"/>
                <a:ea typeface="KaiTi" panose="02010609060101010101" pitchFamily="49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KaiTi" panose="02010609060101010101" pitchFamily="49" charset="-122"/>
                <a:ea typeface="KaiTi" panose="02010609060101010101" pitchFamily="49" charset="-122"/>
              </a:defRPr>
            </a:lvl1pPr>
          </a:lstStyle>
          <a:p>
            <a:fld id="{9F62CE7E-2CB1-7043-9435-281D4C9F6004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1374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KaiTi" panose="02010609060101010101" pitchFamily="49" charset="-122"/>
        <a:ea typeface="KaiTi" panose="02010609060101010101" pitchFamily="49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KaiTi" panose="02010609060101010101" pitchFamily="49" charset="-122"/>
        <a:ea typeface="KaiTi" panose="02010609060101010101" pitchFamily="49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KaiTi" panose="02010609060101010101" pitchFamily="49" charset="-122"/>
        <a:ea typeface="KaiTi" panose="02010609060101010101" pitchFamily="49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KaiTi" panose="02010609060101010101" pitchFamily="49" charset="-122"/>
        <a:ea typeface="KaiTi" panose="02010609060101010101" pitchFamily="49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KaiTi" panose="02010609060101010101" pitchFamily="49" charset="-122"/>
        <a:ea typeface="KaiTi" panose="0201060906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2CE7E-2CB1-7043-9435-281D4C9F6004}" type="slidenum">
              <a:rPr kumimoji="1" lang="zh-CN" altLang="en-US" smtClean="0"/>
              <a:pPr/>
              <a:t>1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5866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70C2D-8E69-117F-3077-5121FB116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744B569-4449-193C-334F-1C8EEECEB7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ABA8085-8A56-8E7C-F02B-27AE66B71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265623-90F0-B5A5-363E-2C3790E8BC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2CE7E-2CB1-7043-9435-281D4C9F6004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81113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303CA-1535-73B5-64E4-C8F030CA7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2B3A0B2-F7B4-32E2-D4FA-3D7B1D08C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96D70FC-F8D0-4BD2-8FE4-A8C68B4AB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59DCD5-E41A-FB48-A5CA-7BEDF413E2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2CE7E-2CB1-7043-9435-281D4C9F6004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8326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C770A-BD19-88F6-00C7-E789DA8E7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DB5F77B-8BA1-C51E-E6A9-3ED85888F4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3BA8F6F-A431-95E0-077E-DB1F4B381A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0BABAA-D718-F3DB-BC63-2DA9BC43CE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2CE7E-2CB1-7043-9435-281D4C9F6004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1368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AA96C-093C-E0E5-6F98-7972DBEB0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AA5F1CB-D6E9-DFE5-D8BF-41E358F84B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20922A6-313B-25FB-E573-4485F1E5D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C26C0F-7310-2E6B-5C34-D071AFE3BD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2CE7E-2CB1-7043-9435-281D4C9F6004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142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2CE7E-2CB1-7043-9435-281D4C9F6004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4731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61A8C-B774-F2E4-471F-801AF8003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C3B1E5E-DFF7-DD02-36C6-0D32041238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FA3DABE-9F34-BDE3-AFAF-08BF7DCC12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C84346-9CBF-FCD1-1CB1-A38B7C4D79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2CE7E-2CB1-7043-9435-281D4C9F6004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7590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2CE7E-2CB1-7043-9435-281D4C9F6004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7332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C440C-2948-EB18-FE72-9B22B17A4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DF915EB-6D7A-E6A8-91DC-958E94FA80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FC6B461-28CE-3B1E-313B-1D1B781591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F4DFAA-03C6-9CDC-7DC4-972D4E2A05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2CE7E-2CB1-7043-9435-281D4C9F6004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8293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2CE7E-2CB1-7043-9435-281D4C9F6004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8540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9DD67-28E5-5B34-45FD-E16F9578B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BE903A0-6049-0299-6D91-77AA09F9D9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95495B5-F71E-B072-4441-2D4EC5B2A6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9B5A5B-0E83-04AD-23A0-AEE38B3149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2CE7E-2CB1-7043-9435-281D4C9F6004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4593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BD1E1-81A5-442A-2280-C960BD669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B72AA65-A1F6-3A54-C4D5-AC753BB981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4F74858-E454-0035-9E17-3C9821A0A5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DC0F81-F8E5-516E-E593-E13982811A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2CE7E-2CB1-7043-9435-281D4C9F6004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57825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BDE42-E88E-9553-9371-31888BB6C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CA9326-4F32-E241-94FF-CC8CACAAB7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B4CD671-0E47-0B80-30BC-058A65BE76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C8E143-2EDA-6A77-5EFC-A4A950B1CA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2CE7E-2CB1-7043-9435-281D4C9F6004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7232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58B0EE-DD63-374C-BBE5-13A91D91BE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E27CAE3-5606-444E-977F-B7588D76E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453050-23F0-0140-AC84-8A1660634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2024/8/27</a:t>
            </a:r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6325A-2D01-A64E-B47F-181C95CA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基于</a:t>
            </a:r>
            <a:r>
              <a:rPr kumimoji="1" lang="en-US" altLang="zh-CN"/>
              <a:t>SiPM</a:t>
            </a:r>
            <a:r>
              <a:rPr kumimoji="1" lang="zh-CN" altLang="en-US"/>
              <a:t>与国产塑闪的高时间分辨</a:t>
            </a:r>
            <a:r>
              <a:rPr kumimoji="1" lang="en-US" altLang="zh-CN"/>
              <a:t>TOF</a:t>
            </a:r>
            <a:r>
              <a:rPr kumimoji="1" lang="zh-CN" altLang="en-US"/>
              <a:t>探测器研制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218021-D1D3-0E43-AC7A-563A459D4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50917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AD9EF9-5F43-3140-B6BF-E013F27E2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C69AD00-0F35-894E-B102-38723C15C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1E126E-2ED8-464B-B436-7085A91F3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2024/8/27</a:t>
            </a:r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59D340-6D08-834C-B012-9351F2916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基于</a:t>
            </a:r>
            <a:r>
              <a:rPr kumimoji="1" lang="en-US" altLang="zh-CN"/>
              <a:t>SiPM</a:t>
            </a:r>
            <a:r>
              <a:rPr kumimoji="1" lang="zh-CN" altLang="en-US"/>
              <a:t>与国产塑闪的高时间分辨</a:t>
            </a:r>
            <a:r>
              <a:rPr kumimoji="1" lang="en-US" altLang="zh-CN"/>
              <a:t>TOF</a:t>
            </a:r>
            <a:r>
              <a:rPr kumimoji="1" lang="zh-CN" altLang="en-US"/>
              <a:t>探测器研制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92890E-7EED-5946-8ED7-A123CB4E3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1452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CD508F-6B21-5945-AE48-37F4CD8F6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2F9FC-F8A7-BB4E-B138-61066B1BE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A19BAA-90C1-BF4F-9029-D258FE4F0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2024/8/27</a:t>
            </a:r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2646F2-DD19-5740-9710-A1A8326F8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基于</a:t>
            </a:r>
            <a:r>
              <a:rPr kumimoji="1" lang="en-US" altLang="zh-CN"/>
              <a:t>SiPM</a:t>
            </a:r>
            <a:r>
              <a:rPr kumimoji="1" lang="zh-CN" altLang="en-US"/>
              <a:t>与国产塑闪的高时间分辨</a:t>
            </a:r>
            <a:r>
              <a:rPr kumimoji="1" lang="en-US" altLang="zh-CN"/>
              <a:t>TOF</a:t>
            </a:r>
            <a:r>
              <a:rPr kumimoji="1" lang="zh-CN" altLang="en-US"/>
              <a:t>探测器研制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4739BC-E569-C547-B9FC-D8BA6F419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36506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7C12FB-34D7-7848-9E93-F4CBA3395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0AA72A-E812-1144-B70C-4EB9E2190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160ED-BC72-1F49-BE31-2E6CC9FFC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2024/8/27</a:t>
            </a:r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7F261-15A7-4A42-9C38-3873A1A74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基于</a:t>
            </a:r>
            <a:r>
              <a:rPr kumimoji="1" lang="en-US" altLang="zh-CN"/>
              <a:t>SiPM</a:t>
            </a:r>
            <a:r>
              <a:rPr kumimoji="1" lang="zh-CN" altLang="en-US"/>
              <a:t>与国产塑闪的高时间分辨</a:t>
            </a:r>
            <a:r>
              <a:rPr kumimoji="1" lang="en-US" altLang="zh-CN"/>
              <a:t>TOF</a:t>
            </a:r>
            <a:r>
              <a:rPr kumimoji="1" lang="zh-CN" altLang="en-US"/>
              <a:t>探测器研制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A04A0B-2021-F940-AEF5-F2213FBF1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774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07F4E3-ABB3-8447-A102-AAF69DD61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7CC6C6-BA40-7541-9D3C-E4668C5D4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B8F20F-1E9B-8146-B9AB-DBA7C4BE4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2024/8/27</a:t>
            </a:r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146695-5326-A041-8691-9C8C403CD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基于</a:t>
            </a:r>
            <a:r>
              <a:rPr kumimoji="1" lang="en-US" altLang="zh-CN"/>
              <a:t>SiPM</a:t>
            </a:r>
            <a:r>
              <a:rPr kumimoji="1" lang="zh-CN" altLang="en-US"/>
              <a:t>与国产塑闪的高时间分辨</a:t>
            </a:r>
            <a:r>
              <a:rPr kumimoji="1" lang="en-US" altLang="zh-CN"/>
              <a:t>TOF</a:t>
            </a:r>
            <a:r>
              <a:rPr kumimoji="1" lang="zh-CN" altLang="en-US"/>
              <a:t>探测器研制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A46F29-0B4E-D242-9342-193BE3CDF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518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35D436-ED2A-F949-8D7E-788418AAC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2047FB-BF85-D043-9E96-9B0C881EA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2C7EEF6-4F00-284F-9FE5-198E628E6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E25EB0-446A-5B4A-9F92-B0C9FC81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2024/8/27</a:t>
            </a:r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905259-66EB-E545-AD36-167A2B087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基于</a:t>
            </a:r>
            <a:r>
              <a:rPr kumimoji="1" lang="en-US" altLang="zh-CN"/>
              <a:t>SiPM</a:t>
            </a:r>
            <a:r>
              <a:rPr kumimoji="1" lang="zh-CN" altLang="en-US"/>
              <a:t>与国产塑闪的高时间分辨</a:t>
            </a:r>
            <a:r>
              <a:rPr kumimoji="1" lang="en-US" altLang="zh-CN"/>
              <a:t>TOF</a:t>
            </a:r>
            <a:r>
              <a:rPr kumimoji="1" lang="zh-CN" altLang="en-US"/>
              <a:t>探测器研制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D5BCFF-6C7F-D646-A47C-1497101AC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97527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4CE908-7E65-0440-A7C7-482AF4C94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DB130E-B35B-1C4B-891E-78808E93F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019D7E8-6C91-794F-9185-BA72A44D3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36C13DD-F1BF-044D-8316-D46194ADEF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67AA125-FCB2-0947-9500-D18D7B8A87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976138-F55B-8240-98D2-C5E1F66B9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2024/8/27</a:t>
            </a:r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DCA8816-5573-D74D-8890-AA234DE5C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基于</a:t>
            </a:r>
            <a:r>
              <a:rPr kumimoji="1" lang="en-US" altLang="zh-CN"/>
              <a:t>SiPM</a:t>
            </a:r>
            <a:r>
              <a:rPr kumimoji="1" lang="zh-CN" altLang="en-US"/>
              <a:t>与国产塑闪的高时间分辨</a:t>
            </a:r>
            <a:r>
              <a:rPr kumimoji="1" lang="en-US" altLang="zh-CN"/>
              <a:t>TOF</a:t>
            </a:r>
            <a:r>
              <a:rPr kumimoji="1" lang="zh-CN" altLang="en-US"/>
              <a:t>探测器研制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C03767C-5D50-3445-91D1-0032E5A94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7718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AE988C-1B97-D647-A7A9-5E3A39B5A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D07289-2DE2-D249-8A4E-D67A32C4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2024/8/27</a:t>
            </a:r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FCEA8B9-3C9A-CC48-B3DD-2076D8EB9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基于</a:t>
            </a:r>
            <a:r>
              <a:rPr kumimoji="1" lang="en-US" altLang="zh-CN"/>
              <a:t>SiPM</a:t>
            </a:r>
            <a:r>
              <a:rPr kumimoji="1" lang="zh-CN" altLang="en-US"/>
              <a:t>与国产塑闪的高时间分辨</a:t>
            </a:r>
            <a:r>
              <a:rPr kumimoji="1" lang="en-US" altLang="zh-CN"/>
              <a:t>TOF</a:t>
            </a:r>
            <a:r>
              <a:rPr kumimoji="1" lang="zh-CN" altLang="en-US"/>
              <a:t>探测器研制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06BE66F-D70C-5F4F-9F51-4972CB49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3663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F1E353F-0FF0-3040-80C9-FD5436F4D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2024/8/27</a:t>
            </a:r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B427C3-6C3F-C443-9E7F-14DDFC321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基于</a:t>
            </a:r>
            <a:r>
              <a:rPr kumimoji="1" lang="en-US" altLang="zh-CN"/>
              <a:t>SiPM</a:t>
            </a:r>
            <a:r>
              <a:rPr kumimoji="1" lang="zh-CN" altLang="en-US"/>
              <a:t>与国产塑闪的高时间分辨</a:t>
            </a:r>
            <a:r>
              <a:rPr kumimoji="1" lang="en-US" altLang="zh-CN"/>
              <a:t>TOF</a:t>
            </a:r>
            <a:r>
              <a:rPr kumimoji="1" lang="zh-CN" altLang="en-US"/>
              <a:t>探测器研制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859AA0-6AC2-9B43-A075-4D41F7F70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2046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DB4C59-A7F1-514A-979C-4C9C411E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702ACD-E131-B84D-A76C-13E330E1B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81A304-CF14-7040-9B06-474F77A59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8EFB148-4E6D-6149-AD16-B6A1A3798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2024/8/27</a:t>
            </a:r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4BBE02-56AF-E34D-A57F-85988D8A4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基于</a:t>
            </a:r>
            <a:r>
              <a:rPr kumimoji="1" lang="en-US" altLang="zh-CN"/>
              <a:t>SiPM</a:t>
            </a:r>
            <a:r>
              <a:rPr kumimoji="1" lang="zh-CN" altLang="en-US"/>
              <a:t>与国产塑闪的高时间分辨</a:t>
            </a:r>
            <a:r>
              <a:rPr kumimoji="1" lang="en-US" altLang="zh-CN"/>
              <a:t>TOF</a:t>
            </a:r>
            <a:r>
              <a:rPr kumimoji="1" lang="zh-CN" altLang="en-US"/>
              <a:t>探测器研制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CD8F18-5D5F-7D41-B7DA-5A3451C9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5154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AD5921-307E-0A48-859D-2012F058E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C56E2AD-FDCD-4348-AD07-8273701AC5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59FAAE-61F4-B445-A648-0DEA2B5C6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6DA3B-960A-E04E-910B-31B18634E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2024/8/27</a:t>
            </a:r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AA364F-B1D9-8340-A76D-6DB2A2701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基于</a:t>
            </a:r>
            <a:r>
              <a:rPr kumimoji="1" lang="en-US" altLang="zh-CN"/>
              <a:t>SiPM</a:t>
            </a:r>
            <a:r>
              <a:rPr kumimoji="1" lang="zh-CN" altLang="en-US"/>
              <a:t>与国产塑闪的高时间分辨</a:t>
            </a:r>
            <a:r>
              <a:rPr kumimoji="1" lang="en-US" altLang="zh-CN"/>
              <a:t>TOF</a:t>
            </a:r>
            <a:r>
              <a:rPr kumimoji="1" lang="zh-CN" altLang="en-US"/>
              <a:t>探测器研制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F3832E-44F2-6E46-9792-C7BE5349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47125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47EFF7-3741-6645-9FFD-7CC2F40C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167757-9DE7-0E42-8405-FA707285B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2476AD-A685-1D4C-B931-0C19DA122D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defRPr>
            </a:lvl1pPr>
          </a:lstStyle>
          <a:p>
            <a:r>
              <a:rPr kumimoji="1" lang="en-US" altLang="zh-CN"/>
              <a:t>2024/8/27</a:t>
            </a:r>
            <a:endParaRPr kumimoji="1"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4AE036-EF1F-2F46-8241-DB8B94B10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defRPr>
            </a:lvl1pPr>
          </a:lstStyle>
          <a:p>
            <a:r>
              <a:rPr kumimoji="1" lang="zh-CN" altLang="en-US"/>
              <a:t>基于</a:t>
            </a:r>
            <a:r>
              <a:rPr kumimoji="1" lang="en-US" altLang="zh-CN"/>
              <a:t>SiPM</a:t>
            </a:r>
            <a:r>
              <a:rPr kumimoji="1" lang="zh-CN" altLang="en-US"/>
              <a:t>与国产塑闪的高时间分辨</a:t>
            </a:r>
            <a:r>
              <a:rPr kumimoji="1" lang="en-US" altLang="zh-CN"/>
              <a:t>TOF</a:t>
            </a:r>
            <a:r>
              <a:rPr kumimoji="1" lang="zh-CN" altLang="en-US"/>
              <a:t>探测器研制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DE90AB-7434-854E-B593-FC6AB4DFB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defRPr>
            </a:lvl1pPr>
          </a:lstStyle>
          <a:p>
            <a:fld id="{8D565B8E-DC02-AD43-BFD8-7366C420080C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025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KaiTi" panose="02010609060101010101" pitchFamily="49" charset="-122"/>
          <a:ea typeface="KaiTi" panose="020106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KaiTi" panose="02010609060101010101" pitchFamily="49" charset="-122"/>
          <a:ea typeface="KaiTi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KaiTi" panose="02010609060101010101" pitchFamily="49" charset="-122"/>
          <a:ea typeface="KaiTi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aiTi" panose="02010609060101010101" pitchFamily="49" charset="-122"/>
          <a:ea typeface="KaiTi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aiTi" panose="02010609060101010101" pitchFamily="49" charset="-122"/>
          <a:ea typeface="KaiTi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4A271E48-6F19-9841-9774-0A8B739D3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9245" y="3956696"/>
            <a:ext cx="9193509" cy="244493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Xiyang Wang    Shiming Zou</a:t>
            </a:r>
          </a:p>
          <a:p>
            <a:pPr>
              <a:lnSpc>
                <a:spcPct val="120000"/>
              </a:lnSpc>
            </a:pPr>
            <a:r>
              <a:rPr kumimoji="1"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2024.3.20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id="{967E318F-B1C7-D642-AAB2-098F99891B59}"/>
              </a:ext>
            </a:extLst>
          </p:cNvPr>
          <p:cNvSpPr/>
          <p:nvPr/>
        </p:nvSpPr>
        <p:spPr>
          <a:xfrm>
            <a:off x="867175" y="1921386"/>
            <a:ext cx="10141854" cy="153579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4000" dirty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F2AC56D-ECE2-EC4D-8BC2-120C87E0F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950" y="188966"/>
            <a:ext cx="3368992" cy="168449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4272875-63C9-4DE6-80E3-FF67A50954C4}"/>
              </a:ext>
            </a:extLst>
          </p:cNvPr>
          <p:cNvSpPr/>
          <p:nvPr/>
        </p:nvSpPr>
        <p:spPr>
          <a:xfrm>
            <a:off x="1928448" y="2335339"/>
            <a:ext cx="83351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SiPM PreAMP for ASHIPH</a:t>
            </a:r>
            <a:r>
              <a:rPr lang="zh-CN" alt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40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updata</a:t>
            </a:r>
            <a:r>
              <a:rPr lang="zh-CN" altLang="en-US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178239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60510-BB90-00F9-680C-4E3261322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822674AB-30C6-AFDE-1F34-E1CE3EE2BD2D}"/>
              </a:ext>
            </a:extLst>
          </p:cNvPr>
          <p:cNvSpPr/>
          <p:nvPr/>
        </p:nvSpPr>
        <p:spPr>
          <a:xfrm>
            <a:off x="2225386" y="1953490"/>
            <a:ext cx="7741228" cy="33147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35558A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8800" b="1" dirty="0">
                <a:solidFill>
                  <a:schemeClr val="bg1"/>
                </a:solidFill>
              </a:rPr>
              <a:t>Back Up</a:t>
            </a:r>
            <a:endParaRPr lang="zh-CN" alt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16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37549-4130-4F9F-8F63-50232A574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1DB9F9DA-0A9B-E956-A0C4-D8C2BDF17EFD}"/>
              </a:ext>
            </a:extLst>
          </p:cNvPr>
          <p:cNvSpPr/>
          <p:nvPr/>
        </p:nvSpPr>
        <p:spPr>
          <a:xfrm>
            <a:off x="0" y="-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40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2AFC9ACA-59DF-6242-627A-47CB98B9A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5722" r="70455" b="4684"/>
          <a:stretch/>
        </p:blipFill>
        <p:spPr bwMode="auto">
          <a:xfrm>
            <a:off x="11231690" y="40078"/>
            <a:ext cx="732638" cy="71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矩形 82">
            <a:extLst>
              <a:ext uri="{FF2B5EF4-FFF2-40B4-BE49-F238E27FC236}">
                <a16:creationId xmlns:a16="http://schemas.microsoft.com/office/drawing/2014/main" id="{3883C90A-91E8-9A20-43E2-307220A0F092}"/>
              </a:ext>
            </a:extLst>
          </p:cNvPr>
          <p:cNvSpPr/>
          <p:nvPr/>
        </p:nvSpPr>
        <p:spPr>
          <a:xfrm>
            <a:off x="146818" y="128396"/>
            <a:ext cx="9660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Back UP data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092195D-5776-05F1-9335-574D5756E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146" y="1022268"/>
            <a:ext cx="3299653" cy="253252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26DAF48-E04C-3B89-88EB-D4E27AB2D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546" y="988522"/>
            <a:ext cx="3299653" cy="24742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5846642-2D68-C8DC-E772-84F01EE04F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145" y="3824862"/>
            <a:ext cx="3299653" cy="247422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20E96A0-02A6-5AA8-D1AC-8B662A84BC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9945" y="1026228"/>
            <a:ext cx="3299653" cy="2474224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9A9487E-644A-CE32-6CD4-1075A2EA74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4545" y="3824862"/>
            <a:ext cx="3299653" cy="24742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41710B95-F499-3F43-9C1D-58D4DEB70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9945" y="3824862"/>
            <a:ext cx="3299653" cy="247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09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556AF-BB76-8440-C403-F003D0965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9CED4AC7-ACE9-54ED-C794-01D6783A97CA}"/>
              </a:ext>
            </a:extLst>
          </p:cNvPr>
          <p:cNvSpPr/>
          <p:nvPr/>
        </p:nvSpPr>
        <p:spPr>
          <a:xfrm>
            <a:off x="0" y="-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40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DC075329-AEFD-0859-4DE5-9A1BD577B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5722" r="70455" b="4684"/>
          <a:stretch/>
        </p:blipFill>
        <p:spPr bwMode="auto">
          <a:xfrm>
            <a:off x="11231690" y="40078"/>
            <a:ext cx="732638" cy="71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矩形 82">
            <a:extLst>
              <a:ext uri="{FF2B5EF4-FFF2-40B4-BE49-F238E27FC236}">
                <a16:creationId xmlns:a16="http://schemas.microsoft.com/office/drawing/2014/main" id="{5F59ADBA-4C4A-884F-44D0-80BD3DB83EB0}"/>
              </a:ext>
            </a:extLst>
          </p:cNvPr>
          <p:cNvSpPr/>
          <p:nvPr/>
        </p:nvSpPr>
        <p:spPr>
          <a:xfrm>
            <a:off x="146818" y="128396"/>
            <a:ext cx="9660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Back UP data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8C0377B-C1E0-5CD3-060E-1FB225CE4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91" y="940158"/>
            <a:ext cx="3493275" cy="2619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2320D77-EC57-BAC0-CB97-59DF64AAA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874" y="846853"/>
            <a:ext cx="3617707" cy="2712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AD4D2-E949-6B38-9920-D0EAFE457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9269" y="798614"/>
            <a:ext cx="3682040" cy="27609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06EA4E8-2C7F-6F6D-D2EF-2239A54E5E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690" y="3781270"/>
            <a:ext cx="3493275" cy="26194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15EDEE7-B89C-6468-40DE-0C6722AD44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4908" y="3687965"/>
            <a:ext cx="3493276" cy="26194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F7C4374-6780-7E9C-6DB5-0C77447255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7334" y="3781270"/>
            <a:ext cx="3368843" cy="252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40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8F6B9-39A8-F8B4-1EE5-45AC2F149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B28432C8-739A-E1C3-7811-4F73801841F1}"/>
              </a:ext>
            </a:extLst>
          </p:cNvPr>
          <p:cNvSpPr/>
          <p:nvPr/>
        </p:nvSpPr>
        <p:spPr>
          <a:xfrm>
            <a:off x="0" y="-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40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87A7B44D-B4A6-DB66-D72C-926B7E049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5722" r="70455" b="4684"/>
          <a:stretch/>
        </p:blipFill>
        <p:spPr bwMode="auto">
          <a:xfrm>
            <a:off x="11231690" y="40078"/>
            <a:ext cx="732638" cy="71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矩形 82">
            <a:extLst>
              <a:ext uri="{FF2B5EF4-FFF2-40B4-BE49-F238E27FC236}">
                <a16:creationId xmlns:a16="http://schemas.microsoft.com/office/drawing/2014/main" id="{5AE56C77-FBA7-B642-2822-4CDBB0E4148E}"/>
              </a:ext>
            </a:extLst>
          </p:cNvPr>
          <p:cNvSpPr/>
          <p:nvPr/>
        </p:nvSpPr>
        <p:spPr>
          <a:xfrm>
            <a:off x="146818" y="128396"/>
            <a:ext cx="9660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Back UP data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247533-3EDB-E668-3690-DCE73835A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18" y="1063488"/>
            <a:ext cx="2968367" cy="22258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C7258D4-9888-6579-2E78-A3675C0FE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185" y="1063489"/>
            <a:ext cx="2968367" cy="22258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BCEA8FB-49BE-4B28-06A8-F06483F19B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3983" y="1063489"/>
            <a:ext cx="2968367" cy="222581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02FC8E-6E2B-73C6-933B-C3AC3368F5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3633" y="1063488"/>
            <a:ext cx="2968367" cy="222581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BDD34CF-4C92-D1DD-A2B5-9ACCAB80DE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3632" y="3568701"/>
            <a:ext cx="2968367" cy="222581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0C3066D-A75E-29DC-5CAB-7E2FA6E16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5265" y="3568700"/>
            <a:ext cx="2968367" cy="222581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1FDC46E-3DC0-3378-93B8-C2117AA318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7955" y="3571626"/>
            <a:ext cx="2964728" cy="222308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9118003-5BE5-CFBD-B090-829D5296F3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320" y="3565974"/>
            <a:ext cx="2968365" cy="222581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9D302AC-954C-C047-A31E-F16BAB84E1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7742" y="3980607"/>
            <a:ext cx="2585809" cy="193895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BF056B9-4F8E-CA4F-87A8-1F22503B35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9473" y="1600200"/>
            <a:ext cx="2252603" cy="1689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E0DFE6A-420F-B903-A2BC-5350FB2FBA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24355" y="4724996"/>
            <a:ext cx="2844598" cy="21330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7842941-56B9-CC06-08C2-F1ABB512ED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18270" y="4724996"/>
            <a:ext cx="2844598" cy="213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54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EF23A596-788A-0340-9FBF-FD7DC5875F76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40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8A32AF2C-EB04-3346-9DCC-14A005AA8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5722" r="70455" b="4684"/>
          <a:stretch/>
        </p:blipFill>
        <p:spPr bwMode="auto">
          <a:xfrm>
            <a:off x="11231690" y="40078"/>
            <a:ext cx="732638" cy="71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矩形 82">
            <a:extLst>
              <a:ext uri="{FF2B5EF4-FFF2-40B4-BE49-F238E27FC236}">
                <a16:creationId xmlns:a16="http://schemas.microsoft.com/office/drawing/2014/main" id="{87A4045A-AC5C-416F-96C1-B9968579F09B}"/>
              </a:ext>
            </a:extLst>
          </p:cNvPr>
          <p:cNvSpPr/>
          <p:nvPr/>
        </p:nvSpPr>
        <p:spPr>
          <a:xfrm>
            <a:off x="146818" y="128396"/>
            <a:ext cx="9660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Low Temperature System 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CFE0F36-7284-F2E9-DA02-BF6BA91B9069}"/>
              </a:ext>
            </a:extLst>
          </p:cNvPr>
          <p:cNvSpPr/>
          <p:nvPr/>
        </p:nvSpPr>
        <p:spPr>
          <a:xfrm>
            <a:off x="2417412" y="3725585"/>
            <a:ext cx="3034146" cy="3636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semiconductor chilling plate</a:t>
            </a:r>
            <a:endParaRPr lang="zh-CN" altLang="en-US" b="1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988F4EB-F884-A916-EF9C-AD24A077A756}"/>
              </a:ext>
            </a:extLst>
          </p:cNvPr>
          <p:cNvSpPr/>
          <p:nvPr/>
        </p:nvSpPr>
        <p:spPr>
          <a:xfrm>
            <a:off x="2417412" y="3360171"/>
            <a:ext cx="3034146" cy="363682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PCB</a:t>
            </a:r>
            <a:endParaRPr lang="zh-CN" altLang="en-US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7A6F6C0-C3D8-F8ED-377F-A0EE41FCF703}"/>
              </a:ext>
            </a:extLst>
          </p:cNvPr>
          <p:cNvSpPr/>
          <p:nvPr/>
        </p:nvSpPr>
        <p:spPr>
          <a:xfrm>
            <a:off x="4901045" y="3120025"/>
            <a:ext cx="550513" cy="238413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tx1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1100" b="1" dirty="0"/>
              <a:t>MCX</a:t>
            </a:r>
            <a:endParaRPr lang="zh-CN" altLang="en-US" sz="1100" b="1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6B3CD89-6D71-B2E3-4CC2-9A7E9A0AACF1}"/>
              </a:ext>
            </a:extLst>
          </p:cNvPr>
          <p:cNvSpPr/>
          <p:nvPr/>
        </p:nvSpPr>
        <p:spPr>
          <a:xfrm>
            <a:off x="3049985" y="3112566"/>
            <a:ext cx="550513" cy="238413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1100" b="1" dirty="0"/>
              <a:t>SiPM</a:t>
            </a:r>
            <a:endParaRPr lang="zh-CN" altLang="en-US" sz="1100" b="1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7C3C416-402C-CC43-EC45-9BD66FE12987}"/>
              </a:ext>
            </a:extLst>
          </p:cNvPr>
          <p:cNvSpPr/>
          <p:nvPr/>
        </p:nvSpPr>
        <p:spPr>
          <a:xfrm>
            <a:off x="3808520" y="3112565"/>
            <a:ext cx="550513" cy="238413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1100" b="1" dirty="0"/>
              <a:t>AMP</a:t>
            </a:r>
            <a:endParaRPr lang="zh-CN" altLang="en-US" sz="1100" b="1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40F944A-94C7-8DFF-D4B5-6401E0A1D4DB}"/>
              </a:ext>
            </a:extLst>
          </p:cNvPr>
          <p:cNvSpPr/>
          <p:nvPr/>
        </p:nvSpPr>
        <p:spPr>
          <a:xfrm>
            <a:off x="2417412" y="2984170"/>
            <a:ext cx="632573" cy="365078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1100" b="1" dirty="0"/>
              <a:t>Temp Sensor</a:t>
            </a:r>
            <a:endParaRPr lang="zh-CN" altLang="en-US" sz="1100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C48C6D5-E149-4946-EC44-488D5A48AA47}"/>
              </a:ext>
            </a:extLst>
          </p:cNvPr>
          <p:cNvSpPr/>
          <p:nvPr/>
        </p:nvSpPr>
        <p:spPr>
          <a:xfrm>
            <a:off x="490104" y="4635211"/>
            <a:ext cx="1361209" cy="1485900"/>
          </a:xfrm>
          <a:prstGeom prst="rect">
            <a:avLst/>
          </a:prstGeom>
          <a:ln w="28575">
            <a:solidFill>
              <a:srgbClr val="35558A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连接符: 肘形 19">
            <a:extLst>
              <a:ext uri="{FF2B5EF4-FFF2-40B4-BE49-F238E27FC236}">
                <a16:creationId xmlns:a16="http://schemas.microsoft.com/office/drawing/2014/main" id="{D2761635-3BFB-DCCC-4BD1-07FA5EFBED8C}"/>
              </a:ext>
            </a:extLst>
          </p:cNvPr>
          <p:cNvCxnSpPr>
            <a:cxnSpLocks/>
            <a:stCxn id="23" idx="3"/>
            <a:endCxn id="2" idx="1"/>
          </p:cNvCxnSpPr>
          <p:nvPr/>
        </p:nvCxnSpPr>
        <p:spPr>
          <a:xfrm flipV="1">
            <a:off x="1851313" y="3907426"/>
            <a:ext cx="566099" cy="1839180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B4D1ABF8-2C95-0E8C-8636-1CAEBCA7AF1E}"/>
              </a:ext>
            </a:extLst>
          </p:cNvPr>
          <p:cNvSpPr/>
          <p:nvPr/>
        </p:nvSpPr>
        <p:spPr>
          <a:xfrm>
            <a:off x="490104" y="5372100"/>
            <a:ext cx="1361209" cy="74901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rgbClr val="35558A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Cold Water</a:t>
            </a:r>
            <a:endParaRPr lang="zh-CN" altLang="en-US" dirty="0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EF2FDED3-3836-BE7D-92D2-B0395BA00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5" y="4493641"/>
            <a:ext cx="1638300" cy="333375"/>
          </a:xfrm>
          <a:prstGeom prst="rect">
            <a:avLst/>
          </a:prstGeom>
        </p:spPr>
      </p:pic>
      <p:cxnSp>
        <p:nvCxnSpPr>
          <p:cNvPr id="29" name="连接符: 肘形 28">
            <a:extLst>
              <a:ext uri="{FF2B5EF4-FFF2-40B4-BE49-F238E27FC236}">
                <a16:creationId xmlns:a16="http://schemas.microsoft.com/office/drawing/2014/main" id="{07E4E198-46F4-B597-4689-5EF29A6B7517}"/>
              </a:ext>
            </a:extLst>
          </p:cNvPr>
          <p:cNvCxnSpPr>
            <a:cxnSpLocks/>
            <a:stCxn id="2" idx="3"/>
          </p:cNvCxnSpPr>
          <p:nvPr/>
        </p:nvCxnSpPr>
        <p:spPr>
          <a:xfrm flipH="1">
            <a:off x="1851314" y="3907426"/>
            <a:ext cx="3600244" cy="2077737"/>
          </a:xfrm>
          <a:prstGeom prst="bentConnector3">
            <a:avLst>
              <a:gd name="adj1" fmla="val -635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7F55E34D-1B38-8C66-EE8B-05B0D9BE8F9E}"/>
              </a:ext>
            </a:extLst>
          </p:cNvPr>
          <p:cNvSpPr txBox="1"/>
          <p:nvPr/>
        </p:nvSpPr>
        <p:spPr>
          <a:xfrm>
            <a:off x="3755147" y="6013952"/>
            <a:ext cx="657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</a:t>
            </a:r>
            <a:r>
              <a:rPr lang="zh-CN" altLang="en-US" dirty="0"/>
              <a:t>low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873287A-70C3-EC7D-C6B6-32842512172D}"/>
              </a:ext>
            </a:extLst>
          </p:cNvPr>
          <p:cNvSpPr/>
          <p:nvPr/>
        </p:nvSpPr>
        <p:spPr>
          <a:xfrm>
            <a:off x="5935781" y="1959057"/>
            <a:ext cx="3023756" cy="9032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16CH  ADC</a:t>
            </a:r>
          </a:p>
          <a:p>
            <a:pPr algn="ctr"/>
            <a:r>
              <a:rPr lang="en-US" altLang="zh-CN" sz="2000" b="1" dirty="0"/>
              <a:t>Temperature monitoring</a:t>
            </a:r>
            <a:endParaRPr lang="zh-CN" altLang="en-US" sz="2000" b="1" dirty="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965EE5FD-7056-83E8-23F1-941A45F2719D}"/>
              </a:ext>
            </a:extLst>
          </p:cNvPr>
          <p:cNvSpPr/>
          <p:nvPr/>
        </p:nvSpPr>
        <p:spPr>
          <a:xfrm>
            <a:off x="2417412" y="1318780"/>
            <a:ext cx="632573" cy="365078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1100" b="1" dirty="0"/>
              <a:t>Temp Sensor</a:t>
            </a:r>
            <a:endParaRPr lang="zh-CN" altLang="en-US" sz="1100" b="1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578C38C-BDC2-FB94-01EB-6EB538F1BEAD}"/>
              </a:ext>
            </a:extLst>
          </p:cNvPr>
          <p:cNvSpPr txBox="1"/>
          <p:nvPr/>
        </p:nvSpPr>
        <p:spPr>
          <a:xfrm flipH="1">
            <a:off x="1712820" y="878663"/>
            <a:ext cx="2312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Room Temperature </a:t>
            </a:r>
            <a:endParaRPr lang="zh-CN" altLang="en-US" b="1" dirty="0"/>
          </a:p>
        </p:txBody>
      </p:sp>
      <p:cxnSp>
        <p:nvCxnSpPr>
          <p:cNvPr id="43" name="连接符: 肘形 42">
            <a:extLst>
              <a:ext uri="{FF2B5EF4-FFF2-40B4-BE49-F238E27FC236}">
                <a16:creationId xmlns:a16="http://schemas.microsoft.com/office/drawing/2014/main" id="{346B8F51-70A8-DF72-1497-93C63E2DED9A}"/>
              </a:ext>
            </a:extLst>
          </p:cNvPr>
          <p:cNvCxnSpPr>
            <a:cxnSpLocks/>
            <a:stCxn id="14" idx="0"/>
          </p:cNvCxnSpPr>
          <p:nvPr/>
        </p:nvCxnSpPr>
        <p:spPr>
          <a:xfrm rot="5400000" flipH="1" flipV="1">
            <a:off x="4147210" y="1195601"/>
            <a:ext cx="375058" cy="320208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连接符: 肘形 45">
            <a:extLst>
              <a:ext uri="{FF2B5EF4-FFF2-40B4-BE49-F238E27FC236}">
                <a16:creationId xmlns:a16="http://schemas.microsoft.com/office/drawing/2014/main" id="{EEB48AF8-A00E-F7EA-22A2-F6BE5689C6CF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3049985" y="1501319"/>
            <a:ext cx="2885794" cy="70967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7A53990A-A565-C311-8391-58CBC0EFDF17}"/>
              </a:ext>
            </a:extLst>
          </p:cNvPr>
          <p:cNvSpPr/>
          <p:nvPr/>
        </p:nvSpPr>
        <p:spPr>
          <a:xfrm>
            <a:off x="6321530" y="3137374"/>
            <a:ext cx="2252257" cy="9032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8CH  </a:t>
            </a:r>
            <a:r>
              <a:rPr lang="en-US" altLang="zh-CN" sz="2000" b="1" dirty="0" err="1"/>
              <a:t>Digitalizer</a:t>
            </a:r>
            <a:endParaRPr lang="en-US" altLang="zh-CN" sz="2000" b="1" dirty="0"/>
          </a:p>
          <a:p>
            <a:pPr algn="ctr"/>
            <a:r>
              <a:rPr lang="en-US" altLang="zh-CN" sz="2000" b="1" dirty="0"/>
              <a:t>DT5725</a:t>
            </a:r>
            <a:endParaRPr lang="zh-CN" altLang="en-US" sz="2000" b="1" dirty="0"/>
          </a:p>
        </p:txBody>
      </p:sp>
      <p:cxnSp>
        <p:nvCxnSpPr>
          <p:cNvPr id="60" name="连接符: 肘形 59">
            <a:extLst>
              <a:ext uri="{FF2B5EF4-FFF2-40B4-BE49-F238E27FC236}">
                <a16:creationId xmlns:a16="http://schemas.microsoft.com/office/drawing/2014/main" id="{B3F82794-C705-77D1-CE76-FF1098F768F5}"/>
              </a:ext>
            </a:extLst>
          </p:cNvPr>
          <p:cNvCxnSpPr>
            <a:cxnSpLocks/>
            <a:stCxn id="11" idx="3"/>
            <a:endCxn id="56" idx="1"/>
          </p:cNvCxnSpPr>
          <p:nvPr/>
        </p:nvCxnSpPr>
        <p:spPr>
          <a:xfrm>
            <a:off x="5451558" y="3239232"/>
            <a:ext cx="869972" cy="349763"/>
          </a:xfrm>
          <a:prstGeom prst="bentConnector3">
            <a:avLst>
              <a:gd name="adj1" fmla="val 41639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0FB7DA0C-4DE3-C09F-3537-66CE4340E333}"/>
              </a:ext>
            </a:extLst>
          </p:cNvPr>
          <p:cNvSpPr txBox="1"/>
          <p:nvPr/>
        </p:nvSpPr>
        <p:spPr>
          <a:xfrm>
            <a:off x="4567801" y="1843775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MON</a:t>
            </a:r>
            <a:r>
              <a:rPr lang="zh-CN" altLang="en-US" b="1" dirty="0"/>
              <a:t> </a:t>
            </a:r>
            <a:r>
              <a:rPr lang="en-US" altLang="zh-CN" b="1" dirty="0"/>
              <a:t>CH1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6DAF3156-1AEA-0E1B-EA32-0AAE886C1EF0}"/>
              </a:ext>
            </a:extLst>
          </p:cNvPr>
          <p:cNvSpPr txBox="1"/>
          <p:nvPr/>
        </p:nvSpPr>
        <p:spPr>
          <a:xfrm>
            <a:off x="4567801" y="223978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MON</a:t>
            </a:r>
            <a:r>
              <a:rPr lang="zh-CN" altLang="en-US" b="1" dirty="0"/>
              <a:t> </a:t>
            </a:r>
            <a:r>
              <a:rPr lang="en-US" altLang="zh-CN" b="1" dirty="0"/>
              <a:t>CH0</a:t>
            </a:r>
          </a:p>
        </p:txBody>
      </p:sp>
      <p:sp>
        <p:nvSpPr>
          <p:cNvPr id="67" name="箭头: 右 66">
            <a:extLst>
              <a:ext uri="{FF2B5EF4-FFF2-40B4-BE49-F238E27FC236}">
                <a16:creationId xmlns:a16="http://schemas.microsoft.com/office/drawing/2014/main" id="{32096E34-2422-3208-494E-CD4D0B32FC64}"/>
              </a:ext>
            </a:extLst>
          </p:cNvPr>
          <p:cNvSpPr/>
          <p:nvPr/>
        </p:nvSpPr>
        <p:spPr>
          <a:xfrm>
            <a:off x="8573786" y="3338425"/>
            <a:ext cx="1200801" cy="50113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USB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9" name="箭头: 直角上 68">
            <a:extLst>
              <a:ext uri="{FF2B5EF4-FFF2-40B4-BE49-F238E27FC236}">
                <a16:creationId xmlns:a16="http://schemas.microsoft.com/office/drawing/2014/main" id="{C6618F6E-AFCC-4DA0-515E-B2A70DC7C871}"/>
              </a:ext>
            </a:extLst>
          </p:cNvPr>
          <p:cNvSpPr/>
          <p:nvPr/>
        </p:nvSpPr>
        <p:spPr>
          <a:xfrm flipV="1">
            <a:off x="8969925" y="2267241"/>
            <a:ext cx="1535284" cy="903240"/>
          </a:xfrm>
          <a:prstGeom prst="bentUpArrow">
            <a:avLst>
              <a:gd name="adj1" fmla="val 21088"/>
              <a:gd name="adj2" fmla="val 20306"/>
              <a:gd name="adj3" fmla="val 25000"/>
            </a:avLst>
          </a:prstGeom>
          <a:solidFill>
            <a:schemeClr val="tx1"/>
          </a:solidFill>
          <a:ln w="28575">
            <a:solidFill>
              <a:schemeClr val="tx1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133EAF40-6AAF-8558-5685-E0077F1F60F7}"/>
              </a:ext>
            </a:extLst>
          </p:cNvPr>
          <p:cNvSpPr txBox="1"/>
          <p:nvPr/>
        </p:nvSpPr>
        <p:spPr>
          <a:xfrm>
            <a:off x="9110517" y="2165821"/>
            <a:ext cx="1012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USB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73" name="图片 72">
            <a:extLst>
              <a:ext uri="{FF2B5EF4-FFF2-40B4-BE49-F238E27FC236}">
                <a16:creationId xmlns:a16="http://schemas.microsoft.com/office/drawing/2014/main" id="{F89B2A8A-63D4-9A0C-DE98-393B4A64AC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874" r="17323" b="6610"/>
          <a:stretch/>
        </p:blipFill>
        <p:spPr>
          <a:xfrm>
            <a:off x="303458" y="2104379"/>
            <a:ext cx="1717816" cy="1630272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4653AB10-9BE6-53FF-F19C-21253F5A8F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0745"/>
          <a:stretch/>
        </p:blipFill>
        <p:spPr>
          <a:xfrm>
            <a:off x="3235030" y="4282031"/>
            <a:ext cx="1204145" cy="1433013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A36B12B-2574-F529-7872-0DABA1D6F64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892" t="21860" r="15155" b="18030"/>
          <a:stretch/>
        </p:blipFill>
        <p:spPr>
          <a:xfrm>
            <a:off x="6979139" y="860893"/>
            <a:ext cx="1187892" cy="105076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7B4E2B0-7298-75FE-9E1C-7AB57BF71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3" b="21666"/>
          <a:stretch/>
        </p:blipFill>
        <p:spPr bwMode="auto">
          <a:xfrm>
            <a:off x="6264099" y="4311447"/>
            <a:ext cx="2246836" cy="110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图形 81" descr="计算机 纯色填充">
            <a:extLst>
              <a:ext uri="{FF2B5EF4-FFF2-40B4-BE49-F238E27FC236}">
                <a16:creationId xmlns:a16="http://schemas.microsoft.com/office/drawing/2014/main" id="{E6E1F4AF-126D-1395-4BFF-41D2895C7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64344" y="3065148"/>
            <a:ext cx="1244743" cy="1244743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3A7BA220-A796-A43D-F98A-6F984ED8F5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4263" y="4220673"/>
            <a:ext cx="3190065" cy="23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9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DAFCA-CA77-4838-B20C-CA69D084C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19E76CD6-36BA-D99A-06B6-608FF34E41D9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40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B44644C7-49DE-CCB4-D847-B7D06FB5D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5722" r="70455" b="4684"/>
          <a:stretch/>
        </p:blipFill>
        <p:spPr bwMode="auto">
          <a:xfrm>
            <a:off x="11231690" y="40078"/>
            <a:ext cx="732638" cy="71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矩形 82">
            <a:extLst>
              <a:ext uri="{FF2B5EF4-FFF2-40B4-BE49-F238E27FC236}">
                <a16:creationId xmlns:a16="http://schemas.microsoft.com/office/drawing/2014/main" id="{A6F690A2-ADA2-B841-41FA-54DB25A5CE7D}"/>
              </a:ext>
            </a:extLst>
          </p:cNvPr>
          <p:cNvSpPr/>
          <p:nvPr/>
        </p:nvSpPr>
        <p:spPr>
          <a:xfrm>
            <a:off x="146818" y="128396"/>
            <a:ext cx="9660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Low Temperature System 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CF73652-3A3A-F9DC-765E-177187F4A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725" y="969652"/>
            <a:ext cx="6432550" cy="5576688"/>
          </a:xfrm>
          <a:prstGeom prst="rect">
            <a:avLst/>
          </a:prstGeom>
        </p:spPr>
      </p:pic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650ACD4D-2E62-3C7E-8DAB-F21ED5AC5323}"/>
              </a:ext>
            </a:extLst>
          </p:cNvPr>
          <p:cNvCxnSpPr/>
          <p:nvPr/>
        </p:nvCxnSpPr>
        <p:spPr>
          <a:xfrm flipV="1">
            <a:off x="6042660" y="2156460"/>
            <a:ext cx="350520" cy="426720"/>
          </a:xfrm>
          <a:prstGeom prst="straightConnector1">
            <a:avLst/>
          </a:prstGeom>
          <a:ln w="28575">
            <a:solidFill>
              <a:srgbClr val="3555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737BA453-FB9F-CD06-5CAF-396E921298CF}"/>
              </a:ext>
            </a:extLst>
          </p:cNvPr>
          <p:cNvSpPr txBox="1"/>
          <p:nvPr/>
        </p:nvSpPr>
        <p:spPr>
          <a:xfrm>
            <a:off x="4884420" y="2592824"/>
            <a:ext cx="1508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Start cooling</a:t>
            </a:r>
            <a:endParaRPr lang="zh-CN" altLang="en-US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058F1F5-C7E0-EB80-8BD1-A5DEBC787249}"/>
              </a:ext>
            </a:extLst>
          </p:cNvPr>
          <p:cNvSpPr txBox="1"/>
          <p:nvPr/>
        </p:nvSpPr>
        <p:spPr>
          <a:xfrm>
            <a:off x="7280910" y="4353044"/>
            <a:ext cx="4138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Temperature begins to stabilize：</a:t>
            </a:r>
            <a:r>
              <a:rPr lang="en-US" altLang="zh-CN" b="1" dirty="0"/>
              <a:t>- 3 </a:t>
            </a:r>
            <a:r>
              <a:rPr lang="zh-CN" altLang="en-US" b="1" dirty="0"/>
              <a:t>℃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D69AE617-04D7-6914-A899-7C2BFE9BF63C}"/>
              </a:ext>
            </a:extLst>
          </p:cNvPr>
          <p:cNvCxnSpPr>
            <a:cxnSpLocks/>
          </p:cNvCxnSpPr>
          <p:nvPr/>
        </p:nvCxnSpPr>
        <p:spPr>
          <a:xfrm flipH="1">
            <a:off x="8488680" y="4722376"/>
            <a:ext cx="502920" cy="756404"/>
          </a:xfrm>
          <a:prstGeom prst="straightConnector1">
            <a:avLst/>
          </a:prstGeom>
          <a:ln w="28575">
            <a:solidFill>
              <a:srgbClr val="3555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0A4EAD24-255F-545D-C123-6334C8368186}"/>
              </a:ext>
            </a:extLst>
          </p:cNvPr>
          <p:cNvCxnSpPr>
            <a:cxnSpLocks/>
          </p:cNvCxnSpPr>
          <p:nvPr/>
        </p:nvCxnSpPr>
        <p:spPr>
          <a:xfrm>
            <a:off x="3707106" y="5572298"/>
            <a:ext cx="5790185" cy="0"/>
          </a:xfrm>
          <a:prstGeom prst="line">
            <a:avLst/>
          </a:prstGeom>
          <a:ln w="28575">
            <a:solidFill>
              <a:srgbClr val="FF3300"/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702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EF23A596-788A-0340-9FBF-FD7DC5875F76}"/>
              </a:ext>
            </a:extLst>
          </p:cNvPr>
          <p:cNvSpPr/>
          <p:nvPr/>
        </p:nvSpPr>
        <p:spPr>
          <a:xfrm>
            <a:off x="0" y="-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40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8A32AF2C-EB04-3346-9DCC-14A005AA8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5722" r="70455" b="4684"/>
          <a:stretch/>
        </p:blipFill>
        <p:spPr bwMode="auto">
          <a:xfrm>
            <a:off x="11231690" y="40078"/>
            <a:ext cx="732638" cy="71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矩形 82">
            <a:extLst>
              <a:ext uri="{FF2B5EF4-FFF2-40B4-BE49-F238E27FC236}">
                <a16:creationId xmlns:a16="http://schemas.microsoft.com/office/drawing/2014/main" id="{87A4045A-AC5C-416F-96C1-B9968579F09B}"/>
              </a:ext>
            </a:extLst>
          </p:cNvPr>
          <p:cNvSpPr/>
          <p:nvPr/>
        </p:nvSpPr>
        <p:spPr>
          <a:xfrm>
            <a:off x="146818" y="128396"/>
            <a:ext cx="9660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Dark counts test (For 5SiPM Array )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EF0C096-1644-96C8-5A89-A11370881953}"/>
              </a:ext>
            </a:extLst>
          </p:cNvPr>
          <p:cNvSpPr txBox="1"/>
          <p:nvPr/>
        </p:nvSpPr>
        <p:spPr>
          <a:xfrm>
            <a:off x="376896" y="4488490"/>
            <a:ext cx="1370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LOW</a:t>
            </a:r>
          </a:p>
          <a:p>
            <a:pPr algn="ctr"/>
            <a:r>
              <a:rPr lang="en-US" altLang="zh-CN" dirty="0"/>
              <a:t>Temperature</a:t>
            </a:r>
          </a:p>
          <a:p>
            <a:pPr algn="ctr"/>
            <a:r>
              <a:rPr lang="en-US" altLang="zh-CN" dirty="0"/>
              <a:t>~-3</a:t>
            </a:r>
            <a:r>
              <a:rPr lang="zh-CN" altLang="en-US" dirty="0"/>
              <a:t>℃</a:t>
            </a: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0B2C5427-2D8E-4CF2-6114-E42FDC139C34}"/>
              </a:ext>
            </a:extLst>
          </p:cNvPr>
          <p:cNvGrpSpPr/>
          <p:nvPr/>
        </p:nvGrpSpPr>
        <p:grpSpPr>
          <a:xfrm>
            <a:off x="1934806" y="4008623"/>
            <a:ext cx="8440836" cy="2440242"/>
            <a:chOff x="2336723" y="4289362"/>
            <a:chExt cx="7796790" cy="203043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D6CEB9-2B47-C629-3773-59D3DF691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6723" y="4289362"/>
              <a:ext cx="2525011" cy="2030438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CB52556-0549-9B4F-3308-9E4E7CA0E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1734" y="4289362"/>
              <a:ext cx="2602730" cy="202816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B7A2978-1E4A-83E1-D318-48557A00D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52914" y="4289363"/>
              <a:ext cx="2580599" cy="2030438"/>
            </a:xfrm>
            <a:prstGeom prst="rect">
              <a:avLst/>
            </a:prstGeom>
          </p:spPr>
        </p:pic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5C65A8CA-C21C-116B-C475-CC8FBDBAE12F}"/>
              </a:ext>
            </a:extLst>
          </p:cNvPr>
          <p:cNvSpPr txBox="1"/>
          <p:nvPr/>
        </p:nvSpPr>
        <p:spPr>
          <a:xfrm>
            <a:off x="2981427" y="3660588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Vbias</a:t>
            </a:r>
            <a:r>
              <a:rPr lang="en-US" altLang="zh-CN" dirty="0"/>
              <a:t> = 31V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C0BFA52-6101-1174-43B9-D1214E3D5A6D}"/>
              </a:ext>
            </a:extLst>
          </p:cNvPr>
          <p:cNvSpPr txBox="1"/>
          <p:nvPr/>
        </p:nvSpPr>
        <p:spPr>
          <a:xfrm>
            <a:off x="5644227" y="3660588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Vbias</a:t>
            </a:r>
            <a:r>
              <a:rPr lang="en-US" altLang="zh-CN" dirty="0"/>
              <a:t> = 32V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527A32F-3E02-7C78-19B0-09A457A38AD7}"/>
              </a:ext>
            </a:extLst>
          </p:cNvPr>
          <p:cNvSpPr txBox="1"/>
          <p:nvPr/>
        </p:nvSpPr>
        <p:spPr>
          <a:xfrm>
            <a:off x="8400631" y="3631888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Vbias</a:t>
            </a:r>
            <a:r>
              <a:rPr lang="en-US" altLang="zh-CN" dirty="0"/>
              <a:t> = 33V</a:t>
            </a:r>
            <a:endParaRPr lang="zh-CN" altLang="en-US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741FC3B-E759-0738-DFAD-90C442DD0F12}"/>
              </a:ext>
            </a:extLst>
          </p:cNvPr>
          <p:cNvSpPr txBox="1"/>
          <p:nvPr/>
        </p:nvSpPr>
        <p:spPr>
          <a:xfrm>
            <a:off x="421552" y="1841969"/>
            <a:ext cx="1370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Room </a:t>
            </a:r>
          </a:p>
          <a:p>
            <a:pPr algn="ctr"/>
            <a:r>
              <a:rPr lang="en-US" altLang="zh-CN" dirty="0"/>
              <a:t>Temperature</a:t>
            </a:r>
          </a:p>
          <a:p>
            <a:pPr algn="ctr"/>
            <a:r>
              <a:rPr lang="en-US" altLang="zh-CN" dirty="0"/>
              <a:t>~25</a:t>
            </a:r>
            <a:r>
              <a:rPr lang="zh-CN" altLang="en-US" dirty="0"/>
              <a:t>℃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BB37A6AD-8614-779C-EFAC-D90DCC1D2082}"/>
              </a:ext>
            </a:extLst>
          </p:cNvPr>
          <p:cNvSpPr txBox="1"/>
          <p:nvPr/>
        </p:nvSpPr>
        <p:spPr>
          <a:xfrm>
            <a:off x="2991755" y="880590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Vbias</a:t>
            </a:r>
            <a:r>
              <a:rPr lang="en-US" altLang="zh-CN" dirty="0"/>
              <a:t> = 31V</a:t>
            </a:r>
            <a:endParaRPr lang="zh-CN" altLang="en-US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DE8EADD-0F33-11F8-8681-79D1A42BE3A5}"/>
              </a:ext>
            </a:extLst>
          </p:cNvPr>
          <p:cNvSpPr txBox="1"/>
          <p:nvPr/>
        </p:nvSpPr>
        <p:spPr>
          <a:xfrm>
            <a:off x="5547470" y="880590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Vbias</a:t>
            </a:r>
            <a:r>
              <a:rPr lang="en-US" altLang="zh-CN" dirty="0"/>
              <a:t> = 32V</a:t>
            </a:r>
            <a:endParaRPr lang="zh-CN" altLang="en-US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B4FEDAE-2F73-216D-B67E-DFC2805BA304}"/>
              </a:ext>
            </a:extLst>
          </p:cNvPr>
          <p:cNvSpPr txBox="1"/>
          <p:nvPr/>
        </p:nvSpPr>
        <p:spPr>
          <a:xfrm>
            <a:off x="8606546" y="880590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Vbias</a:t>
            </a:r>
            <a:r>
              <a:rPr lang="en-US" altLang="zh-CN" dirty="0"/>
              <a:t> = 33V</a:t>
            </a:r>
            <a:endParaRPr lang="zh-CN" altLang="en-US" dirty="0"/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1367CC86-A0E6-FB6E-1F10-7F349EA4B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3671" y="1249922"/>
            <a:ext cx="2725693" cy="220916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BF742174-2079-DF9E-8F5E-C6B98153C1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8922" y="1303313"/>
            <a:ext cx="2730089" cy="215533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B46D6F2-2EF1-2CD8-DB17-511F22BEAD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3356" y="1249922"/>
            <a:ext cx="2826942" cy="220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27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96FB9-2EFE-9DC0-70A8-CF7655BB4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3BA58FDB-AC62-932E-F914-235DD4E71D1B}"/>
              </a:ext>
            </a:extLst>
          </p:cNvPr>
          <p:cNvSpPr/>
          <p:nvPr/>
        </p:nvSpPr>
        <p:spPr>
          <a:xfrm>
            <a:off x="0" y="-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40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EF8653EB-9575-A90B-88C5-1D9A1723E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5722" r="70455" b="4684"/>
          <a:stretch/>
        </p:blipFill>
        <p:spPr bwMode="auto">
          <a:xfrm>
            <a:off x="11231690" y="40078"/>
            <a:ext cx="732638" cy="71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矩形 82">
            <a:extLst>
              <a:ext uri="{FF2B5EF4-FFF2-40B4-BE49-F238E27FC236}">
                <a16:creationId xmlns:a16="http://schemas.microsoft.com/office/drawing/2014/main" id="{61BBDEBB-D069-E721-CB19-8133FDA659DE}"/>
              </a:ext>
            </a:extLst>
          </p:cNvPr>
          <p:cNvSpPr/>
          <p:nvPr/>
        </p:nvSpPr>
        <p:spPr>
          <a:xfrm>
            <a:off x="146818" y="128396"/>
            <a:ext cx="9660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Dark counts test (For 5SiPM Array)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6DC20D5E-D718-2127-BB85-B9D02ECDF89B}"/>
              </a:ext>
            </a:extLst>
          </p:cNvPr>
          <p:cNvGrpSpPr/>
          <p:nvPr/>
        </p:nvGrpSpPr>
        <p:grpSpPr>
          <a:xfrm>
            <a:off x="193042" y="1102160"/>
            <a:ext cx="3143092" cy="3036412"/>
            <a:chOff x="203358" y="846853"/>
            <a:chExt cx="3476307" cy="319030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E5424D6-95F3-7F58-0B02-7CBBBAC03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358" y="1000742"/>
              <a:ext cx="3476307" cy="3036412"/>
            </a:xfrm>
            <a:prstGeom prst="rect">
              <a:avLst/>
            </a:prstGeom>
          </p:spPr>
        </p:pic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11BB3BA5-5DD5-95E7-9009-A4E4D616CBCC}"/>
                </a:ext>
              </a:extLst>
            </p:cNvPr>
            <p:cNvCxnSpPr>
              <a:cxnSpLocks/>
            </p:cNvCxnSpPr>
            <p:nvPr/>
          </p:nvCxnSpPr>
          <p:spPr>
            <a:xfrm>
              <a:off x="1393215" y="1206402"/>
              <a:ext cx="0" cy="2376487"/>
            </a:xfrm>
            <a:prstGeom prst="line">
              <a:avLst/>
            </a:prstGeom>
            <a:ln w="1905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9B07058D-8BEE-58B2-FD0B-AD2A4D580B9F}"/>
                </a:ext>
              </a:extLst>
            </p:cNvPr>
            <p:cNvCxnSpPr>
              <a:cxnSpLocks/>
            </p:cNvCxnSpPr>
            <p:nvPr/>
          </p:nvCxnSpPr>
          <p:spPr>
            <a:xfrm>
              <a:off x="1998052" y="1206402"/>
              <a:ext cx="0" cy="2376487"/>
            </a:xfrm>
            <a:prstGeom prst="line">
              <a:avLst/>
            </a:prstGeom>
            <a:ln w="1905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0B14E745-04DE-B65B-45BA-2E16F7CA701E}"/>
                </a:ext>
              </a:extLst>
            </p:cNvPr>
            <p:cNvCxnSpPr>
              <a:cxnSpLocks/>
            </p:cNvCxnSpPr>
            <p:nvPr/>
          </p:nvCxnSpPr>
          <p:spPr>
            <a:xfrm>
              <a:off x="2560027" y="1206402"/>
              <a:ext cx="0" cy="2376487"/>
            </a:xfrm>
            <a:prstGeom prst="line">
              <a:avLst/>
            </a:prstGeom>
            <a:ln w="1905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7CA0DE35-37BC-20B7-59DF-406231940B24}"/>
                </a:ext>
              </a:extLst>
            </p:cNvPr>
            <p:cNvSpPr txBox="1"/>
            <p:nvPr/>
          </p:nvSpPr>
          <p:spPr>
            <a:xfrm>
              <a:off x="970631" y="846853"/>
              <a:ext cx="6687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00FF"/>
                  </a:solidFill>
                </a:rPr>
                <a:t>Peak 1</a:t>
              </a:r>
              <a:endParaRPr lang="zh-CN" alt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4D3FDB8-35AE-9C01-6E10-701E1A1A20F0}"/>
                </a:ext>
              </a:extLst>
            </p:cNvPr>
            <p:cNvSpPr txBox="1"/>
            <p:nvPr/>
          </p:nvSpPr>
          <p:spPr>
            <a:xfrm>
              <a:off x="1655686" y="846853"/>
              <a:ext cx="6687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00FF"/>
                  </a:solidFill>
                </a:rPr>
                <a:t>Peak 2</a:t>
              </a:r>
              <a:endParaRPr lang="zh-CN" alt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F858A2C-5BCF-A5CC-E06F-B1D36AF438FE}"/>
                </a:ext>
              </a:extLst>
            </p:cNvPr>
            <p:cNvSpPr txBox="1"/>
            <p:nvPr/>
          </p:nvSpPr>
          <p:spPr>
            <a:xfrm>
              <a:off x="2324459" y="846853"/>
              <a:ext cx="6687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00FF"/>
                  </a:solidFill>
                </a:rPr>
                <a:t>Peak 3</a:t>
              </a:r>
              <a:endParaRPr lang="zh-CN" altLang="en-US" sz="1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38466A93-6E2D-4650-0870-B432CAC000D3}"/>
              </a:ext>
            </a:extLst>
          </p:cNvPr>
          <p:cNvSpPr txBox="1"/>
          <p:nvPr/>
        </p:nvSpPr>
        <p:spPr>
          <a:xfrm>
            <a:off x="494303" y="4138572"/>
            <a:ext cx="2789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191B1F"/>
                </a:solidFill>
                <a:effectLst/>
                <a:latin typeface="-apple-system"/>
              </a:rPr>
              <a:t>Least Squares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96A66A0-CB26-8C1B-4448-7EF51277E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76" y="4507904"/>
            <a:ext cx="2640623" cy="74164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099F249-E6AA-D679-009E-9A7F44489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03" y="5296558"/>
            <a:ext cx="1794694" cy="62563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5961368-79EB-787A-0837-BEACD0D75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5302" y="2005366"/>
            <a:ext cx="4328057" cy="3556000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60E5892E-F15F-7AA4-2D24-BC94463A68DB}"/>
              </a:ext>
            </a:extLst>
          </p:cNvPr>
          <p:cNvSpPr txBox="1"/>
          <p:nvPr/>
        </p:nvSpPr>
        <p:spPr>
          <a:xfrm>
            <a:off x="99305" y="5913478"/>
            <a:ext cx="3432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SPA(Single photon amplitude)</a:t>
            </a:r>
            <a:r>
              <a:rPr lang="zh-CN" altLang="en-US" dirty="0"/>
              <a:t> </a:t>
            </a:r>
            <a:r>
              <a:rPr lang="en-US" altLang="zh-CN" dirty="0"/>
              <a:t>= b</a:t>
            </a:r>
          </a:p>
          <a:p>
            <a:r>
              <a:rPr lang="en-US" altLang="zh-CN" dirty="0"/>
              <a:t>SNR(Signal to Noise Ratio) = b/σ1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A501BFA-B99C-BCD6-84BE-0A7F739C4F16}"/>
              </a:ext>
            </a:extLst>
          </p:cNvPr>
          <p:cNvSpPr txBox="1"/>
          <p:nvPr/>
        </p:nvSpPr>
        <p:spPr>
          <a:xfrm>
            <a:off x="5325328" y="1537967"/>
            <a:ext cx="1496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SPA </a:t>
            </a:r>
            <a:r>
              <a:rPr lang="en-US" altLang="zh-CN" b="1" dirty="0"/>
              <a:t>VS </a:t>
            </a:r>
            <a:r>
              <a:rPr lang="en-US" altLang="zh-CN" b="1" dirty="0">
                <a:solidFill>
                  <a:srgbClr val="0000FF"/>
                </a:solidFill>
              </a:rPr>
              <a:t>Bias</a:t>
            </a:r>
            <a:r>
              <a:rPr lang="zh-CN" alt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ED2C164-8523-B0E7-A89A-C65292B0BE7C}"/>
              </a:ext>
            </a:extLst>
          </p:cNvPr>
          <p:cNvSpPr txBox="1"/>
          <p:nvPr/>
        </p:nvSpPr>
        <p:spPr>
          <a:xfrm>
            <a:off x="9388437" y="1537967"/>
            <a:ext cx="17416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SNR</a:t>
            </a:r>
            <a:r>
              <a:rPr lang="en-US" altLang="zh-CN" b="1" dirty="0"/>
              <a:t> VS </a:t>
            </a:r>
            <a:r>
              <a:rPr lang="en-US" altLang="zh-CN" b="1" dirty="0">
                <a:solidFill>
                  <a:srgbClr val="0000FF"/>
                </a:solidFill>
              </a:rPr>
              <a:t>Bias</a:t>
            </a:r>
            <a:r>
              <a:rPr lang="zh-CN" altLang="en-US" b="1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EBADB8B4-14D3-125F-C1EF-059F6597E8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4681" y="2005366"/>
            <a:ext cx="4232485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87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EF23A596-788A-0340-9FBF-FD7DC5875F76}"/>
              </a:ext>
            </a:extLst>
          </p:cNvPr>
          <p:cNvSpPr/>
          <p:nvPr/>
        </p:nvSpPr>
        <p:spPr>
          <a:xfrm>
            <a:off x="0" y="-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40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8A32AF2C-EB04-3346-9DCC-14A005AA8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5722" r="70455" b="4684"/>
          <a:stretch/>
        </p:blipFill>
        <p:spPr bwMode="auto">
          <a:xfrm>
            <a:off x="11231690" y="40078"/>
            <a:ext cx="732638" cy="71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矩形 82">
            <a:extLst>
              <a:ext uri="{FF2B5EF4-FFF2-40B4-BE49-F238E27FC236}">
                <a16:creationId xmlns:a16="http://schemas.microsoft.com/office/drawing/2014/main" id="{87A4045A-AC5C-416F-96C1-B9968579F09B}"/>
              </a:ext>
            </a:extLst>
          </p:cNvPr>
          <p:cNvSpPr/>
          <p:nvPr/>
        </p:nvSpPr>
        <p:spPr>
          <a:xfrm>
            <a:off x="146818" y="128396"/>
            <a:ext cx="9660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Performance of different PCB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70A2247-8C72-C0F5-EA70-A1BD44F83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708" y="4165937"/>
            <a:ext cx="3128584" cy="24526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F124943-8409-725D-47D0-6D8D613BC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325" y="4165937"/>
            <a:ext cx="3064584" cy="245268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BBE18E-B98A-D637-DDDE-A847D019B1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1707" y="1067831"/>
            <a:ext cx="3202707" cy="25003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B723CAD-5652-1788-D24D-BAA450057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4172" y="1067831"/>
            <a:ext cx="3109974" cy="245416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BF736E-4FCC-8960-171F-D7DAF8A1E7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3310" r="11490" b="16079"/>
          <a:stretch/>
        </p:blipFill>
        <p:spPr>
          <a:xfrm rot="16200000">
            <a:off x="1649269" y="999325"/>
            <a:ext cx="2444296" cy="26010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F02214B-6B3B-C948-F469-EF7CD5E6EA4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960" t="14100" r="11927" b="21532"/>
          <a:stretch/>
        </p:blipFill>
        <p:spPr>
          <a:xfrm rot="16200000">
            <a:off x="1567024" y="4124687"/>
            <a:ext cx="2608787" cy="260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89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D2C0D-0D7D-92EA-4875-65DF102A5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544E226-846B-322B-48C1-59CB0175D481}"/>
              </a:ext>
            </a:extLst>
          </p:cNvPr>
          <p:cNvSpPr/>
          <p:nvPr/>
        </p:nvSpPr>
        <p:spPr>
          <a:xfrm>
            <a:off x="0" y="-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40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3B47D3A8-8439-8F4F-2D26-A0F3C1308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5722" r="70455" b="4684"/>
          <a:stretch/>
        </p:blipFill>
        <p:spPr bwMode="auto">
          <a:xfrm>
            <a:off x="11231690" y="40078"/>
            <a:ext cx="732638" cy="71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矩形 82">
            <a:extLst>
              <a:ext uri="{FF2B5EF4-FFF2-40B4-BE49-F238E27FC236}">
                <a16:creationId xmlns:a16="http://schemas.microsoft.com/office/drawing/2014/main" id="{C74F83E5-72EC-328D-EE26-C7F05A7D82EA}"/>
              </a:ext>
            </a:extLst>
          </p:cNvPr>
          <p:cNvSpPr/>
          <p:nvPr/>
        </p:nvSpPr>
        <p:spPr>
          <a:xfrm>
            <a:off x="146818" y="128396"/>
            <a:ext cx="9660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Performance of different PCB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A01D16-DF2B-4F54-97E9-3E4AEC5A5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595" y="974435"/>
            <a:ext cx="3507427" cy="27726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E268286-E6C1-994C-1850-593188B3A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762" y="934355"/>
            <a:ext cx="3576873" cy="28066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FD08BCF-C9FA-0550-C42B-D1C580A41E8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235" t="20671" r="12895" b="20393"/>
          <a:stretch/>
        </p:blipFill>
        <p:spPr>
          <a:xfrm rot="16200000">
            <a:off x="838684" y="1087891"/>
            <a:ext cx="2489346" cy="25457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9F133EC-04EF-7F90-2983-EA87B7FD05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8335" y="3832627"/>
            <a:ext cx="3561167" cy="277868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E39DF9E-52AE-BF0A-B992-FA57B0ABC7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8732" y="3832627"/>
            <a:ext cx="3672958" cy="287896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07BF8A1-C8D7-E272-A010-50D3347D33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937" t="13951" r="7611" b="18852"/>
          <a:stretch/>
        </p:blipFill>
        <p:spPr>
          <a:xfrm rot="16200000">
            <a:off x="827235" y="3859379"/>
            <a:ext cx="2512246" cy="2545735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26559379-06E4-8994-54FE-42FF588B5950}"/>
              </a:ext>
            </a:extLst>
          </p:cNvPr>
          <p:cNvSpPr txBox="1"/>
          <p:nvPr/>
        </p:nvSpPr>
        <p:spPr>
          <a:xfrm>
            <a:off x="10119014" y="2393451"/>
            <a:ext cx="2072986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Multiple peaks due to inconsistent SiPM performance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99F787D0-253B-4D69-1BC2-8FAA74E1A0A2}"/>
              </a:ext>
            </a:extLst>
          </p:cNvPr>
          <p:cNvCxnSpPr>
            <a:stCxn id="20" idx="1"/>
          </p:cNvCxnSpPr>
          <p:nvPr/>
        </p:nvCxnSpPr>
        <p:spPr>
          <a:xfrm flipH="1">
            <a:off x="9580418" y="2855116"/>
            <a:ext cx="538596" cy="262157"/>
          </a:xfrm>
          <a:prstGeom prst="straightConnector1">
            <a:avLst/>
          </a:prstGeom>
          <a:ln w="571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866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07E9F-C860-1D6F-C67B-42E8B9D23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089FB190-68BC-7A61-BFF1-6AEE616D7D8A}"/>
              </a:ext>
            </a:extLst>
          </p:cNvPr>
          <p:cNvSpPr/>
          <p:nvPr/>
        </p:nvSpPr>
        <p:spPr>
          <a:xfrm>
            <a:off x="0" y="-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40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C5455551-AEF8-8981-6270-42383236F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5722" r="70455" b="4684"/>
          <a:stretch/>
        </p:blipFill>
        <p:spPr bwMode="auto">
          <a:xfrm>
            <a:off x="11231690" y="40078"/>
            <a:ext cx="732638" cy="71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矩形 82">
            <a:extLst>
              <a:ext uri="{FF2B5EF4-FFF2-40B4-BE49-F238E27FC236}">
                <a16:creationId xmlns:a16="http://schemas.microsoft.com/office/drawing/2014/main" id="{461C5246-7BBD-566E-4C0E-2730BDF51B58}"/>
              </a:ext>
            </a:extLst>
          </p:cNvPr>
          <p:cNvSpPr/>
          <p:nvPr/>
        </p:nvSpPr>
        <p:spPr>
          <a:xfrm>
            <a:off x="146818" y="128396"/>
            <a:ext cx="9660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Performance of different PCB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419F35-0774-41DB-A827-6F553C63B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620" y="933450"/>
            <a:ext cx="3630612" cy="29104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90F6DE-8979-122C-A880-51A125E83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7806" y="933450"/>
            <a:ext cx="3454400" cy="27828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19C6A76-1FD6-CA34-17A6-13EC26184A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337" t="16338" r="12149" b="23649"/>
          <a:stretch/>
        </p:blipFill>
        <p:spPr>
          <a:xfrm rot="16200000">
            <a:off x="784229" y="907757"/>
            <a:ext cx="2629470" cy="2680856"/>
          </a:xfrm>
          <a:prstGeom prst="rect">
            <a:avLst/>
          </a:prstGeom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9E58CD98-ACD4-D144-3E17-9335144BD8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531470"/>
              </p:ext>
            </p:extLst>
          </p:nvPr>
        </p:nvGraphicFramePr>
        <p:xfrm>
          <a:off x="602694" y="4068459"/>
          <a:ext cx="1099531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0966">
                  <a:extLst>
                    <a:ext uri="{9D8B030D-6E8A-4147-A177-3AD203B41FA5}">
                      <a16:colId xmlns:a16="http://schemas.microsoft.com/office/drawing/2014/main" val="1354578320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892045315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898004253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584332682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3376474513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612876495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7585132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864423990"/>
                    </a:ext>
                  </a:extLst>
                </a:gridCol>
                <a:gridCol w="906517">
                  <a:extLst>
                    <a:ext uri="{9D8B030D-6E8A-4147-A177-3AD203B41FA5}">
                      <a16:colId xmlns:a16="http://schemas.microsoft.com/office/drawing/2014/main" val="703446628"/>
                    </a:ext>
                  </a:extLst>
                </a:gridCol>
                <a:gridCol w="742802">
                  <a:extLst>
                    <a:ext uri="{9D8B030D-6E8A-4147-A177-3AD203B41FA5}">
                      <a16:colId xmlns:a16="http://schemas.microsoft.com/office/drawing/2014/main" val="3360145801"/>
                    </a:ext>
                  </a:extLst>
                </a:gridCol>
                <a:gridCol w="951005">
                  <a:extLst>
                    <a:ext uri="{9D8B030D-6E8A-4147-A177-3AD203B41FA5}">
                      <a16:colId xmlns:a16="http://schemas.microsoft.com/office/drawing/2014/main" val="864860020"/>
                    </a:ext>
                  </a:extLst>
                </a:gridCol>
              </a:tblGrid>
              <a:tr h="345081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Board NO.</a:t>
                      </a:r>
                      <a:endParaRPr lang="zh-CN" alt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</a:t>
                      </a:r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634528"/>
                  </a:ext>
                </a:extLst>
              </a:tr>
              <a:tr h="3534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Temperature 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25</a:t>
                      </a:r>
                      <a:r>
                        <a:rPr lang="zh-CN" altLang="en-US" dirty="0"/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0000FF"/>
                          </a:solidFill>
                        </a:rPr>
                        <a:t>-3</a:t>
                      </a:r>
                      <a:r>
                        <a:rPr lang="zh-CN" altLang="en-US" dirty="0">
                          <a:solidFill>
                            <a:srgbClr val="0000FF"/>
                          </a:solidFill>
                        </a:rPr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25</a:t>
                      </a:r>
                      <a:r>
                        <a:rPr lang="zh-CN" altLang="en-US" dirty="0"/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r>
                        <a:rPr lang="zh-CN" altLang="en-US" sz="18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25</a:t>
                      </a:r>
                      <a:r>
                        <a:rPr lang="zh-CN" altLang="en-US" dirty="0"/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r>
                        <a:rPr lang="zh-CN" altLang="en-US" sz="18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25</a:t>
                      </a:r>
                      <a:r>
                        <a:rPr lang="zh-CN" altLang="en-US" dirty="0"/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r>
                        <a:rPr lang="zh-CN" altLang="en-US" sz="18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25</a:t>
                      </a:r>
                      <a:r>
                        <a:rPr lang="zh-CN" altLang="en-US" dirty="0"/>
                        <a:t>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r>
                        <a:rPr lang="zh-CN" altLang="en-US" sz="18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9843488"/>
                  </a:ext>
                </a:extLst>
              </a:tr>
              <a:tr h="199928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</a:rPr>
                        <a:t>SPA</a:t>
                      </a:r>
                      <a:r>
                        <a:rPr lang="zh-CN" altLang="en-US" b="1" dirty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b="1" dirty="0">
                          <a:solidFill>
                            <a:schemeClr val="tx1"/>
                          </a:solidFill>
                        </a:rPr>
                        <a:t>ADC</a:t>
                      </a:r>
                      <a:r>
                        <a:rPr lang="zh-CN" altLang="en-US" b="1" dirty="0">
                          <a:solidFill>
                            <a:schemeClr val="tx1"/>
                          </a:solidFill>
                        </a:rPr>
                        <a:t>）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214.9</a:t>
                      </a:r>
                      <a:endParaRPr lang="zh-CN" alt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0000FF"/>
                          </a:solidFill>
                        </a:rPr>
                        <a:t>294.8</a:t>
                      </a:r>
                      <a:endParaRPr lang="zh-CN" alt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240.4</a:t>
                      </a:r>
                      <a:endParaRPr lang="zh-CN" altLang="en-US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317.8</a:t>
                      </a:r>
                      <a:endParaRPr lang="zh-CN" altLang="en-US" sz="18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222.9</a:t>
                      </a:r>
                      <a:endParaRPr lang="zh-CN" alt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304.4</a:t>
                      </a:r>
                      <a:endParaRPr lang="zh-CN" altLang="en-US" sz="18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311.3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384.3</a:t>
                      </a:r>
                      <a:endParaRPr lang="zh-CN" altLang="en-US" sz="18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246.7</a:t>
                      </a:r>
                      <a:endParaRPr lang="zh-CN" altLang="en-US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321.9</a:t>
                      </a:r>
                      <a:endParaRPr lang="zh-CN" altLang="en-US" sz="180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405988"/>
                  </a:ext>
                </a:extLst>
              </a:tr>
              <a:tr h="19992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SNR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7.4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10.5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7.1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9.4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/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/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9.4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12.6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7.7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10.5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6989295"/>
                  </a:ext>
                </a:extLst>
              </a:tr>
              <a:tr h="34508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Dark Current(</a:t>
                      </a:r>
                      <a:r>
                        <a:rPr lang="en-US" altLang="zh-CN" sz="18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uA</a:t>
                      </a: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2.52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0.73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1.47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0.52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1.47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0.52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2.06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0.71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9.55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8.55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4610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5045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DDDA1-A078-6B0A-D66B-98AB3AACF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49269DF2-0E42-DFE6-4518-8EDA8363FEEE}"/>
              </a:ext>
            </a:extLst>
          </p:cNvPr>
          <p:cNvSpPr/>
          <p:nvPr/>
        </p:nvSpPr>
        <p:spPr>
          <a:xfrm>
            <a:off x="0" y="-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40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55E14E52-9AF3-EDF5-3182-51B5790E62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5722" r="70455" b="4684"/>
          <a:stretch/>
        </p:blipFill>
        <p:spPr bwMode="auto">
          <a:xfrm>
            <a:off x="11231690" y="40078"/>
            <a:ext cx="732638" cy="71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矩形 82">
            <a:extLst>
              <a:ext uri="{FF2B5EF4-FFF2-40B4-BE49-F238E27FC236}">
                <a16:creationId xmlns:a16="http://schemas.microsoft.com/office/drawing/2014/main" id="{C9A7D9C6-FE73-D7C4-D45B-BBEA15D1D5BB}"/>
              </a:ext>
            </a:extLst>
          </p:cNvPr>
          <p:cNvSpPr/>
          <p:nvPr/>
        </p:nvSpPr>
        <p:spPr>
          <a:xfrm>
            <a:off x="146818" y="128396"/>
            <a:ext cx="9660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Dark counts test (For 15SiPM Array )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C4BB563-D1AE-A8E2-2EB6-10476A916E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03" t="16520" r="9446" b="14847"/>
          <a:stretch/>
        </p:blipFill>
        <p:spPr>
          <a:xfrm rot="16200000">
            <a:off x="473239" y="1160607"/>
            <a:ext cx="3087138" cy="319518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55092D2-0719-2EE2-0085-BF07DDEE6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491" y="1214631"/>
            <a:ext cx="3904965" cy="30871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769EE9E-9EAB-C004-41DD-8D3B61130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1959" y="1214631"/>
            <a:ext cx="3878552" cy="3087139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F6EF8B11-8D8F-8D20-B25D-8C8C1CECB252}"/>
              </a:ext>
            </a:extLst>
          </p:cNvPr>
          <p:cNvSpPr txBox="1"/>
          <p:nvPr/>
        </p:nvSpPr>
        <p:spPr>
          <a:xfrm>
            <a:off x="8824682" y="758535"/>
            <a:ext cx="217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LOW Temperature</a:t>
            </a:r>
          </a:p>
          <a:p>
            <a:pPr algn="ctr"/>
            <a:r>
              <a:rPr lang="en-US" altLang="zh-CN" dirty="0"/>
              <a:t>~-3</a:t>
            </a:r>
            <a:r>
              <a:rPr lang="zh-CN" altLang="en-US" dirty="0"/>
              <a:t>℃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9BF065D-734C-D550-05B6-27DBAD9A2F58}"/>
              </a:ext>
            </a:extLst>
          </p:cNvPr>
          <p:cNvSpPr txBox="1"/>
          <p:nvPr/>
        </p:nvSpPr>
        <p:spPr>
          <a:xfrm>
            <a:off x="4725618" y="763070"/>
            <a:ext cx="2212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Room Temperature</a:t>
            </a:r>
          </a:p>
          <a:p>
            <a:pPr algn="ctr"/>
            <a:r>
              <a:rPr lang="en-US" altLang="zh-CN" dirty="0"/>
              <a:t>~25</a:t>
            </a:r>
            <a:r>
              <a:rPr lang="zh-CN" altLang="en-US" dirty="0"/>
              <a:t>℃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1DE2DA8-96E8-BE5F-A758-C83BB032E33D}"/>
              </a:ext>
            </a:extLst>
          </p:cNvPr>
          <p:cNvSpPr txBox="1"/>
          <p:nvPr/>
        </p:nvSpPr>
        <p:spPr>
          <a:xfrm>
            <a:off x="3722491" y="4599470"/>
            <a:ext cx="4211834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SPA(Single photon amplitude)</a:t>
            </a:r>
            <a:r>
              <a:rPr lang="zh-CN" altLang="en-US" dirty="0"/>
              <a:t> </a:t>
            </a:r>
            <a:r>
              <a:rPr lang="en-US" altLang="zh-CN" dirty="0"/>
              <a:t>= 178.1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SNR(Signal to Noise Ratio) = SPA/σ1=5.2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43BCF41-184E-4D23-7707-8D5B7700429A}"/>
              </a:ext>
            </a:extLst>
          </p:cNvPr>
          <p:cNvSpPr txBox="1"/>
          <p:nvPr/>
        </p:nvSpPr>
        <p:spPr>
          <a:xfrm>
            <a:off x="8090858" y="4599470"/>
            <a:ext cx="3825738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SPA(Single photon amplitude)</a:t>
            </a:r>
            <a:r>
              <a:rPr lang="zh-CN" altLang="en-US" dirty="0"/>
              <a:t> </a:t>
            </a:r>
            <a:r>
              <a:rPr lang="en-US" altLang="zh-CN" dirty="0"/>
              <a:t>= 226.5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SNR(Signal to Noise Ratio) = 7.1</a:t>
            </a:r>
          </a:p>
        </p:txBody>
      </p:sp>
    </p:spTree>
    <p:extLst>
      <p:ext uri="{BB962C8B-B14F-4D97-AF65-F5344CB8AC3E}">
        <p14:creationId xmlns:p14="http://schemas.microsoft.com/office/powerpoint/2010/main" val="2073422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Times New Roman"/>
        <a:ea typeface="楷体"/>
        <a:cs typeface=""/>
      </a:majorFont>
      <a:minorFont>
        <a:latin typeface="Times New Roman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28575">
          <a:solidFill>
            <a:srgbClr val="35558A"/>
          </a:solidFill>
          <a:headEnd w="sm" len="sm"/>
          <a:tailEnd type="none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28575">
          <a:solidFill>
            <a:srgbClr val="35558A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134398</TotalTime>
  <Words>306</Words>
  <Application>Microsoft Office PowerPoint</Application>
  <PresentationFormat>宽屏</PresentationFormat>
  <Paragraphs>127</Paragraphs>
  <Slides>13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-apple-system</vt:lpstr>
      <vt:lpstr>楷体</vt:lpstr>
      <vt:lpstr>楷体</vt:lpstr>
      <vt:lpstr>微软雅黑</vt:lpstr>
      <vt:lpstr>微软雅黑</vt:lpstr>
      <vt:lpstr>Arial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曦阳 王</cp:lastModifiedBy>
  <cp:revision>1983</cp:revision>
  <cp:lastPrinted>2022-12-07T02:56:47Z</cp:lastPrinted>
  <dcterms:created xsi:type="dcterms:W3CDTF">2020-12-20T06:09:03Z</dcterms:created>
  <dcterms:modified xsi:type="dcterms:W3CDTF">2025-03-21T06:05:55Z</dcterms:modified>
</cp:coreProperties>
</file>