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9EC82-2000-498F-9CE6-8E50D93701F5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970EA-73DF-42D5-9D31-8D58965D0D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071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2A35-8685-4D36-B01B-A60E5E57C793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50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E76E-B8B4-45DE-AD26-D5D63989B8B3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844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65E6-6FC0-4894-8A3C-70CA557A4A6C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69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D810-3B08-4013-9B8C-3A43AE21511A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806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30C-2043-449C-9489-73DA3E94B9AB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12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FB44-048E-4619-8766-5CE6077FD670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285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A320-BB10-4974-B88C-C34E5F7C38B5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14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44CC-2765-4204-A7E3-47CF5CB805EB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190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2A65-5B8A-4F03-BFA1-F90C7739D774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63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B15FB2A-7F30-4C41-BE31-E0C570BB6F12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70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462-0C43-43D9-BB0C-50E4FDA6898F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94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F0269B5-ABF8-4A4B-8326-CBC8C851858C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7074AF9-403E-424F-9365-2A7F62A63FB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85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31F353-675E-4821-81F7-A859D20299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Sensor News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987A612-1152-4A00-B882-862AEA0F95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Mei Zhao</a:t>
            </a:r>
          </a:p>
          <a:p>
            <a:r>
              <a:rPr lang="en-US" altLang="zh-CN" dirty="0"/>
              <a:t>2025-3-24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82DCEB-072F-4B62-BCF9-3082E5410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76B8-C7A4-454F-9245-6C5A5979D2E0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F84FE2-5534-4702-B9E8-B26C0785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824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80E8F0-64BA-4051-819B-D43E55E7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QT for </a:t>
            </a:r>
            <a:r>
              <a:rPr lang="en-US" altLang="zh-CN" dirty="0" err="1"/>
              <a:t>Tianyuan</a:t>
            </a:r>
            <a:r>
              <a:rPr lang="en-US" altLang="zh-CN" dirty="0"/>
              <a:t> Zhang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072677-6DBB-4A29-85AC-324534650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Approved: 2025-3-17 </a:t>
            </a:r>
          </a:p>
          <a:p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C33A2D3-9CF7-44F4-BE01-CBAE7C8035D4}"/>
              </a:ext>
            </a:extLst>
          </p:cNvPr>
          <p:cNvSpPr/>
          <p:nvPr/>
        </p:nvSpPr>
        <p:spPr>
          <a:xfrm>
            <a:off x="1026459" y="3267635"/>
            <a:ext cx="108562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0" i="0" dirty="0">
                <a:solidFill>
                  <a:srgbClr val="000000"/>
                </a:solidFill>
                <a:effectLst/>
                <a:latin typeface="PT Sans"/>
              </a:rPr>
              <a:t>1.) SQC: I-V testing will be done on large amounts of full-size sensors from each batch of IHEP-IME sensor production within one year by using per pad methods. </a:t>
            </a:r>
          </a:p>
          <a:p>
            <a:r>
              <a:rPr lang="en-US" altLang="zh-CN" b="0" i="0" dirty="0">
                <a:solidFill>
                  <a:srgbClr val="000000"/>
                </a:solidFill>
                <a:effectLst/>
                <a:latin typeface="PT Sans"/>
              </a:rPr>
              <a:t>2.) Detailed analysis and the verification of production sensors compliance with required HGTD sensor specifications. Cross-check the SQC results with PQC and IT results during production, and regularly investigate the data to identify issues and check the quality of the production. </a:t>
            </a:r>
          </a:p>
          <a:p>
            <a:r>
              <a:rPr lang="en-US" altLang="zh-CN" b="0" i="0" dirty="0">
                <a:solidFill>
                  <a:srgbClr val="000000"/>
                </a:solidFill>
                <a:effectLst/>
                <a:latin typeface="PT Sans"/>
              </a:rPr>
              <a:t>3.) C-V testing will be conducted on some pads of full-size sensors from the production batches and on certain QC-TS structures to evaluate sensor performance. 4.) I-V testing, CC/timing tests using 90Sr will be performed on some QC-TS structure before irradiation and on irradiated QC-TS in addition to main irradiation test site studies for verification of results if needed. 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A52CEAF-88CA-4EBD-8C5B-9B3819A53FE6}"/>
              </a:ext>
            </a:extLst>
          </p:cNvPr>
          <p:cNvSpPr/>
          <p:nvPr/>
        </p:nvSpPr>
        <p:spPr>
          <a:xfrm>
            <a:off x="1097279" y="2512930"/>
            <a:ext cx="10785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i="0" dirty="0" err="1">
                <a:solidFill>
                  <a:srgbClr val="000000"/>
                </a:solidFill>
                <a:effectLst/>
                <a:latin typeface="PT Sans"/>
              </a:rPr>
              <a:t>Tianyuan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PT Sans"/>
              </a:rPr>
              <a:t> Zhang will work on sensor quality check 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PT Sans"/>
              </a:rPr>
              <a:t>（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PT Sans"/>
              </a:rPr>
              <a:t>SQC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PT Sans"/>
              </a:rPr>
              <a:t>）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PT Sans"/>
              </a:rPr>
              <a:t>for the IHEP-IME production, data analysis and uploading.</a:t>
            </a:r>
            <a:endParaRPr lang="zh-CN" altLang="en-US" b="1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2AF0BB8-6B30-4C27-B285-5CA93C6D0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1E7B-E286-45BB-998C-859A57B52C0F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864DF94-69F8-4B88-8B7A-F364DE878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26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C0A09C-D0D0-4FDF-9EED-16189EC0D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1699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Thick sensor information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AB361F4C-6983-4460-87FF-30D795A8AD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473094"/>
              </p:ext>
            </p:extLst>
          </p:nvPr>
        </p:nvGraphicFramePr>
        <p:xfrm>
          <a:off x="1680882" y="831980"/>
          <a:ext cx="78867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99735327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6607333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53413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IHEP-IME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Good sensor number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status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4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B5-W2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37</a:t>
                      </a:r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 delivered, under hybridization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367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B5-W3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32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77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B5-W4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30</a:t>
                      </a:r>
                      <a:endParaRPr lang="zh-CN" altLang="en-US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Under picking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688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B5-W5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34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88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B5-W6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38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707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B5-W7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27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22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B5-W9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22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95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B5-W14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38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334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B5-W15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35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890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B5-W18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41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373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B5-W22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36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770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B5-W24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32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285184"/>
                  </a:ext>
                </a:extLst>
              </a:tr>
            </a:tbl>
          </a:graphicData>
        </a:graphic>
      </p:graphicFrame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8A59B77-A04B-400E-8F1C-A873CF908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41158-CBCC-4168-BCE1-9E0F78F54B5D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4B0A46A-14DF-4CE4-81E4-2A3D7350D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683D697-173F-4644-A0DB-8B33CB5E0524}"/>
              </a:ext>
            </a:extLst>
          </p:cNvPr>
          <p:cNvSpPr txBox="1"/>
          <p:nvPr/>
        </p:nvSpPr>
        <p:spPr>
          <a:xfrm>
            <a:off x="5073087" y="5652900"/>
            <a:ext cx="110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Total: 402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6AA83E3-3AF6-4049-AB2D-C065684AB6FE}"/>
              </a:ext>
            </a:extLst>
          </p:cNvPr>
          <p:cNvSpPr txBox="1"/>
          <p:nvPr/>
        </p:nvSpPr>
        <p:spPr>
          <a:xfrm>
            <a:off x="838200" y="5966568"/>
            <a:ext cx="5477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USTC-IME: 6 wafers, at picking company, ~ good sensors.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351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114DD5-214B-4FCC-B517-08F8B17FD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Pilot batch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7FE4EB5-BCAA-40A9-BE4C-2A8083B23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~25 wafers from pilot batch be fabricated. Now under testing.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Results from 3 wafers (probe card testing)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56B25E-A6F6-43BC-8807-96BB31802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A1184-3C23-4084-BB11-93C8DB71ACD1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0E988A8-4E1B-4BA5-8F1D-B82D6A5FD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1F62999-4AF0-418B-9414-0C6D85C65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2955413"/>
            <a:ext cx="10707594" cy="228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65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114DD5-214B-4FCC-B517-08F8B17FD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2779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Pilot batch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7FE4EB5-BCAA-40A9-BE4C-2A8083B23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24421E-4CBA-4C98-8FA7-7B72A29F2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17A5A-AEC4-48A4-A42D-D48980F89992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482D7D8-90CB-47BE-AC06-898AA7FE6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6B88589-4E6A-4C08-B97C-624490436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19" y="914399"/>
            <a:ext cx="10324531" cy="5656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79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6C5616-9F60-44F9-B314-25E8B9A8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Pilot batch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F6872B-0E16-4FCB-BF6C-29CF1D348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7E48CD-CE72-43CD-8053-FF5F9B05B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EE18-7593-4ADB-A92F-508C3B9F0126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E3564CE-35E1-4FF9-86B2-062CC1DD9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F858551-B119-4E08-AA77-AE1AAF255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09" y="528919"/>
            <a:ext cx="10968182" cy="612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825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FF9A1C-32D6-401D-BA98-5A83AF2B0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6EE4A9-4881-4B6D-9B1E-5D7A8416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D3977D-C644-45F0-A489-82F796FDC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D810-3B08-4013-9B8C-3A43AE21511A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F0C0CB-9877-4CDF-8A3D-2DCD54E0E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E3AA6FE-CA21-46CD-8680-992F250E54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1941" b="20009"/>
          <a:stretch/>
        </p:blipFill>
        <p:spPr>
          <a:xfrm>
            <a:off x="0" y="2051019"/>
            <a:ext cx="11829821" cy="3218344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54481532-DF31-4918-A276-7CBC477EAFE8}"/>
              </a:ext>
            </a:extLst>
          </p:cNvPr>
          <p:cNvSpPr/>
          <p:nvPr/>
        </p:nvSpPr>
        <p:spPr>
          <a:xfrm>
            <a:off x="9251576" y="3128682"/>
            <a:ext cx="1479177" cy="1676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0470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211A93-FE99-434C-AE46-37EE337F9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1699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Database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7D9CBB-3D6B-4998-B32A-E2C26CD70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009371"/>
            <a:ext cx="11080376" cy="44862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225 IV .csv file for one sensor. One wafer has 52 sensors. All the 52 sensors’ data be stored in one .zip file with name as wafer name(HGTD ID) </a:t>
            </a:r>
          </a:p>
          <a:p>
            <a:pPr marL="0" indent="0">
              <a:buNone/>
            </a:pPr>
            <a:r>
              <a:rPr lang="en-US" altLang="zh-CN" dirty="0"/>
              <a:t>     Register wafers and sensors firstly, then upload the .zip file</a:t>
            </a:r>
          </a:p>
          <a:p>
            <a:pPr marL="0" indent="0">
              <a:buNone/>
            </a:pPr>
            <a:r>
              <a:rPr lang="en-US" altLang="zh-CN" dirty="0"/>
              <a:t>     [scripts be</a:t>
            </a:r>
            <a:r>
              <a:rPr lang="zh-CN" altLang="en-US" dirty="0"/>
              <a:t> </a:t>
            </a:r>
            <a:r>
              <a:rPr lang="en-US" altLang="zh-CN" dirty="0"/>
              <a:t>used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rename</a:t>
            </a:r>
            <a:r>
              <a:rPr lang="zh-CN" altLang="en-US" dirty="0"/>
              <a:t> </a:t>
            </a:r>
            <a:r>
              <a:rPr lang="en-US" altLang="zh-CN" dirty="0"/>
              <a:t>each IV files, generate register document before uploading.]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More information(calculated by IME, using the script written by </a:t>
            </a:r>
            <a:r>
              <a:rPr lang="en-US" altLang="zh-CN" dirty="0" err="1"/>
              <a:t>Weiyi</a:t>
            </a:r>
            <a:r>
              <a:rPr lang="en-US" altLang="zh-CN" dirty="0"/>
              <a:t>) including </a:t>
            </a:r>
            <a:r>
              <a:rPr lang="en-US" altLang="zh-CN" dirty="0" err="1"/>
              <a:t>Vbd</a:t>
            </a:r>
            <a:r>
              <a:rPr lang="en-US" altLang="zh-CN" dirty="0"/>
              <a:t>, </a:t>
            </a:r>
            <a:r>
              <a:rPr lang="en-US" altLang="zh-CN" dirty="0" err="1"/>
              <a:t>Vbd</a:t>
            </a:r>
            <a:r>
              <a:rPr lang="en-US" altLang="zh-CN" dirty="0"/>
              <a:t> spread, Leakage current ratio will also be uploaded to the database. One excel for one wafer.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23C709-B744-4FF0-8D3B-CC70BF1B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AB7B-B9A0-479E-A571-C9BC035E5801}" type="datetime1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C913B61-F7BA-4A7B-8CCA-73FBBAC6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74AF9-403E-424F-9365-2A7F62A63FBC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495310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170</TotalTime>
  <Words>380</Words>
  <Application>Microsoft Office PowerPoint</Application>
  <PresentationFormat>宽屏</PresentationFormat>
  <Paragraphs>67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PT Sans</vt:lpstr>
      <vt:lpstr>等线</vt:lpstr>
      <vt:lpstr>宋体</vt:lpstr>
      <vt:lpstr>Calibri</vt:lpstr>
      <vt:lpstr>Calibri Light</vt:lpstr>
      <vt:lpstr>Wingdings</vt:lpstr>
      <vt:lpstr>回顾</vt:lpstr>
      <vt:lpstr>Sensor News</vt:lpstr>
      <vt:lpstr>QT for Tianyuan Zhang</vt:lpstr>
      <vt:lpstr>Thick sensor information</vt:lpstr>
      <vt:lpstr>Pilot batch </vt:lpstr>
      <vt:lpstr>Pilot batch </vt:lpstr>
      <vt:lpstr>Pilot batch</vt:lpstr>
      <vt:lpstr>PowerPoint 演示文稿</vt:lpstr>
      <vt:lpstr>Database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14</cp:revision>
  <dcterms:created xsi:type="dcterms:W3CDTF">2025-03-24T03:20:42Z</dcterms:created>
  <dcterms:modified xsi:type="dcterms:W3CDTF">2025-03-24T06:11:09Z</dcterms:modified>
</cp:coreProperties>
</file>