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1" r:id="rId2"/>
    <p:sldId id="300" r:id="rId3"/>
    <p:sldId id="301" r:id="rId4"/>
    <p:sldId id="282" r:id="rId5"/>
    <p:sldId id="305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14" autoAdjust="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1BE79-2970-4458-AB8A-6BBF7CA62F89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5D757-8141-4693-ACD1-ED0AA02123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234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69FAE-F3BB-C136-D1EC-1EE328B24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FFEB6E0-216D-2D74-0F8C-52D40BA19D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B33457B-44FF-7512-BFF3-687634F4DD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6040C41-22E9-89EB-4C8F-E6E0470FD2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5D757-8141-4693-ACD1-ED0AA02123D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6569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5D757-8141-4693-ACD1-ED0AA02123D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708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5D757-8141-4693-ACD1-ED0AA02123D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511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7D6BE-E6C1-5D7B-B878-8421292F7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93AAC2F-7F73-2B2D-0D2E-7CE5847A88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EEEDA6C-62DB-289C-AC12-3F40332F1E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7BDB01E-C039-2D10-AC03-0E284A6F44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5D757-8141-4693-ACD1-ED0AA02123D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131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7D6BE-E6C1-5D7B-B878-8421292F7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93AAC2F-7F73-2B2D-0D2E-7CE5847A88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EEEDA6C-62DB-289C-AC12-3F40332F1E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7BDB01E-C039-2D10-AC03-0E284A6F44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5D757-8141-4693-ACD1-ED0AA02123D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464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220595-1935-A763-D995-42D298EDB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02BAE26-2416-8B83-8FCD-B0896C0F3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25FEA7-29D0-21B8-3392-5073DBFF9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B4F0-0475-45A8-86CA-A5DB62C768C9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9DE530-D214-594A-F023-382B736C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2D86E4-BC5A-4415-6A45-90F062BD5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52-82BB-419F-B5B4-ED707730F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327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E22A13-99EE-66A4-AB23-05B6D3D47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E2B89E9-34CA-558C-FCBB-131740423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9ECDCD-C87D-145F-D3BD-2516D5C13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B4F0-0475-45A8-86CA-A5DB62C768C9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8BE7E6-1A13-312C-3FF7-E99100ADE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AFA0EC-17C3-95B7-1CFE-0FBF77088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52-82BB-419F-B5B4-ED707730F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1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98274F9-7E7F-A87C-76D7-9893EEB5BD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34C99FE-E7D8-3019-09E6-054CE03F2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566A7C-5542-A0D9-1AAE-59576355A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B4F0-0475-45A8-86CA-A5DB62C768C9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A9D1EB-145E-66EC-291A-0D2B3ACF9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33A3BC-5FEE-C64D-B7ED-9D69767B4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52-82BB-419F-B5B4-ED707730F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908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50974E-68BE-4C11-5565-96DC764B6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368404-E58E-13AF-7D84-E1FD6C49D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656D1A-54FD-049E-D6C4-FF6E0DB77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B4F0-0475-45A8-86CA-A5DB62C768C9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9C62B6-FC9F-B6D1-4024-BBD01EAD0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118221-EB55-33F7-7C78-B585E653A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52-82BB-419F-B5B4-ED707730F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9792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A7D68C-7B65-3A9E-9E39-917CEA562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FD4727A-CC13-47B2-E1CC-C2BE931E1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229C24-9CB8-CA75-29CC-FE4E84B07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B4F0-0475-45A8-86CA-A5DB62C768C9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88086A-1D72-A611-8EF5-AB43FF092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74DFCE-8958-735A-BD1E-7B8C20994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52-82BB-419F-B5B4-ED707730F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967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96A8B0-A9F9-BCEA-C82A-152CC7755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DA6BEA-A0BB-37A5-209A-9C5AC5683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41CBBBA-2A0B-0B10-6E65-2EFFC8475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1A0BCBD-EE02-8909-9926-1F29B620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B4F0-0475-45A8-86CA-A5DB62C768C9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3BFC7D1-D0C1-2276-FC10-9C9390971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C21C932-D466-F753-89F8-600E5ADF8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52-82BB-419F-B5B4-ED707730F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384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68BE9D-937F-C31E-95B2-C7A8A8BF9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70E0277-224F-733C-8CAB-4C8668464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0522F6-E6B8-052C-F720-1F53E2F60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639B10D-7BE6-A2A9-5846-DFB7CE33E0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F4A0B8E-5D96-863D-D94A-1342218FF8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7E546EE-F835-86F3-7FA2-C4EBA1427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B4F0-0475-45A8-86CA-A5DB62C768C9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3A5FCA1-CD09-F3CD-8FC2-1290C8763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9C81B7E-6468-3208-F31F-E8FA1E79D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52-82BB-419F-B5B4-ED707730F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18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BFC405-9111-D3E8-69D6-9799F584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0290B2B-69CB-4AEF-7628-6AA4DA318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B4F0-0475-45A8-86CA-A5DB62C768C9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199320E-423F-8873-EF5A-390DE3E32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8D7CA67-9900-003B-A1A9-85370E5B4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52-82BB-419F-B5B4-ED707730F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8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4CDAD4B-9E5D-690E-BB7D-2C178A568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B4F0-0475-45A8-86CA-A5DB62C768C9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4F686A5-8D33-EB22-C48C-19A93A8CD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80AA654-0303-2E2E-9371-510809AFA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52-82BB-419F-B5B4-ED707730F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41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93E743-E7AB-4024-8FEB-03289D58B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7C8604-F0C9-7ECD-C189-8EE5AB03E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9EAA80-A347-66B2-6527-AFBD675FD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C0B9C1-3E1D-FEF4-EDD1-D1B6F8AC7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B4F0-0475-45A8-86CA-A5DB62C768C9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F447828-86A6-CA9B-41DB-A1B519D67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5257B10-A1C5-8C7E-13B9-F0DA80393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52-82BB-419F-B5B4-ED707730F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725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03B327-6A4A-F862-08E4-F1F70680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5804E82-955A-2C87-458D-618EBD3D68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52B8C18-0BED-92D7-06C0-1751D2387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D3B7FD5-C660-D174-995D-DBD603CD4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B4F0-0475-45A8-86CA-A5DB62C768C9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70A89B-3C45-1D00-6015-890D203B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751657F-9804-F2BE-C802-21BE87790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A552-82BB-419F-B5B4-ED707730F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614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CE75290-F013-897E-216B-64E85C2C5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703DA53-96D6-A7DE-B6CF-64FB20947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53756C-A304-AD84-8675-F872B5CCB1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BB4F0-0475-45A8-86CA-A5DB62C768C9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5A3E46-31F6-F75C-8E98-04589C2CF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9AA4B6-657B-B216-D40B-CFE762596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3A552-82BB-419F-B5B4-ED707730F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04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7F25B-FA03-D8EB-0476-510FD2A5C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55BB774-831B-0902-146A-A59170A0A138}"/>
              </a:ext>
            </a:extLst>
          </p:cNvPr>
          <p:cNvSpPr txBox="1"/>
          <p:nvPr/>
        </p:nvSpPr>
        <p:spPr>
          <a:xfrm>
            <a:off x="0" y="1457325"/>
            <a:ext cx="12192000" cy="2166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Digitization and Reconstruction of Muon Detector in CEPCSW</a:t>
            </a:r>
          </a:p>
          <a:p>
            <a:pPr algn="ctr">
              <a:lnSpc>
                <a:spcPct val="150000"/>
              </a:lnSpc>
            </a:pPr>
            <a:endParaRPr lang="en-US" altLang="zh-CN" sz="2800" b="1" dirty="0">
              <a:latin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dirty="0" err="1">
                <a:latin typeface="Times New Roman" panose="02020603050405020304" pitchFamily="18" charset="0"/>
              </a:rPr>
              <a:t>Weiqi</a:t>
            </a:r>
            <a:r>
              <a:rPr lang="en-US" altLang="zh-CN" dirty="0">
                <a:latin typeface="Times New Roman" panose="02020603050405020304" pitchFamily="18" charset="0"/>
              </a:rPr>
              <a:t> Meng</a:t>
            </a:r>
          </a:p>
          <a:p>
            <a:pPr algn="ctr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2025.3.24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778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13EC330E-CF81-EEBC-0BCD-8919BB07E2FC}"/>
              </a:ext>
            </a:extLst>
          </p:cNvPr>
          <p:cNvSpPr txBox="1"/>
          <p:nvPr/>
        </p:nvSpPr>
        <p:spPr>
          <a:xfrm>
            <a:off x="0" y="0"/>
            <a:ext cx="6096000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Muon Detector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844EA267-4227-48F6-8A14-D16FB7215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849" y="1800"/>
            <a:ext cx="3521743" cy="34272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4CF346B-984F-454A-90C9-BD78CFA7B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030" y="0"/>
            <a:ext cx="3696580" cy="226367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83152C8-CBEC-42BC-80C7-4B8F1609B2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8950" y="2263679"/>
            <a:ext cx="5372741" cy="11653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BEEB46E-4B2A-40BB-AA06-9B7C6EA4F5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6147" y="3593147"/>
            <a:ext cx="2761005" cy="3096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90F37F9-7721-407F-895A-3EB8C43FA0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6278" y="3593147"/>
            <a:ext cx="926036" cy="30960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0EA8A18-FBFE-4504-9541-68907340AF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0813" y="3593147"/>
            <a:ext cx="2581804" cy="3096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B2F8302-5898-416A-AC7F-2CE728FDD8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179794"/>
            <a:ext cx="3902844" cy="361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37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FCECA7BD-EB39-CF4A-DC54-05D27E647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964" y="0"/>
            <a:ext cx="3177953" cy="252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22E1CCF-2157-8678-FC85-AF1EE83F9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3355" y="0"/>
            <a:ext cx="3375000" cy="2520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C30D5B46-35B5-6190-B2FA-E4A5A131D0F0}"/>
              </a:ext>
            </a:extLst>
          </p:cNvPr>
          <p:cNvSpPr txBox="1"/>
          <p:nvPr/>
        </p:nvSpPr>
        <p:spPr>
          <a:xfrm>
            <a:off x="3733345" y="235612"/>
            <a:ext cx="320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Zhang H, Wang X, Ma W, et al. Journal of Instrumentation, 2024, 19(06): P06020.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E59ED26-6FE4-3CC6-60A1-620BE0159D02}"/>
                  </a:ext>
                </a:extLst>
              </p:cNvPr>
              <p:cNvSpPr txBox="1"/>
              <p:nvPr/>
            </p:nvSpPr>
            <p:spPr>
              <a:xfrm>
                <a:off x="7535593" y="2493045"/>
                <a:ext cx="3930523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=16.0813×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altLang="zh-CN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altLang="zh-CN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/50.8147</m:t>
                          </m:r>
                        </m:sup>
                      </m:sSup>
                      <m:r>
                        <a:rPr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+19.5474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E59ED26-6FE4-3CC6-60A1-620BE0159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593" y="2493045"/>
                <a:ext cx="3930523" cy="3796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13EC330E-CF81-EEBC-0BCD-8919BB07E2FC}"/>
              </a:ext>
            </a:extLst>
          </p:cNvPr>
          <p:cNvSpPr txBox="1"/>
          <p:nvPr/>
        </p:nvSpPr>
        <p:spPr>
          <a:xfrm>
            <a:off x="0" y="-5044"/>
            <a:ext cx="6096000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Digitization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C94F8E2-082B-09FA-F8F1-CB995218550C}"/>
              </a:ext>
            </a:extLst>
          </p:cNvPr>
          <p:cNvSpPr txBox="1"/>
          <p:nvPr/>
        </p:nvSpPr>
        <p:spPr>
          <a:xfrm>
            <a:off x="1301088" y="2510336"/>
            <a:ext cx="57435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relationship between the number of photons received by the </a:t>
            </a:r>
            <a:r>
              <a:rPr lang="en-US" altLang="zh-CN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the scintillator endpoint and the distance from the hit point to the </a:t>
            </a:r>
            <a:r>
              <a:rPr lang="en-US" altLang="zh-CN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under 1 </a:t>
            </a:r>
            <a:r>
              <a:rPr lang="en-US" altLang="zh-CN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mip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energy deposition.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C8E3D6D-2378-8290-E429-9D405B2803E0}"/>
              </a:ext>
            </a:extLst>
          </p:cNvPr>
          <p:cNvSpPr txBox="1"/>
          <p:nvPr/>
        </p:nvSpPr>
        <p:spPr>
          <a:xfrm>
            <a:off x="7180313" y="2941223"/>
            <a:ext cx="4641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fitting results of the distribution shown in the left figure.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08ABBFB-8951-47DE-8A21-39620C57F8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317522"/>
            <a:ext cx="3458823" cy="25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0DB11D5-4BE0-4706-9BB3-00A8480D1E6C}"/>
                  </a:ext>
                </a:extLst>
              </p:cNvPr>
              <p:cNvSpPr txBox="1"/>
              <p:nvPr/>
            </p:nvSpPr>
            <p:spPr>
              <a:xfrm>
                <a:off x="734937" y="5953355"/>
                <a:ext cx="19889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mip</m:t>
                      </m:r>
                      <m:r>
                        <a:rPr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=1.41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MeV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0DB11D5-4BE0-4706-9BB3-00A8480D1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937" y="5953355"/>
                <a:ext cx="1988947" cy="369332"/>
              </a:xfrm>
              <a:prstGeom prst="rect">
                <a:avLst/>
              </a:prstGeom>
              <a:blipFill>
                <a:blip r:embed="rId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39B08B5E-CC36-453B-8ECF-CA4E7D07101C}"/>
                  </a:ext>
                </a:extLst>
              </p:cNvPr>
              <p:cNvSpPr txBox="1"/>
              <p:nvPr/>
            </p:nvSpPr>
            <p:spPr>
              <a:xfrm>
                <a:off x="6786933" y="4053802"/>
                <a:ext cx="5405068" cy="1510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4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mean</m:t>
                    </m:r>
                    <m:r>
                      <a:rPr lang="en-US" altLang="zh-CN" sz="14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d>
                      <m:d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1400" b="0" i="0" smtClean="0">
                            <a:latin typeface="Cambria Math" panose="02040503050406030204" pitchFamily="18" charset="0"/>
                          </a:rPr>
                          <m:t>16.0813×</m:t>
                        </m:r>
                        <m:sSup>
                          <m:sSup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14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r>
                              <a:rPr lang="en-US" altLang="zh-CN" sz="1400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altLang="zh-CN" sz="1400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altLang="zh-CN" sz="1400" b="0" i="0" smtClean="0">
                                <a:latin typeface="Cambria Math" panose="02040503050406030204" pitchFamily="18" charset="0"/>
                              </a:rPr>
                              <m:t>/50.8147</m:t>
                            </m:r>
                          </m:sup>
                        </m:sSup>
                        <m:r>
                          <a:rPr lang="en-US" altLang="zh-CN" sz="1400" b="0" i="0" smtClean="0">
                            <a:latin typeface="Cambria Math" panose="02040503050406030204" pitchFamily="18" charset="0"/>
                          </a:rPr>
                          <m:t>+19.5474</m:t>
                        </m:r>
                      </m:e>
                    </m:d>
                    <m:r>
                      <a:rPr lang="en-US" altLang="zh-CN" sz="1400" b="0" i="0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400" b="0" i="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1400" b="0" i="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dep</m:t>
                            </m:r>
                          </m:sub>
                        </m:sSub>
                      </m:num>
                      <m:den>
                        <m:r>
                          <a:rPr lang="en-US" altLang="zh-CN" sz="1400" b="0" i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1.41 </m:t>
                        </m:r>
                        <m:r>
                          <m:rPr>
                            <m:sty m:val="p"/>
                          </m:rPr>
                          <a:rPr lang="en-US" altLang="zh-CN" sz="1400" b="0" i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MeV</m:t>
                        </m:r>
                      </m:den>
                    </m:f>
                    <m:r>
                      <a:rPr lang="en-US" altLang="zh-CN" sz="14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×</m:t>
                    </m:r>
                    <m:f>
                      <m:f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n-US" altLang="zh-CN" sz="1400" b="0" i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47.09 </m:t>
                        </m:r>
                        <m:r>
                          <m:rPr>
                            <m:sty m:val="p"/>
                          </m:rPr>
                          <a:rPr lang="en-US" altLang="zh-CN" sz="1400" b="0" i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mV</m:t>
                        </m:r>
                      </m:num>
                      <m:den>
                        <m:r>
                          <a:rPr lang="en-US" altLang="zh-CN" sz="1400" b="0" i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23</m:t>
                        </m:r>
                      </m:den>
                    </m:f>
                  </m:oMath>
                </a14:m>
                <a:endParaRPr lang="en-US" altLang="zh-CN" sz="1400" b="0" i="1" dirty="0">
                  <a:latin typeface="Cambria Math" panose="02040503050406030204" pitchFamily="18" charset="0"/>
                  <a:ea typeface="宋体" panose="02010600030101010101" pitchFamily="2" charset="-122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4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σ</m:t>
                    </m:r>
                    <m:r>
                      <a:rPr lang="en-US" altLang="zh-CN" sz="14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=7.922 </m:t>
                    </m:r>
                    <m:r>
                      <m:rPr>
                        <m:sty m:val="p"/>
                      </m:rPr>
                      <a:rPr lang="en-US" altLang="zh-CN" sz="14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mV</m:t>
                    </m:r>
                  </m:oMath>
                </a14:m>
                <a:endParaRPr lang="en-US" altLang="zh-CN" sz="14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4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ADC</m:t>
                    </m:r>
                    <m:r>
                      <a:rPr lang="en-US" altLang="zh-CN" sz="14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14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Random</m:t>
                    </m:r>
                    <m:r>
                      <a:rPr lang="en-US" altLang="zh-CN" sz="14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CN" sz="14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Landau</m:t>
                    </m:r>
                    <m:r>
                      <a:rPr lang="en-US" altLang="zh-CN" sz="14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14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mean</m:t>
                    </m:r>
                    <m:r>
                      <a:rPr lang="en-US" altLang="zh-CN" sz="14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𝜎</m:t>
                    </m:r>
                    <m:r>
                      <a:rPr lang="en-US" altLang="zh-CN" sz="14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)</m:t>
                    </m:r>
                  </m:oMath>
                </a14:m>
                <a:endPara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ADC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≥6 </m:t>
                    </m:r>
                    <m:r>
                      <m:rPr>
                        <m:sty m:val="p"/>
                      </m:rPr>
                      <a:rPr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mV</m:t>
                    </m:r>
                  </m:oMath>
                </a14:m>
                <a:endPara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39B08B5E-CC36-453B-8ECF-CA4E7D071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933" y="4053802"/>
                <a:ext cx="5405068" cy="1510926"/>
              </a:xfrm>
              <a:prstGeom prst="rect">
                <a:avLst/>
              </a:prstGeom>
              <a:blipFill>
                <a:blip r:embed="rId8"/>
                <a:stretch>
                  <a:fillRect l="-113" b="-3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>
            <a:extLst>
              <a:ext uri="{FF2B5EF4-FFF2-40B4-BE49-F238E27FC236}">
                <a16:creationId xmlns:a16="http://schemas.microsoft.com/office/drawing/2014/main" id="{085CC118-1B63-4886-AC03-BAE85ED0CA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0102" y="3349795"/>
            <a:ext cx="3226830" cy="25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83A72915-8A7D-43AB-B071-0CA15B5213ED}"/>
                  </a:ext>
                </a:extLst>
              </p:cNvPr>
              <p:cNvSpPr txBox="1"/>
              <p:nvPr/>
            </p:nvSpPr>
            <p:spPr>
              <a:xfrm>
                <a:off x="3186932" y="5847760"/>
                <a:ext cx="360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n-US" altLang="zh-CN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mip</m:t>
                      </m:r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𝐴𝐷𝐶</m:t>
                      </m:r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=47.09</m:t>
                      </m:r>
                    </m:oMath>
                  </m:oMathPara>
                </a14:m>
                <a:endParaRPr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a:rPr lang="en-US" altLang="zh-CN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altLang="zh-CN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</m:t>
                      </m:r>
                      <m:r>
                        <a:rPr lang="en-US" altLang="zh-CN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.=23     </m:t>
                      </m:r>
                      <m:r>
                        <m:rPr>
                          <m:sty m:val="p"/>
                        </m:rPr>
                        <a:rPr lang="en-US" altLang="zh-CN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σ</m:t>
                      </m:r>
                      <m:r>
                        <a:rPr lang="en-US" altLang="zh-CN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=7.922</m:t>
                      </m:r>
                    </m:oMath>
                  </m:oMathPara>
                </a14:m>
                <a:endParaRPr lang="zh-CN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83A72915-8A7D-43AB-B071-0CA15B521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932" y="5847760"/>
                <a:ext cx="3600000" cy="523220"/>
              </a:xfrm>
              <a:prstGeom prst="rect">
                <a:avLst/>
              </a:prstGeom>
              <a:blipFill>
                <a:blip r:embed="rId10"/>
                <a:stretch>
                  <a:fillRect b="-1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>
            <a:extLst>
              <a:ext uri="{FF2B5EF4-FFF2-40B4-BE49-F238E27FC236}">
                <a16:creationId xmlns:a16="http://schemas.microsoft.com/office/drawing/2014/main" id="{EA250F9A-4CEA-4F0A-A9C9-9D86475E10DC}"/>
              </a:ext>
            </a:extLst>
          </p:cNvPr>
          <p:cNvSpPr txBox="1"/>
          <p:nvPr/>
        </p:nvSpPr>
        <p:spPr>
          <a:xfrm>
            <a:off x="3073254" y="6331066"/>
            <a:ext cx="420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ADC distribution corresponding to the </a:t>
            </a:r>
            <a:r>
              <a:rPr lang="en-US" altLang="zh-CN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output for a 1 MIP energy deposition.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20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864F9-21D0-D1EA-EE32-B200E753C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:a16="http://schemas.microsoft.com/office/drawing/2014/main" id="{3A52325C-CF22-2BE2-59BC-44774DFDEA18}"/>
              </a:ext>
            </a:extLst>
          </p:cNvPr>
          <p:cNvSpPr txBox="1"/>
          <p:nvPr/>
        </p:nvSpPr>
        <p:spPr>
          <a:xfrm>
            <a:off x="0" y="0"/>
            <a:ext cx="6096000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Digitization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8DD2E15-9D4F-4419-B1E4-9B10A460B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002" y="3429000"/>
            <a:ext cx="2996129" cy="2160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6301BD7-EE3B-41EA-A8A0-006CCD559273}"/>
              </a:ext>
            </a:extLst>
          </p:cNvPr>
          <p:cNvSpPr txBox="1"/>
          <p:nvPr/>
        </p:nvSpPr>
        <p:spPr>
          <a:xfrm>
            <a:off x="1262979" y="5735227"/>
            <a:ext cx="3686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In a superlayer of Barrel, layer1 gives pos.x and pos.y, layer2 gives pos.z.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9AC2853-9F98-4448-BC26-09B7CC6E0008}"/>
              </a:ext>
            </a:extLst>
          </p:cNvPr>
          <p:cNvSpPr txBox="1"/>
          <p:nvPr/>
        </p:nvSpPr>
        <p:spPr>
          <a:xfrm>
            <a:off x="6680021" y="5735226"/>
            <a:ext cx="4313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In a superlayer of Endcap, layer1 gives pos.y, layer2 gives pos.x, both can give pos.z.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CC4FDBF-782C-4C82-807D-C88BFA681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1394" y="3513637"/>
            <a:ext cx="1990725" cy="19907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9FF9EEC-D920-4188-9562-7DF631CC20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8002" y="1019094"/>
            <a:ext cx="3696580" cy="226367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E19E29E-80A2-421A-8FA2-AC705D28D8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2178" y="333000"/>
            <a:ext cx="2581804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98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864F9-21D0-D1EA-EE32-B200E753C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F7035B3B-2457-4874-9CF7-4A7EAE8BE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" y="165363"/>
            <a:ext cx="6094800" cy="4063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CBAE244-F646-422E-A011-81C04D3F626D}"/>
                  </a:ext>
                </a:extLst>
              </p:cNvPr>
              <p:cNvSpPr txBox="1"/>
              <p:nvPr/>
            </p:nvSpPr>
            <p:spPr>
              <a:xfrm>
                <a:off x="1708377" y="4187940"/>
                <a:ext cx="2680446" cy="411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Efficiency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superlayer</m:t>
                        </m:r>
                      </m:sub>
                    </m:sSub>
                    <m:r>
                      <a:rPr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≥3</m:t>
                    </m:r>
                  </m:oMath>
                </a14:m>
                <a:endPara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CBAE244-F646-422E-A011-81C04D3F6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377" y="4187940"/>
                <a:ext cx="2680446" cy="411972"/>
              </a:xfrm>
              <a:prstGeom prst="rect">
                <a:avLst/>
              </a:prstGeom>
              <a:blipFill>
                <a:blip r:embed="rId5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F155F75-19D0-4356-865A-C06A495E504E}"/>
                  </a:ext>
                </a:extLst>
              </p:cNvPr>
              <p:cNvSpPr txBox="1"/>
              <p:nvPr/>
            </p:nvSpPr>
            <p:spPr>
              <a:xfrm>
                <a:off x="322730" y="4839331"/>
                <a:ext cx="11546540" cy="1647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χ</m:t>
                        </m:r>
                      </m:e>
                      <m:sup>
                        <m:r>
                          <a:rPr lang="en-US" altLang="zh-CN" sz="1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1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μ</m:t>
                        </m:r>
                      </m:e>
                    </m:d>
                    <m:r>
                      <a:rPr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tof</m:t>
                                </m:r>
                                <m: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tof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tof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1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dNdx</m:t>
                                </m:r>
                                <m: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dNdx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dNdx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1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ee</m:t>
                                </m:r>
                                <m: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ee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ee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1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eh</m:t>
                                </m:r>
                                <m: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eh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eh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1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rh</m:t>
                                </m:r>
                                <m:r>
                                  <a:rPr lang="en-US" altLang="zh-CN" sz="1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rh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rh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1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dr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dr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sSub>
                      <m:sSubPr>
                        <m:ctrlP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dr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dr</m:t>
                    </m:r>
                    <m:r>
                      <a:rPr lang="en-US" altLang="zh-CN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m:rPr>
                        <m:sty m:val="p"/>
                      </m:rPr>
                      <a:rPr lang="en-US" altLang="zh-CN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ln</m:t>
                    </m:r>
                    <m:r>
                      <a:rPr lang="en-US" altLang="zh-CN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altLang="zh-CN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dr</m:t>
                    </m:r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--By </a:t>
                </a:r>
                <a:r>
                  <a:rPr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Geliang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Liu.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Muon Detector gives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χ</m:t>
                        </m:r>
                      </m:e>
                      <m:sup>
                        <m:r>
                          <a:rPr lang="en-US" altLang="zh-CN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Min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1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dR</m:t>
                            </m:r>
                          </m:sub>
                        </m:sSub>
                      </m:e>
                    </m:d>
                    <m:r>
                      <a:rPr lang="en-US" altLang="zh-CN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zh-CN" sz="140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dr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1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i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i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dr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1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4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sSub>
                      <m:sSubPr>
                        <m:ctrlPr>
                          <a:rPr lang="en-US" altLang="zh-CN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dr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sz="14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dr</m:t>
                    </m:r>
                    <m:r>
                      <a:rPr lang="en-US" altLang="zh-CN" sz="14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m:rPr>
                        <m:sty m:val="p"/>
                      </m:rPr>
                      <a:rPr lang="en-US" altLang="zh-CN" sz="14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ln</m:t>
                    </m:r>
                    <m:r>
                      <a:rPr lang="en-US" altLang="zh-CN" sz="14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altLang="zh-CN" sz="14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dr</m:t>
                    </m:r>
                  </m:oMath>
                </a14:m>
                <a:endParaRPr lang="en-US" altLang="zh-CN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Check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χ</m:t>
                        </m:r>
                      </m:e>
                      <m:sup>
                        <m:r>
                          <a:rPr lang="en-US" altLang="zh-CN" sz="1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1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μ</m:t>
                        </m:r>
                      </m:e>
                    </m:d>
                    <m:r>
                      <a:rPr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NDF</m:t>
                    </m:r>
                    <m:r>
                      <a:rPr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μ</m:t>
                    </m:r>
                    <m:r>
                      <a:rPr lang="en-US" altLang="zh-CN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lower than the given muon ID WP; if so, the charged particle will be identified as a muon.</a:t>
                </a: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F155F75-19D0-4356-865A-C06A495E5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30" y="4839331"/>
                <a:ext cx="11546540" cy="1647118"/>
              </a:xfrm>
              <a:prstGeom prst="rect">
                <a:avLst/>
              </a:prstGeom>
              <a:blipFill>
                <a:blip r:embed="rId6"/>
                <a:stretch>
                  <a:fillRect l="-158" b="-29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FE4F0997-FA8F-494C-8C3E-B2AC2FA20A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0"/>
            <a:ext cx="6094800" cy="444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96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10195</TotalTime>
  <Words>278</Words>
  <Application>Microsoft Office PowerPoint</Application>
  <PresentationFormat>宽屏</PresentationFormat>
  <Paragraphs>30</Paragraphs>
  <Slides>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1" baseType="lpstr">
      <vt:lpstr>等线</vt:lpstr>
      <vt:lpstr>等线 Light</vt:lpstr>
      <vt:lpstr>Arial</vt:lpstr>
      <vt:lpstr>Cambria Math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炜棋 孟</dc:creator>
  <cp:lastModifiedBy>炜棋 孟</cp:lastModifiedBy>
  <cp:revision>156</cp:revision>
  <cp:lastPrinted>2025-01-16T06:46:49Z</cp:lastPrinted>
  <dcterms:created xsi:type="dcterms:W3CDTF">2024-07-07T16:57:31Z</dcterms:created>
  <dcterms:modified xsi:type="dcterms:W3CDTF">2025-03-24T06:32:56Z</dcterms:modified>
</cp:coreProperties>
</file>