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5" r:id="rId2"/>
    <p:sldId id="259" r:id="rId3"/>
    <p:sldId id="267" r:id="rId4"/>
    <p:sldId id="268" r:id="rId5"/>
    <p:sldId id="274" r:id="rId6"/>
    <p:sldId id="260" r:id="rId7"/>
    <p:sldId id="269" r:id="rId8"/>
    <p:sldId id="270" r:id="rId9"/>
    <p:sldId id="271" r:id="rId10"/>
    <p:sldId id="272" r:id="rId11"/>
    <p:sldId id="261" r:id="rId12"/>
    <p:sldId id="286" r:id="rId1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90" d="100"/>
          <a:sy n="90" d="100"/>
        </p:scale>
        <p:origin x="13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A48D-2352-4BFB-8FC3-A88BC9BD4E44}" type="datetime1">
              <a:rPr lang="zh-CN" altLang="en-US" smtClean="0"/>
              <a:t>2025/3/24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F6EC-9C62-4F24-A85B-212F76F307A3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5848-BB1C-4B1E-8BD0-191C1561C0CB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D391-17B4-485D-B3FD-B7F17D1C3527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278B-7701-474C-8DB8-79B12CD5C5E3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FF4F-12AC-4B9D-B653-FDEEC86D8516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5CDA-1EF2-44F2-A75F-724537987B5C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7B97-5BEE-4D61-968A-E467342CB3FD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BB6D-7AEF-4E4D-B9D7-0A52F2FD453A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E7AD-383A-4539-88FA-A15B8E11F812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35B2-4614-4CDB-9E1A-A9B5B6B16E89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A3BD-89FB-497F-8951-C97B904606BB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mpt2321_readou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 fontScale="90000"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cs typeface="Times New Roman" panose="02020603050405020304"/>
              </a:rPr>
              <a:t>MPT2321</a:t>
            </a:r>
            <a:r>
              <a:rPr lang="zh-CN" altLang="en-US" spc="-5" dirty="0">
                <a:solidFill>
                  <a:schemeClr val="bg1"/>
                </a:solidFill>
                <a:cs typeface="Times New Roman" panose="02020603050405020304"/>
              </a:rPr>
              <a:t> </a:t>
            </a:r>
            <a:r>
              <a:rPr lang="en-US" altLang="zh-CN" spc="-5" dirty="0">
                <a:solidFill>
                  <a:schemeClr val="bg1"/>
                </a:solidFill>
                <a:cs typeface="Times New Roman" panose="02020603050405020304"/>
              </a:rPr>
              <a:t>readout electronics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cs typeface="Times New Roman" panose="02020603050405020304"/>
              </a:rPr>
              <a:t>2025.3.24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cs typeface="Times New Roman" panose="02020603050405020304"/>
              </a:rPr>
              <a:t>CEPC MUON </a:t>
            </a:r>
            <a:r>
              <a:rPr lang="en-US" altLang="zh-CN" spc="-5" dirty="0" err="1">
                <a:cs typeface="Times New Roman" panose="02020603050405020304"/>
              </a:rPr>
              <a:t>RefTDR</a:t>
            </a:r>
            <a:r>
              <a:rPr lang="en-US" altLang="zh-CN" spc="-5" dirty="0">
                <a:cs typeface="Times New Roman" panose="02020603050405020304"/>
              </a:rPr>
              <a:t> weekly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6D17C-376A-4F3E-CEC2-9BB6AC9CA406}"/>
              </a:ext>
            </a:extLst>
          </p:cNvPr>
          <p:cNvSpPr txBox="1"/>
          <p:nvPr/>
        </p:nvSpPr>
        <p:spPr>
          <a:xfrm>
            <a:off x="8419605" y="6068710"/>
            <a:ext cx="37229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hlinkClick r:id="rId3"/>
              </a:rPr>
              <a:t>yuanmk@mail2.sysu.edu.cn / MPT2321_readout · GitLab</a:t>
            </a:r>
            <a:endParaRPr lang="zh-CN" altLang="en-US" sz="1050" dirty="0"/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AAB2314D-D67F-A2B8-4668-DFB25D68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fld id="{BC52CFF5-BE0C-4FC6-BFC3-F07EBB6D96B8}" type="datetime1">
              <a:rPr lang="zh-CN" altLang="en-US" smtClean="0">
                <a:solidFill>
                  <a:schemeClr val="bg1"/>
                </a:solidFill>
              </a:rPr>
              <a:t>2025/3/24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E2E41191-627C-CE50-5973-C829C8B7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489988"/>
            <a:ext cx="6697681" cy="36512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mkyuan23@m.fudan.edu.cn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E9219BEC-5B8A-E613-AED8-2BED02A7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989"/>
            <a:ext cx="2743200" cy="365125"/>
          </a:xfr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/>
          <a:lstStyle/>
          <a:p>
            <a:fld id="{6A959264-E1FE-471A-9D55-0D7B691EEC1D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DECD-EA33-5D26-C5E1-A423D67B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E37E6-DE24-0E0D-9606-28A29946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2A1699-760E-45A5-2957-A6BA41F95CE4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细矫正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337124-50A3-A756-22E3-F3D509169478}"/>
              </a:ext>
            </a:extLst>
          </p:cNvPr>
          <p:cNvSpPr txBox="1"/>
          <p:nvPr/>
        </p:nvSpPr>
        <p:spPr>
          <a:xfrm>
            <a:off x="0" y="1762684"/>
            <a:ext cx="3000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Dfm</a:t>
            </a:r>
            <a:r>
              <a:rPr lang="en-US" altLang="zh-CN" dirty="0"/>
              <a:t> =  (11000)</a:t>
            </a:r>
            <a:r>
              <a:rPr lang="en-US" altLang="zh-CN" baseline="-25000" dirty="0"/>
              <a:t>2</a:t>
            </a:r>
            <a:r>
              <a:rPr lang="en-US" altLang="zh-CN" dirty="0"/>
              <a:t> = 32 + (-8)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18B7E3-D882-6E93-331D-82158C5B4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663578"/>
            <a:ext cx="9131122" cy="60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A43F1-91B6-EB79-C142-D617BD8D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F57423-4A9D-0C50-1E8E-770D3E74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89E6B6-56AE-2457-C346-800A1B47696F}"/>
              </a:ext>
            </a:extLst>
          </p:cNvPr>
          <p:cNvSpPr txBox="1"/>
          <p:nvPr/>
        </p:nvSpPr>
        <p:spPr>
          <a:xfrm>
            <a:off x="193184" y="7244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连接板绘制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C5F188-22E5-6D65-B637-AD3B961F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3183" r="7153" b="2178"/>
          <a:stretch/>
        </p:blipFill>
        <p:spPr>
          <a:xfrm>
            <a:off x="7953563" y="1300766"/>
            <a:ext cx="4203189" cy="44807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0D3BA9-E1BC-7D66-0490-F42F337B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1" y="1236359"/>
            <a:ext cx="4024420" cy="46095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BB7197F-8902-53F1-4AE1-CA26DAD5BE18}"/>
              </a:ext>
            </a:extLst>
          </p:cNvPr>
          <p:cNvSpPr txBox="1"/>
          <p:nvPr/>
        </p:nvSpPr>
        <p:spPr>
          <a:xfrm>
            <a:off x="473069" y="1764405"/>
            <a:ext cx="29604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单接口</a:t>
            </a:r>
            <a:r>
              <a:rPr lang="en-US" altLang="zh-CN" dirty="0" err="1"/>
              <a:t>SiPM</a:t>
            </a:r>
            <a:r>
              <a:rPr lang="zh-CN" altLang="en-US" dirty="0"/>
              <a:t>连接板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双层板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周四晚提交打板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已到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没考虑大板子上的</a:t>
            </a:r>
            <a:r>
              <a:rPr lang="en-US" altLang="zh-CN" dirty="0"/>
              <a:t>HV</a:t>
            </a:r>
            <a:r>
              <a:rPr lang="zh-CN" altLang="en-US" dirty="0"/>
              <a:t>接口，需改版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信号线等长处理？</a:t>
            </a:r>
          </a:p>
        </p:txBody>
      </p:sp>
    </p:spTree>
    <p:extLst>
      <p:ext uri="{BB962C8B-B14F-4D97-AF65-F5344CB8AC3E}">
        <p14:creationId xmlns:p14="http://schemas.microsoft.com/office/powerpoint/2010/main" val="148512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55FC5-2673-6ECB-4F44-D39B72D95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3D71B-5A7A-676C-3319-D0CF4CE5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F9BC96-09BB-6F0B-D241-A0232765EEDC}"/>
              </a:ext>
            </a:extLst>
          </p:cNvPr>
          <p:cNvSpPr txBox="1"/>
          <p:nvPr/>
        </p:nvSpPr>
        <p:spPr>
          <a:xfrm>
            <a:off x="193184" y="724430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固件更新</a:t>
            </a:r>
            <a:r>
              <a:rPr lang="en-US" altLang="zh-CN" b="1" dirty="0">
                <a:solidFill>
                  <a:schemeClr val="accent2"/>
                </a:solidFill>
              </a:rPr>
              <a:t>-FPGA</a:t>
            </a:r>
            <a:r>
              <a:rPr lang="zh-CN" altLang="en-US" b="1" dirty="0">
                <a:solidFill>
                  <a:schemeClr val="accent2"/>
                </a:solidFill>
              </a:rPr>
              <a:t>上时间戳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F557E2-A52C-BD3C-7161-D7AADEFBA346}"/>
                  </a:ext>
                </a:extLst>
              </p:cNvPr>
              <p:cNvSpPr txBox="1"/>
              <p:nvPr/>
            </p:nvSpPr>
            <p:spPr>
              <a:xfrm>
                <a:off x="473068" y="1764405"/>
                <a:ext cx="4663841" cy="3959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片内</a:t>
                </a:r>
                <a:r>
                  <a:rPr lang="en-US" altLang="zh-CN" dirty="0"/>
                  <a:t>20bit TDC </a:t>
                </a:r>
                <a:r>
                  <a:rPr lang="zh-CN" altLang="en-US" dirty="0"/>
                  <a:t>总时长：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160 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≈1.28×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=78.125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FPGA</a:t>
                </a:r>
                <a:r>
                  <a:rPr lang="zh-CN" altLang="en-US" dirty="0"/>
                  <a:t>上补充</a:t>
                </a:r>
                <a:r>
                  <a:rPr lang="en-US" altLang="zh-CN" dirty="0"/>
                  <a:t>32</a:t>
                </a:r>
                <a:r>
                  <a:rPr lang="zh-CN" altLang="en-US" dirty="0"/>
                  <a:t>位，总时长约为</a:t>
                </a:r>
                <a:r>
                  <a:rPr lang="en-US" altLang="zh-CN" dirty="0"/>
                  <a:t>80 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FPGA</a:t>
                </a:r>
                <a:r>
                  <a:rPr lang="zh-CN" altLang="en-US" dirty="0"/>
                  <a:t>时间戳计数器对齐问题？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F557E2-A52C-BD3C-7161-D7AADEFBA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8" y="1764405"/>
                <a:ext cx="4663841" cy="3959674"/>
              </a:xfrm>
              <a:prstGeom prst="rect">
                <a:avLst/>
              </a:prstGeom>
              <a:blipFill>
                <a:blip r:embed="rId2"/>
                <a:stretch>
                  <a:fillRect l="-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8B980C3-1F0A-2B9F-0971-91BAF928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093" y="2097950"/>
            <a:ext cx="3874955" cy="14125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FA800D-962B-FFCA-298A-2EF59DA2C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258" y="3638147"/>
            <a:ext cx="4252912" cy="31774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3B956C-504B-4BB1-FCF1-942745D0D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606" y="605426"/>
            <a:ext cx="6996680" cy="13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65E2-456C-9710-352B-99F354DB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0DC50-1AFA-4663-BFEE-4CD8FC93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C3BEB3-64CE-7872-6F4A-6327467CD5E6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90D0E2-4139-A6E2-06EF-168D830A08FE}"/>
              </a:ext>
            </a:extLst>
          </p:cNvPr>
          <p:cNvSpPr txBox="1"/>
          <p:nvPr/>
        </p:nvSpPr>
        <p:spPr>
          <a:xfrm>
            <a:off x="1115900" y="2046290"/>
            <a:ext cx="99601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测试温度为-45℃。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将信号发生器输出脉冲分成两路，分别接至ext_validation_0 和 ext_validation_1。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在(925mV, 1075mV, 25mV)之间改变LED的电压，取数。输入信号频率为10kHz。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SiPM偏置电压变化范围（54V，58V）。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初步检查发现存在问题的channel: 3、5、8、31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配置文件为 config_HG_11_ext_trg.txt，所有通道均选取为HG11增益模式。</a:t>
            </a:r>
          </a:p>
        </p:txBody>
      </p:sp>
    </p:spTree>
    <p:extLst>
      <p:ext uri="{BB962C8B-B14F-4D97-AF65-F5344CB8AC3E}">
        <p14:creationId xmlns:p14="http://schemas.microsoft.com/office/powerpoint/2010/main" val="239165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B05D-A650-CCE1-2E48-EE85586C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1BBE4-2BBD-7E5F-A292-B4D2928B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F336A0-A178-E8DE-D230-FCD0481DA3A6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16C623-79CB-8B4E-5675-3A5096B6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44" y="1326943"/>
            <a:ext cx="8007377" cy="53333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555C0F5-7EA3-DF82-0846-FA5092F6978E}"/>
              </a:ext>
            </a:extLst>
          </p:cNvPr>
          <p:cNvSpPr txBox="1"/>
          <p:nvPr/>
        </p:nvSpPr>
        <p:spPr>
          <a:xfrm>
            <a:off x="354170" y="1848118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偏置电压：</a:t>
            </a:r>
            <a:r>
              <a:rPr lang="en-US" altLang="zh-CN" dirty="0"/>
              <a:t>54V</a:t>
            </a:r>
          </a:p>
          <a:p>
            <a:endParaRPr lang="en-US" altLang="zh-CN" dirty="0"/>
          </a:p>
          <a:p>
            <a:r>
              <a:rPr lang="en-US" altLang="zh-CN" dirty="0"/>
              <a:t>Channel</a:t>
            </a:r>
            <a:r>
              <a:rPr lang="zh-CN" altLang="en-US" dirty="0"/>
              <a:t>：</a:t>
            </a:r>
            <a:r>
              <a:rPr lang="en-US" altLang="zh-CN" dirty="0"/>
              <a:t>0-15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14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B463-D60F-1346-8C64-6CEEF0C9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4B4E6-76B0-A35B-76C9-097E2FE2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AB4340-B780-99A3-7423-1227C0A66E8E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3B4AFC-DB11-AA68-D70E-5500BD5C0504}"/>
              </a:ext>
            </a:extLst>
          </p:cNvPr>
          <p:cNvSpPr txBox="1"/>
          <p:nvPr/>
        </p:nvSpPr>
        <p:spPr>
          <a:xfrm>
            <a:off x="354170" y="1848118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偏置电压：</a:t>
            </a:r>
            <a:r>
              <a:rPr lang="en-US" altLang="zh-CN" dirty="0"/>
              <a:t>54V</a:t>
            </a:r>
          </a:p>
          <a:p>
            <a:endParaRPr lang="en-US" altLang="zh-CN" dirty="0"/>
          </a:p>
          <a:p>
            <a:r>
              <a:rPr lang="en-US" altLang="zh-CN" dirty="0"/>
              <a:t>Channel</a:t>
            </a:r>
            <a:r>
              <a:rPr lang="zh-CN" altLang="en-US" dirty="0"/>
              <a:t>：</a:t>
            </a:r>
            <a:r>
              <a:rPr lang="en-US" altLang="zh-CN" dirty="0"/>
              <a:t>15-31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002C19-DB0A-5722-3AF2-EDB04EB4B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54" y="1021802"/>
            <a:ext cx="8256886" cy="55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A8CD-5EA3-2C80-8CDF-C9F10FAF0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8F71E-C628-EACE-34FC-1B258386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28D904-6075-5690-E77C-C9E63F2561FB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BBCC1A-0AE1-32D6-9AF4-2EF042E33794}"/>
              </a:ext>
            </a:extLst>
          </p:cNvPr>
          <p:cNvSpPr txBox="1"/>
          <p:nvPr/>
        </p:nvSpPr>
        <p:spPr>
          <a:xfrm>
            <a:off x="238260" y="1179524"/>
            <a:ext cx="3425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更换</a:t>
            </a:r>
            <a:r>
              <a:rPr lang="en-US" altLang="zh-CN" dirty="0"/>
              <a:t>channel3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8</a:t>
            </a:r>
            <a:r>
              <a:rPr lang="zh-CN" altLang="en-US" dirty="0"/>
              <a:t>、</a:t>
            </a:r>
            <a:r>
              <a:rPr lang="en-US" altLang="zh-CN" dirty="0"/>
              <a:t>31</a:t>
            </a:r>
            <a:r>
              <a:rPr lang="zh-CN" altLang="en-US" dirty="0"/>
              <a:t>所连接</a:t>
            </a:r>
            <a:r>
              <a:rPr lang="en-US" altLang="zh-CN" dirty="0" err="1"/>
              <a:t>SiPM</a:t>
            </a:r>
            <a:r>
              <a:rPr lang="zh-CN" altLang="en-US" dirty="0"/>
              <a:t>，仍然存在同样的问题。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可能是打线出了问题，后续可以检查其他</a:t>
            </a:r>
            <a:r>
              <a:rPr lang="en-US" altLang="zh-CN" dirty="0"/>
              <a:t>MPT2321</a:t>
            </a:r>
            <a:r>
              <a:rPr lang="zh-CN" altLang="en-US" dirty="0"/>
              <a:t>测试板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9997B-10E1-D192-FF7B-3C3C38984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8" y="3429000"/>
            <a:ext cx="4339239" cy="32544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7EB89F4-5674-896E-1049-70F1F3F4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3" y="1179524"/>
            <a:ext cx="5850820" cy="43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5D1C2-9FEC-6778-DDD4-7E686250A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E7377-1793-C6DA-1C91-41B48FCD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E16EF8-6DFD-D2F3-91B1-D863C1863721}"/>
              </a:ext>
            </a:extLst>
          </p:cNvPr>
          <p:cNvSpPr txBox="1"/>
          <p:nvPr/>
        </p:nvSpPr>
        <p:spPr>
          <a:xfrm>
            <a:off x="193184" y="724430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矫正方法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EF55E3-AF1F-DDD2-E3E9-FFF8948E2442}"/>
              </a:ext>
            </a:extLst>
          </p:cNvPr>
          <p:cNvSpPr txBox="1"/>
          <p:nvPr/>
        </p:nvSpPr>
        <p:spPr>
          <a:xfrm>
            <a:off x="193184" y="1372118"/>
            <a:ext cx="637504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打开出厂测试模式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配置为外部触发，箱</a:t>
            </a:r>
            <a:r>
              <a:rPr lang="en-US" altLang="zh-CN" dirty="0"/>
              <a:t>EXTRG</a:t>
            </a:r>
            <a:r>
              <a:rPr lang="zh-CN" altLang="en-US" dirty="0"/>
              <a:t>和</a:t>
            </a:r>
            <a:r>
              <a:rPr lang="en-US" altLang="zh-CN" dirty="0"/>
              <a:t>EXTVALID</a:t>
            </a:r>
            <a:r>
              <a:rPr lang="zh-CN" altLang="en-US" dirty="0"/>
              <a:t>注入同频方波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TDC</a:t>
            </a:r>
            <a:r>
              <a:rPr lang="zh-CN" altLang="en-US" b="1" dirty="0"/>
              <a:t>的粗矫正</a:t>
            </a:r>
            <a:r>
              <a:rPr lang="zh-CN" altLang="en-US" dirty="0"/>
              <a:t>：分别观察</a:t>
            </a:r>
            <a:r>
              <a:rPr lang="en-US" altLang="zh-CN" dirty="0"/>
              <a:t>CC[0]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  <a:r>
              <a:rPr lang="zh-CN" altLang="en-US" dirty="0"/>
              <a:t>时，和</a:t>
            </a:r>
            <a:r>
              <a:rPr lang="en-US" altLang="zh-CN" dirty="0"/>
              <a:t>CC[0]</a:t>
            </a:r>
            <a:r>
              <a:rPr lang="zh-CN" altLang="en-US" dirty="0"/>
              <a:t>为</a:t>
            </a:r>
            <a:r>
              <a:rPr lang="en-US" altLang="zh-CN" dirty="0"/>
              <a:t>1</a:t>
            </a:r>
            <a:r>
              <a:rPr lang="zh-CN" altLang="en-US" dirty="0"/>
              <a:t>时</a:t>
            </a:r>
            <a:r>
              <a:rPr lang="en-US" altLang="zh-CN" dirty="0"/>
              <a:t>MC[2:0] </a:t>
            </a:r>
            <a:r>
              <a:rPr lang="zh-CN" altLang="en-US" dirty="0"/>
              <a:t>对应事件数量分布的直方图。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/>
              <a:t>左右偏移直方图（因为</a:t>
            </a:r>
            <a:r>
              <a:rPr lang="en-US" altLang="zh-CN" sz="1400" dirty="0"/>
              <a:t>MC</a:t>
            </a:r>
            <a:r>
              <a:rPr lang="zh-CN" altLang="en-US" sz="1400" dirty="0"/>
              <a:t>计数器循环为</a:t>
            </a:r>
            <a:r>
              <a:rPr lang="en-US" altLang="zh-CN" sz="1400" dirty="0"/>
              <a:t>8</a:t>
            </a:r>
            <a:r>
              <a:rPr lang="zh-CN" altLang="en-US" sz="1400" dirty="0"/>
              <a:t>，则左移时应使用</a:t>
            </a:r>
            <a:r>
              <a:rPr lang="en-US" altLang="zh-CN" sz="1400" dirty="0"/>
              <a:t>8</a:t>
            </a:r>
            <a:r>
              <a:rPr lang="zh-CN" altLang="en-US" sz="1400" dirty="0"/>
              <a:t>减去偏移值），使得</a:t>
            </a:r>
            <a:r>
              <a:rPr lang="en-US" altLang="zh-CN" sz="1400" dirty="0"/>
              <a:t>CC[0]</a:t>
            </a:r>
            <a:r>
              <a:rPr lang="zh-CN" altLang="en-US" sz="1400" dirty="0"/>
              <a:t>为</a:t>
            </a:r>
            <a:r>
              <a:rPr lang="en-US" altLang="zh-CN" sz="1400" dirty="0"/>
              <a:t>0</a:t>
            </a:r>
            <a:r>
              <a:rPr lang="zh-CN" altLang="en-US" sz="1400" dirty="0"/>
              <a:t>时，</a:t>
            </a:r>
            <a:r>
              <a:rPr lang="en-US" altLang="zh-CN" sz="1400" dirty="0"/>
              <a:t>MC[2:0] 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0-3</a:t>
            </a:r>
            <a:r>
              <a:rPr lang="zh-CN" altLang="en-US" sz="1400" dirty="0"/>
              <a:t>上；</a:t>
            </a:r>
            <a:r>
              <a:rPr lang="en-US" altLang="zh-CN" sz="1400" dirty="0"/>
              <a:t>CC[0]</a:t>
            </a:r>
            <a:r>
              <a:rPr lang="zh-CN" altLang="en-US" sz="1400" dirty="0"/>
              <a:t>为</a:t>
            </a:r>
            <a:r>
              <a:rPr lang="en-US" altLang="zh-CN" sz="1400" dirty="0"/>
              <a:t>1</a:t>
            </a:r>
            <a:r>
              <a:rPr lang="zh-CN" altLang="en-US" sz="1400" dirty="0"/>
              <a:t>时，</a:t>
            </a:r>
            <a:r>
              <a:rPr lang="en-US" altLang="zh-CN" sz="1400" dirty="0"/>
              <a:t>MC[2:0]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4-7</a:t>
            </a:r>
            <a:r>
              <a:rPr lang="zh-CN" altLang="en-US" sz="1400" dirty="0"/>
              <a:t>上，得出粗校准偏移值</a:t>
            </a:r>
            <a:r>
              <a:rPr lang="en-US" altLang="zh-CN" sz="1400" dirty="0" err="1"/>
              <a:t>Dcm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TDC</a:t>
            </a:r>
            <a:r>
              <a:rPr lang="zh-CN" altLang="en-US" b="1" dirty="0"/>
              <a:t>细矫正：</a:t>
            </a:r>
            <a:r>
              <a:rPr lang="zh-CN" altLang="en-US" dirty="0"/>
              <a:t>将得到的粗校准偏移值</a:t>
            </a:r>
            <a:r>
              <a:rPr lang="en-US" altLang="zh-CN" dirty="0" err="1"/>
              <a:t>Dcm</a:t>
            </a:r>
            <a:r>
              <a:rPr lang="zh-CN" altLang="en-US" dirty="0"/>
              <a:t>与实际的</a:t>
            </a:r>
            <a:r>
              <a:rPr lang="en-US" altLang="zh-CN" dirty="0"/>
              <a:t>MC</a:t>
            </a:r>
            <a:r>
              <a:rPr lang="zh-CN" altLang="en-US" dirty="0"/>
              <a:t>计数值叠加后，同上观察并偏移</a:t>
            </a:r>
            <a:r>
              <a:rPr lang="en-US" altLang="zh-CN" dirty="0"/>
              <a:t>MC[2:0]</a:t>
            </a:r>
            <a:r>
              <a:rPr lang="zh-CN" altLang="en-US" dirty="0"/>
              <a:t>的最后一位</a:t>
            </a:r>
            <a:r>
              <a:rPr lang="en-US" altLang="zh-CN" dirty="0"/>
              <a:t>MC[0]</a:t>
            </a:r>
            <a:r>
              <a:rPr lang="zh-CN" altLang="en-US" dirty="0"/>
              <a:t>为 </a:t>
            </a:r>
            <a:r>
              <a:rPr lang="en-US" altLang="zh-CN" dirty="0"/>
              <a:t>0 </a:t>
            </a:r>
            <a:r>
              <a:rPr lang="zh-CN" altLang="en-US" dirty="0"/>
              <a:t>和</a:t>
            </a:r>
            <a:r>
              <a:rPr lang="en-US" altLang="zh-CN" dirty="0"/>
              <a:t>1</a:t>
            </a:r>
            <a:r>
              <a:rPr lang="zh-CN" altLang="en-US" dirty="0"/>
              <a:t>时对应的</a:t>
            </a:r>
            <a:r>
              <a:rPr lang="en-US" altLang="zh-CN" dirty="0"/>
              <a:t>FC[4:0]</a:t>
            </a:r>
            <a:r>
              <a:rPr lang="zh-CN" altLang="en-US" dirty="0"/>
              <a:t>对应事件数量分布的直方图。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/>
              <a:t>使</a:t>
            </a:r>
            <a:r>
              <a:rPr lang="en-US" altLang="zh-CN" sz="1400" dirty="0"/>
              <a:t>MC[0]</a:t>
            </a:r>
            <a:r>
              <a:rPr lang="zh-CN" altLang="en-US" sz="1400" dirty="0"/>
              <a:t>为</a:t>
            </a:r>
            <a:r>
              <a:rPr lang="en-US" altLang="zh-CN" sz="1400" dirty="0"/>
              <a:t>0</a:t>
            </a:r>
            <a:r>
              <a:rPr lang="zh-CN" altLang="en-US" sz="1400" dirty="0"/>
              <a:t>时，</a:t>
            </a:r>
            <a:r>
              <a:rPr lang="en-US" altLang="zh-CN" sz="1400" dirty="0"/>
              <a:t>FC[4:0]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0-15</a:t>
            </a:r>
            <a:r>
              <a:rPr lang="zh-CN" altLang="en-US" sz="1400" dirty="0"/>
              <a:t>上，</a:t>
            </a:r>
            <a:r>
              <a:rPr lang="en-US" altLang="zh-CN" sz="1400" dirty="0"/>
              <a:t>MC[0]</a:t>
            </a:r>
            <a:r>
              <a:rPr lang="zh-CN" altLang="en-US" sz="1400" dirty="0"/>
              <a:t>为</a:t>
            </a:r>
            <a:r>
              <a:rPr lang="en-US" altLang="zh-CN" sz="1400" dirty="0"/>
              <a:t>1</a:t>
            </a:r>
            <a:r>
              <a:rPr lang="zh-CN" altLang="en-US" sz="1400" dirty="0"/>
              <a:t>时，</a:t>
            </a:r>
            <a:r>
              <a:rPr lang="en-US" altLang="zh-CN" sz="1400" dirty="0"/>
              <a:t>FC[4:0]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16-31</a:t>
            </a:r>
            <a:r>
              <a:rPr lang="zh-CN" altLang="en-US" sz="1400" dirty="0"/>
              <a:t>上，得出细校准偏 移值</a:t>
            </a:r>
            <a:r>
              <a:rPr lang="en-US" altLang="zh-CN" sz="1400" dirty="0" err="1"/>
              <a:t>Dfm</a:t>
            </a:r>
            <a:r>
              <a:rPr lang="zh-CN" altLang="en-US" sz="1400" dirty="0"/>
              <a:t>。此时的偏移值使得细计数器和按照粗校正偏移后的中计数器对齐，即</a:t>
            </a:r>
            <a:r>
              <a:rPr lang="en-US" altLang="zh-CN" sz="1400" dirty="0"/>
              <a:t>TDC</a:t>
            </a:r>
            <a:r>
              <a:rPr lang="zh-CN" altLang="en-US" sz="1400" dirty="0"/>
              <a:t>的细矫正。</a:t>
            </a:r>
            <a:endParaRPr lang="en-US" altLang="zh-CN" sz="1400" dirty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E025325-A5F2-4C3C-FD61-7CD570896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20" y="1699506"/>
            <a:ext cx="5074296" cy="16164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B2A5609-0515-8865-F637-132405764BE3}"/>
              </a:ext>
            </a:extLst>
          </p:cNvPr>
          <p:cNvSpPr txBox="1"/>
          <p:nvPr/>
        </p:nvSpPr>
        <p:spPr>
          <a:xfrm>
            <a:off x="7310686" y="3773592"/>
            <a:ext cx="40176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测试条件：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室温下进行，18.7℃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输入脉冲信号频率为10kHz，幅度为3.3V。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一次对一半的通道进行矫正。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6F67CB-6DA5-4E3A-0300-F94D8D29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98" y="23317"/>
            <a:ext cx="5764702" cy="14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6272D-D7D8-3DC9-210D-96BB500FC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445B1-CF92-C8DB-49C3-78F2C0C2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0453EE-AD2E-1E60-D1CC-64E6DBCE845C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粗矫正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9BB218-FBF0-27F8-9EF0-8E1494A6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4" y="724430"/>
            <a:ext cx="9064421" cy="60412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872C6B0-B6DE-8414-CDFB-1972FBCB6C0E}"/>
              </a:ext>
            </a:extLst>
          </p:cNvPr>
          <p:cNvSpPr txBox="1"/>
          <p:nvPr/>
        </p:nvSpPr>
        <p:spPr>
          <a:xfrm>
            <a:off x="111690" y="1769123"/>
            <a:ext cx="2484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Dcm = (101)</a:t>
            </a:r>
            <a:r>
              <a:rPr lang="en-US" altLang="zh-CN" baseline="-25000" dirty="0"/>
              <a:t>2</a:t>
            </a:r>
            <a:r>
              <a:rPr lang="zh-CN" altLang="en-US" dirty="0"/>
              <a:t> = 8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-3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76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FCCC9-6330-4C5C-889B-561D252A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FDD3D-CC9D-EEB1-2EB5-375B3611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2204D8-4236-ADE5-E9E1-D63BA1F7C05C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粗矫正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996002-600D-9F3E-7535-07A33809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760170"/>
            <a:ext cx="8930562" cy="59644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48DF32-312D-CAFC-4CAC-DA6109743F19}"/>
              </a:ext>
            </a:extLst>
          </p:cNvPr>
          <p:cNvSpPr txBox="1"/>
          <p:nvPr/>
        </p:nvSpPr>
        <p:spPr>
          <a:xfrm>
            <a:off x="111690" y="1769123"/>
            <a:ext cx="2484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Dcm = (101)</a:t>
            </a:r>
            <a:r>
              <a:rPr lang="en-US" altLang="zh-CN" baseline="-25000" dirty="0"/>
              <a:t>2</a:t>
            </a:r>
            <a:r>
              <a:rPr lang="zh-CN" altLang="en-US" dirty="0"/>
              <a:t> = 8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-3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94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05F95-D941-BE77-FFAD-A549CAE2C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2BAF7-DA52-8633-745B-5A1DE3D5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99E0BA-DA7C-8308-984B-7770588F1374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细矫正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411B1A-B7F7-9D95-E761-731D82B9A349}"/>
              </a:ext>
            </a:extLst>
          </p:cNvPr>
          <p:cNvSpPr txBox="1"/>
          <p:nvPr/>
        </p:nvSpPr>
        <p:spPr>
          <a:xfrm>
            <a:off x="0" y="1762684"/>
            <a:ext cx="302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Dfm</a:t>
            </a:r>
            <a:r>
              <a:rPr lang="en-US" altLang="zh-CN" dirty="0"/>
              <a:t> =  (11000)</a:t>
            </a:r>
            <a:r>
              <a:rPr lang="en-US" altLang="zh-CN" baseline="-25000" dirty="0"/>
              <a:t>2</a:t>
            </a:r>
            <a:r>
              <a:rPr lang="en-US" altLang="zh-CN" dirty="0"/>
              <a:t> = 32 + (-8)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762B30-28E0-B046-626F-ECFEC495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96" y="724430"/>
            <a:ext cx="9120111" cy="60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omic Sans MS"/>
        <a:ea typeface="华文楷体"/>
        <a:cs typeface=""/>
      </a:majorFont>
      <a:minorFont>
        <a:latin typeface="Comic Sans MS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42647</TotalTime>
  <Words>681</Words>
  <Application>Microsoft Office PowerPoint</Application>
  <PresentationFormat>宽屏</PresentationFormat>
  <Paragraphs>87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Arial</vt:lpstr>
      <vt:lpstr>Cambria Math</vt:lpstr>
      <vt:lpstr>Comic Sans MS</vt:lpstr>
      <vt:lpstr>Times New Roman</vt:lpstr>
      <vt:lpstr>Wingdings</vt:lpstr>
      <vt:lpstr>Office 主题​​</vt:lpstr>
      <vt:lpstr>MPT2321 readout electronics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1040</cp:revision>
  <dcterms:created xsi:type="dcterms:W3CDTF">2021-11-11T02:50:15Z</dcterms:created>
  <dcterms:modified xsi:type="dcterms:W3CDTF">2025-03-24T01:54:53Z</dcterms:modified>
</cp:coreProperties>
</file>