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72" r:id="rId4"/>
    <p:sldId id="279" r:id="rId5"/>
    <p:sldId id="280" r:id="rId6"/>
    <p:sldId id="281" r:id="rId7"/>
    <p:sldId id="284" r:id="rId8"/>
    <p:sldId id="282" r:id="rId9"/>
    <p:sldId id="2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8" autoAdjust="0"/>
  </p:normalViewPr>
  <p:slideViewPr>
    <p:cSldViewPr snapToGrid="0">
      <p:cViewPr varScale="1">
        <p:scale>
          <a:sx n="99" d="100"/>
          <a:sy n="99" d="100"/>
        </p:scale>
        <p:origin x="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1754-D113-4B43-9873-D526639FBB3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C222-A0E6-4A60-8975-011BCE83D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25716-316A-138B-67D2-38B068126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0E9C6-36F0-9FC2-B1E1-6D3AF3997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E367C-ECBA-A13F-FEC2-D1AB22564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由于使用整个探测器的模型模拟耗时会很长，另准备了两个较小的模型，其中一个尺寸为</a:t>
            </a:r>
            <a:r>
              <a:rPr lang="en-US" altLang="zh-CN" dirty="0"/>
              <a:t>100*100*500</a:t>
            </a:r>
            <a:r>
              <a:rPr lang="zh-CN" altLang="en-US" dirty="0"/>
              <a:t>微米，并去掉了金属材料，而直接把</a:t>
            </a:r>
            <a:r>
              <a:rPr lang="en-US" altLang="zh-CN" dirty="0"/>
              <a:t>contact</a:t>
            </a:r>
            <a:r>
              <a:rPr lang="zh-CN" altLang="en-US" dirty="0"/>
              <a:t>放在金刚石上，这样之后可以研究</a:t>
            </a:r>
            <a:r>
              <a:rPr lang="en-US" altLang="zh-CN" dirty="0"/>
              <a:t>contact</a:t>
            </a:r>
            <a:r>
              <a:rPr lang="zh-CN" altLang="en-US" dirty="0"/>
              <a:t>的特性，比如修改接触特性、改变电阻等。在接近</a:t>
            </a:r>
            <a:r>
              <a:rPr lang="en-US" altLang="zh-CN" dirty="0"/>
              <a:t>contact</a:t>
            </a:r>
            <a:r>
              <a:rPr lang="zh-CN" altLang="en-US" dirty="0"/>
              <a:t>的位置，使用了更大的网格密度。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59D6-61BA-8FC2-4A37-6BE1EBF13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7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5CB7-9DBB-F158-4DF4-1D30ECD6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B4D41-D386-F124-FA40-C4A4239F8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1D57B-927B-FD16-9A69-0EE0ABF32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另外一个的尺寸是</a:t>
            </a:r>
            <a:r>
              <a:rPr lang="en-US" altLang="zh-CN" dirty="0"/>
              <a:t>2000*2000*500</a:t>
            </a:r>
            <a:r>
              <a:rPr lang="zh-CN" altLang="en-US" dirty="0"/>
              <a:t>微米，正面两个电极，每个是</a:t>
            </a:r>
            <a:r>
              <a:rPr lang="en-US" altLang="zh-CN" dirty="0"/>
              <a:t>900*1900</a:t>
            </a:r>
            <a:r>
              <a:rPr lang="zh-CN" altLang="en-US" dirty="0"/>
              <a:t>微米，背面一个电极，</a:t>
            </a:r>
            <a:r>
              <a:rPr lang="en-US" altLang="zh-CN" dirty="0"/>
              <a:t>1900*1900</a:t>
            </a:r>
            <a:r>
              <a:rPr lang="zh-CN" altLang="en-US" dirty="0"/>
              <a:t>微米，用于验证前一模型的</a:t>
            </a:r>
            <a:r>
              <a:rPr lang="en-US" altLang="zh-CN" dirty="0"/>
              <a:t>IV</a:t>
            </a:r>
            <a:r>
              <a:rPr lang="zh-CN" altLang="en-US" dirty="0"/>
              <a:t>曲线，并在之后可用于模拟粒子击中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E51F-5FE7-E447-84F2-B72877248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8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EE673-804C-176D-B7C7-EC7F910DF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6530B-4ADE-9F92-4ECB-A62B05280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504D7-F3EA-9E3D-F848-59748C24C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接下来是掺杂，在气相沉积的过程中，会有硼和氮杂质进入金刚石。同时，掺杂还可以防止模拟过程中的计算不收敛问题。因此，在金刚石中使用硼作为</a:t>
            </a:r>
            <a:r>
              <a:rPr lang="en-US" altLang="zh-CN" dirty="0"/>
              <a:t>P</a:t>
            </a:r>
            <a:r>
              <a:rPr lang="zh-CN" altLang="en-US" dirty="0"/>
              <a:t>型掺杂，其激活能为</a:t>
            </a:r>
            <a:r>
              <a:rPr lang="en-US" altLang="zh-CN" dirty="0"/>
              <a:t>0.37eV</a:t>
            </a:r>
            <a:r>
              <a:rPr lang="zh-CN" altLang="en-US" dirty="0"/>
              <a:t>。分别使用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en-US" altLang="zh-CN" dirty="0"/>
              <a:t>10</a:t>
            </a:r>
            <a:r>
              <a:rPr lang="zh-CN" altLang="en-US" dirty="0"/>
              <a:t>，</a:t>
            </a:r>
            <a:r>
              <a:rPr lang="en-US" altLang="zh-CN" dirty="0"/>
              <a:t>11</a:t>
            </a:r>
            <a:r>
              <a:rPr lang="zh-CN" altLang="en-US" dirty="0"/>
              <a:t>次方每立方厘米浓度掺杂进行</a:t>
            </a:r>
            <a:r>
              <a:rPr lang="en-US" altLang="zh-CN" dirty="0"/>
              <a:t>IV</a:t>
            </a:r>
            <a:r>
              <a:rPr lang="zh-CN" altLang="en-US" dirty="0"/>
              <a:t>曲线模拟。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89E33-DDB8-DAA5-6561-C7788359C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6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IV</a:t>
            </a:r>
            <a:r>
              <a:rPr lang="zh-CN" altLang="en-US" dirty="0"/>
              <a:t>曲线使用稳态模拟，将背面电极的电压从</a:t>
            </a:r>
            <a:r>
              <a:rPr lang="en-US" altLang="zh-CN" dirty="0"/>
              <a:t>0V</a:t>
            </a:r>
            <a:r>
              <a:rPr lang="zh-CN" altLang="en-US" dirty="0"/>
              <a:t>逐渐增加到</a:t>
            </a:r>
            <a:r>
              <a:rPr lang="en-US" altLang="zh-CN" dirty="0"/>
              <a:t>500V</a:t>
            </a:r>
            <a:r>
              <a:rPr lang="zh-CN" altLang="en-US" dirty="0"/>
              <a:t>。使用的物理模型如下。首先是掺杂禁带变窄模型，接着是迁移率设置，其中关闭了默认的固定迁移率模型，使用掺杂浓度相关的迁移率模型，再加上高场饱和模型和界面散射模型。然后是</a:t>
            </a:r>
            <a:r>
              <a:rPr lang="en-US" altLang="zh-CN" dirty="0"/>
              <a:t>SRH</a:t>
            </a:r>
            <a:r>
              <a:rPr lang="zh-CN" altLang="en-US" dirty="0"/>
              <a:t>复合模型和雪崩击穿模型。雪崩击穿只有在很高的电场下才会发生，金刚石探测器的电压远低于击穿电压，所以基本不用考虑击穿问题。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7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IV</a:t>
            </a:r>
            <a:r>
              <a:rPr lang="zh-CN" altLang="en-US" dirty="0"/>
              <a:t>曲线的绘制结果，掺杂浓度越高，载流子浓度越高，电流就越大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19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将</a:t>
            </a:r>
            <a:r>
              <a:rPr lang="en-US" altLang="zh-CN" dirty="0"/>
              <a:t>Y</a:t>
            </a:r>
            <a:r>
              <a:rPr lang="zh-CN" altLang="en-US" dirty="0"/>
              <a:t>轴改为对数坐标，可以看出在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次方左右的掺杂浓度下，掺杂浓度高一个数量级，电流也增加约一个数量级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6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62CB-187A-7072-AAC4-CABD9E34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3E6-2DA6-7942-45D8-D9960FAC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B588-0073-7873-E1A0-A7B33154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557-0A53-4E81-B56A-4F447605056A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660-5194-2730-C1EC-55CD24E7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3811-AD8C-58C8-C8E1-D4AD690C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B7D-AE65-95F5-86ED-2D0BD061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18A3-0711-D1D2-21E9-5D9685E9E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9493-9F20-B052-5149-453CB661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A476-4597-45D1-9B71-67F8152BF781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CF1E-3011-83EC-CC44-795F4D14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F345-8ADB-E933-F5F9-23B6DAE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0FC93-5A18-455A-88E2-9D84843B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73850-247E-F14B-F3C8-FFFD60D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F5BC-38FF-F508-29FF-D0D49374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DA2A-E077-4FC3-AA51-0A70AA51FBB6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E3D2-8226-C801-28C2-C3BE8167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5A47-3DF2-F939-8056-57018D37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106-3F41-5B2B-6BB3-E6C312A3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1F73-7C43-560D-ADA2-75DC17FC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9F1E-8197-E41C-E4A1-6501B77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8B7D-5AB7-4B87-A33B-66461C0DD6EF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850B-859E-AF2A-5F46-FB879F0E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33B0-3144-584A-0F2C-6A0DD69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A156-0A0C-3EA3-DDE1-CAC8F01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8963-F5BE-CE06-58B7-FAB77FC5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B6FE-8DFA-53E4-198F-69C28F2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3470-1C0A-40F2-9C3D-34B73520404F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421-2E9C-DC3E-EEA1-78EB249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165A-4E1C-9447-2F34-33C946D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3D31-BA0A-9A8D-6154-9752039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65F5-A4EF-8368-6CFB-2B7B6B8FC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FC325-849D-D7E1-07A7-4819526C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F877-7BEA-5F02-BAA9-A77B2EF5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E965-A053-45EB-B0F1-7CC847790483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09919-8BD1-C9D8-1FF2-BAA1EE2E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B5375-3BE1-CE6A-3340-8F6A295A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FDF2-EF07-FAC7-4F0D-C52D7C57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CB03-54F0-D803-C76D-1A85E80E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36723-E22F-9665-F5D5-05706C02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2732-A32C-4777-007D-8F0419DD3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B79FE-DAB7-A08B-53E4-7B0C8F030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B402A-CD69-CFE2-6339-F5B1E87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FA4-746A-48DE-8A18-EB5A1F7C4F63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5F7F-B59E-7491-4CB3-3F4E753E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BF2C1-F4E1-3157-9097-0B16C71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DC8-C845-94D5-B0FB-9091B8F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669E1-387E-715D-7AE7-C877D33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97B-217D-48EF-A366-2DBD3B5372BE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B030F-3530-29F3-1D07-DD5FEADC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57D57-4D19-DCD6-6949-0B3C42AB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38DC-AB39-8502-FB5C-4B00884F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E71D-DE4D-48DA-95C8-441457A53353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3F24-3B1B-5B65-D6C4-70F12CF4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F7D6E6-F0F0-8513-2BEB-EBFCEEFD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683-385E-3E34-5ED2-4399BFD8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3EC-7830-2C55-3C13-BA9389AC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A6A8-7170-6D24-000C-192D33981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0873-01A8-28E4-91B7-058CA7C7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1B2A-05F0-4E34-AF21-0C272EFE4805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47B58-76BF-96CA-1516-2879CFF3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E4E2-B4A5-4F5C-C0DB-CFBFF535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E36-F33D-4F45-CD52-244A55A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E9650-BF30-1DBE-2544-44E8E53B4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99FE-CB06-77C5-BC19-B2347C84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041A-10BA-9090-336F-E4ECADD6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BD58-A98B-4518-BB6B-240FE603E527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07514-9019-4779-51B1-A48AF12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FEDD-79BC-E43B-FD8A-DB91C20C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46CEA-DF1E-C1DB-DDA5-3ACF3D1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A880-77C0-6D23-B011-43F5EFC0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2F30-AE85-C12D-99AB-DE118EEC5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8BB5A-8CC8-4C8C-AC1A-BB5BB4B81B95}" type="datetime1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CE10-C887-E098-60A9-020DFC27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6320-4550-A293-1307-F0673781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BC0C-D0C5-6FCF-A451-11CBD1145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FAAD7-DD40-09A6-F106-3A41249DF42A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49343-A2F5-BB57-80E2-C9B91939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88A0C9-31C1-8E3E-0831-14557B61AF04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6658170" cy="3277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 small one is used for testing meshing 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doping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100×100×500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Removed materials between diamond and contact, </a:t>
                </a:r>
                <a:r>
                  <a:rPr lang="en-US" altLang="zh-CN" sz="2000" dirty="0">
                    <a:solidFill>
                      <a:srgbClr val="DB19D8"/>
                    </a:solidFill>
                  </a:rPr>
                  <a:t>directly contact to the diamond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properties of contact can be modified for additional studies (Ohmic, Schottky, Resistive...)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Meshing refined at regions close to contacts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88A0C9-31C1-8E3E-0831-14557B61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6658170" cy="3277116"/>
              </a:xfrm>
              <a:prstGeom prst="rect">
                <a:avLst/>
              </a:prstGeom>
              <a:blipFill>
                <a:blip r:embed="rId5"/>
                <a:stretch>
                  <a:fillRect l="-823" r="-915" b="-2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9F1E58D3-622A-5D14-4174-35B746116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530" y="1189416"/>
            <a:ext cx="3392663" cy="4479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D06220-09EB-1DCC-A8D5-8B88BF0AA87B}"/>
                  </a:ext>
                </a:extLst>
              </p:cNvPr>
              <p:cNvSpPr txBox="1"/>
              <p:nvPr/>
            </p:nvSpPr>
            <p:spPr>
              <a:xfrm>
                <a:off x="8608530" y="5411613"/>
                <a:ext cx="11107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D06220-09EB-1DCC-A8D5-8B88BF0AA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530" y="5411613"/>
                <a:ext cx="1110781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84B4C3-AA57-AE33-F987-803634BC0D37}"/>
                  </a:ext>
                </a:extLst>
              </p:cNvPr>
              <p:cNvSpPr txBox="1"/>
              <p:nvPr/>
            </p:nvSpPr>
            <p:spPr>
              <a:xfrm>
                <a:off x="10123324" y="5386209"/>
                <a:ext cx="11107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84B4C3-AA57-AE33-F987-803634BC0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324" y="5386209"/>
                <a:ext cx="1110781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4506E7-1A89-4A0C-F538-ECD5F6513EC0}"/>
                  </a:ext>
                </a:extLst>
              </p:cNvPr>
              <p:cNvSpPr txBox="1"/>
              <p:nvPr/>
            </p:nvSpPr>
            <p:spPr>
              <a:xfrm>
                <a:off x="7600030" y="3275110"/>
                <a:ext cx="11107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500 </m:t>
                      </m:r>
                      <m:r>
                        <a:rPr lang="zh-CN" altLang="en-US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4506E7-1A89-4A0C-F538-ECD5F6513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030" y="3275110"/>
                <a:ext cx="111078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119575-FF0D-3590-B318-49D9601688E1}"/>
              </a:ext>
            </a:extLst>
          </p:cNvPr>
          <p:cNvCxnSpPr/>
          <p:nvPr/>
        </p:nvCxnSpPr>
        <p:spPr>
          <a:xfrm>
            <a:off x="9855321" y="913256"/>
            <a:ext cx="0" cy="748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036261-05E7-7D9B-B8B7-1AB07F88FF7E}"/>
              </a:ext>
            </a:extLst>
          </p:cNvPr>
          <p:cNvSpPr txBox="1"/>
          <p:nvPr/>
        </p:nvSpPr>
        <p:spPr>
          <a:xfrm>
            <a:off x="9229357" y="554672"/>
            <a:ext cx="125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Contact</a:t>
            </a:r>
            <a:endParaRPr lang="zh-CN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E279E4-2D87-B650-CAD3-1005A05A3087}"/>
              </a:ext>
            </a:extLst>
          </p:cNvPr>
          <p:cNvSpPr txBox="1"/>
          <p:nvPr/>
        </p:nvSpPr>
        <p:spPr>
          <a:xfrm>
            <a:off x="9229357" y="6058460"/>
            <a:ext cx="125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Contact</a:t>
            </a:r>
            <a:endParaRPr lang="zh-CN" altLang="en-US" sz="1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F4EE38-67D2-9246-A35C-36D4E9821C38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855321" y="5589158"/>
            <a:ext cx="0" cy="469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E238506-D8B5-01AF-E4B7-BCBD7D0813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890" r="8120"/>
          <a:stretch/>
        </p:blipFill>
        <p:spPr>
          <a:xfrm>
            <a:off x="1752256" y="4291810"/>
            <a:ext cx="4479803" cy="23084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51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DEF4-C4B4-7277-9CE8-EB6A1C55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EAF93-6DBB-4C5F-A235-53B12E901D1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4681-3D8A-5AAC-A180-B2C34D0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7642766" cy="189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Another design for transient simulation testing later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2000×2000×500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Two electrodes on front side,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900×1900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One on back side,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1900×1900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7642766" cy="1892121"/>
              </a:xfrm>
              <a:prstGeom prst="rect">
                <a:avLst/>
              </a:prstGeom>
              <a:blipFill>
                <a:blip r:embed="rId5"/>
                <a:stretch>
                  <a:fillRect l="-718" b="-4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F696A0-5F52-E6F0-3403-0F0D63DA6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797" y="3326095"/>
            <a:ext cx="4025100" cy="2622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684EC-8D46-716C-CECC-8DB6163DA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4512" y="3270496"/>
            <a:ext cx="4180013" cy="27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C9D44-0CEB-B929-F3AB-B0148CEA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427B6-F394-D932-7027-E4E5F6E6D527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DE896-F824-2C98-E8AE-745D711F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1BCC3-0FED-7FD3-FA2A-B3837184711A}"/>
                  </a:ext>
                </a:extLst>
              </p:cNvPr>
              <p:cNvSpPr txBox="1"/>
              <p:nvPr/>
            </p:nvSpPr>
            <p:spPr>
              <a:xfrm>
                <a:off x="1120462" y="1210614"/>
                <a:ext cx="10309538" cy="235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During CVD process, Boron and Nitrogen are common impurities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Doping helps to avoid convergence issues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Boron acts as positive-type doping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Activation energy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0.37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to Diamond Material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1BCC3-0FED-7FD3-FA2A-B38371847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62" y="1210614"/>
                <a:ext cx="10309538" cy="2351478"/>
              </a:xfrm>
              <a:prstGeom prst="rect">
                <a:avLst/>
              </a:prstGeom>
              <a:blipFill>
                <a:blip r:embed="rId5"/>
                <a:stretch>
                  <a:fillRect l="-532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2D56D65-B5AA-9E9E-5D10-C7D297DB4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382" y="1663399"/>
            <a:ext cx="3925438" cy="4571757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71473E-913C-11BE-5FFE-D6B1ED1A8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2290" r="4494" b="55916"/>
          <a:stretch/>
        </p:blipFill>
        <p:spPr>
          <a:xfrm>
            <a:off x="425003" y="3949277"/>
            <a:ext cx="6909516" cy="2582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69FD6E-7B38-4D1A-E4F2-83A666B7D3DC}"/>
              </a:ext>
            </a:extLst>
          </p:cNvPr>
          <p:cNvCxnSpPr/>
          <p:nvPr/>
        </p:nvCxnSpPr>
        <p:spPr>
          <a:xfrm>
            <a:off x="3879761" y="5582992"/>
            <a:ext cx="34032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AF5153-FDAD-3DD2-0AC9-336AAFDB5A73}"/>
              </a:ext>
            </a:extLst>
          </p:cNvPr>
          <p:cNvCxnSpPr>
            <a:cxnSpLocks/>
          </p:cNvCxnSpPr>
          <p:nvPr/>
        </p:nvCxnSpPr>
        <p:spPr>
          <a:xfrm>
            <a:off x="476519" y="5902817"/>
            <a:ext cx="21958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9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17093-2B75-6725-2688-F960DEFA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6E621-844E-68AD-1FF0-16214BFD1E2C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4D489-A591-BF7D-B8D8-4AABD6D9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423" y="1189002"/>
            <a:ext cx="3233595" cy="4168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CA00C-B71A-79DC-2495-30D8A04193EA}"/>
              </a:ext>
            </a:extLst>
          </p:cNvPr>
          <p:cNvSpPr txBox="1"/>
          <p:nvPr/>
        </p:nvSpPr>
        <p:spPr>
          <a:xfrm>
            <a:off x="1139780" y="1101144"/>
            <a:ext cx="6323527" cy="173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Quasistationary</a:t>
            </a:r>
            <a:r>
              <a:rPr lang="en-US" altLang="zh-CN" sz="2000" dirty="0"/>
              <a:t> Simulation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Voltage of</a:t>
            </a:r>
            <a:r>
              <a:rPr lang="zh-CN" altLang="en-US" sz="2000" dirty="0"/>
              <a:t> </a:t>
            </a:r>
            <a:r>
              <a:rPr lang="en-US" altLang="zh-CN" sz="2000" dirty="0"/>
              <a:t>back electrode : from 0 V to 500 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Physics Models 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</a:t>
            </a:r>
            <a:endParaRPr lang="zh-CN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F246A4-3057-5EBA-157F-C4C3C0432C4E}"/>
              </a:ext>
            </a:extLst>
          </p:cNvPr>
          <p:cNvSpPr txBox="1"/>
          <p:nvPr/>
        </p:nvSpPr>
        <p:spPr>
          <a:xfrm>
            <a:off x="1139780" y="2622629"/>
            <a:ext cx="7617854" cy="3612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latin typeface="Consolas" panose="020B0609020204030204" pitchFamily="49" charset="0"/>
              </a:rPr>
              <a:t>EffectiveIntrinsicDensity</a:t>
            </a:r>
            <a:r>
              <a:rPr lang="en-US" altLang="zh-CN" sz="1400" dirty="0">
                <a:latin typeface="Consolas" panose="020B0609020204030204" pitchFamily="49" charset="0"/>
              </a:rPr>
              <a:t>( </a:t>
            </a:r>
            <a:r>
              <a:rPr lang="en-US" altLang="zh-CN" sz="1400" dirty="0" err="1">
                <a:latin typeface="Consolas" panose="020B0609020204030204" pitchFamily="49" charset="0"/>
              </a:rPr>
              <a:t>OldSlotboom</a:t>
            </a:r>
            <a:r>
              <a:rPr lang="en-US" altLang="zh-CN" sz="1400" dirty="0">
                <a:latin typeface="Consolas" panose="020B0609020204030204" pitchFamily="49" charset="0"/>
              </a:rPr>
              <a:t> )  # doping bandgap narrowing effect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Mobility(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-</a:t>
            </a:r>
            <a:r>
              <a:rPr lang="en-US" altLang="zh-CN" sz="1400" dirty="0" err="1">
                <a:latin typeface="Consolas" panose="020B0609020204030204" pitchFamily="49" charset="0"/>
              </a:rPr>
              <a:t>ConstantMobility</a:t>
            </a:r>
            <a:r>
              <a:rPr lang="en-US" altLang="zh-CN" sz="1400" dirty="0">
                <a:latin typeface="Consolas" panose="020B0609020204030204" pitchFamily="49" charset="0"/>
              </a:rPr>
              <a:t>  # Do not use </a:t>
            </a:r>
            <a:r>
              <a:rPr lang="en-US" altLang="zh-CN" sz="1400" dirty="0" err="1">
                <a:latin typeface="Consolas" panose="020B0609020204030204" pitchFamily="49" charset="0"/>
              </a:rPr>
              <a:t>ConstantMobility</a:t>
            </a:r>
            <a:r>
              <a:rPr lang="en-US" altLang="zh-CN" sz="1400" dirty="0">
                <a:latin typeface="Consolas" panose="020B0609020204030204" pitchFamily="49" charset="0"/>
              </a:rPr>
              <a:t> model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</a:t>
            </a:r>
            <a:r>
              <a:rPr lang="en-US" altLang="zh-CN" sz="1400" dirty="0" err="1">
                <a:latin typeface="Consolas" panose="020B0609020204030204" pitchFamily="49" charset="0"/>
              </a:rPr>
              <a:t>DopingDep</a:t>
            </a:r>
            <a:endParaRPr lang="en-US" altLang="zh-CN" sz="14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</a:t>
            </a:r>
            <a:r>
              <a:rPr lang="en-US" altLang="zh-CN" sz="1400" dirty="0" err="1">
                <a:latin typeface="Consolas" panose="020B0609020204030204" pitchFamily="49" charset="0"/>
              </a:rPr>
              <a:t>HighFieldsaturation</a:t>
            </a:r>
            <a:r>
              <a:rPr lang="en-US" altLang="zh-CN" sz="1400" dirty="0">
                <a:latin typeface="Consolas" panose="020B0609020204030204" pitchFamily="49" charset="0"/>
              </a:rPr>
              <a:t>( </a:t>
            </a:r>
            <a:r>
              <a:rPr lang="en-US" altLang="zh-CN" sz="1400" dirty="0" err="1">
                <a:latin typeface="Consolas" panose="020B0609020204030204" pitchFamily="49" charset="0"/>
              </a:rPr>
              <a:t>Eparallel</a:t>
            </a:r>
            <a:r>
              <a:rPr lang="en-US" altLang="zh-CN" sz="1400" dirty="0">
                <a:latin typeface="Consolas" panose="020B0609020204030204" pitchFamily="49" charset="0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</a:t>
            </a:r>
            <a:r>
              <a:rPr lang="en-US" altLang="zh-CN" sz="1400" dirty="0" err="1">
                <a:latin typeface="Consolas" panose="020B0609020204030204" pitchFamily="49" charset="0"/>
              </a:rPr>
              <a:t>Enormal</a:t>
            </a:r>
            <a:r>
              <a:rPr lang="en-US" altLang="zh-CN" sz="1400" dirty="0">
                <a:latin typeface="Consolas" panose="020B0609020204030204" pitchFamily="49" charset="0"/>
              </a:rPr>
              <a:t>  # mobility degradation at interfaces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Recombination(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SRH( </a:t>
            </a:r>
            <a:r>
              <a:rPr lang="en-US" altLang="zh-CN" sz="1400" dirty="0" err="1">
                <a:latin typeface="Consolas" panose="020B0609020204030204" pitchFamily="49" charset="0"/>
              </a:rPr>
              <a:t>DopingDep</a:t>
            </a:r>
            <a:r>
              <a:rPr lang="en-US" altLang="zh-CN" sz="1400" dirty="0">
                <a:latin typeface="Consolas" panose="020B0609020204030204" pitchFamily="49" charset="0"/>
              </a:rPr>
              <a:t> ) # </a:t>
            </a:r>
            <a:r>
              <a:rPr lang="en-US" altLang="zh-CN" sz="1400" dirty="0" err="1">
                <a:latin typeface="Consolas" panose="020B0609020204030204" pitchFamily="49" charset="0"/>
              </a:rPr>
              <a:t>Shorkley</a:t>
            </a:r>
            <a:r>
              <a:rPr lang="en-US" altLang="zh-CN" sz="1400" dirty="0">
                <a:latin typeface="Consolas" panose="020B0609020204030204" pitchFamily="49" charset="0"/>
              </a:rPr>
              <a:t>-Read-Hall recombination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Avalanche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266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5B2DBA-C60A-AF8A-B342-4A779487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AD81B-834E-0A48-76A6-46948E81B68D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C6970-5C47-93EA-C73E-59DD026E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60" y="1269000"/>
            <a:ext cx="803059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D81A-F102-9E42-638F-7E592A5A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FB1038-78B6-0C4F-2E4C-649BF2C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58DCD-9C22-088B-58CA-C02811E312A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F368C-3F58-8DF0-67F2-C2DC57D8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60" y="1269000"/>
            <a:ext cx="8030596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E3489-789A-F063-31BF-9F0AEFB020AC}"/>
              </a:ext>
            </a:extLst>
          </p:cNvPr>
          <p:cNvSpPr txBox="1"/>
          <p:nvPr/>
        </p:nvSpPr>
        <p:spPr>
          <a:xfrm>
            <a:off x="4515118" y="5878702"/>
            <a:ext cx="31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(Log 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05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9F0F8-357B-B37D-B6A9-71379552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4" name="Picture 3" descr="A line graph with a number of dots&#10;&#10;AI-generated content may be incorrect.">
            <a:extLst>
              <a:ext uri="{FF2B5EF4-FFF2-40B4-BE49-F238E27FC236}">
                <a16:creationId xmlns:a16="http://schemas.microsoft.com/office/drawing/2014/main" id="{F77DC00B-FC22-2526-5259-BA25BADF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000"/>
            <a:ext cx="8030596" cy="43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4B2ABB-FA92-4FFA-83BD-F7DB7D66CD15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Transient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396C3-BEA0-2B52-B9E6-ECEA94008EFE}"/>
              </a:ext>
            </a:extLst>
          </p:cNvPr>
          <p:cNvSpPr txBox="1"/>
          <p:nvPr/>
        </p:nvSpPr>
        <p:spPr>
          <a:xfrm>
            <a:off x="8338702" y="3555396"/>
            <a:ext cx="31150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HeavyIon(</a:t>
            </a:r>
          </a:p>
          <a:p>
            <a:r>
              <a:rPr lang="zh-CN" altLang="en-US" dirty="0"/>
              <a:t>    Direction = (0,0,1)</a:t>
            </a:r>
          </a:p>
          <a:p>
            <a:r>
              <a:rPr lang="zh-CN" altLang="en-US" dirty="0"/>
              <a:t>    Location = (0,0,-260)</a:t>
            </a:r>
          </a:p>
          <a:p>
            <a:r>
              <a:rPr lang="zh-CN" altLang="en-US" dirty="0"/>
              <a:t>    Time = 1e-9</a:t>
            </a:r>
          </a:p>
          <a:p>
            <a:r>
              <a:rPr lang="zh-CN" altLang="en-US" dirty="0"/>
              <a:t>    Length = 520</a:t>
            </a:r>
          </a:p>
          <a:p>
            <a:r>
              <a:rPr lang="zh-CN" altLang="en-US" dirty="0"/>
              <a:t>    Wt_hi = 1</a:t>
            </a:r>
          </a:p>
          <a:p>
            <a:r>
              <a:rPr lang="zh-CN" altLang="en-US" dirty="0"/>
              <a:t>    LET_f = 5.767e-6</a:t>
            </a:r>
          </a:p>
          <a:p>
            <a:r>
              <a:rPr lang="zh-CN" altLang="en-US" dirty="0"/>
              <a:t>    Gaussian</a:t>
            </a:r>
          </a:p>
          <a:p>
            <a:r>
              <a:rPr lang="zh-CN" altLang="en-US" dirty="0"/>
              <a:t>    PicoCoulomb</a:t>
            </a:r>
          </a:p>
          <a:p>
            <a:r>
              <a:rPr lang="zh-CN" alt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0F5AE-2203-A11F-A2F4-8FF5CF9A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975" y="616852"/>
            <a:ext cx="2754533" cy="181821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ED06C8-5A6D-F449-E391-9F15940DE300}"/>
              </a:ext>
            </a:extLst>
          </p:cNvPr>
          <p:cNvCxnSpPr/>
          <p:nvPr/>
        </p:nvCxnSpPr>
        <p:spPr>
          <a:xfrm flipV="1">
            <a:off x="9896240" y="2279560"/>
            <a:ext cx="0" cy="708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7E582E-0384-4732-C091-E6E7BFB76F72}"/>
              </a:ext>
            </a:extLst>
          </p:cNvPr>
          <p:cNvSpPr txBox="1"/>
          <p:nvPr/>
        </p:nvSpPr>
        <p:spPr>
          <a:xfrm>
            <a:off x="9967288" y="2599248"/>
            <a:ext cx="151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中心正入射</a:t>
            </a:r>
          </a:p>
        </p:txBody>
      </p:sp>
    </p:spTree>
    <p:extLst>
      <p:ext uri="{BB962C8B-B14F-4D97-AF65-F5344CB8AC3E}">
        <p14:creationId xmlns:p14="http://schemas.microsoft.com/office/powerpoint/2010/main" val="141522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C8481-2EE9-A505-98B2-AA8D49BB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FADC7-9CDD-43C6-0276-E100280699A3}"/>
              </a:ext>
            </a:extLst>
          </p:cNvPr>
          <p:cNvSpPr txBox="1"/>
          <p:nvPr/>
        </p:nvSpPr>
        <p:spPr>
          <a:xfrm>
            <a:off x="780782" y="1115842"/>
            <a:ext cx="6418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Electrode {</a:t>
            </a:r>
          </a:p>
          <a:p>
            <a:r>
              <a:rPr lang="zh-CN" altLang="en-US" dirty="0"/>
              <a:t>	{ Name = "front" Voltage = 0 Schottky Barrier = 1.12}</a:t>
            </a:r>
          </a:p>
          <a:p>
            <a:r>
              <a:rPr lang="zh-CN" altLang="en-US" dirty="0"/>
              <a:t>	{ Name = "back" Voltage = 0 Schottky Barrier = 1.12}</a:t>
            </a:r>
          </a:p>
          <a:p>
            <a:r>
              <a:rPr lang="zh-CN" altLang="en-US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B69DA-71C3-8E6B-398E-635ED29C6568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Schottky </a:t>
            </a:r>
            <a:r>
              <a:rPr lang="en-US" altLang="zh-CN" sz="3200" dirty="0"/>
              <a:t>Contact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D9E59-E645-443D-B1DC-C370CA39F219}"/>
              </a:ext>
            </a:extLst>
          </p:cNvPr>
          <p:cNvSpPr txBox="1"/>
          <p:nvPr/>
        </p:nvSpPr>
        <p:spPr>
          <a:xfrm>
            <a:off x="780782" y="2543577"/>
            <a:ext cx="9277618" cy="39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“Direct connection between the SMU and diamond case generates significant leakage current that overwhelm the extremely low dark current of diamond detector. However, </a:t>
            </a:r>
            <a:r>
              <a:rPr lang="en-US" altLang="zh-CN" dirty="0">
                <a:solidFill>
                  <a:srgbClr val="C00000"/>
                </a:solidFill>
              </a:rPr>
              <a:t>both of the sample shows small leakage current </a:t>
            </a:r>
            <a:r>
              <a:rPr lang="en-US" altLang="zh-CN" dirty="0"/>
              <a:t>for both voltage bias polarity. It indicates both metal contacts for those samples have </a:t>
            </a:r>
            <a:r>
              <a:rPr lang="en-US" altLang="zh-CN" dirty="0">
                <a:solidFill>
                  <a:srgbClr val="C00000"/>
                </a:solidFill>
              </a:rPr>
              <a:t>significant Schottky Barrier</a:t>
            </a:r>
            <a:r>
              <a:rPr lang="en-US" altLang="zh-CN" dirty="0"/>
              <a:t>.”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改为肖特基接触后，</a:t>
            </a:r>
            <a:r>
              <a:rPr lang="en-US" altLang="zh-CN" sz="2000" dirty="0"/>
              <a:t>IV</a:t>
            </a:r>
            <a:r>
              <a:rPr lang="zh-CN" altLang="en-US" sz="2000" dirty="0"/>
              <a:t>曲线模拟计算不收敛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尝试更密网格，不收敛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尝试增加 </a:t>
            </a:r>
            <a:r>
              <a:rPr lang="en-US" altLang="zh-CN" sz="2000" dirty="0" err="1"/>
              <a:t>BarrierTunneling</a:t>
            </a:r>
            <a:r>
              <a:rPr lang="zh-CN" altLang="en-US" sz="2000" dirty="0"/>
              <a:t>，不收敛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尝试改 </a:t>
            </a:r>
            <a:r>
              <a:rPr lang="en-US" altLang="zh-CN" sz="2000" dirty="0"/>
              <a:t>Physics</a:t>
            </a:r>
            <a:r>
              <a:rPr lang="zh-CN" altLang="en-US" sz="2000" dirty="0"/>
              <a:t>，在关闭各种模型后收敛，但不符合实际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FD8D89-5360-479C-66B5-B12C4BAF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928" y="257719"/>
            <a:ext cx="1578297" cy="3309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93FC9-6F21-8446-2BC4-6BBB4BD82B10}"/>
                  </a:ext>
                </a:extLst>
              </p:cNvPr>
              <p:cNvSpPr txBox="1"/>
              <p:nvPr/>
            </p:nvSpPr>
            <p:spPr>
              <a:xfrm>
                <a:off x="8229601" y="612232"/>
                <a:ext cx="2112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Geometry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20×20×500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93FC9-6F21-8446-2BC4-6BBB4BD82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1" y="612232"/>
                <a:ext cx="2112134" cy="646331"/>
              </a:xfrm>
              <a:prstGeom prst="rect">
                <a:avLst/>
              </a:prstGeom>
              <a:blipFill>
                <a:blip r:embed="rId3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29FC1AB-F449-2F3A-EA73-4C222F354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777" y="3897291"/>
            <a:ext cx="3585620" cy="26159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ACB55C-D534-803D-0BCB-59BD95DDCC2E}"/>
              </a:ext>
            </a:extLst>
          </p:cNvPr>
          <p:cNvCxnSpPr/>
          <p:nvPr/>
        </p:nvCxnSpPr>
        <p:spPr>
          <a:xfrm flipH="1">
            <a:off x="9697792" y="3741313"/>
            <a:ext cx="122349" cy="437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2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51303-5C0F-7641-0743-694A15D6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90FE3-D937-01D0-D987-84CC4A89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5" y="485623"/>
            <a:ext cx="11074969" cy="58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9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777</Words>
  <Application>Microsoft Office PowerPoint</Application>
  <PresentationFormat>Widescreen</PresentationFormat>
  <Paragraphs>87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CelestialDust 256</dc:creator>
  <cp:lastModifiedBy>CelestialDust 256</cp:lastModifiedBy>
  <cp:revision>312</cp:revision>
  <dcterms:created xsi:type="dcterms:W3CDTF">2024-12-12T06:46:19Z</dcterms:created>
  <dcterms:modified xsi:type="dcterms:W3CDTF">2025-03-25T03:46:53Z</dcterms:modified>
</cp:coreProperties>
</file>