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6" r:id="rId3"/>
    <p:sldId id="367" r:id="rId4"/>
    <p:sldId id="368" r:id="rId5"/>
    <p:sldId id="365" r:id="rId6"/>
    <p:sldId id="369" r:id="rId7"/>
    <p:sldId id="370" r:id="rId8"/>
    <p:sldId id="371" r:id="rId9"/>
    <p:sldId id="372" r:id="rId10"/>
    <p:sldId id="25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3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D4B37-EC29-4488-94CA-9849ABCCF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92746D-71AB-44B4-89CC-370B3B03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184FD2-6F70-482D-9A84-E4C309F5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871FE-FA19-484C-A17A-3132AD51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8726BD-C264-4C8B-BAE8-86C980CA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7DE81-BC18-4AA0-A3AE-F8FB52C7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CCB80A-0B5E-4CCC-B00B-D7D76323D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0E659-C583-49A9-9F32-C466E735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0791B-A15B-45D1-9258-E5585F69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C1CF15-FA0E-49A7-9D4E-DF4FC93E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16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B2B894-1E08-4F4A-8689-82147A8C0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06FCE0-E2E8-4FBC-9978-B0983385D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EB60CB-3F4B-4FC1-8853-8F26D6D6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E0FDB-D30A-4E3B-A6AE-51BDE7F5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F6A1DD-9F93-49DA-9478-A3C9959F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E9FA20-0547-4E7E-A99E-8F8324D1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E5F6C-6ECA-4624-81D8-F28BA4D2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3B73F3-E0B1-4B13-AFF2-5757E594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5035F-CA23-49F2-9491-EED13AA6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CE4F0-FE59-4F1C-BDBE-D711C1B8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66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F0793-28C7-40FD-9E86-82B6360A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A8D742-F023-49D5-A670-83B27457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4AAD47-930A-418B-989B-7B809E32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92BC5-AD4E-481A-B8FF-44B40902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561EF5-FFD2-40C2-A554-3FBE0B7C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5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8E924-65AD-41DA-8792-BEBAB7D7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8D83A-55A1-4699-A48D-A95F3C8AA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7F0F40-36F0-418A-8254-A690E02BE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E32F6B-50F7-4F06-BDA4-84C8A6EE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7ED178-8698-4AB6-AED2-3BFA39BE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447DD-B56D-439F-9012-734F148D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0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FA7B1-2D1E-41C7-9FF9-76438E02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D192D7-96CD-4894-A745-041678CF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E3864A-FBB6-4C5E-86EE-C0AC5BED8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3A403-E8DB-411A-A973-AE90EE15B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7CA154-9DB3-468C-9045-6AEE4DC85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115F9C-A281-418D-BF7C-BBBBF45B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F84F55-DA66-4D90-9505-D341A0EF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F37741-DE42-43B5-8AEE-546CFBEB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75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024AD-435F-43F2-8B4A-A6D43E4B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647D89-FF9C-4C81-A2BB-AE6B6860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DD962E-856D-4191-B31C-72460F66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DBCF9E-B9D0-4D33-A174-65787A39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A4DD83-7184-4C44-9A7A-5BC45857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02593B-06BB-4F14-9127-28EF6B13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79E090-B14C-4E4A-BB64-43ED7D42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65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173E7-6081-4B96-9F42-27A6C693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0C56E-EE83-4EDD-B9EB-6A5DF014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65181E-B633-402E-A4E0-FD2E8121D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7405DB-E371-4F48-82F5-F448B16E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0FCE0F-0A8B-4587-93CC-6C01F64A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90552F-4169-4332-A4F1-CEB19C2E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34588-3159-4340-B8A4-736E6697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AA0471-BD12-4AB3-979B-E466C9F42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AC534A-D2E7-4D93-A6A5-C8C1EF6E3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CCE9D-1305-43E6-9731-25773ADA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8636DB-E5FD-42BD-ABBB-2658CAFA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04566-65F1-48FD-BD11-FC4EEF87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D7CB80-5B1B-4227-9258-2F888A8D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25722C-6268-4990-97F7-C92219CF5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ABC69B-82D0-40A7-8A1F-3BBECB403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69B9-6DD6-4F60-B519-6CE0BA0A2698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FF436-4FF7-4E22-858A-E3C07EB4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DA4D6B-4AE5-4E2E-A989-56105DB8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1084385" y="2843489"/>
            <a:ext cx="1014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Bodoni MT" panose="02070603080606020203" pitchFamily="18" charset="0"/>
              </a:rPr>
              <a:t>Status Report:</a:t>
            </a:r>
            <a:r>
              <a:rPr lang="zh-CN" altLang="en-US" sz="6000" dirty="0">
                <a:latin typeface="Bodoni MT" panose="02070603080606020203" pitchFamily="18" charset="0"/>
              </a:rPr>
              <a:t> </a:t>
            </a:r>
            <a:r>
              <a:rPr lang="en-US" altLang="zh-CN" sz="6000" dirty="0">
                <a:latin typeface="Bodoni MT" panose="02070603080606020203" pitchFamily="18" charset="0"/>
              </a:rPr>
              <a:t>H</a:t>
            </a:r>
            <a:r>
              <a:rPr lang="zh-CN" altLang="en-US" sz="6000" dirty="0">
                <a:latin typeface="Bodoni MT" panose="02070603080606020203" pitchFamily="18" charset="0"/>
              </a:rPr>
              <a:t> </a:t>
            </a:r>
            <a:r>
              <a:rPr lang="en-US" altLang="zh-CN" sz="6000" dirty="0">
                <a:latin typeface="Bodoni MT" panose="02070603080606020203" pitchFamily="18" charset="0"/>
              </a:rPr>
              <a:t>Recoil Mass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8137781" y="4136362"/>
            <a:ext cx="207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787299" y="1020353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24/3/2025</a:t>
            </a:r>
            <a:endParaRPr 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CFC0A6C-88CF-41AF-A90B-B5A68DA14E1F}"/>
              </a:ext>
            </a:extLst>
          </p:cNvPr>
          <p:cNvSpPr txBox="1"/>
          <p:nvPr/>
        </p:nvSpPr>
        <p:spPr>
          <a:xfrm>
            <a:off x="168967" y="0"/>
            <a:ext cx="859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Selections: Summary and </a:t>
            </a:r>
            <a:r>
              <a:rPr lang="en-US" altLang="zh-CN" sz="3600" dirty="0" err="1">
                <a:latin typeface="Bodoni MT" panose="02070603080606020203" pitchFamily="18" charset="0"/>
              </a:rPr>
              <a:t>cutflow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136950E8-9296-4F2F-A984-A353B6615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28198"/>
              </p:ext>
            </p:extLst>
          </p:nvPr>
        </p:nvGraphicFramePr>
        <p:xfrm>
          <a:off x="168967" y="646331"/>
          <a:ext cx="11521548" cy="619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72">
                  <a:extLst>
                    <a:ext uri="{9D8B030D-6E8A-4147-A177-3AD203B41FA5}">
                      <a16:colId xmlns:a16="http://schemas.microsoft.com/office/drawing/2014/main" val="348054205"/>
                    </a:ext>
                  </a:extLst>
                </a:gridCol>
                <a:gridCol w="1371692">
                  <a:extLst>
                    <a:ext uri="{9D8B030D-6E8A-4147-A177-3AD203B41FA5}">
                      <a16:colId xmlns:a16="http://schemas.microsoft.com/office/drawing/2014/main" val="305160278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79744166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75590259"/>
                    </a:ext>
                  </a:extLst>
                </a:gridCol>
                <a:gridCol w="1412196">
                  <a:extLst>
                    <a:ext uri="{9D8B030D-6E8A-4147-A177-3AD203B41FA5}">
                      <a16:colId xmlns:a16="http://schemas.microsoft.com/office/drawing/2014/main" val="4089158753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1269653967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378588666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696462385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196433493"/>
                    </a:ext>
                  </a:extLst>
                </a:gridCol>
              </a:tblGrid>
              <a:tr h="491497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Process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zz_l0mumu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sznu_l0mumu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sl0mu_down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sl0mu_up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zzorww_ll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2fermion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H-&gt;incl.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14468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xs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43.32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136.14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87.39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5332.71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6.77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42840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input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19800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44000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27644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2 muons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4842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6923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5584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10391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34690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20239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110&lt;recoil mass&lt;150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33636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35397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MEZ&lt;50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33267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81909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E_ll</a:t>
                      </a:r>
                      <a:r>
                        <a:rPr lang="en-US" altLang="zh-CN" dirty="0"/>
                        <a:t>&lt;110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33052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37176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20&lt;</a:t>
                      </a:r>
                      <a:r>
                        <a:rPr lang="en-US" altLang="zh-CN" dirty="0" err="1"/>
                        <a:t>P_ll</a:t>
                      </a:r>
                      <a:r>
                        <a:rPr lang="en-US" altLang="zh-CN" dirty="0"/>
                        <a:t>&lt;60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29780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156183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50&lt;</a:t>
                      </a:r>
                      <a:r>
                        <a:rPr lang="en-US" altLang="zh-CN" dirty="0" err="1"/>
                        <a:t>m_ll</a:t>
                      </a:r>
                      <a:r>
                        <a:rPr lang="en-US" altLang="zh-CN" dirty="0"/>
                        <a:t>&lt;120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29752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71956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/>
                        <a:t>selected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29752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19313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0.0391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0.0011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0.676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8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59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8C7E6-9472-4652-8BE9-BD8AD9A53822}"/>
              </a:ext>
            </a:extLst>
          </p:cNvPr>
          <p:cNvSpPr txBox="1"/>
          <p:nvPr/>
        </p:nvSpPr>
        <p:spPr>
          <a:xfrm>
            <a:off x="24373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Status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B5748D-82EC-455B-8690-CE3428148A5D}"/>
              </a:ext>
            </a:extLst>
          </p:cNvPr>
          <p:cNvSpPr txBox="1"/>
          <p:nvPr/>
        </p:nvSpPr>
        <p:spPr>
          <a:xfrm>
            <a:off x="965096" y="1081613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Validation for </a:t>
            </a:r>
            <a:r>
              <a:rPr lang="en-US" altLang="zh-CN" sz="2800" dirty="0" err="1">
                <a:latin typeface="Bodoni MT" panose="02070603080606020203" pitchFamily="18" charset="0"/>
              </a:rPr>
              <a:t>MuID</a:t>
            </a:r>
            <a:r>
              <a:rPr lang="en-US" altLang="zh-CN" sz="2800" dirty="0">
                <a:latin typeface="Bodoni MT" panose="02070603080606020203" pitchFamily="18" charset="0"/>
              </a:rPr>
              <a:t> in signal Samples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3715B3-8A88-4917-94EF-82F4D80EC767}"/>
              </a:ext>
            </a:extLst>
          </p:cNvPr>
          <p:cNvSpPr txBox="1"/>
          <p:nvPr/>
        </p:nvSpPr>
        <p:spPr>
          <a:xfrm>
            <a:off x="965096" y="2645062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CutFlow</a:t>
            </a:r>
            <a:r>
              <a:rPr lang="en-US" altLang="zh-CN" sz="2800" dirty="0">
                <a:latin typeface="Bodoni MT" panose="02070603080606020203" pitchFamily="18" charset="0"/>
              </a:rPr>
              <a:t> checking for backgrounds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F4D225-5DE4-4BA3-BFD5-40736F8455A7}"/>
              </a:ext>
            </a:extLst>
          </p:cNvPr>
          <p:cNvSpPr txBox="1"/>
          <p:nvPr/>
        </p:nvSpPr>
        <p:spPr>
          <a:xfrm>
            <a:off x="965096" y="1863337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Muon momentum leveling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90D808-C456-42C2-B5AD-A721360601D6}"/>
              </a:ext>
            </a:extLst>
          </p:cNvPr>
          <p:cNvSpPr txBox="1"/>
          <p:nvPr/>
        </p:nvSpPr>
        <p:spPr>
          <a:xfrm>
            <a:off x="965096" y="3426787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Muon Selection: 20&lt;p&lt;80, cos(theta)&lt;0.85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9F13B32-DC89-4CC7-99A1-FEF6BC3E9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 b="13062"/>
          <a:stretch/>
        </p:blipFill>
        <p:spPr>
          <a:xfrm>
            <a:off x="2375525" y="5041506"/>
            <a:ext cx="3417485" cy="7348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84331A2-F42E-449E-BDAB-9C27E1EBEA62}"/>
              </a:ext>
            </a:extLst>
          </p:cNvPr>
          <p:cNvSpPr txBox="1"/>
          <p:nvPr/>
        </p:nvSpPr>
        <p:spPr>
          <a:xfrm>
            <a:off x="965096" y="4208512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Best Z candidate: </a:t>
            </a:r>
            <a:r>
              <a:rPr lang="en-US" altLang="zh-CN" sz="2800" dirty="0" err="1">
                <a:latin typeface="Bodoni MT" panose="02070603080606020203" pitchFamily="18" charset="0"/>
              </a:rPr>
              <a:t>mimimize</a:t>
            </a:r>
            <a:r>
              <a:rPr lang="en-US" altLang="zh-CN" sz="2800" dirty="0">
                <a:latin typeface="Bodoni MT" panose="02070603080606020203" pitchFamily="18" charset="0"/>
              </a:rPr>
              <a:t> the </a:t>
            </a:r>
            <a:r>
              <a:rPr lang="en-US" altLang="zh-CN" sz="2800" dirty="0" err="1">
                <a:latin typeface="Bodoni MT" panose="02070603080606020203" pitchFamily="18" charset="0"/>
              </a:rPr>
              <a:t>chisquare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4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8C7E6-9472-4652-8BE9-BD8AD9A53822}"/>
              </a:ext>
            </a:extLst>
          </p:cNvPr>
          <p:cNvSpPr txBox="1"/>
          <p:nvPr/>
        </p:nvSpPr>
        <p:spPr>
          <a:xfrm>
            <a:off x="24373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General performance in </a:t>
            </a:r>
            <a:r>
              <a:rPr lang="en-US" altLang="zh-CN" sz="3600" dirty="0" err="1">
                <a:latin typeface="Bodoni MT" panose="02070603080606020203" pitchFamily="18" charset="0"/>
              </a:rPr>
              <a:t>MuID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6A539B-C7B4-4BE3-A10A-0A1B25381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5" y="1459059"/>
            <a:ext cx="5182049" cy="393988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EFE2843-157E-448D-8B92-46C21722AFD4}"/>
              </a:ext>
            </a:extLst>
          </p:cNvPr>
          <p:cNvSpPr txBox="1"/>
          <p:nvPr/>
        </p:nvSpPr>
        <p:spPr>
          <a:xfrm>
            <a:off x="2367176" y="5609529"/>
            <a:ext cx="240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MuID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D9091B0-190C-4BBA-BC0A-F0A24132D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1920"/>
            <a:ext cx="5334462" cy="38941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D50EEE5-5148-4708-AA8A-23C9128C42F7}"/>
              </a:ext>
            </a:extLst>
          </p:cNvPr>
          <p:cNvSpPr txBox="1"/>
          <p:nvPr/>
        </p:nvSpPr>
        <p:spPr>
          <a:xfrm>
            <a:off x="7924800" y="5556029"/>
            <a:ext cx="240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GenMatch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ADFC99B-E485-4189-82C0-FF3E33DB6007}"/>
              </a:ext>
            </a:extLst>
          </p:cNvPr>
          <p:cNvSpPr txBox="1"/>
          <p:nvPr/>
        </p:nvSpPr>
        <p:spPr>
          <a:xfrm>
            <a:off x="24373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Muon momentum resolution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611BB2-B087-43CD-8102-E4AF127F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0" y="1440007"/>
            <a:ext cx="5540220" cy="39779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47E4270-9063-4562-8359-61A5C018C688}"/>
              </a:ext>
            </a:extLst>
          </p:cNvPr>
          <p:cNvSpPr txBox="1"/>
          <p:nvPr/>
        </p:nvSpPr>
        <p:spPr>
          <a:xfrm>
            <a:off x="6651780" y="2087453"/>
            <a:ext cx="55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Resolution= (</a:t>
            </a:r>
            <a:r>
              <a:rPr lang="en-US" altLang="zh-CN" sz="2400" dirty="0" err="1">
                <a:latin typeface="Bodoni MT" panose="02070603080606020203" pitchFamily="18" charset="0"/>
              </a:rPr>
              <a:t>Reco.P</a:t>
            </a:r>
            <a:r>
              <a:rPr lang="en-US" altLang="zh-CN" sz="2400" dirty="0">
                <a:latin typeface="Bodoni MT" panose="02070603080606020203" pitchFamily="18" charset="0"/>
              </a:rPr>
              <a:t> – </a:t>
            </a:r>
            <a:r>
              <a:rPr lang="en-US" altLang="zh-CN" sz="2400" dirty="0" err="1">
                <a:latin typeface="Bodoni MT" panose="02070603080606020203" pitchFamily="18" charset="0"/>
              </a:rPr>
              <a:t>Gen.P</a:t>
            </a:r>
            <a:r>
              <a:rPr lang="en-US" altLang="zh-CN" sz="2400" dirty="0">
                <a:latin typeface="Bodoni MT" panose="02070603080606020203" pitchFamily="18" charset="0"/>
              </a:rPr>
              <a:t>)/</a:t>
            </a:r>
            <a:r>
              <a:rPr lang="en-US" altLang="zh-CN" sz="2400" dirty="0" err="1">
                <a:latin typeface="Bodoni MT" panose="02070603080606020203" pitchFamily="18" charset="0"/>
              </a:rPr>
              <a:t>Gen.P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808B06-CCF9-4277-BF5A-B85575134CC7}"/>
              </a:ext>
            </a:extLst>
          </p:cNvPr>
          <p:cNvSpPr txBox="1"/>
          <p:nvPr/>
        </p:nvSpPr>
        <p:spPr>
          <a:xfrm>
            <a:off x="6651780" y="2859613"/>
            <a:ext cx="554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We can take </a:t>
            </a:r>
            <a:r>
              <a:rPr lang="en-US" altLang="zh-CN" sz="2400" dirty="0" err="1">
                <a:latin typeface="Bodoni MT" panose="02070603080606020203" pitchFamily="18" charset="0"/>
              </a:rPr>
              <a:t>pT</a:t>
            </a:r>
            <a:r>
              <a:rPr lang="en-US" altLang="zh-CN" sz="2400" dirty="0">
                <a:latin typeface="Bodoni MT" panose="02070603080606020203" pitchFamily="18" charset="0"/>
              </a:rPr>
              <a:t>*0.002 for sys. Uncertainty study.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7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B020428-DDF3-4DAA-911F-2F322D78F58E}"/>
              </a:ext>
            </a:extLst>
          </p:cNvPr>
          <p:cNvSpPr txBox="1"/>
          <p:nvPr/>
        </p:nvSpPr>
        <p:spPr>
          <a:xfrm>
            <a:off x="28437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Muon Selections: Momentum(20&lt;p&lt;80)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B03493-07D4-4EA1-B7E0-70497376A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7" y="1717039"/>
            <a:ext cx="5329563" cy="40491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D3A6F8-C479-426E-9E95-36379444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92" y="1828846"/>
            <a:ext cx="5197290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B020428-DDF3-4DAA-911F-2F322D78F58E}"/>
              </a:ext>
            </a:extLst>
          </p:cNvPr>
          <p:cNvSpPr txBox="1"/>
          <p:nvPr/>
        </p:nvSpPr>
        <p:spPr>
          <a:xfrm>
            <a:off x="28437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Muon Selections: </a:t>
            </a:r>
            <a:r>
              <a:rPr lang="en-US" altLang="zh-CN" sz="3600" dirty="0" err="1">
                <a:latin typeface="Bodoni MT" panose="02070603080606020203" pitchFamily="18" charset="0"/>
              </a:rPr>
              <a:t>MissingEZ</a:t>
            </a:r>
            <a:r>
              <a:rPr lang="en-US" altLang="zh-CN" sz="3600" dirty="0">
                <a:latin typeface="Bodoni MT" panose="02070603080606020203" pitchFamily="18" charset="0"/>
              </a:rPr>
              <a:t>&lt;50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AC16AA-61C6-438A-95CD-C44E866B2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1" y="1483360"/>
            <a:ext cx="5819092" cy="42320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B268E5-64C2-46CA-8911-3B46C3C3F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83" y="1394283"/>
            <a:ext cx="4907705" cy="40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B020428-DDF3-4DAA-911F-2F322D78F58E}"/>
              </a:ext>
            </a:extLst>
          </p:cNvPr>
          <p:cNvSpPr txBox="1"/>
          <p:nvPr/>
        </p:nvSpPr>
        <p:spPr>
          <a:xfrm>
            <a:off x="28437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Muon Selections: </a:t>
            </a:r>
            <a:r>
              <a:rPr lang="en-US" altLang="zh-CN" sz="3600" dirty="0" err="1">
                <a:latin typeface="Bodoni MT" panose="02070603080606020203" pitchFamily="18" charset="0"/>
              </a:rPr>
              <a:t>E_ll</a:t>
            </a:r>
            <a:r>
              <a:rPr lang="en-US" altLang="zh-CN" sz="3600" dirty="0">
                <a:latin typeface="Bodoni MT" panose="02070603080606020203" pitchFamily="18" charset="0"/>
              </a:rPr>
              <a:t>&lt;110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D22CFB-9597-4534-A877-35615AEC0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5" y="1727029"/>
            <a:ext cx="5418290" cy="3932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C9FFF6-9A9A-432B-AA96-328D16265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3651"/>
            <a:ext cx="5593565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1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B020428-DDF3-4DAA-911F-2F322D78F58E}"/>
              </a:ext>
            </a:extLst>
          </p:cNvPr>
          <p:cNvSpPr txBox="1"/>
          <p:nvPr/>
        </p:nvSpPr>
        <p:spPr>
          <a:xfrm>
            <a:off x="28437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Muon Selections:20&lt; </a:t>
            </a:r>
            <a:r>
              <a:rPr lang="en-US" altLang="zh-CN" sz="3600" dirty="0" err="1">
                <a:latin typeface="Bodoni MT" panose="02070603080606020203" pitchFamily="18" charset="0"/>
              </a:rPr>
              <a:t>P_ll</a:t>
            </a:r>
            <a:r>
              <a:rPr lang="en-US" altLang="zh-CN" sz="3600" dirty="0">
                <a:latin typeface="Bodoni MT" panose="02070603080606020203" pitchFamily="18" charset="0"/>
              </a:rPr>
              <a:t>&lt;60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55ED41-0B98-4B2F-B035-19DD96D5A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7" y="1603841"/>
            <a:ext cx="5380186" cy="38941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0B8623-41E9-4DD6-8404-691FD102C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73" y="1603840"/>
            <a:ext cx="5268989" cy="3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5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B020428-DDF3-4DAA-911F-2F322D78F58E}"/>
              </a:ext>
            </a:extLst>
          </p:cNvPr>
          <p:cNvSpPr txBox="1"/>
          <p:nvPr/>
        </p:nvSpPr>
        <p:spPr>
          <a:xfrm>
            <a:off x="28437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Muon Selections: 50&lt;</a:t>
            </a:r>
            <a:r>
              <a:rPr lang="en-US" altLang="zh-CN" sz="3600" dirty="0" err="1">
                <a:latin typeface="Bodoni MT" panose="02070603080606020203" pitchFamily="18" charset="0"/>
              </a:rPr>
              <a:t>M_ll</a:t>
            </a:r>
            <a:r>
              <a:rPr lang="en-US" altLang="zh-CN" sz="3600" dirty="0">
                <a:latin typeface="Bodoni MT" panose="02070603080606020203" pitchFamily="18" charset="0"/>
              </a:rPr>
              <a:t>&lt;120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955413-F741-4503-B494-A4B74E39D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1" y="1728295"/>
            <a:ext cx="5273497" cy="40313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F370E9-2930-447D-8FD8-7530FC4DC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74" y="2048362"/>
            <a:ext cx="5159187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40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266</Words>
  <Application>Microsoft Office PowerPoint</Application>
  <PresentationFormat>宽屏</PresentationFormat>
  <Paragraphs>120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10</cp:revision>
  <dcterms:created xsi:type="dcterms:W3CDTF">2025-03-24T05:21:58Z</dcterms:created>
  <dcterms:modified xsi:type="dcterms:W3CDTF">2025-03-28T06:00:58Z</dcterms:modified>
</cp:coreProperties>
</file>