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handoutMasterIdLst>
    <p:handoutMasterId r:id="rId33"/>
  </p:handoutMasterIdLst>
  <p:sldIdLst>
    <p:sldId id="978" r:id="rId4"/>
    <p:sldId id="1040" r:id="rId5"/>
    <p:sldId id="1069" r:id="rId6"/>
    <p:sldId id="1000" r:id="rId7"/>
    <p:sldId id="1082" r:id="rId8"/>
    <p:sldId id="1083" r:id="rId9"/>
    <p:sldId id="1084" r:id="rId10"/>
    <p:sldId id="1086" r:id="rId11"/>
    <p:sldId id="1063" r:id="rId12"/>
    <p:sldId id="1051" r:id="rId13"/>
    <p:sldId id="1046" r:id="rId14"/>
    <p:sldId id="1088" r:id="rId15"/>
    <p:sldId id="1089" r:id="rId16"/>
    <p:sldId id="1106" r:id="rId17"/>
    <p:sldId id="1104" r:id="rId18"/>
    <p:sldId id="1068" r:id="rId19"/>
    <p:sldId id="1109" r:id="rId20"/>
    <p:sldId id="1103" r:id="rId21"/>
    <p:sldId id="1110" r:id="rId22"/>
    <p:sldId id="1087" r:id="rId23"/>
    <p:sldId id="1064" r:id="rId24"/>
    <p:sldId id="1052" r:id="rId25"/>
    <p:sldId id="1053" r:id="rId26"/>
    <p:sldId id="1054" r:id="rId27"/>
    <p:sldId id="1065" r:id="rId28"/>
    <p:sldId id="1059" r:id="rId29"/>
    <p:sldId id="1060" r:id="rId30"/>
    <p:sldId id="1061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6"/>
    <a:srgbClr val="00BAF1"/>
    <a:srgbClr val="33335E"/>
    <a:srgbClr val="D9950D"/>
    <a:srgbClr val="F5C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65" y="62"/>
      </p:cViewPr>
      <p:guideLst>
        <p:guide orient="horz" pos="2092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r>
              <a:rPr lang="en-US" altLang="zh-CN"/>
              <a:t>2024-12-25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Ziyang Sun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zotero_89uS01723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6740" y="0"/>
            <a:ext cx="1445260" cy="852805"/>
          </a:xfrm>
          <a:prstGeom prst="rect">
            <a:avLst/>
          </a:prstGeom>
        </p:spPr>
      </p:pic>
    </p:spTree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r>
              <a:rPr lang="en-US" altLang="zh-CN"/>
              <a:t>2024-12-25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Ziyang Sun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zotero_89uS01723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6740" y="0"/>
            <a:ext cx="1445260" cy="852805"/>
          </a:xfrm>
          <a:prstGeom prst="rect">
            <a:avLst/>
          </a:prstGeom>
        </p:spPr>
      </p:pic>
    </p:spTree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r>
              <a:rPr lang="en-US" altLang="zh-CN"/>
              <a:t>2024-12-25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Ziyang Sun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zotero_89uS01723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6740" y="0"/>
            <a:ext cx="1445260" cy="852805"/>
          </a:xfrm>
          <a:prstGeom prst="rect">
            <a:avLst/>
          </a:prstGeom>
        </p:spPr>
      </p:pic>
    </p:spTree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15BF-78AE-47FD-9F4B-FA9BE023503D}" type="datetimeFigureOut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6375" y="1564017"/>
            <a:ext cx="11390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CEPC LLP Study: </a:t>
            </a:r>
          </a:p>
          <a:p>
            <a:pPr algn="ctr"/>
            <a:r>
              <a:rPr lang="en-US" altLang="zh-CN" sz="4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2-lepton channel full simulation analysis</a:t>
            </a:r>
            <a:r>
              <a:rPr lang="en-US" altLang="zh-CN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95578" y="4325023"/>
            <a:ext cx="509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Ziyang Sun, Xiang Chen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B87F4A-84DB-784D-6083-D763959DBF2A}"/>
              </a:ext>
            </a:extLst>
          </p:cNvPr>
          <p:cNvSpPr txBox="1"/>
          <p:nvPr/>
        </p:nvSpPr>
        <p:spPr>
          <a:xfrm>
            <a:off x="4853126" y="5811334"/>
            <a:ext cx="268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+mj-lt"/>
              </a:rPr>
              <a:t>2025-03-27</a:t>
            </a:r>
            <a:endParaRPr lang="zh-CN" altLang="en-US" sz="2000" dirty="0">
              <a:latin typeface="+mj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D4B98A-0386-6BD0-179E-B5EBE0BE27A9}"/>
              </a:ext>
            </a:extLst>
          </p:cNvPr>
          <p:cNvSpPr txBox="1"/>
          <p:nvPr/>
        </p:nvSpPr>
        <p:spPr>
          <a:xfrm>
            <a:off x="3027286" y="5098956"/>
            <a:ext cx="646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j-lt"/>
              </a:rPr>
              <a:t>Zhengzhou University, Shanghai Jiao Tong University</a:t>
            </a:r>
            <a:endParaRPr lang="zh-CN" alt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DDFCF83-74ED-C0A6-4F73-0D26C8136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28" y="1230150"/>
            <a:ext cx="6223144" cy="5057606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D2E2C7-7AB3-AAFD-22CF-FC5654063099}"/>
              </a:ext>
            </a:extLst>
          </p:cNvPr>
          <p:cNvSpPr txBox="1"/>
          <p:nvPr/>
        </p:nvSpPr>
        <p:spPr>
          <a:xfrm>
            <a:off x="4876060" y="610309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Number of complete tracks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8F18783-CCFA-1B74-9597-4D0C64C5CED6}"/>
              </a:ext>
            </a:extLst>
          </p:cNvPr>
          <p:cNvSpPr txBox="1"/>
          <p:nvPr/>
        </p:nvSpPr>
        <p:spPr>
          <a:xfrm>
            <a:off x="275208" y="583819"/>
            <a:ext cx="11230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Number of complete tracks: Signal vs Background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3" name="图片 2" descr="tracksize2_ratio_m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" y="1485265"/>
            <a:ext cx="5746750" cy="4190365"/>
          </a:xfrm>
          <a:prstGeom prst="rect">
            <a:avLst/>
          </a:prstGeom>
        </p:spPr>
      </p:pic>
      <p:pic>
        <p:nvPicPr>
          <p:cNvPr id="4" name="图片 3" descr="tracksize0_ratio_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1485265"/>
            <a:ext cx="5581650" cy="40703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54455" y="58743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proportion of track number =2</a:t>
            </a:r>
            <a:endParaRPr lang="en-US" altLang="zh-CN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52843" y="58743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proportion of track number =0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F74773-A39C-FB8F-8C79-D0FE3109C950}"/>
              </a:ext>
            </a:extLst>
          </p:cNvPr>
          <p:cNvSpPr txBox="1"/>
          <p:nvPr/>
        </p:nvSpPr>
        <p:spPr>
          <a:xfrm>
            <a:off x="215110" y="520413"/>
            <a:ext cx="12331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Efficiency of Complete Tracks with vertices range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D970E-AAFA-7E60-032F-70ACAB0F6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A380E4-8283-C583-89FA-DF98BE54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F01254C2-CEC0-3BC3-3F0F-268EF55A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28D88F-C47D-56A6-8AEA-F96C2D0D4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627" y="1415216"/>
            <a:ext cx="5456314" cy="44343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CBB966-5E2D-AAAA-B5FA-F81A36D49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400" y="1347915"/>
            <a:ext cx="5539125" cy="450169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B9D560F-7724-0B4D-F5B6-35AB856D80B8}"/>
              </a:ext>
            </a:extLst>
          </p:cNvPr>
          <p:cNvSpPr txBox="1"/>
          <p:nvPr/>
        </p:nvSpPr>
        <p:spPr>
          <a:xfrm>
            <a:off x="2816440" y="448215"/>
            <a:ext cx="7419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cs typeface="Arial"/>
                <a:sym typeface="Symbol" panose="05050102010706020507" pitchFamily="18" charset="2"/>
              </a:rPr>
              <a:t>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cs typeface="Arial"/>
              </a:rPr>
              <a:t>: Signal vs background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4D77AE-D7A6-803D-CA2E-3B4657491913}"/>
              </a:ext>
            </a:extLst>
          </p:cNvPr>
          <p:cNvSpPr txBox="1"/>
          <p:nvPr/>
        </p:nvSpPr>
        <p:spPr>
          <a:xfrm>
            <a:off x="4406553" y="5706226"/>
            <a:ext cx="5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latin typeface="+mj-lt"/>
                <a:cs typeface="+mj-lt"/>
                <a:sym typeface="Symbol" panose="05050102010706020507" pitchFamily="18" charset="2"/>
              </a:rPr>
              <a:t></a:t>
            </a:r>
            <a:r>
              <a:rPr lang="en-US" altLang="zh-CN" baseline="-25000" dirty="0"/>
              <a:t>1</a:t>
            </a:r>
            <a:r>
              <a:rPr lang="en-US" altLang="zh-CN" dirty="0"/>
              <a:t> &amp; </a:t>
            </a:r>
            <a:r>
              <a:rPr lang="en-US" altLang="zh-CN" sz="1800" b="1" dirty="0">
                <a:latin typeface="+mj-lt"/>
                <a:cs typeface="+mj-lt"/>
                <a:sym typeface="Symbol" panose="05050102010706020507" pitchFamily="18" charset="2"/>
              </a:rPr>
              <a:t></a:t>
            </a:r>
            <a:r>
              <a:rPr lang="en-US" altLang="zh-CN" baseline="-25000" dirty="0"/>
              <a:t>2</a:t>
            </a:r>
            <a:r>
              <a:rPr lang="en-US" altLang="zh-CN" dirty="0"/>
              <a:t> : signal vs background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055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0DF14-EE71-4815-89C1-9D1CA47B2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4393F9-CA81-2A0B-9BFD-5A26DAE9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25BCAF43-E4A6-D9EE-A330-21B0B2E7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8566C6-3589-4B66-5F08-5D1C1EFB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88" y="1415216"/>
            <a:ext cx="5505864" cy="44746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17DF3C-FD4C-C1B5-8615-566C5B670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1415216"/>
            <a:ext cx="5436093" cy="44179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2391BEF-6318-E2FD-2C26-51E007EFC639}"/>
              </a:ext>
            </a:extLst>
          </p:cNvPr>
          <p:cNvSpPr txBox="1"/>
          <p:nvPr/>
        </p:nvSpPr>
        <p:spPr>
          <a:xfrm>
            <a:off x="3047260" y="465128"/>
            <a:ext cx="6148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3600" b="1" dirty="0">
                <a:latin typeface="+mj-lt"/>
                <a:cs typeface="+mj-lt"/>
                <a:sym typeface="Symbol" panose="05050102010706020507" pitchFamily="18" charset="2"/>
              </a:rPr>
              <a:t></a:t>
            </a:r>
            <a:r>
              <a:rPr lang="en-US" altLang="zh-CN" sz="3600" b="1" dirty="0">
                <a:latin typeface="+mj-lt"/>
                <a:cs typeface="+mj-lt"/>
              </a:rPr>
              <a:t>: Signal vs background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A27110-7273-491C-CB54-B9745374093F}"/>
              </a:ext>
            </a:extLst>
          </p:cNvPr>
          <p:cNvSpPr txBox="1"/>
          <p:nvPr/>
        </p:nvSpPr>
        <p:spPr>
          <a:xfrm>
            <a:off x="4406553" y="5706226"/>
            <a:ext cx="5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latin typeface="+mj-lt"/>
                <a:cs typeface="+mj-lt"/>
                <a:sym typeface="Symbol" panose="05050102010706020507" pitchFamily="18" charset="2"/>
              </a:rPr>
              <a:t></a:t>
            </a:r>
            <a:r>
              <a:rPr lang="en-US" altLang="zh-CN" dirty="0"/>
              <a:t>1 &amp; </a:t>
            </a:r>
            <a:r>
              <a:rPr lang="en-US" altLang="zh-CN" sz="1800" b="1" dirty="0">
                <a:latin typeface="+mj-lt"/>
                <a:cs typeface="+mj-lt"/>
                <a:sym typeface="Symbol" panose="05050102010706020507" pitchFamily="18" charset="2"/>
              </a:rPr>
              <a:t></a:t>
            </a:r>
            <a:r>
              <a:rPr lang="en-US" altLang="zh-CN" dirty="0"/>
              <a:t>2 : signal vs background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448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C5EF-D3A7-9CD9-E0F7-158480DE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D9E9B25-F9D3-603D-B3BD-6F3E0044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139" y="1476337"/>
            <a:ext cx="5762174" cy="46829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0A7C928-900B-8443-5B8E-4F27413A1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428351"/>
            <a:ext cx="5762174" cy="468297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A57714-0F46-5F70-6F36-1EDBD1E2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68F8FFD-1601-DB97-870F-F1363CDF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325477-CB71-766D-91ED-EDB7100365CA}"/>
              </a:ext>
            </a:extLst>
          </p:cNvPr>
          <p:cNvSpPr txBox="1"/>
          <p:nvPr/>
        </p:nvSpPr>
        <p:spPr>
          <a:xfrm>
            <a:off x="2209800" y="556255"/>
            <a:ext cx="8244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latin typeface="+mj-lt"/>
                <a:cs typeface="+mj-lt"/>
                <a:sym typeface="Symbol" panose="05050102010706020507" pitchFamily="18" charset="2"/>
              </a:rPr>
              <a:t>,  </a:t>
            </a:r>
            <a:r>
              <a:rPr lang="en-US" altLang="zh-CN" sz="3600" b="1" dirty="0">
                <a:latin typeface="+mj-lt"/>
                <a:cs typeface="+mj-lt"/>
              </a:rPr>
              <a:t>: Signal vs background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3ED548-C604-1533-79D6-DC1CEDEB77A7}"/>
              </a:ext>
            </a:extLst>
          </p:cNvPr>
          <p:cNvSpPr txBox="1"/>
          <p:nvPr/>
        </p:nvSpPr>
        <p:spPr>
          <a:xfrm>
            <a:off x="7713665" y="5823371"/>
            <a:ext cx="311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latin typeface="+mj-lt"/>
                <a:cs typeface="+mj-lt"/>
                <a:sym typeface="Symbol" panose="05050102010706020507" pitchFamily="18" charset="2"/>
              </a:rPr>
              <a:t> </a:t>
            </a:r>
            <a:r>
              <a:rPr lang="en-US" altLang="zh-CN" dirty="0"/>
              <a:t>: signal vs background  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7AA2988-6D11-8F53-4B18-FD5EAC31F9BC}"/>
              </a:ext>
            </a:extLst>
          </p:cNvPr>
          <p:cNvSpPr txBox="1"/>
          <p:nvPr/>
        </p:nvSpPr>
        <p:spPr>
          <a:xfrm>
            <a:off x="1809180" y="5800367"/>
            <a:ext cx="377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dirty="0">
                <a:latin typeface="+mj-lt"/>
                <a:cs typeface="+mj-lt"/>
                <a:sym typeface="Symbol" panose="05050102010706020507" pitchFamily="18" charset="2"/>
              </a:rPr>
              <a:t>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: signal vs background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E2E65AC-401D-C93D-2C27-76B4009F9BE4}"/>
              </a:ext>
            </a:extLst>
          </p:cNvPr>
          <p:cNvSpPr txBox="1"/>
          <p:nvPr/>
        </p:nvSpPr>
        <p:spPr>
          <a:xfrm>
            <a:off x="4785064" y="6180090"/>
            <a:ext cx="656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Backgrounds: two electrons back to back;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6066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3D828-1403-2316-9263-82CBDA2C3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ECD94A1-8157-FBDD-74E3-0A8163AD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215" y="760414"/>
            <a:ext cx="6733822" cy="5472637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E4106E-1142-3EEF-2B59-EF709F0C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AD5335A7-F84F-51A2-093C-50D878CA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32A562-1968-94E5-D8DC-DF5020B4CB72}"/>
              </a:ext>
            </a:extLst>
          </p:cNvPr>
          <p:cNvSpPr txBox="1"/>
          <p:nvPr/>
        </p:nvSpPr>
        <p:spPr>
          <a:xfrm>
            <a:off x="4371042" y="5932413"/>
            <a:ext cx="5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+mj-lt"/>
                <a:cs typeface="+mj-lt"/>
                <a:sym typeface="Symbol" panose="05050102010706020507" pitchFamily="18" charset="2"/>
              </a:rPr>
              <a:t>m</a:t>
            </a:r>
            <a:r>
              <a:rPr lang="en-US" altLang="zh-CN" sz="1800" baseline="-25000" dirty="0">
                <a:latin typeface="+mj-lt"/>
                <a:cs typeface="+mj-lt"/>
                <a:sym typeface="Symbol" panose="05050102010706020507" pitchFamily="18" charset="2"/>
              </a:rPr>
              <a:t>12</a:t>
            </a:r>
            <a:r>
              <a:rPr lang="en-US" altLang="zh-CN" sz="1800" dirty="0">
                <a:latin typeface="+mj-lt"/>
                <a:cs typeface="+mj-lt"/>
                <a:sym typeface="Symbol" panose="05050102010706020507" pitchFamily="18" charset="2"/>
              </a:rPr>
              <a:t> </a:t>
            </a:r>
            <a:r>
              <a:rPr lang="en-US" altLang="zh-CN" dirty="0"/>
              <a:t>: signal vs background 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25C240-DC9D-2C53-80EE-A5C1C7038BA0}"/>
              </a:ext>
            </a:extLst>
          </p:cNvPr>
          <p:cNvSpPr txBox="1"/>
          <p:nvPr/>
        </p:nvSpPr>
        <p:spPr>
          <a:xfrm>
            <a:off x="2147656" y="455484"/>
            <a:ext cx="8244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latin typeface="+mj-lt"/>
                <a:cs typeface="+mj-lt"/>
                <a:sym typeface="Symbol" panose="05050102010706020507" pitchFamily="18" charset="2"/>
              </a:rPr>
              <a:t>m</a:t>
            </a:r>
            <a:r>
              <a:rPr lang="en-US" altLang="zh-CN" sz="3600" b="1" baseline="-25000" dirty="0">
                <a:latin typeface="+mj-lt"/>
                <a:cs typeface="+mj-lt"/>
                <a:sym typeface="Symbol" panose="05050102010706020507" pitchFamily="18" charset="2"/>
              </a:rPr>
              <a:t>12</a:t>
            </a:r>
            <a:r>
              <a:rPr lang="en-US" altLang="zh-CN" sz="3600" b="1" dirty="0">
                <a:latin typeface="+mj-lt"/>
                <a:cs typeface="+mj-lt"/>
              </a:rPr>
              <a:t>: Signal vs background</a:t>
            </a:r>
          </a:p>
        </p:txBody>
      </p:sp>
    </p:spTree>
    <p:extLst>
      <p:ext uri="{BB962C8B-B14F-4D97-AF65-F5344CB8AC3E}">
        <p14:creationId xmlns:p14="http://schemas.microsoft.com/office/powerpoint/2010/main" val="3508421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6EE94-0167-E2F3-B4DF-CEA28DB8E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476800-CC8C-B682-50F2-77259E92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24B749F9-CC70-EDE7-FA54-8413829F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17DECF3-3BD7-FD05-19B4-B5923674DE37}"/>
              </a:ext>
            </a:extLst>
          </p:cNvPr>
          <p:cNvSpPr txBox="1"/>
          <p:nvPr/>
        </p:nvSpPr>
        <p:spPr>
          <a:xfrm>
            <a:off x="4017762" y="289664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+mj-lt"/>
                <a:cs typeface="+mj-lt"/>
              </a:rPr>
              <a:t>Summary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E6E23E-71A9-156F-598E-CF825D0D4AB0}"/>
              </a:ext>
            </a:extLst>
          </p:cNvPr>
          <p:cNvSpPr txBox="1"/>
          <p:nvPr/>
        </p:nvSpPr>
        <p:spPr>
          <a:xfrm>
            <a:off x="838200" y="1279694"/>
            <a:ext cx="10028068" cy="188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The number of reconstructed tracks  depends on vertex range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 Compared </a:t>
            </a:r>
            <a:r>
              <a:rPr lang="en-US" altLang="zh-CN" sz="2000" dirty="0">
                <a:sym typeface="Symbol" panose="05050102010706020507" pitchFamily="18" charset="2"/>
              </a:rPr>
              <a:t>, , , , PFO energy, m</a:t>
            </a:r>
            <a:r>
              <a:rPr lang="en-US" altLang="zh-CN" sz="2000" baseline="-25000" dirty="0">
                <a:sym typeface="Symbol" panose="05050102010706020507" pitchFamily="18" charset="2"/>
              </a:rPr>
              <a:t>e1e2</a:t>
            </a:r>
            <a:r>
              <a:rPr lang="en-US" altLang="zh-CN" sz="2000" dirty="0">
                <a:sym typeface="Symbol" panose="05050102010706020507" pitchFamily="18" charset="2"/>
              </a:rPr>
              <a:t> distributions between LLP signal and background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ym typeface="Symbol" panose="05050102010706020507" pitchFamily="18" charset="2"/>
              </a:rPr>
              <a:t>Discriminating variables: , , PFO energy, m</a:t>
            </a:r>
            <a:r>
              <a:rPr lang="en-US" altLang="zh-CN" sz="2000" baseline="-25000" dirty="0">
                <a:sym typeface="Symbol" panose="05050102010706020507" pitchFamily="18" charset="2"/>
              </a:rPr>
              <a:t>e1e2 </a:t>
            </a:r>
            <a:r>
              <a:rPr lang="en-US" altLang="zh-CN" dirty="0">
                <a:sym typeface="Symbol" panose="05050102010706020507" pitchFamily="18" charset="2"/>
              </a:rPr>
              <a:t>	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2A6E4F-0AA9-69D6-5F6E-45DCAD9E25A7}"/>
              </a:ext>
            </a:extLst>
          </p:cNvPr>
          <p:cNvSpPr txBox="1"/>
          <p:nvPr/>
        </p:nvSpPr>
        <p:spPr>
          <a:xfrm>
            <a:off x="838200" y="3622268"/>
            <a:ext cx="10028068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To do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Apply Final PID with CEPCSW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Re-vertexing in small vertex range to improve tracking efficiency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Check more distributions: </a:t>
            </a:r>
            <a:r>
              <a:rPr lang="en-US" altLang="zh-CN" sz="2000" dirty="0">
                <a:sym typeface="Symbol" panose="05050102010706020507" pitchFamily="18" charset="2"/>
              </a:rPr>
              <a:t>t</a:t>
            </a:r>
            <a:r>
              <a:rPr lang="en-US" altLang="zh-CN" sz="2000" baseline="-25000" dirty="0">
                <a:sym typeface="Symbol" panose="05050102010706020507" pitchFamily="18" charset="2"/>
              </a:rPr>
              <a:t>e1e2</a:t>
            </a:r>
            <a:r>
              <a:rPr lang="en-US" altLang="zh-CN" sz="2000" dirty="0">
                <a:sym typeface="Symbol" panose="05050102010706020507" pitchFamily="18" charset="2"/>
              </a:rPr>
              <a:t>, Pt</a:t>
            </a:r>
            <a:r>
              <a:rPr lang="en-US" altLang="zh-CN" sz="2000" baseline="-25000" dirty="0">
                <a:sym typeface="Symbol" panose="05050102010706020507" pitchFamily="18" charset="2"/>
              </a:rPr>
              <a:t>e1</a:t>
            </a:r>
            <a:r>
              <a:rPr lang="en-US" altLang="zh-CN" sz="2000" dirty="0">
                <a:sym typeface="Symbol" panose="05050102010706020507" pitchFamily="18" charset="2"/>
              </a:rPr>
              <a:t>, Pt</a:t>
            </a:r>
            <a:r>
              <a:rPr lang="en-US" altLang="zh-CN" sz="2000" baseline="-25000" dirty="0">
                <a:sym typeface="Symbol" panose="05050102010706020507" pitchFamily="18" charset="2"/>
              </a:rPr>
              <a:t>e2</a:t>
            </a:r>
            <a:r>
              <a:rPr lang="en-US" altLang="zh-CN" sz="2000" dirty="0">
                <a:sym typeface="Symbol" panose="05050102010706020507" pitchFamily="18" charset="2"/>
              </a:rPr>
              <a:t>, t</a:t>
            </a:r>
            <a:r>
              <a:rPr lang="en-US" altLang="zh-CN" sz="2000" baseline="-25000" dirty="0">
                <a:sym typeface="Symbol" panose="05050102010706020507" pitchFamily="18" charset="2"/>
              </a:rPr>
              <a:t>12</a:t>
            </a:r>
            <a:r>
              <a:rPr lang="en-US" altLang="zh-CN" sz="2000" dirty="0">
                <a:sym typeface="Symbol" panose="05050102010706020507" pitchFamily="18" charset="2"/>
              </a:rPr>
              <a:t>, Pt</a:t>
            </a:r>
            <a:r>
              <a:rPr lang="en-US" altLang="zh-CN" sz="2000" baseline="-25000" dirty="0">
                <a:sym typeface="Symbol" panose="05050102010706020507" pitchFamily="18" charset="2"/>
              </a:rPr>
              <a:t>1</a:t>
            </a:r>
            <a:r>
              <a:rPr lang="en-US" altLang="zh-CN" sz="2000" dirty="0">
                <a:sym typeface="Symbol" panose="05050102010706020507" pitchFamily="18" charset="2"/>
              </a:rPr>
              <a:t>, Pt</a:t>
            </a:r>
            <a:r>
              <a:rPr lang="en-US" altLang="zh-CN" sz="2000" baseline="-25000" dirty="0">
                <a:sym typeface="Symbol" panose="05050102010706020507" pitchFamily="18" charset="2"/>
              </a:rPr>
              <a:t>2</a:t>
            </a:r>
            <a:endParaRPr lang="en-US" altLang="zh-CN" sz="2000" baseline="-25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4-lepton channel analysis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464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406A92-B22E-6701-4D62-D6E4E011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2024-12-25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760B590-024A-54FC-37E6-DFC41C3A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75EC88-1827-567C-A366-4BB856326D8F}"/>
              </a:ext>
            </a:extLst>
          </p:cNvPr>
          <p:cNvSpPr txBox="1"/>
          <p:nvPr/>
        </p:nvSpPr>
        <p:spPr>
          <a:xfrm>
            <a:off x="5034280" y="416560"/>
            <a:ext cx="430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Backup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4045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0A80D-746C-E59E-251A-7DA16E297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C1900F-04F9-51B2-E958-AAB2989ED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334" y="1413942"/>
            <a:ext cx="5382827" cy="43746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56728D-73E7-63DA-0008-014C5150B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400" y="1413942"/>
            <a:ext cx="5518513" cy="4484946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709781A-897B-1D33-CF29-6061A7C4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51C4B7F8-03BA-1C1C-7D42-E664189A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64AEAB-BFC9-98F0-5FF1-93555A495215}"/>
              </a:ext>
            </a:extLst>
          </p:cNvPr>
          <p:cNvSpPr txBox="1"/>
          <p:nvPr/>
        </p:nvSpPr>
        <p:spPr>
          <a:xfrm>
            <a:off x="1960674" y="5630638"/>
            <a:ext cx="293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  <a:cs typeface="+mj-lt"/>
                <a:sym typeface="Symbol" panose="05050102010706020507" pitchFamily="18" charset="2"/>
              </a:rPr>
              <a:t>Pt</a:t>
            </a:r>
            <a:r>
              <a:rPr lang="en-US" altLang="zh-CN" baseline="-25000" dirty="0">
                <a:latin typeface="+mj-lt"/>
                <a:cs typeface="+mj-lt"/>
                <a:sym typeface="Symbol" panose="05050102010706020507" pitchFamily="18" charset="2"/>
              </a:rPr>
              <a:t>1</a:t>
            </a:r>
            <a:r>
              <a:rPr lang="en-US" altLang="zh-CN" sz="1800" dirty="0">
                <a:latin typeface="+mj-lt"/>
                <a:cs typeface="+mj-lt"/>
                <a:sym typeface="Symbol" panose="05050102010706020507" pitchFamily="18" charset="2"/>
              </a:rPr>
              <a:t> </a:t>
            </a:r>
            <a:r>
              <a:rPr lang="en-US" altLang="zh-CN" dirty="0">
                <a:latin typeface="+mj-lt"/>
              </a:rPr>
              <a:t>: signal vs background  </a:t>
            </a:r>
            <a:endParaRPr lang="zh-CN" altLang="en-US" dirty="0">
              <a:latin typeface="+mj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9349C4-0512-0563-BA41-181699BF0AB6}"/>
              </a:ext>
            </a:extLst>
          </p:cNvPr>
          <p:cNvSpPr txBox="1"/>
          <p:nvPr/>
        </p:nvSpPr>
        <p:spPr>
          <a:xfrm>
            <a:off x="7229653" y="5714222"/>
            <a:ext cx="377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+mj-lt"/>
                <a:cs typeface="+mj-lt"/>
                <a:sym typeface="Symbol" panose="05050102010706020507" pitchFamily="18" charset="2"/>
              </a:rPr>
              <a:t>Pt</a:t>
            </a:r>
            <a:r>
              <a:rPr lang="en-US" altLang="zh-CN" baseline="-25000" dirty="0">
                <a:latin typeface="+mj-lt"/>
                <a:cs typeface="+mj-lt"/>
                <a:sym typeface="Symbol" panose="05050102010706020507" pitchFamily="18" charset="2"/>
              </a:rPr>
              <a:t>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: signal vs background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8A6125-436D-62D7-99E2-7B276BB152BF}"/>
              </a:ext>
            </a:extLst>
          </p:cNvPr>
          <p:cNvSpPr txBox="1"/>
          <p:nvPr/>
        </p:nvSpPr>
        <p:spPr>
          <a:xfrm>
            <a:off x="1393794" y="589421"/>
            <a:ext cx="968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latin typeface="+mj-lt"/>
                <a:cs typeface="+mj-lt"/>
                <a:sym typeface="Symbol" panose="05050102010706020507" pitchFamily="18" charset="2"/>
              </a:rPr>
              <a:t>2-electron: Pt</a:t>
            </a:r>
            <a:r>
              <a:rPr lang="en-US" altLang="zh-CN" sz="3600" b="1" baseline="-25000" dirty="0">
                <a:latin typeface="+mj-lt"/>
                <a:cs typeface="+mj-lt"/>
                <a:sym typeface="Symbol" panose="05050102010706020507" pitchFamily="18" charset="2"/>
              </a:rPr>
              <a:t>1</a:t>
            </a:r>
            <a:r>
              <a:rPr lang="zh-CN" altLang="en-US" sz="3600" b="1" baseline="-25000" dirty="0">
                <a:latin typeface="+mj-lt"/>
                <a:cs typeface="+mj-lt"/>
                <a:sym typeface="Symbol" panose="05050102010706020507" pitchFamily="18" charset="2"/>
              </a:rPr>
              <a:t>，</a:t>
            </a:r>
            <a:r>
              <a:rPr lang="en-US" altLang="zh-CN" sz="3600" b="1" dirty="0">
                <a:latin typeface="+mj-lt"/>
                <a:cs typeface="+mj-lt"/>
                <a:sym typeface="Symbol" panose="05050102010706020507" pitchFamily="18" charset="2"/>
              </a:rPr>
              <a:t>Pt</a:t>
            </a:r>
            <a:r>
              <a:rPr lang="en-US" altLang="zh-CN" sz="3600" b="1" baseline="-25000" dirty="0">
                <a:latin typeface="+mj-lt"/>
                <a:cs typeface="+mj-lt"/>
                <a:sym typeface="Symbol" panose="05050102010706020507" pitchFamily="18" charset="2"/>
              </a:rPr>
              <a:t>2 </a:t>
            </a:r>
            <a:r>
              <a:rPr lang="en-US" altLang="zh-CN" sz="3600" b="1" dirty="0">
                <a:latin typeface="+mj-lt"/>
                <a:cs typeface="+mj-lt"/>
              </a:rPr>
              <a:t> Signal vs background</a:t>
            </a:r>
          </a:p>
        </p:txBody>
      </p:sp>
    </p:spTree>
    <p:extLst>
      <p:ext uri="{BB962C8B-B14F-4D97-AF65-F5344CB8AC3E}">
        <p14:creationId xmlns:p14="http://schemas.microsoft.com/office/powerpoint/2010/main" val="21136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7D442-2049-26FB-B37A-06D979DB7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3335C9C-51FB-967E-D1E6-D1F4D537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334" y="1413942"/>
            <a:ext cx="5382826" cy="43746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194DE7-10BD-6E05-8A87-ED5B81698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400" y="1413942"/>
            <a:ext cx="5518513" cy="4484945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C92C83-4BA1-B934-4E79-DAC54B3D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E86E286C-FE7E-E911-AC48-AF134DF4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C518C7-4398-4B6A-9951-1407915C904A}"/>
              </a:ext>
            </a:extLst>
          </p:cNvPr>
          <p:cNvSpPr txBox="1"/>
          <p:nvPr/>
        </p:nvSpPr>
        <p:spPr>
          <a:xfrm>
            <a:off x="1926378" y="5655349"/>
            <a:ext cx="316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  <a:cs typeface="+mj-lt"/>
                <a:sym typeface="Symbol" panose="05050102010706020507" pitchFamily="18" charset="2"/>
              </a:rPr>
              <a:t>Pt</a:t>
            </a:r>
            <a:r>
              <a:rPr lang="en-US" altLang="zh-CN" baseline="-25000" dirty="0">
                <a:latin typeface="+mj-lt"/>
                <a:cs typeface="+mj-lt"/>
                <a:sym typeface="Symbol" panose="05050102010706020507" pitchFamily="18" charset="2"/>
              </a:rPr>
              <a:t>1</a:t>
            </a:r>
            <a:r>
              <a:rPr lang="en-US" altLang="zh-CN" sz="1800" dirty="0">
                <a:latin typeface="+mj-lt"/>
                <a:cs typeface="+mj-lt"/>
                <a:sym typeface="Symbol" panose="05050102010706020507" pitchFamily="18" charset="2"/>
              </a:rPr>
              <a:t> </a:t>
            </a:r>
            <a:r>
              <a:rPr lang="en-US" altLang="zh-CN" dirty="0">
                <a:latin typeface="+mj-lt"/>
              </a:rPr>
              <a:t>: signal vs background  </a:t>
            </a:r>
            <a:endParaRPr lang="zh-CN" altLang="en-US" dirty="0">
              <a:latin typeface="+mj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79C765-BA6F-5787-F323-D3B3A8BA518F}"/>
              </a:ext>
            </a:extLst>
          </p:cNvPr>
          <p:cNvSpPr txBox="1"/>
          <p:nvPr/>
        </p:nvSpPr>
        <p:spPr>
          <a:xfrm>
            <a:off x="7229653" y="5714222"/>
            <a:ext cx="377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+mj-lt"/>
                <a:cs typeface="+mj-lt"/>
                <a:sym typeface="Symbol" panose="05050102010706020507" pitchFamily="18" charset="2"/>
              </a:rPr>
              <a:t>Pt</a:t>
            </a:r>
            <a:r>
              <a:rPr lang="en-US" altLang="zh-CN" baseline="-25000" dirty="0">
                <a:latin typeface="+mj-lt"/>
                <a:cs typeface="+mj-lt"/>
                <a:sym typeface="Symbol" panose="05050102010706020507" pitchFamily="18" charset="2"/>
              </a:rPr>
              <a:t>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: signal vs background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D60941F-BC2D-4232-F210-3032BE1C5A1E}"/>
              </a:ext>
            </a:extLst>
          </p:cNvPr>
          <p:cNvSpPr txBox="1"/>
          <p:nvPr/>
        </p:nvSpPr>
        <p:spPr>
          <a:xfrm>
            <a:off x="1703772" y="523040"/>
            <a:ext cx="9047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latin typeface="+mj-lt"/>
                <a:cs typeface="+mj-lt"/>
                <a:sym typeface="Symbol" panose="05050102010706020507" pitchFamily="18" charset="2"/>
              </a:rPr>
              <a:t>2-muon: Pt</a:t>
            </a:r>
            <a:r>
              <a:rPr lang="en-US" altLang="zh-CN" sz="3600" b="1" baseline="-25000" dirty="0">
                <a:latin typeface="+mj-lt"/>
                <a:cs typeface="+mj-lt"/>
                <a:sym typeface="Symbol" panose="05050102010706020507" pitchFamily="18" charset="2"/>
              </a:rPr>
              <a:t>1</a:t>
            </a:r>
            <a:r>
              <a:rPr lang="zh-CN" altLang="en-US" sz="3600" b="1" baseline="-25000" dirty="0">
                <a:latin typeface="+mj-lt"/>
                <a:cs typeface="+mj-lt"/>
                <a:sym typeface="Symbol" panose="05050102010706020507" pitchFamily="18" charset="2"/>
              </a:rPr>
              <a:t>，</a:t>
            </a:r>
            <a:r>
              <a:rPr lang="en-US" altLang="zh-CN" sz="3600" b="1" dirty="0">
                <a:latin typeface="+mj-lt"/>
                <a:cs typeface="+mj-lt"/>
                <a:sym typeface="Symbol" panose="05050102010706020507" pitchFamily="18" charset="2"/>
              </a:rPr>
              <a:t>Pt</a:t>
            </a:r>
            <a:r>
              <a:rPr lang="en-US" altLang="zh-CN" sz="3600" b="1" baseline="-25000" dirty="0">
                <a:latin typeface="+mj-lt"/>
                <a:cs typeface="+mj-lt"/>
                <a:sym typeface="Symbol" panose="05050102010706020507" pitchFamily="18" charset="2"/>
              </a:rPr>
              <a:t>2</a:t>
            </a:r>
            <a:r>
              <a:rPr lang="en-US" altLang="zh-CN" sz="3600" b="1" dirty="0">
                <a:latin typeface="+mj-lt"/>
                <a:cs typeface="+mj-lt"/>
              </a:rPr>
              <a:t> Signal vs background</a:t>
            </a:r>
          </a:p>
        </p:txBody>
      </p:sp>
    </p:spTree>
    <p:extLst>
      <p:ext uri="{BB962C8B-B14F-4D97-AF65-F5344CB8AC3E}">
        <p14:creationId xmlns:p14="http://schemas.microsoft.com/office/powerpoint/2010/main" val="395938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C508115-45B8-7D11-ACD1-8402FBFF5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3" y="3123143"/>
            <a:ext cx="4973094" cy="2993284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57560" y="421346"/>
            <a:ext cx="1038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2-electron channel full simulation analysis</a:t>
            </a:r>
            <a:endParaRPr lang="en-US" altLang="zh-CN" sz="3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B70563-5B7A-3BCB-59FD-0A97E06278E1}"/>
              </a:ext>
            </a:extLst>
          </p:cNvPr>
          <p:cNvSpPr txBox="1"/>
          <p:nvPr/>
        </p:nvSpPr>
        <p:spPr>
          <a:xfrm>
            <a:off x="568170" y="2000873"/>
            <a:ext cx="1038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Signal: 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ee -&gt; HZ, Z-&gt;</a:t>
            </a:r>
            <a:r>
              <a:rPr lang="en-US" altLang="zh-CN" dirty="0">
                <a:latin typeface="+mj-lt"/>
                <a:cs typeface="+mj-lt"/>
                <a:sym typeface="Symbol" panose="05050102010706020507" pitchFamily="18" charset="2"/>
              </a:rPr>
              <a:t>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, H-&gt;X1,X2, X1-&gt;ee, X2 -&gt;</a:t>
            </a:r>
            <a:r>
              <a:rPr lang="en-US" altLang="zh-CN" dirty="0">
                <a:latin typeface="+mj-lt"/>
                <a:cs typeface="+mj-lt"/>
                <a:sym typeface="Symbol" panose="05050102010706020507" pitchFamily="18" charset="2"/>
              </a:rPr>
              <a:t> </a:t>
            </a:r>
            <a:endParaRPr lang="en-US" altLang="zh-CN" sz="1800" dirty="0">
              <a:latin typeface="+mj-lt"/>
              <a:cs typeface="+mj-lt"/>
            </a:endParaRPr>
          </a:p>
          <a:p>
            <a:endParaRPr lang="en-US" altLang="zh-CN" dirty="0"/>
          </a:p>
          <a:p>
            <a:r>
              <a:rPr lang="en-US" altLang="zh-CN" dirty="0"/>
              <a:t>Background: 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ee -&gt; ee</a:t>
            </a:r>
            <a:endParaRPr lang="en-US" altLang="zh-CN" sz="1800" dirty="0">
              <a:latin typeface="+mj-lt"/>
              <a:cs typeface="+mj-lt"/>
            </a:endParaRPr>
          </a:p>
          <a:p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E7C381B-A1FF-4CBB-C115-C1133BFD3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53" y="3344250"/>
            <a:ext cx="4320914" cy="262912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789929D-B21A-9DAF-E2F5-D948EB89A9A8}"/>
              </a:ext>
            </a:extLst>
          </p:cNvPr>
          <p:cNvSpPr txBox="1"/>
          <p:nvPr/>
        </p:nvSpPr>
        <p:spPr>
          <a:xfrm>
            <a:off x="7069584" y="2099229"/>
            <a:ext cx="5122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 events: 80,000,  M</a:t>
            </a:r>
            <a:r>
              <a:rPr lang="en-US" altLang="zh-CN" baseline="-25000" dirty="0"/>
              <a:t>X1,2</a:t>
            </a:r>
            <a:r>
              <a:rPr lang="en-US" altLang="zh-CN" dirty="0"/>
              <a:t>: 10 GeV</a:t>
            </a:r>
          </a:p>
          <a:p>
            <a:endParaRPr lang="en-US" altLang="zh-CN" dirty="0"/>
          </a:p>
          <a:p>
            <a:r>
              <a:rPr lang="en-US" altLang="zh-CN" dirty="0"/>
              <a:t>Background  events: 20,000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ED9DF6-E711-3128-B83F-B98FD9B68152}"/>
              </a:ext>
            </a:extLst>
          </p:cNvPr>
          <p:cNvSpPr txBox="1"/>
          <p:nvPr/>
        </p:nvSpPr>
        <p:spPr>
          <a:xfrm>
            <a:off x="166899" y="1294924"/>
            <a:ext cx="119580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The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version of CEPCSW is tdr25.3.6, and it doesn’t have Final PID, only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CyberPFO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 information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.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28804-24AC-771F-D35B-008C14FA2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B7971E-26F5-0ADB-A594-4A04D5CA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60F23F0B-A04E-5C1C-250B-C9D9CFC6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8AC4DE-87E6-4A24-DA47-0D8F1FDDDEA0}"/>
              </a:ext>
            </a:extLst>
          </p:cNvPr>
          <p:cNvSpPr txBox="1"/>
          <p:nvPr/>
        </p:nvSpPr>
        <p:spPr>
          <a:xfrm>
            <a:off x="4556464" y="617168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PFO energy: signal vs background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9F44C7-BB7F-5F92-CCD6-77FC0A06B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07" y="718346"/>
            <a:ext cx="6645785" cy="54010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610908-5750-A980-5BBA-79D905F06E52}"/>
              </a:ext>
            </a:extLst>
          </p:cNvPr>
          <p:cNvSpPr txBox="1"/>
          <p:nvPr/>
        </p:nvSpPr>
        <p:spPr>
          <a:xfrm>
            <a:off x="408374" y="340521"/>
            <a:ext cx="1047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latin typeface="+mj-lt"/>
                <a:cs typeface="+mj-lt"/>
              </a:rPr>
              <a:t>2-muon PFO Energy: Signal vs background</a:t>
            </a:r>
          </a:p>
        </p:txBody>
      </p:sp>
    </p:spTree>
    <p:extLst>
      <p:ext uri="{BB962C8B-B14F-4D97-AF65-F5344CB8AC3E}">
        <p14:creationId xmlns:p14="http://schemas.microsoft.com/office/powerpoint/2010/main" val="236370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D64BD-1528-C00C-1760-D54C8B5B4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EBAFF78-3023-15A7-A5A7-9BF815B9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A36A9591-4137-1281-7731-22F35881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7DF8B3-A093-2067-C32E-7BBC03430F57}"/>
              </a:ext>
            </a:extLst>
          </p:cNvPr>
          <p:cNvSpPr txBox="1"/>
          <p:nvPr/>
        </p:nvSpPr>
        <p:spPr>
          <a:xfrm>
            <a:off x="470516" y="1118585"/>
            <a:ext cx="10386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Signal: 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ee -&gt; HZ, Z-&gt;</a:t>
            </a:r>
            <a:r>
              <a:rPr lang="en-US" altLang="zh-CN" sz="1800" dirty="0" err="1">
                <a:latin typeface="+mj-lt"/>
                <a:cs typeface="+mj-lt"/>
                <a:sym typeface="+mn-ea"/>
              </a:rPr>
              <a:t>nunu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, H-&gt;</a:t>
            </a:r>
            <a:r>
              <a:rPr lang="en-US" altLang="zh-CN" dirty="0">
                <a:latin typeface="+mj-lt"/>
                <a:cs typeface="+mj-lt"/>
                <a:sym typeface="+mn-ea"/>
              </a:rPr>
              <a:t>X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1,</a:t>
            </a:r>
            <a:r>
              <a:rPr lang="en-US" altLang="zh-CN" dirty="0">
                <a:latin typeface="+mj-lt"/>
                <a:cs typeface="+mj-lt"/>
                <a:sym typeface="+mn-ea"/>
              </a:rPr>
              <a:t>X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2, </a:t>
            </a:r>
            <a:r>
              <a:rPr lang="en-US" altLang="zh-CN" dirty="0">
                <a:latin typeface="+mj-lt"/>
                <a:cs typeface="+mj-lt"/>
                <a:sym typeface="+mn-ea"/>
              </a:rPr>
              <a:t>X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1-&gt;ee, </a:t>
            </a:r>
            <a:r>
              <a:rPr lang="en-US" altLang="zh-CN" dirty="0">
                <a:latin typeface="+mj-lt"/>
                <a:cs typeface="+mj-lt"/>
                <a:sym typeface="+mn-ea"/>
              </a:rPr>
              <a:t>X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2 -&gt;</a:t>
            </a:r>
            <a:r>
              <a:rPr lang="en-US" altLang="zh-CN" dirty="0">
                <a:latin typeface="+mj-lt"/>
                <a:cs typeface="+mj-lt"/>
                <a:sym typeface="+mn-ea"/>
              </a:rPr>
              <a:t>ee</a:t>
            </a:r>
            <a:endParaRPr lang="en-US" altLang="zh-CN" sz="1800" dirty="0">
              <a:latin typeface="+mj-lt"/>
              <a:cs typeface="+mj-lt"/>
            </a:endParaRPr>
          </a:p>
          <a:p>
            <a:endParaRPr lang="en-US" altLang="zh-CN" dirty="0"/>
          </a:p>
          <a:p>
            <a:r>
              <a:rPr lang="en-US" altLang="zh-CN" dirty="0"/>
              <a:t>Background: 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ee -&gt; HZ, Z-&gt;ee, H-&gt;inclusive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3659A8-992E-D32F-704E-70A538DFC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2" y="2568532"/>
            <a:ext cx="5846858" cy="35381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27ED770-A16C-8FE3-52EE-E71517C3A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89" y="2765969"/>
            <a:ext cx="5425549" cy="286632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B9E506C-6FFA-E609-A574-011A440A8DDF}"/>
              </a:ext>
            </a:extLst>
          </p:cNvPr>
          <p:cNvSpPr txBox="1"/>
          <p:nvPr/>
        </p:nvSpPr>
        <p:spPr>
          <a:xfrm>
            <a:off x="6633839" y="1295968"/>
            <a:ext cx="5122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 events: 80,000,  M</a:t>
            </a:r>
            <a:r>
              <a:rPr lang="en-US" altLang="zh-CN" baseline="-25000" dirty="0"/>
              <a:t>X1,2</a:t>
            </a:r>
            <a:r>
              <a:rPr lang="en-US" altLang="zh-CN" dirty="0"/>
              <a:t>: 10 GeV</a:t>
            </a:r>
          </a:p>
          <a:p>
            <a:endParaRPr lang="en-US" altLang="zh-CN" dirty="0"/>
          </a:p>
          <a:p>
            <a:r>
              <a:rPr lang="en-US" altLang="zh-CN" dirty="0"/>
              <a:t>Background  events: 200,000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7FBA560-4C3F-1F8C-19CC-D9F7A4F81D13}"/>
              </a:ext>
            </a:extLst>
          </p:cNvPr>
          <p:cNvSpPr txBox="1"/>
          <p:nvPr/>
        </p:nvSpPr>
        <p:spPr>
          <a:xfrm>
            <a:off x="757560" y="421346"/>
            <a:ext cx="1038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4-electron channel full simulation analysis</a:t>
            </a:r>
            <a:endParaRPr lang="en-US" altLang="zh-CN" sz="3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43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27B2185-DEC8-F9B9-DB86-CDA4BB909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32" y="1323955"/>
            <a:ext cx="6051336" cy="4917976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7908D0-7630-4E32-DFF8-D0E4A70D1461}"/>
              </a:ext>
            </a:extLst>
          </p:cNvPr>
          <p:cNvSpPr txBox="1"/>
          <p:nvPr/>
        </p:nvSpPr>
        <p:spPr>
          <a:xfrm>
            <a:off x="4866110" y="6057265"/>
            <a:ext cx="3336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Number of complete tracks</a:t>
            </a:r>
            <a:endParaRPr lang="zh-CN" altLang="en-US" dirty="0">
              <a:latin typeface="+mj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E7C080C-DB23-B20C-4732-5ADC7CA44C0B}"/>
              </a:ext>
            </a:extLst>
          </p:cNvPr>
          <p:cNvSpPr txBox="1"/>
          <p:nvPr/>
        </p:nvSpPr>
        <p:spPr>
          <a:xfrm>
            <a:off x="134016" y="693737"/>
            <a:ext cx="1303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+mj-lt"/>
              </a:rPr>
              <a:t>Number of complete tracks: Signal vs Background</a:t>
            </a:r>
            <a:endParaRPr lang="zh-CN" altLang="en-US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5E2CDAE-D013-046D-2861-D48E5B94C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8" y="1477011"/>
            <a:ext cx="4759515" cy="466400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91916" y="6141017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track number =1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1906" y="393818"/>
            <a:ext cx="1106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SS1 vertex vs SS2 vertex : complete tracker number</a:t>
            </a:r>
            <a:endParaRPr lang="zh-CN" altLang="en-US" sz="3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368085" y="6169712"/>
            <a:ext cx="2733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track number =2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EBA3D3-89CB-65AD-96E7-D8EAB14E5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13" y="1533140"/>
            <a:ext cx="4759515" cy="46640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2926" y="248118"/>
            <a:ext cx="11312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SS1 vertex vs SS2 vertex : complete tracker number</a:t>
            </a:r>
            <a:endParaRPr lang="zh-CN" altLang="en-US" sz="3600" dirty="0"/>
          </a:p>
        </p:txBody>
      </p:sp>
      <p:sp>
        <p:nvSpPr>
          <p:cNvPr id="9" name="文本框 8"/>
          <p:cNvSpPr txBox="1"/>
          <p:nvPr/>
        </p:nvSpPr>
        <p:spPr>
          <a:xfrm>
            <a:off x="1890395" y="5971547"/>
            <a:ext cx="233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track number =3</a:t>
            </a:r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8289186" y="6035536"/>
            <a:ext cx="2168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track number =4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978F98-30BD-98FC-F8E1-4D1590A8C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6" y="1265036"/>
            <a:ext cx="4736174" cy="46411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C53C167-1758-F538-22E5-DDCB3E02B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07" y="1305248"/>
            <a:ext cx="4694418" cy="46002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46F68-89BA-8C49-C0C7-77D74D781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39AA33-3598-237D-F195-86E04EFB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8B89FBD0-8F2F-26F0-36E5-B34BEF53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E529F9-8E90-C579-D966-11B2583D75AE}"/>
              </a:ext>
            </a:extLst>
          </p:cNvPr>
          <p:cNvSpPr txBox="1"/>
          <p:nvPr/>
        </p:nvSpPr>
        <p:spPr>
          <a:xfrm>
            <a:off x="470516" y="1118585"/>
            <a:ext cx="10386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Signal: 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ee -&gt; HZ, Z-&gt;</a:t>
            </a:r>
            <a:r>
              <a:rPr lang="en-US" altLang="zh-CN" sz="1800" dirty="0" err="1">
                <a:latin typeface="+mj-lt"/>
                <a:cs typeface="+mj-lt"/>
                <a:sym typeface="+mn-ea"/>
              </a:rPr>
              <a:t>nunu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, H-&gt;X1, </a:t>
            </a:r>
            <a:r>
              <a:rPr lang="en-US" altLang="zh-CN" dirty="0">
                <a:latin typeface="+mj-lt"/>
                <a:cs typeface="+mj-lt"/>
                <a:sym typeface="+mn-ea"/>
              </a:rPr>
              <a:t>X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2, </a:t>
            </a:r>
            <a:r>
              <a:rPr lang="en-US" altLang="zh-CN" dirty="0">
                <a:latin typeface="+mj-lt"/>
                <a:cs typeface="+mj-lt"/>
                <a:sym typeface="+mn-ea"/>
              </a:rPr>
              <a:t>X1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-&gt;</a:t>
            </a:r>
            <a:r>
              <a:rPr lang="en-US" altLang="zh-CN" sz="1800" dirty="0" err="1">
                <a:latin typeface="+mj-lt"/>
                <a:cs typeface="+mj-lt"/>
                <a:sym typeface="+mn-ea"/>
              </a:rPr>
              <a:t>mumu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, </a:t>
            </a:r>
            <a:r>
              <a:rPr lang="en-US" altLang="zh-CN" dirty="0">
                <a:latin typeface="+mj-lt"/>
                <a:cs typeface="+mj-lt"/>
                <a:sym typeface="+mn-ea"/>
              </a:rPr>
              <a:t>X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2 -&gt;</a:t>
            </a:r>
            <a:r>
              <a:rPr lang="en-US" altLang="zh-CN" dirty="0" err="1">
                <a:latin typeface="+mj-lt"/>
                <a:cs typeface="+mj-lt"/>
                <a:sym typeface="+mn-ea"/>
              </a:rPr>
              <a:t>mumu</a:t>
            </a:r>
            <a:endParaRPr lang="en-US" altLang="zh-CN" sz="1800" dirty="0">
              <a:latin typeface="+mj-lt"/>
              <a:cs typeface="+mj-lt"/>
            </a:endParaRPr>
          </a:p>
          <a:p>
            <a:endParaRPr lang="en-US" altLang="zh-CN" dirty="0"/>
          </a:p>
          <a:p>
            <a:r>
              <a:rPr lang="en-US" altLang="zh-CN" dirty="0"/>
              <a:t>Background: 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ee -&gt; HZ, Z-&gt;</a:t>
            </a:r>
            <a:r>
              <a:rPr lang="en-US" altLang="zh-CN" sz="1800" dirty="0" err="1">
                <a:latin typeface="+mj-lt"/>
                <a:cs typeface="+mj-lt"/>
                <a:sym typeface="+mn-ea"/>
              </a:rPr>
              <a:t>mumu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, H-&gt;inclusive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3A77295-8BE0-8094-AE66-47D80B32D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83" y="2934345"/>
            <a:ext cx="5156765" cy="27464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D1642C-A744-B8E0-CE60-C029EA1BC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4" y="2507870"/>
            <a:ext cx="6017636" cy="37819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71EF6C9-35E7-CACA-AD0C-0CC65A4CD317}"/>
              </a:ext>
            </a:extLst>
          </p:cNvPr>
          <p:cNvSpPr txBox="1"/>
          <p:nvPr/>
        </p:nvSpPr>
        <p:spPr>
          <a:xfrm>
            <a:off x="6810504" y="1677708"/>
            <a:ext cx="5122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 events: 80,000,  M</a:t>
            </a:r>
            <a:r>
              <a:rPr lang="en-US" altLang="zh-CN" baseline="-25000" dirty="0"/>
              <a:t>X1,2</a:t>
            </a:r>
            <a:r>
              <a:rPr lang="en-US" altLang="zh-CN" dirty="0"/>
              <a:t>: 10 GeV</a:t>
            </a:r>
          </a:p>
          <a:p>
            <a:endParaRPr lang="en-US" altLang="zh-CN" dirty="0"/>
          </a:p>
          <a:p>
            <a:r>
              <a:rPr lang="en-US" altLang="zh-CN" dirty="0"/>
              <a:t>Background  events: 200,000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500134-FCBA-8EF7-08BE-A8B638D17A92}"/>
              </a:ext>
            </a:extLst>
          </p:cNvPr>
          <p:cNvSpPr txBox="1"/>
          <p:nvPr/>
        </p:nvSpPr>
        <p:spPr>
          <a:xfrm>
            <a:off x="757560" y="421346"/>
            <a:ext cx="1038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4-muon channel full simulation analysis</a:t>
            </a:r>
            <a:endParaRPr lang="en-US" altLang="zh-CN" sz="3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59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F9D5A11-8F07-ED37-42F2-3685B0854C8E}"/>
              </a:ext>
            </a:extLst>
          </p:cNvPr>
          <p:cNvSpPr txBox="1"/>
          <p:nvPr/>
        </p:nvSpPr>
        <p:spPr>
          <a:xfrm>
            <a:off x="5044735" y="615260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Number of complete tracks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D4D2608-4356-609B-E31A-D5F96857B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58" y="1340068"/>
            <a:ext cx="5973483" cy="485470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3CA43B7-FC82-9B14-F0A4-5D72130DE289}"/>
              </a:ext>
            </a:extLst>
          </p:cNvPr>
          <p:cNvSpPr txBox="1"/>
          <p:nvPr/>
        </p:nvSpPr>
        <p:spPr>
          <a:xfrm>
            <a:off x="134016" y="693737"/>
            <a:ext cx="1303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+mj-lt"/>
              </a:rPr>
              <a:t>Number of complete tracks: Signal vs Background</a:t>
            </a:r>
            <a:endParaRPr lang="zh-CN" altLang="en-US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69EB295-882F-26C3-8942-5735CB4A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6288"/>
            <a:ext cx="4965566" cy="48659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C0B5E6A-0274-677D-6578-CE189D221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83" y="1328729"/>
            <a:ext cx="4965567" cy="4865923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89430" y="597217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proportion of track number =1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950200" y="597217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proportion of track number =2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1EB6B41-A3FF-DAEE-F743-EB427AEC7869}"/>
              </a:ext>
            </a:extLst>
          </p:cNvPr>
          <p:cNvSpPr txBox="1"/>
          <p:nvPr/>
        </p:nvSpPr>
        <p:spPr>
          <a:xfrm>
            <a:off x="97156" y="404825"/>
            <a:ext cx="1141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SS1 vertex vs SS2 vertex : complete tracker number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501140" y="6097537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ym typeface="+mn-ea"/>
              </a:rPr>
              <a:t> track number =3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62673" y="6064042"/>
            <a:ext cx="42608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ym typeface="+mn-ea"/>
              </a:rPr>
              <a:t> track number =4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4496B5C-3E9F-FCCA-FDED-D53E9E084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9" y="1022387"/>
            <a:ext cx="5099050" cy="499672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801C7BE-583F-75FA-79E6-563FEECA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67" y="1196968"/>
            <a:ext cx="4966741" cy="486707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884136B-4E84-61F9-835E-2DB8E766C7F5}"/>
              </a:ext>
            </a:extLst>
          </p:cNvPr>
          <p:cNvSpPr txBox="1"/>
          <p:nvPr/>
        </p:nvSpPr>
        <p:spPr>
          <a:xfrm>
            <a:off x="177552" y="192554"/>
            <a:ext cx="1128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SS1 vertex vs SS2 vertex : complete tracker number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B7AA5-00C8-E26F-87A7-DE1297F3D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C68F7DD-09E9-55B3-DD9E-52EF56D5D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9314" y="12229"/>
            <a:ext cx="3917715" cy="31839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CEFB7E-EFF5-188B-FE50-45293DA12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5" y="1412385"/>
            <a:ext cx="5711520" cy="4641804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AB4185B-3534-663D-34B6-7890792A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53C82A83-7D8C-DE29-6D81-21D2CCE1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D46093B-FE9A-ACE9-9E60-77886AF2C0D9}"/>
              </a:ext>
            </a:extLst>
          </p:cNvPr>
          <p:cNvSpPr txBox="1"/>
          <p:nvPr/>
        </p:nvSpPr>
        <p:spPr>
          <a:xfrm>
            <a:off x="364836" y="203646"/>
            <a:ext cx="7341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+mj-lt"/>
              </a:rPr>
              <a:t>Number of complete tracks: </a:t>
            </a:r>
          </a:p>
          <a:p>
            <a:r>
              <a:rPr lang="en-US" altLang="zh-CN" sz="3600" b="1" dirty="0">
                <a:latin typeface="+mj-lt"/>
              </a:rPr>
              <a:t>Signal vs Background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AF3CB1-F753-BC9B-18A1-27A1D0713EA6}"/>
              </a:ext>
            </a:extLst>
          </p:cNvPr>
          <p:cNvSpPr txBox="1"/>
          <p:nvPr/>
        </p:nvSpPr>
        <p:spPr>
          <a:xfrm>
            <a:off x="1846556" y="5871020"/>
            <a:ext cx="453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Number of complete tracks</a:t>
            </a:r>
            <a:endParaRPr lang="zh-CN" altLang="en-US" dirty="0">
              <a:latin typeface="+mj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5735758-2ABD-054F-7516-B27A32C87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479" y="3142986"/>
            <a:ext cx="3918456" cy="31845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6177060-4304-FDF6-1BFF-3DB06097014D}"/>
              </a:ext>
            </a:extLst>
          </p:cNvPr>
          <p:cNvSpPr txBox="1"/>
          <p:nvPr/>
        </p:nvSpPr>
        <p:spPr>
          <a:xfrm>
            <a:off x="7112479" y="6142885"/>
            <a:ext cx="427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Background events have a small theta</a:t>
            </a:r>
            <a:endParaRPr lang="zh-CN" altLang="en-US" dirty="0"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329925-DDE3-6586-CBD1-F9949D080CBD}"/>
              </a:ext>
            </a:extLst>
          </p:cNvPr>
          <p:cNvSpPr txBox="1"/>
          <p:nvPr/>
        </p:nvSpPr>
        <p:spPr>
          <a:xfrm>
            <a:off x="6578353" y="1606858"/>
            <a:ext cx="5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ym typeface="Symbol" panose="05050102010706020507" pitchFamily="18" charset="2"/>
              </a:rPr>
              <a:t></a:t>
            </a:r>
            <a:r>
              <a:rPr lang="en-US" altLang="zh-CN" baseline="-25000" dirty="0">
                <a:sym typeface="Symbol" panose="05050102010706020507" pitchFamily="18" charset="2"/>
              </a:rPr>
              <a:t>1</a:t>
            </a:r>
            <a:endParaRPr lang="zh-CN" altLang="en-US" baseline="-25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1F22C3-1AC8-EB1E-B4D7-D4A537548750}"/>
              </a:ext>
            </a:extLst>
          </p:cNvPr>
          <p:cNvSpPr txBox="1"/>
          <p:nvPr/>
        </p:nvSpPr>
        <p:spPr>
          <a:xfrm>
            <a:off x="6628836" y="4314548"/>
            <a:ext cx="40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ym typeface="Symbol" panose="05050102010706020507" pitchFamily="18" charset="2"/>
              </a:rPr>
              <a:t></a:t>
            </a:r>
            <a:r>
              <a:rPr lang="en-US" altLang="zh-CN" baseline="-25000" dirty="0">
                <a:sym typeface="Symbol" panose="05050102010706020507" pitchFamily="18" charset="2"/>
              </a:rPr>
              <a:t>2</a:t>
            </a:r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5495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1022" y="195756"/>
            <a:ext cx="1100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+mj-lt"/>
              </a:rPr>
              <a:t>Efficiency of Complete Tracks with vertices range</a:t>
            </a:r>
          </a:p>
        </p:txBody>
      </p:sp>
      <p:pic>
        <p:nvPicPr>
          <p:cNvPr id="4" name="图片 3" descr="tracksize2_rati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8160" y="2084478"/>
            <a:ext cx="5577840" cy="4067810"/>
          </a:xfrm>
          <a:prstGeom prst="rect">
            <a:avLst/>
          </a:prstGeom>
        </p:spPr>
      </p:pic>
      <p:pic>
        <p:nvPicPr>
          <p:cNvPr id="8" name="图片 7" descr="tracksize0_rati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46167" y="2084478"/>
            <a:ext cx="5577840" cy="406717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669113" y="61295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proportion of track number =2</a:t>
            </a: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7529226" y="61295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  <a:sym typeface="+mn-ea"/>
              </a:rPr>
              <a:t>proportion of track number =0</a:t>
            </a:r>
            <a:endParaRPr lang="zh-CN" altLang="en-US" dirty="0">
              <a:latin typeface="+mj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638508-105A-C39D-861D-A88DDD04E961}"/>
              </a:ext>
            </a:extLst>
          </p:cNvPr>
          <p:cNvSpPr txBox="1"/>
          <p:nvPr/>
        </p:nvSpPr>
        <p:spPr>
          <a:xfrm>
            <a:off x="5209330" y="1046784"/>
            <a:ext cx="629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j-lt"/>
              </a:rPr>
              <a:t>Inefficiency in complete tracks for large range vertices,</a:t>
            </a:r>
          </a:p>
          <a:p>
            <a:r>
              <a:rPr lang="en-US" altLang="zh-CN" sz="2000" dirty="0">
                <a:latin typeface="+mj-lt"/>
              </a:rPr>
              <a:t>Need to investigate tracks from standalone detectors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9631E-8310-521A-02C0-5EE956EAE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C9409FC-96DC-5156-DD53-2B098AA76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60" y="1062266"/>
            <a:ext cx="5966880" cy="4849338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3CE7A31-2C6B-7E90-95CA-E2D5969C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B4A4D2B4-9C00-7670-13FE-294D1325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C89ECB-0306-7F80-6F95-EF75154893D4}"/>
              </a:ext>
            </a:extLst>
          </p:cNvPr>
          <p:cNvSpPr txBox="1"/>
          <p:nvPr/>
        </p:nvSpPr>
        <p:spPr>
          <a:xfrm>
            <a:off x="2054440" y="340521"/>
            <a:ext cx="882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latin typeface="+mj-lt"/>
                <a:cs typeface="+mj-lt"/>
              </a:rPr>
              <a:t>PFO Energy: Signal vs background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DD5792-3828-49FD-6CD7-178F8D0170AD}"/>
              </a:ext>
            </a:extLst>
          </p:cNvPr>
          <p:cNvSpPr txBox="1"/>
          <p:nvPr/>
        </p:nvSpPr>
        <p:spPr>
          <a:xfrm>
            <a:off x="4574218" y="5987018"/>
            <a:ext cx="4099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PFO energy: signal vs background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98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F2420-1A3E-0F90-A289-8F183A3EC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7C0CD09-AAA3-B896-9680-AE9B1E98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A1D613CA-0746-138D-A554-F39D5CF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79651A-1D87-82DE-013C-0EB1F99B90A1}"/>
              </a:ext>
            </a:extLst>
          </p:cNvPr>
          <p:cNvSpPr txBox="1"/>
          <p:nvPr/>
        </p:nvSpPr>
        <p:spPr>
          <a:xfrm>
            <a:off x="4406553" y="5706226"/>
            <a:ext cx="5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Cos</a:t>
            </a:r>
            <a:r>
              <a:rPr lang="en-US" altLang="zh-CN" sz="1800" dirty="0">
                <a:latin typeface="+mj-lt"/>
                <a:cs typeface="+mj-lt"/>
                <a:sym typeface="Symbol" panose="05050102010706020507" pitchFamily="18" charset="2"/>
              </a:rPr>
              <a:t></a:t>
            </a:r>
            <a:r>
              <a:rPr lang="en-US" altLang="zh-CN" sz="1800" baseline="-25000" dirty="0">
                <a:latin typeface="+mj-lt"/>
                <a:cs typeface="+mj-lt"/>
                <a:sym typeface="Symbol" panose="05050102010706020507" pitchFamily="18" charset="2"/>
              </a:rPr>
              <a:t>1</a:t>
            </a:r>
            <a:r>
              <a:rPr lang="en-US" altLang="zh-CN" dirty="0"/>
              <a:t> &amp; Cos</a:t>
            </a:r>
            <a:r>
              <a:rPr lang="en-US" altLang="zh-CN" sz="1800" dirty="0">
                <a:latin typeface="+mj-lt"/>
                <a:cs typeface="+mj-lt"/>
                <a:sym typeface="Symbol" panose="05050102010706020507" pitchFamily="18" charset="2"/>
              </a:rPr>
              <a:t></a:t>
            </a:r>
            <a:r>
              <a:rPr lang="en-US" altLang="zh-CN" baseline="-25000" dirty="0"/>
              <a:t>2</a:t>
            </a:r>
            <a:r>
              <a:rPr lang="en-US" altLang="zh-CN" dirty="0"/>
              <a:t> : signal vs background 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381BCF-4682-0580-40BD-E8A9206DA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638" y="1393341"/>
            <a:ext cx="5041219" cy="40970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2D7699-1A1C-1FD8-CD61-EEB7795F6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400" y="1356184"/>
            <a:ext cx="5296345" cy="430438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1C5E49-95FA-CA3A-7879-77B942C7920E}"/>
              </a:ext>
            </a:extLst>
          </p:cNvPr>
          <p:cNvSpPr txBox="1"/>
          <p:nvPr/>
        </p:nvSpPr>
        <p:spPr>
          <a:xfrm>
            <a:off x="2178975" y="381365"/>
            <a:ext cx="8244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latin typeface="+mj-lt"/>
                <a:cs typeface="+mj-lt"/>
              </a:rPr>
              <a:t>Cos</a:t>
            </a:r>
            <a:r>
              <a:rPr lang="en-US" altLang="zh-CN" sz="3600" b="1" dirty="0">
                <a:latin typeface="+mj-lt"/>
                <a:cs typeface="+mj-lt"/>
                <a:sym typeface="Symbol" panose="05050102010706020507" pitchFamily="18" charset="2"/>
              </a:rPr>
              <a:t></a:t>
            </a:r>
            <a:r>
              <a:rPr lang="en-US" altLang="zh-CN" sz="3600" b="1" dirty="0">
                <a:latin typeface="+mj-lt"/>
                <a:cs typeface="+mj-lt"/>
              </a:rPr>
              <a:t>: Signal vs background</a:t>
            </a:r>
          </a:p>
        </p:txBody>
      </p:sp>
    </p:spTree>
    <p:extLst>
      <p:ext uri="{BB962C8B-B14F-4D97-AF65-F5344CB8AC3E}">
        <p14:creationId xmlns:p14="http://schemas.microsoft.com/office/powerpoint/2010/main" val="98130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736DF-F1F4-EBEA-5177-57D691C40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FE51FA6-4271-D50D-FEAE-FE41B00F6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110" y="1377957"/>
            <a:ext cx="5319690" cy="432336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1C633A-99B1-088D-F027-EC1863EF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C2C78F53-82AA-D154-43BE-E9546BF3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6309D3C-E5A8-DEB3-A6FE-A06325A85FD7}"/>
              </a:ext>
            </a:extLst>
          </p:cNvPr>
          <p:cNvSpPr txBox="1"/>
          <p:nvPr/>
        </p:nvSpPr>
        <p:spPr>
          <a:xfrm>
            <a:off x="4406553" y="5706226"/>
            <a:ext cx="5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latin typeface="+mj-lt"/>
                <a:cs typeface="+mj-lt"/>
                <a:sym typeface="Symbol" panose="05050102010706020507" pitchFamily="18" charset="2"/>
              </a:rPr>
              <a:t></a:t>
            </a:r>
            <a:r>
              <a:rPr lang="en-US" altLang="zh-CN" dirty="0"/>
              <a:t>1 &amp; </a:t>
            </a:r>
            <a:r>
              <a:rPr lang="en-US" altLang="zh-CN" sz="1800" b="1" dirty="0">
                <a:latin typeface="+mj-lt"/>
                <a:cs typeface="+mj-lt"/>
                <a:sym typeface="Symbol" panose="05050102010706020507" pitchFamily="18" charset="2"/>
              </a:rPr>
              <a:t></a:t>
            </a:r>
            <a:r>
              <a:rPr lang="en-US" altLang="zh-CN" dirty="0"/>
              <a:t>2 : signal vs background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5D7647-560B-3083-FB6B-5142BF2B4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51" y="1322446"/>
            <a:ext cx="5394033" cy="438378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932ED5E-A1CF-F037-8760-A91DA3A66077}"/>
              </a:ext>
            </a:extLst>
          </p:cNvPr>
          <p:cNvSpPr txBox="1"/>
          <p:nvPr/>
        </p:nvSpPr>
        <p:spPr>
          <a:xfrm>
            <a:off x="2178975" y="381365"/>
            <a:ext cx="8244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latin typeface="+mj-lt"/>
                <a:cs typeface="+mj-lt"/>
                <a:sym typeface="Symbol" panose="05050102010706020507" pitchFamily="18" charset="2"/>
              </a:rPr>
              <a:t></a:t>
            </a:r>
            <a:r>
              <a:rPr lang="en-US" altLang="zh-CN" sz="3600" b="1" dirty="0">
                <a:latin typeface="+mj-lt"/>
                <a:cs typeface="+mj-lt"/>
              </a:rPr>
              <a:t>: Signal vs background</a:t>
            </a:r>
          </a:p>
        </p:txBody>
      </p:sp>
    </p:spTree>
    <p:extLst>
      <p:ext uri="{BB962C8B-B14F-4D97-AF65-F5344CB8AC3E}">
        <p14:creationId xmlns:p14="http://schemas.microsoft.com/office/powerpoint/2010/main" val="133699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19247-A540-7F46-A8A3-62004811E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D05DB4B-9252-EF13-527D-60598086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371" y="1177046"/>
            <a:ext cx="5882681" cy="4780907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D84F938-C2C5-A1A5-CC0E-68900FDF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77BE9A12-3E66-D68C-CB43-A20139FE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203834-DEA0-EFAA-A7FE-9A08F7DC3378}"/>
              </a:ext>
            </a:extLst>
          </p:cNvPr>
          <p:cNvSpPr txBox="1"/>
          <p:nvPr/>
        </p:nvSpPr>
        <p:spPr>
          <a:xfrm>
            <a:off x="4371042" y="5932413"/>
            <a:ext cx="5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+mj-lt"/>
                <a:cs typeface="+mj-lt"/>
                <a:sym typeface="Symbol" panose="05050102010706020507" pitchFamily="18" charset="2"/>
              </a:rPr>
              <a:t>m</a:t>
            </a:r>
            <a:r>
              <a:rPr lang="en-US" altLang="zh-CN" sz="1800" baseline="-25000" dirty="0">
                <a:latin typeface="+mj-lt"/>
                <a:cs typeface="+mj-lt"/>
                <a:sym typeface="Symbol" panose="05050102010706020507" pitchFamily="18" charset="2"/>
              </a:rPr>
              <a:t>e1e2</a:t>
            </a:r>
            <a:r>
              <a:rPr lang="en-US" altLang="zh-CN" sz="1800" dirty="0">
                <a:latin typeface="+mj-lt"/>
                <a:cs typeface="+mj-lt"/>
                <a:sym typeface="Symbol" panose="05050102010706020507" pitchFamily="18" charset="2"/>
              </a:rPr>
              <a:t> </a:t>
            </a:r>
            <a:r>
              <a:rPr lang="en-US" altLang="zh-CN" dirty="0"/>
              <a:t>: signal vs background 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0B8768-4069-E257-CFB9-97F452750AA7}"/>
              </a:ext>
            </a:extLst>
          </p:cNvPr>
          <p:cNvSpPr txBox="1"/>
          <p:nvPr/>
        </p:nvSpPr>
        <p:spPr>
          <a:xfrm>
            <a:off x="2147656" y="455484"/>
            <a:ext cx="8244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latin typeface="+mj-lt"/>
                <a:cs typeface="+mj-lt"/>
                <a:sym typeface="Symbol" panose="05050102010706020507" pitchFamily="18" charset="2"/>
              </a:rPr>
              <a:t>m</a:t>
            </a:r>
            <a:r>
              <a:rPr lang="en-US" altLang="zh-CN" sz="3600" b="1" baseline="-25000" dirty="0">
                <a:latin typeface="+mj-lt"/>
                <a:cs typeface="+mj-lt"/>
                <a:sym typeface="Symbol" panose="05050102010706020507" pitchFamily="18" charset="2"/>
              </a:rPr>
              <a:t>e1e2</a:t>
            </a:r>
            <a:r>
              <a:rPr lang="en-US" altLang="zh-CN" sz="3600" b="1" dirty="0">
                <a:latin typeface="+mj-lt"/>
                <a:cs typeface="+mj-lt"/>
              </a:rPr>
              <a:t>: Signal vs background</a:t>
            </a:r>
          </a:p>
        </p:txBody>
      </p:sp>
    </p:spTree>
    <p:extLst>
      <p:ext uri="{BB962C8B-B14F-4D97-AF65-F5344CB8AC3E}">
        <p14:creationId xmlns:p14="http://schemas.microsoft.com/office/powerpoint/2010/main" val="17216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295FF-4592-F18B-33B5-6EAD01117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E44FA7-1D52-A3F7-C493-3A5AFEE8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5BF-78AE-47FD-9F4B-FA9BE023503D}" type="datetime1">
              <a:rPr lang="zh-CN" altLang="en-US" smtClean="0"/>
              <a:t>2025-03-28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58912A06-DD33-F5B7-5AD1-B2EB841F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5C0-491D-4C21-BF6B-E40BE1782FA7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51DCF5-2EB5-51EF-BB20-008F88D37690}"/>
              </a:ext>
            </a:extLst>
          </p:cNvPr>
          <p:cNvSpPr txBox="1"/>
          <p:nvPr/>
        </p:nvSpPr>
        <p:spPr>
          <a:xfrm>
            <a:off x="512251" y="1355743"/>
            <a:ext cx="655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Signal: 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ee -&gt; HZ, Z-&gt;</a:t>
            </a:r>
            <a:r>
              <a:rPr lang="en-US" altLang="zh-CN" dirty="0">
                <a:latin typeface="+mj-lt"/>
                <a:cs typeface="+mj-lt"/>
                <a:sym typeface="Symbol" panose="05050102010706020507" pitchFamily="18" charset="2"/>
              </a:rPr>
              <a:t> 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, H-&gt;</a:t>
            </a:r>
            <a:r>
              <a:rPr lang="en-US" altLang="zh-CN" dirty="0">
                <a:latin typeface="+mj-lt"/>
                <a:cs typeface="+mj-lt"/>
                <a:sym typeface="+mn-ea"/>
              </a:rPr>
              <a:t>X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1,</a:t>
            </a:r>
            <a:r>
              <a:rPr lang="en-US" altLang="zh-CN" dirty="0">
                <a:latin typeface="+mj-lt"/>
                <a:cs typeface="+mj-lt"/>
                <a:sym typeface="+mn-ea"/>
              </a:rPr>
              <a:t>X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2, </a:t>
            </a:r>
            <a:r>
              <a:rPr lang="en-US" altLang="zh-CN" dirty="0">
                <a:latin typeface="+mj-lt"/>
                <a:cs typeface="+mj-lt"/>
                <a:sym typeface="+mn-ea"/>
              </a:rPr>
              <a:t>X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1-&gt;</a:t>
            </a:r>
            <a:r>
              <a:rPr lang="en-US" altLang="zh-CN" sz="1800" dirty="0">
                <a:latin typeface="+mj-lt"/>
                <a:cs typeface="+mj-lt"/>
                <a:sym typeface="Symbol" panose="05050102010706020507" pitchFamily="18" charset="2"/>
              </a:rPr>
              <a:t>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, </a:t>
            </a:r>
            <a:r>
              <a:rPr lang="en-US" altLang="zh-CN" dirty="0">
                <a:latin typeface="+mj-lt"/>
                <a:cs typeface="+mj-lt"/>
                <a:sym typeface="+mn-ea"/>
              </a:rPr>
              <a:t>X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2 -&gt;</a:t>
            </a:r>
            <a:r>
              <a:rPr lang="en-US" altLang="zh-CN" dirty="0">
                <a:latin typeface="+mj-lt"/>
                <a:cs typeface="+mj-lt"/>
                <a:sym typeface="Symbol" panose="05050102010706020507" pitchFamily="18" charset="2"/>
              </a:rPr>
              <a:t> </a:t>
            </a:r>
            <a:endParaRPr lang="en-US" altLang="zh-CN" sz="1800" dirty="0">
              <a:latin typeface="+mj-lt"/>
              <a:cs typeface="+mj-lt"/>
            </a:endParaRPr>
          </a:p>
          <a:p>
            <a:endParaRPr lang="en-US" altLang="zh-CN" dirty="0"/>
          </a:p>
          <a:p>
            <a:r>
              <a:rPr lang="en-US" altLang="zh-CN" dirty="0"/>
              <a:t>Background: </a:t>
            </a:r>
            <a:r>
              <a:rPr lang="en-US" altLang="zh-CN" sz="1800" dirty="0">
                <a:latin typeface="+mj-lt"/>
                <a:cs typeface="+mj-lt"/>
                <a:sym typeface="+mn-ea"/>
              </a:rPr>
              <a:t>ee -&gt; </a:t>
            </a:r>
            <a:r>
              <a:rPr lang="en-US" altLang="zh-CN" sz="1800" dirty="0">
                <a:latin typeface="+mj-lt"/>
                <a:cs typeface="+mj-lt"/>
                <a:sym typeface="Symbol" panose="05050102010706020507" pitchFamily="18" charset="2"/>
              </a:rPr>
              <a:t>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E1B9E3-CC0D-7612-9388-63989997C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6" y="2279073"/>
            <a:ext cx="6553768" cy="41456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3D9032C-0473-A428-AB73-C0189FDC9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91" y="2849341"/>
            <a:ext cx="4352703" cy="289007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511B5F8-A398-B93A-59D8-17F134EF3866}"/>
              </a:ext>
            </a:extLst>
          </p:cNvPr>
          <p:cNvSpPr txBox="1"/>
          <p:nvPr/>
        </p:nvSpPr>
        <p:spPr>
          <a:xfrm>
            <a:off x="-286058" y="264992"/>
            <a:ext cx="1247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2-muon channel full simulation analysis</a:t>
            </a:r>
            <a:endParaRPr lang="en-US" altLang="zh-CN" sz="3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85E8F3-B3E3-09D3-BE4A-2935B4CE700E}"/>
              </a:ext>
            </a:extLst>
          </p:cNvPr>
          <p:cNvSpPr txBox="1"/>
          <p:nvPr/>
        </p:nvSpPr>
        <p:spPr>
          <a:xfrm>
            <a:off x="7412391" y="1494242"/>
            <a:ext cx="5122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 events: 80,000, M</a:t>
            </a:r>
            <a:r>
              <a:rPr lang="en-US" altLang="zh-CN" baseline="-25000" dirty="0"/>
              <a:t>X1,2</a:t>
            </a:r>
            <a:r>
              <a:rPr lang="en-US" altLang="zh-CN" dirty="0"/>
              <a:t>: 10 GeV</a:t>
            </a:r>
          </a:p>
          <a:p>
            <a:endParaRPr lang="en-US" altLang="zh-CN" dirty="0"/>
          </a:p>
          <a:p>
            <a:r>
              <a:rPr lang="en-US" altLang="zh-CN" dirty="0"/>
              <a:t>Background  events: 20,000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6141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hkMzk3NzM1NjI1NTg5NjFmNzQyY2UyOTg2MjEzNG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6.85,&quot;left&quot;:36.85,&quot;top&quot;:130.45,&quot;width&quot;:906.4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6.85,&quot;left&quot;:36.85,&quot;top&quot;:130.45,&quot;width&quot;:906.4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6.85,&quot;left&quot;:36.85,&quot;top&quot;:130.45,&quot;width&quot;:906.4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6.85,&quot;left&quot;:36.85,&quot;top&quot;:130.45,&quot;width&quot;:906.4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黑体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黑体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741</Words>
  <Application>Microsoft Office PowerPoint</Application>
  <PresentationFormat>宽屏</PresentationFormat>
  <Paragraphs>157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Calibri</vt:lpstr>
      <vt:lpstr>Wingdings</vt:lpstr>
      <vt:lpstr>Symbol</vt:lpstr>
      <vt:lpstr>Arial</vt:lpstr>
      <vt:lpstr>Times New Roman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Epo ch</dc:creator>
  <cp:lastModifiedBy>孙 紫阳</cp:lastModifiedBy>
  <cp:revision>63</cp:revision>
  <dcterms:created xsi:type="dcterms:W3CDTF">2020-08-13T07:19:00Z</dcterms:created>
  <dcterms:modified xsi:type="dcterms:W3CDTF">2025-03-28T06:36:39Z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C7557CB67CD84FC5A62A9249C9D28FF2_11</vt:lpwstr>
  </property>
  <property fmtid="{D5CDD505-2E9C-101B-9397-08002B2CF9AE}" pid="3" name="KSOProductBuildVer">
    <vt:lpwstr>2052-12.1.0.20305</vt:lpwstr>
  </property>
  <property fmtid="{D5CDD505-2E9C-101B-9397-08002B2CF9AE}" pid="4" name="KSOTemplateUUID">
    <vt:lpwstr>v1.0_mb_VQmAqE4C8As4gIB7tRuRsA==</vt:lpwstr>
  </property>
</Properties>
</file>