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93" autoAdjust="0"/>
    <p:restoredTop sz="94660"/>
  </p:normalViewPr>
  <p:slideViewPr>
    <p:cSldViewPr snapToGrid="0">
      <p:cViewPr varScale="1">
        <p:scale>
          <a:sx n="85" d="100"/>
          <a:sy n="85" d="100"/>
        </p:scale>
        <p:origin x="68" y="4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FE55B9-B63B-44EB-B0CC-7009564F6177}" type="datetimeFigureOut">
              <a:rPr lang="zh-CN" altLang="en-US" smtClean="0"/>
              <a:t>2025/3/28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057D21-603C-47C1-BBF3-E0A7217C221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26864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948450E-456B-8E15-85EE-C4C00BF604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9268E129-3EC1-1B52-D283-F2509CA5BB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2F358AF-773C-BF6D-0566-4EB31DDC60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B375C-A148-452E-9FB3-95B8E05DE4C4}" type="datetimeFigureOut">
              <a:rPr lang="zh-CN" altLang="en-US" smtClean="0"/>
              <a:t>2025/3/28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F69CB83-32EC-242C-DDF2-A9836DE8D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467F351-BF18-A77F-9186-7DB2270C06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09EF7-0A2D-4C0B-B498-0655425487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2977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C6B3677-D07C-F1D1-CF4B-007EDC3984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FAB9F6BA-1C59-CA17-413F-3276F2CEE6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B595706-38AE-042C-894E-5C4DBAB0D9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B375C-A148-452E-9FB3-95B8E05DE4C4}" type="datetimeFigureOut">
              <a:rPr lang="zh-CN" altLang="en-US" smtClean="0"/>
              <a:t>2025/3/28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38CFFFF-2548-92D7-5B66-168216180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D608EDF-A862-51F0-889F-1D0998C3C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09EF7-0A2D-4C0B-B498-0655425487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71529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9B0F5627-2891-001F-9BE1-16140223E04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033D4C4-FECC-2900-1FA2-9EED878769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5E1A764-4698-DB42-FC31-9EF4D438BD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B375C-A148-452E-9FB3-95B8E05DE4C4}" type="datetimeFigureOut">
              <a:rPr lang="zh-CN" altLang="en-US" smtClean="0"/>
              <a:t>2025/3/28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1709DD2-2DD6-4A67-2AEE-DE2811CD26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42214C9-978F-6882-1FFC-D0E0A70831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09EF7-0A2D-4C0B-B498-0655425487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1290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E240112-1C8A-3FA5-EBA2-AC866ACAD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A6BF9EB-2138-C537-C32C-33ED4DF74A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41CC97F-93BC-1EC6-8035-E546CBE086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B375C-A148-452E-9FB3-95B8E05DE4C4}" type="datetimeFigureOut">
              <a:rPr lang="zh-CN" altLang="en-US" smtClean="0"/>
              <a:t>2025/3/28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29E105B-C235-A7E3-D981-AAFC39F650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73F54D5-E14C-606A-E556-B23960E471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09EF7-0A2D-4C0B-B498-0655425487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795974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2CD10CE-1C16-5AA3-CA50-4DEB86D9D6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63CEF5C-B402-9BCC-132B-DD7A8104BF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E89F57C-38EE-4E5C-7F95-D5EC47E10D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B375C-A148-452E-9FB3-95B8E05DE4C4}" type="datetimeFigureOut">
              <a:rPr lang="zh-CN" altLang="en-US" smtClean="0"/>
              <a:t>2025/3/28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0164145-E96D-443A-25FF-E80ED9C1A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0E7823B-6FB0-1875-91C9-AE3A59E9EB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09EF7-0A2D-4C0B-B498-0655425487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129133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F625A31-6FC2-2F97-30DB-AAD29A0ACE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5797292-9C50-825B-682E-89C07C6589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D03CD73-9F32-9C7A-86E7-DC5435948B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FF0D856-0052-09CA-5C9E-A642B36152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B375C-A148-452E-9FB3-95B8E05DE4C4}" type="datetimeFigureOut">
              <a:rPr lang="zh-CN" altLang="en-US" smtClean="0"/>
              <a:t>2025/3/28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A86289C-DEC5-61DE-FAC5-714CF82218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458BAAB-4902-437A-3789-E3E2CB1B94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09EF7-0A2D-4C0B-B498-0655425487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4143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57748DE-79FC-4B4F-1553-EC01A723E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778C4A9-6557-1576-47E9-A04E9BBD20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B763EAA-9833-899A-3CA9-5A3B6459B2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DE33A0D1-511C-E32E-6AB7-7821E9AB35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7CAA7A84-360C-9670-1884-B2F84BB54A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C36DE720-6AE8-CEB1-FF0E-EAAB097D48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B375C-A148-452E-9FB3-95B8E05DE4C4}" type="datetimeFigureOut">
              <a:rPr lang="zh-CN" altLang="en-US" smtClean="0"/>
              <a:t>2025/3/28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9A1C1F30-0F37-DD8B-8D01-F7E14376A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8F55BE1-B4C6-FA47-6751-1EE706DB7E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09EF7-0A2D-4C0B-B498-0655425487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0693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913416D-EC29-7479-A300-DF8F5AC1E1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D153EA42-8B2B-7E20-C440-3E4692D721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B375C-A148-452E-9FB3-95B8E05DE4C4}" type="datetimeFigureOut">
              <a:rPr lang="zh-CN" altLang="en-US" smtClean="0"/>
              <a:t>2025/3/28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05DC87EA-8F6C-A6CF-8FB0-21A4844B9A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43672026-BC2B-482F-6C87-938F3736A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09EF7-0A2D-4C0B-B498-0655425487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77682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DE7CD65-5319-DE20-7F86-39C58F5755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B375C-A148-452E-9FB3-95B8E05DE4C4}" type="datetimeFigureOut">
              <a:rPr lang="zh-CN" altLang="en-US" smtClean="0"/>
              <a:t>2025/3/28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5FC50009-F46F-FF71-8DEE-C4ABA04629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C5061EF-B48F-5EF6-585C-97CECBAFE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09EF7-0A2D-4C0B-B498-0655425487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47898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C614A1C-74A9-3B0E-0E88-5BEFB4792F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9F6D6A5-CF88-E3B8-A241-CE2F3427D5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331306CF-55DC-5B4B-6C42-38AC41B4C9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CC3188F-A592-1329-A5C0-3621B92291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B375C-A148-452E-9FB3-95B8E05DE4C4}" type="datetimeFigureOut">
              <a:rPr lang="zh-CN" altLang="en-US" smtClean="0"/>
              <a:t>2025/3/28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CB737A2-55E8-D510-4C7A-F8279C9865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E75C489-3B9B-1F92-D0C7-FBE63B5CD6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09EF7-0A2D-4C0B-B498-0655425487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68049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797F4D6-6CA3-8189-A390-085AB7656B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8B0A9DCA-AD12-EF28-2EB4-1CCC477C90C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204E3A6-3B40-2C8B-E67C-F31DD5762D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5D36A5D-A0B9-38BD-3DB0-DB86D2FBEE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B375C-A148-452E-9FB3-95B8E05DE4C4}" type="datetimeFigureOut">
              <a:rPr lang="zh-CN" altLang="en-US" smtClean="0"/>
              <a:t>2025/3/28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3811BC6-EA43-E773-A48C-AC294577B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2FD1F0E-B3D8-F6E2-E11F-8A19EE8DC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09EF7-0A2D-4C0B-B498-0655425487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7484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6B611642-4B75-80F1-E1BA-306731E23C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92F3B37-F33D-93ED-C40C-0B7EFF2062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726477F-E790-BFEA-D22E-2AB7D9AB7EF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FB375C-A148-452E-9FB3-95B8E05DE4C4}" type="datetimeFigureOut">
              <a:rPr lang="zh-CN" altLang="en-US" smtClean="0"/>
              <a:t>2025/3/28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CE5A305-2B59-695F-E581-F5C667170F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78A784C-7C4B-6F6D-4934-85FB2F57A4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709EF7-0A2D-4C0B-B498-0655425487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4755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18" Type="http://schemas.openxmlformats.org/officeDocument/2006/relationships/image" Target="../media/image28.png"/><Relationship Id="rId3" Type="http://schemas.openxmlformats.org/officeDocument/2006/relationships/image" Target="../media/image13.png"/><Relationship Id="rId21" Type="http://schemas.openxmlformats.org/officeDocument/2006/relationships/image" Target="../media/image31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17" Type="http://schemas.openxmlformats.org/officeDocument/2006/relationships/image" Target="../media/image27.png"/><Relationship Id="rId2" Type="http://schemas.openxmlformats.org/officeDocument/2006/relationships/image" Target="../media/image12.jpg"/><Relationship Id="rId16" Type="http://schemas.openxmlformats.org/officeDocument/2006/relationships/image" Target="../media/image26.png"/><Relationship Id="rId20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24" Type="http://schemas.openxmlformats.org/officeDocument/2006/relationships/image" Target="../media/image34.png"/><Relationship Id="rId5" Type="http://schemas.openxmlformats.org/officeDocument/2006/relationships/image" Target="../media/image15.png"/><Relationship Id="rId15" Type="http://schemas.openxmlformats.org/officeDocument/2006/relationships/image" Target="../media/image25.png"/><Relationship Id="rId23" Type="http://schemas.openxmlformats.org/officeDocument/2006/relationships/image" Target="../media/image33.png"/><Relationship Id="rId10" Type="http://schemas.openxmlformats.org/officeDocument/2006/relationships/image" Target="../media/image20.png"/><Relationship Id="rId19" Type="http://schemas.openxmlformats.org/officeDocument/2006/relationships/image" Target="../media/image29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24.png"/><Relationship Id="rId22" Type="http://schemas.openxmlformats.org/officeDocument/2006/relationships/image" Target="../media/image3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309C0B0-F97E-3BED-BAE9-6B5F286E32A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Group Meeting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95541616-F69D-607F-9D4A-A58F6FD7EE2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邹世明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2025/03/28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68482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BB3E0F0-4E79-D20F-694D-5E4793E9CF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712033"/>
          </a:xfrm>
        </p:spPr>
        <p:txBody>
          <a:bodyPr/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160 cm Scintillators (efficiency)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F8D656D6-F6A3-C24E-3F2F-6B75822A38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1901" y="712033"/>
            <a:ext cx="6983711" cy="5402158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62CA96E5-F8E4-D808-20A9-2839B926C0D1}"/>
              </a:ext>
            </a:extLst>
          </p:cNvPr>
          <p:cNvSpPr txBox="1"/>
          <p:nvPr/>
        </p:nvSpPr>
        <p:spPr>
          <a:xfrm>
            <a:off x="7412636" y="6288374"/>
            <a:ext cx="25558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单光子幅度约为</a:t>
            </a:r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3.2 mV</a:t>
            </a:r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B10EA262-FB14-7CBD-327F-601F833A07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547" b="14716"/>
          <a:stretch/>
        </p:blipFill>
        <p:spPr>
          <a:xfrm>
            <a:off x="248534" y="1180847"/>
            <a:ext cx="4394082" cy="134435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0FBBB0CF-3E4A-00AB-39C0-13F3DA782E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78" b="34746"/>
          <a:stretch/>
        </p:blipFill>
        <p:spPr>
          <a:xfrm>
            <a:off x="243194" y="2841141"/>
            <a:ext cx="4394082" cy="1491663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ED27DBFB-C468-6279-51F5-90ED8295569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80" b="32185"/>
          <a:stretch/>
        </p:blipFill>
        <p:spPr>
          <a:xfrm>
            <a:off x="782024" y="4648748"/>
            <a:ext cx="3316421" cy="1571762"/>
          </a:xfrm>
          <a:prstGeom prst="rect">
            <a:avLst/>
          </a:prstGeom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id="{2BE15CE7-15E7-C87E-02E5-3C4E0E537474}"/>
              </a:ext>
            </a:extLst>
          </p:cNvPr>
          <p:cNvSpPr txBox="1"/>
          <p:nvPr/>
        </p:nvSpPr>
        <p:spPr>
          <a:xfrm>
            <a:off x="3996031" y="2809345"/>
            <a:ext cx="8282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TRG</a:t>
            </a:r>
            <a:endParaRPr lang="zh-CN" alt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" name="直接箭头连接符 16">
            <a:extLst>
              <a:ext uri="{FF2B5EF4-FFF2-40B4-BE49-F238E27FC236}">
                <a16:creationId xmlns:a16="http://schemas.microsoft.com/office/drawing/2014/main" id="{7FEE00DE-270C-F7D9-BDBD-C7993DDF3BDC}"/>
              </a:ext>
            </a:extLst>
          </p:cNvPr>
          <p:cNvCxnSpPr>
            <a:stCxn id="15" idx="0"/>
          </p:cNvCxnSpPr>
          <p:nvPr/>
        </p:nvCxnSpPr>
        <p:spPr>
          <a:xfrm flipH="1" flipV="1">
            <a:off x="4148106" y="1507852"/>
            <a:ext cx="262068" cy="1301493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本框 17">
            <a:extLst>
              <a:ext uri="{FF2B5EF4-FFF2-40B4-BE49-F238E27FC236}">
                <a16:creationId xmlns:a16="http://schemas.microsoft.com/office/drawing/2014/main" id="{6490F9C5-9590-629B-260D-5E7C781F4F9A}"/>
              </a:ext>
            </a:extLst>
          </p:cNvPr>
          <p:cNvSpPr txBox="1"/>
          <p:nvPr/>
        </p:nvSpPr>
        <p:spPr>
          <a:xfrm>
            <a:off x="1295905" y="4768870"/>
            <a:ext cx="15441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EQR 20-3030</a:t>
            </a:r>
            <a:endParaRPr lang="zh-CN" alt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9" name="直接箭头连接符 18">
            <a:extLst>
              <a:ext uri="{FF2B5EF4-FFF2-40B4-BE49-F238E27FC236}">
                <a16:creationId xmlns:a16="http://schemas.microsoft.com/office/drawing/2014/main" id="{CE3FCA97-70E1-97BC-2FFC-E9088B3A3082}"/>
              </a:ext>
            </a:extLst>
          </p:cNvPr>
          <p:cNvCxnSpPr>
            <a:cxnSpLocks/>
          </p:cNvCxnSpPr>
          <p:nvPr/>
        </p:nvCxnSpPr>
        <p:spPr>
          <a:xfrm flipH="1" flipV="1">
            <a:off x="853143" y="2089130"/>
            <a:ext cx="1075232" cy="2691851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81760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>
            <a:extLst>
              <a:ext uri="{FF2B5EF4-FFF2-40B4-BE49-F238E27FC236}">
                <a16:creationId xmlns:a16="http://schemas.microsoft.com/office/drawing/2014/main" id="{454B4585-AA42-4C7D-5F41-82A4DC56F0F7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0515600" cy="7120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160 cm Scintillators (time resolution)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E8F80AA5-2FB5-07FD-D807-0040FE97A9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7620" y="712033"/>
            <a:ext cx="4727240" cy="2928318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45EB3A68-459C-B871-692F-4A357FE9DEF9}"/>
              </a:ext>
            </a:extLst>
          </p:cNvPr>
          <p:cNvSpPr txBox="1"/>
          <p:nvPr/>
        </p:nvSpPr>
        <p:spPr>
          <a:xfrm>
            <a:off x="7832361" y="1353898"/>
            <a:ext cx="7570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TRG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4B2E4243-42A2-D8F2-9A83-2504B4912F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067" y="712033"/>
            <a:ext cx="4671733" cy="2928318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353DC065-05EB-D69A-0A32-22D669024197}"/>
                  </a:ext>
                </a:extLst>
              </p:cNvPr>
              <p:cNvSpPr txBox="1"/>
              <p:nvPr/>
            </p:nvSpPr>
            <p:spPr>
              <a:xfrm>
                <a:off x="1536491" y="1261565"/>
                <a:ext cx="109286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b="0" i="0" smtClean="0">
                              <a:latin typeface="Cambria Math" panose="02040503050406030204" pitchFamily="18" charset="0"/>
                            </a:rPr>
                            <m:t>T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CN" b="0" i="0" smtClean="0">
                              <a:latin typeface="Cambria Math" panose="02040503050406030204" pitchFamily="18" charset="0"/>
                            </a:rPr>
                            <m:t>scn</m:t>
                          </m:r>
                          <m:r>
                            <a:rPr lang="en-US" altLang="zh-CN" b="0" i="0" smtClean="0">
                              <a:latin typeface="Cambria Math" panose="02040503050406030204" pitchFamily="18" charset="0"/>
                            </a:rPr>
                            <m:t>.1</m:t>
                          </m:r>
                        </m:sub>
                      </m:sSub>
                      <m:r>
                        <a:rPr lang="en-US" altLang="zh-CN" b="0" i="0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altLang="zh-CN" b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b="0" i="0" smtClean="0">
                              <a:latin typeface="Cambria Math" panose="02040503050406030204" pitchFamily="18" charset="0"/>
                            </a:rPr>
                            <m:t>T</m:t>
                          </m:r>
                        </m:e>
                        <m:sub>
                          <m:r>
                            <a:rPr lang="en-US" altLang="zh-CN" b="0" i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353DC065-05EB-D69A-0A32-22D6690241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6491" y="1261565"/>
                <a:ext cx="1092863" cy="276999"/>
              </a:xfrm>
              <a:prstGeom prst="rect">
                <a:avLst/>
              </a:prstGeom>
              <a:blipFill>
                <a:blip r:embed="rId4"/>
                <a:stretch>
                  <a:fillRect l="-3911" r="-1676" b="-1555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图片 11">
            <a:extLst>
              <a:ext uri="{FF2B5EF4-FFF2-40B4-BE49-F238E27FC236}">
                <a16:creationId xmlns:a16="http://schemas.microsoft.com/office/drawing/2014/main" id="{90784690-EF5F-DC20-F4CA-6763E1D2DC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6066" y="3847236"/>
            <a:ext cx="4671734" cy="2928318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E055F006-8C20-674C-0F4A-F656035DA7F6}"/>
                  </a:ext>
                </a:extLst>
              </p:cNvPr>
              <p:cNvSpPr txBox="1"/>
              <p:nvPr/>
            </p:nvSpPr>
            <p:spPr>
              <a:xfrm>
                <a:off x="1536490" y="4396768"/>
                <a:ext cx="108997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b="0" i="0" smtClean="0">
                              <a:latin typeface="Cambria Math" panose="02040503050406030204" pitchFamily="18" charset="0"/>
                            </a:rPr>
                            <m:t>T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CN" b="0" i="0" smtClean="0">
                              <a:latin typeface="Cambria Math" panose="02040503050406030204" pitchFamily="18" charset="0"/>
                            </a:rPr>
                            <m:t>scn</m:t>
                          </m:r>
                          <m:r>
                            <a:rPr lang="en-US" altLang="zh-CN" b="0" i="0" smtClean="0">
                              <a:latin typeface="Cambria Math" panose="02040503050406030204" pitchFamily="18" charset="0"/>
                            </a:rPr>
                            <m:t>.2</m:t>
                          </m:r>
                        </m:sub>
                      </m:sSub>
                      <m:r>
                        <a:rPr lang="en-US" altLang="zh-CN" b="0" i="0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altLang="zh-CN" b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b="0" i="0" smtClean="0">
                              <a:latin typeface="Cambria Math" panose="02040503050406030204" pitchFamily="18" charset="0"/>
                            </a:rPr>
                            <m:t>T</m:t>
                          </m:r>
                        </m:e>
                        <m:sub>
                          <m:r>
                            <a:rPr lang="en-US" altLang="zh-CN" b="0" i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E055F006-8C20-674C-0F4A-F656035DA7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6490" y="4396768"/>
                <a:ext cx="1089978" cy="276999"/>
              </a:xfrm>
              <a:prstGeom prst="rect">
                <a:avLst/>
              </a:prstGeom>
              <a:blipFill>
                <a:blip r:embed="rId6"/>
                <a:stretch>
                  <a:fillRect l="-3911" r="-1676" b="-1521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0F2E390D-358E-CD8F-6226-00283188A514}"/>
                  </a:ext>
                </a:extLst>
              </p:cNvPr>
              <p:cNvSpPr txBox="1"/>
              <p:nvPr/>
            </p:nvSpPr>
            <p:spPr>
              <a:xfrm>
                <a:off x="6897747" y="4352384"/>
                <a:ext cx="4403385" cy="8183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𝑠𝑐𝑛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.1</m:t>
                              </m:r>
                            </m:sub>
                          </m:sSub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1060.0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182.6</m:t>
                                      </m:r>
                                    </m:num>
                                    <m:den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=1056.1 </m:t>
                      </m:r>
                      <m:r>
                        <m:rPr>
                          <m:sty m:val="p"/>
                        </m:rPr>
                        <a:rPr lang="en-US" altLang="zh-CN" b="0" i="0" smtClean="0">
                          <a:latin typeface="Cambria Math" panose="02040503050406030204" pitchFamily="18" charset="0"/>
                        </a:rPr>
                        <m:t>ps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0F2E390D-358E-CD8F-6226-00283188A5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7747" y="4352384"/>
                <a:ext cx="4403385" cy="818366"/>
              </a:xfrm>
              <a:prstGeom prst="rect">
                <a:avLst/>
              </a:prstGeom>
              <a:blipFill>
                <a:blip r:embed="rId7"/>
                <a:stretch>
                  <a:fillRect b="-74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62938A4D-2C86-E50F-BAD6-1A5DB53FF680}"/>
                  </a:ext>
                </a:extLst>
              </p:cNvPr>
              <p:cNvSpPr txBox="1"/>
              <p:nvPr/>
            </p:nvSpPr>
            <p:spPr>
              <a:xfrm>
                <a:off x="6931475" y="5433602"/>
                <a:ext cx="4403385" cy="8183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𝑠𝑐𝑛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.2</m:t>
                              </m:r>
                            </m:sub>
                          </m:sSub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1245.0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182.6</m:t>
                                      </m:r>
                                    </m:num>
                                    <m:den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=1241.6 </m:t>
                      </m:r>
                      <m:r>
                        <m:rPr>
                          <m:sty m:val="p"/>
                        </m:rPr>
                        <a:rPr lang="en-US" altLang="zh-CN" b="0" i="0" smtClean="0">
                          <a:latin typeface="Cambria Math" panose="02040503050406030204" pitchFamily="18" charset="0"/>
                        </a:rPr>
                        <m:t>ps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62938A4D-2C86-E50F-BAD6-1A5DB53FF6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1475" y="5433602"/>
                <a:ext cx="4403385" cy="818366"/>
              </a:xfrm>
              <a:prstGeom prst="rect">
                <a:avLst/>
              </a:prstGeom>
              <a:blipFill>
                <a:blip r:embed="rId8"/>
                <a:stretch>
                  <a:fillRect b="-74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495873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>
            <a:extLst>
              <a:ext uri="{FF2B5EF4-FFF2-40B4-BE49-F238E27FC236}">
                <a16:creationId xmlns:a16="http://schemas.microsoft.com/office/drawing/2014/main" id="{4EDF71B9-AC54-C11B-6F80-44A9AB39C23A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0515600" cy="7120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50 cm Scintillators (efficiency)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71489C5A-D3FA-3BC2-C676-AF8F6408DC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72" b="2514"/>
          <a:stretch/>
        </p:blipFill>
        <p:spPr>
          <a:xfrm>
            <a:off x="330728" y="899410"/>
            <a:ext cx="4257208" cy="227101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8266F483-DFD2-990E-E64F-80E96EDD68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267856"/>
            <a:ext cx="4587936" cy="2983798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924A268C-DC1E-1F3E-9B0D-35C407EF91D4}"/>
                  </a:ext>
                </a:extLst>
              </p:cNvPr>
              <p:cNvSpPr txBox="1"/>
              <p:nvPr/>
            </p:nvSpPr>
            <p:spPr>
              <a:xfrm>
                <a:off x="772938" y="3671950"/>
                <a:ext cx="139775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b="0" i="0" smtClean="0">
                              <a:latin typeface="Cambria Math" panose="02040503050406030204" pitchFamily="18" charset="0"/>
                            </a:rPr>
                            <m:t>T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CN" b="0" i="0" smtClean="0">
                              <a:latin typeface="Cambria Math" panose="02040503050406030204" pitchFamily="18" charset="0"/>
                            </a:rPr>
                            <m:t>scn</m:t>
                          </m:r>
                          <m:r>
                            <a:rPr lang="en-US" altLang="zh-CN" b="0" i="0" smtClean="0">
                              <a:latin typeface="Cambria Math" panose="02040503050406030204" pitchFamily="18" charset="0"/>
                            </a:rPr>
                            <m:t>.1</m:t>
                          </m:r>
                        </m:sub>
                      </m:sSub>
                      <m:r>
                        <a:rPr lang="en-US" altLang="zh-CN" b="0" i="0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altLang="zh-CN" b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b="0" i="0" smtClean="0">
                              <a:latin typeface="Cambria Math" panose="02040503050406030204" pitchFamily="18" charset="0"/>
                            </a:rPr>
                            <m:t>T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CN" i="1">
                              <a:latin typeface="Cambria Math" panose="02040503050406030204" pitchFamily="18" charset="0"/>
                            </a:rPr>
                            <m:t>scn</m:t>
                          </m:r>
                          <m:r>
                            <a:rPr lang="en-US" altLang="zh-CN" b="0" i="0" smtClean="0">
                              <a:latin typeface="Cambria Math" panose="02040503050406030204" pitchFamily="18" charset="0"/>
                            </a:rPr>
                            <m:t>.2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924A268C-DC1E-1F3E-9B0D-35C407EF91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938" y="3671950"/>
                <a:ext cx="1397755" cy="276999"/>
              </a:xfrm>
              <a:prstGeom prst="rect">
                <a:avLst/>
              </a:prstGeom>
              <a:blipFill>
                <a:blip r:embed="rId4"/>
                <a:stretch>
                  <a:fillRect l="-3493" r="-873" b="-1521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83F767B5-6709-3EA7-F1E3-2029A3DD86A7}"/>
                  </a:ext>
                </a:extLst>
              </p:cNvPr>
              <p:cNvSpPr txBox="1"/>
              <p:nvPr/>
            </p:nvSpPr>
            <p:spPr>
              <a:xfrm>
                <a:off x="1268236" y="6426705"/>
                <a:ext cx="2415020" cy="30399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𝝈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𝟏𝟏𝟏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𝟗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/</m:t>
                    </m:r>
                    <m:rad>
                      <m:radPr>
                        <m:degHide m:val="on"/>
                        <m:ctrlPr>
                          <a:rPr lang="en-US" altLang="zh-CN" b="1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rad>
                  </m:oMath>
                </a14:m>
                <a:r>
                  <a:rPr lang="zh-CN" alt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=79.1 </a:t>
                </a:r>
                <a:r>
                  <a:rPr lang="en-US" altLang="zh-CN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ps</a:t>
                </a:r>
                <a:r>
                  <a:rPr lang="en-US" altLang="zh-CN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zh-CN" altLang="en-US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83F767B5-6709-3EA7-F1E3-2029A3DD86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8236" y="6426705"/>
                <a:ext cx="2415020" cy="303994"/>
              </a:xfrm>
              <a:prstGeom prst="rect">
                <a:avLst/>
              </a:prstGeom>
              <a:blipFill>
                <a:blip r:embed="rId5"/>
                <a:stretch>
                  <a:fillRect l="-2525" t="-16000" r="-3030" b="-48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" name="组合 20">
            <a:extLst>
              <a:ext uri="{FF2B5EF4-FFF2-40B4-BE49-F238E27FC236}">
                <a16:creationId xmlns:a16="http://schemas.microsoft.com/office/drawing/2014/main" id="{B15CE1B4-0247-66FF-EE87-67578ADED84C}"/>
              </a:ext>
            </a:extLst>
          </p:cNvPr>
          <p:cNvGrpSpPr/>
          <p:nvPr/>
        </p:nvGrpSpPr>
        <p:grpSpPr>
          <a:xfrm>
            <a:off x="4957326" y="4807746"/>
            <a:ext cx="2942191" cy="1922953"/>
            <a:chOff x="4823513" y="899410"/>
            <a:chExt cx="2942191" cy="1922953"/>
          </a:xfrm>
        </p:grpSpPr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AFEA279A-9982-8AC0-A5B1-E300E9102A7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823513" y="899410"/>
              <a:ext cx="2942191" cy="1922953"/>
            </a:xfrm>
            <a:prstGeom prst="rect">
              <a:avLst/>
            </a:prstGeom>
          </p:spPr>
        </p:pic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181344A2-9351-14A3-5D8E-1D8E2FCFBE4F}"/>
                </a:ext>
              </a:extLst>
            </p:cNvPr>
            <p:cNvSpPr txBox="1"/>
            <p:nvPr/>
          </p:nvSpPr>
          <p:spPr>
            <a:xfrm>
              <a:off x="5346081" y="1181512"/>
              <a:ext cx="75700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TRG</a:t>
              </a:r>
            </a:p>
          </p:txBody>
        </p:sp>
      </p:grp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7910E0D1-D0B6-5DEF-D204-C5AEF410B2BD}"/>
              </a:ext>
            </a:extLst>
          </p:cNvPr>
          <p:cNvGrpSpPr/>
          <p:nvPr/>
        </p:nvGrpSpPr>
        <p:grpSpPr>
          <a:xfrm>
            <a:off x="5037423" y="732830"/>
            <a:ext cx="2942191" cy="1922953"/>
            <a:chOff x="8001281" y="899410"/>
            <a:chExt cx="2942191" cy="1922953"/>
          </a:xfrm>
        </p:grpSpPr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87D86035-41A9-DD76-CDA1-A672E912D5E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001281" y="899410"/>
              <a:ext cx="2942191" cy="1922953"/>
            </a:xfrm>
            <a:prstGeom prst="rect">
              <a:avLst/>
            </a:prstGeom>
          </p:spPr>
        </p:pic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9" name="文本框 18">
                  <a:extLst>
                    <a:ext uri="{FF2B5EF4-FFF2-40B4-BE49-F238E27FC236}">
                      <a16:creationId xmlns:a16="http://schemas.microsoft.com/office/drawing/2014/main" id="{AE932B8B-2BC7-A762-D7D6-E24275C21A53}"/>
                    </a:ext>
                  </a:extLst>
                </p:cNvPr>
                <p:cNvSpPr txBox="1"/>
                <p:nvPr/>
              </p:nvSpPr>
              <p:spPr>
                <a:xfrm>
                  <a:off x="8489962" y="899410"/>
                  <a:ext cx="90231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>
            <p:sp>
              <p:nvSpPr>
                <p:cNvPr id="19" name="文本框 18">
                  <a:extLst>
                    <a:ext uri="{FF2B5EF4-FFF2-40B4-BE49-F238E27FC236}">
                      <a16:creationId xmlns:a16="http://schemas.microsoft.com/office/drawing/2014/main" id="{AE932B8B-2BC7-A762-D7D6-E24275C21A5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89962" y="899410"/>
                  <a:ext cx="902318" cy="36933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14C80805-0315-97A7-26DC-F136625B169F}"/>
              </a:ext>
            </a:extLst>
          </p:cNvPr>
          <p:cNvGrpSpPr/>
          <p:nvPr/>
        </p:nvGrpSpPr>
        <p:grpSpPr>
          <a:xfrm>
            <a:off x="5037423" y="2834933"/>
            <a:ext cx="2942191" cy="1820345"/>
            <a:chOff x="4823513" y="2939410"/>
            <a:chExt cx="2942191" cy="1820345"/>
          </a:xfrm>
        </p:grpSpPr>
        <p:pic>
          <p:nvPicPr>
            <p:cNvPr id="18" name="图片 17">
              <a:extLst>
                <a:ext uri="{FF2B5EF4-FFF2-40B4-BE49-F238E27FC236}">
                  <a16:creationId xmlns:a16="http://schemas.microsoft.com/office/drawing/2014/main" id="{9C3164DC-F29C-141D-2EFD-27096542E59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823513" y="2939410"/>
              <a:ext cx="2942191" cy="1820345"/>
            </a:xfrm>
            <a:prstGeom prst="rect">
              <a:avLst/>
            </a:prstGeom>
          </p:spPr>
        </p:pic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0" name="文本框 19">
                  <a:extLst>
                    <a:ext uri="{FF2B5EF4-FFF2-40B4-BE49-F238E27FC236}">
                      <a16:creationId xmlns:a16="http://schemas.microsoft.com/office/drawing/2014/main" id="{43F328F9-C847-D2A2-66A1-19EE4B9C2F3D}"/>
                    </a:ext>
                  </a:extLst>
                </p:cNvPr>
                <p:cNvSpPr txBox="1"/>
                <p:nvPr/>
              </p:nvSpPr>
              <p:spPr>
                <a:xfrm>
                  <a:off x="5257800" y="3009740"/>
                  <a:ext cx="90231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>
            <p:sp>
              <p:nvSpPr>
                <p:cNvPr id="20" name="文本框 19">
                  <a:extLst>
                    <a:ext uri="{FF2B5EF4-FFF2-40B4-BE49-F238E27FC236}">
                      <a16:creationId xmlns:a16="http://schemas.microsoft.com/office/drawing/2014/main" id="{43F328F9-C847-D2A2-66A1-19EE4B9C2F3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57800" y="3009740"/>
                  <a:ext cx="902318" cy="369332"/>
                </a:xfrm>
                <a:prstGeom prst="rect">
                  <a:avLst/>
                </a:prstGeom>
                <a:blipFill>
                  <a:blip r:embed="rId10"/>
                  <a:stretch>
                    <a:fillRect b="-1667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25" name="图片 24">
            <a:extLst>
              <a:ext uri="{FF2B5EF4-FFF2-40B4-BE49-F238E27FC236}">
                <a16:creationId xmlns:a16="http://schemas.microsoft.com/office/drawing/2014/main" id="{BF06B794-B692-00EB-F840-4D7CC4CE8AA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349005" y="712033"/>
            <a:ext cx="2942191" cy="194375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899E4DB8-8590-6731-5889-CF691DDF8CCD}"/>
                  </a:ext>
                </a:extLst>
              </p:cNvPr>
              <p:cNvSpPr txBox="1"/>
              <p:nvPr/>
            </p:nvSpPr>
            <p:spPr>
              <a:xfrm>
                <a:off x="8833487" y="740000"/>
                <a:ext cx="90231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899E4DB8-8590-6731-5889-CF691DDF8C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33487" y="740000"/>
                <a:ext cx="902318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8" name="图片 27">
            <a:extLst>
              <a:ext uri="{FF2B5EF4-FFF2-40B4-BE49-F238E27FC236}">
                <a16:creationId xmlns:a16="http://schemas.microsoft.com/office/drawing/2014/main" id="{747A6B39-1D7B-A240-5B2E-D928611223D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349005" y="2834933"/>
            <a:ext cx="2942191" cy="182034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9" name="文本框 28">
                <a:extLst>
                  <a:ext uri="{FF2B5EF4-FFF2-40B4-BE49-F238E27FC236}">
                    <a16:creationId xmlns:a16="http://schemas.microsoft.com/office/drawing/2014/main" id="{A2C72949-5F6C-1FFB-8770-5CDB98E656C8}"/>
                  </a:ext>
                </a:extLst>
              </p:cNvPr>
              <p:cNvSpPr txBox="1"/>
              <p:nvPr/>
            </p:nvSpPr>
            <p:spPr>
              <a:xfrm>
                <a:off x="8833487" y="2907424"/>
                <a:ext cx="90231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9" name="文本框 28">
                <a:extLst>
                  <a:ext uri="{FF2B5EF4-FFF2-40B4-BE49-F238E27FC236}">
                    <a16:creationId xmlns:a16="http://schemas.microsoft.com/office/drawing/2014/main" id="{A2C72949-5F6C-1FFB-8770-5CDB98E656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33487" y="2907424"/>
                <a:ext cx="902318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0" name="文本框 29">
                <a:extLst>
                  <a:ext uri="{FF2B5EF4-FFF2-40B4-BE49-F238E27FC236}">
                    <a16:creationId xmlns:a16="http://schemas.microsoft.com/office/drawing/2014/main" id="{1526A876-5B4A-F352-74AF-0C4BD10A9160}"/>
                  </a:ext>
                </a:extLst>
              </p:cNvPr>
              <p:cNvSpPr txBox="1"/>
              <p:nvPr/>
            </p:nvSpPr>
            <p:spPr>
              <a:xfrm>
                <a:off x="6976775" y="1015870"/>
                <a:ext cx="125765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400" b="1" i="1" smtClean="0">
                              <a:latin typeface="Cambria Math" panose="02040503050406030204" pitchFamily="18" charset="0"/>
                            </a:rPr>
                            <m:t>𝝈</m:t>
                          </m:r>
                        </m:e>
                        <m:sub>
                          <m:r>
                            <a:rPr lang="en-US" altLang="zh-CN" sz="1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altLang="zh-CN" sz="1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1400" b="1" i="1" smtClean="0">
                          <a:latin typeface="Cambria Math" panose="02040503050406030204" pitchFamily="18" charset="0"/>
                        </a:rPr>
                        <m:t>𝟏𝟏𝟐</m:t>
                      </m:r>
                      <m:r>
                        <a:rPr lang="en-US" altLang="zh-CN" sz="1400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altLang="zh-CN" sz="1400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altLang="zh-CN" sz="14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sz="1400" b="1" i="0" smtClean="0">
                          <a:latin typeface="Cambria Math" panose="02040503050406030204" pitchFamily="18" charset="0"/>
                        </a:rPr>
                        <m:t>𝐩𝐬</m:t>
                      </m:r>
                    </m:oMath>
                  </m:oMathPara>
                </a14:m>
                <a:endParaRPr lang="zh-CN" altLang="en-US" sz="1400" b="1" dirty="0"/>
              </a:p>
            </p:txBody>
          </p:sp>
        </mc:Choice>
        <mc:Fallback>
          <p:sp>
            <p:nvSpPr>
              <p:cNvPr id="30" name="文本框 29">
                <a:extLst>
                  <a:ext uri="{FF2B5EF4-FFF2-40B4-BE49-F238E27FC236}">
                    <a16:creationId xmlns:a16="http://schemas.microsoft.com/office/drawing/2014/main" id="{1526A876-5B4A-F352-74AF-0C4BD10A91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6775" y="1015870"/>
                <a:ext cx="1257652" cy="215444"/>
              </a:xfrm>
              <a:prstGeom prst="rect">
                <a:avLst/>
              </a:prstGeom>
              <a:blipFill>
                <a:blip r:embed="rId15"/>
                <a:stretch>
                  <a:fillRect r="-966" b="-2571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1" name="文本框 30">
                <a:extLst>
                  <a:ext uri="{FF2B5EF4-FFF2-40B4-BE49-F238E27FC236}">
                    <a16:creationId xmlns:a16="http://schemas.microsoft.com/office/drawing/2014/main" id="{A3BF4D83-70AD-82C8-52E9-00D34992C4EB}"/>
                  </a:ext>
                </a:extLst>
              </p:cNvPr>
              <p:cNvSpPr txBox="1"/>
              <p:nvPr/>
            </p:nvSpPr>
            <p:spPr>
              <a:xfrm>
                <a:off x="6976775" y="3160134"/>
                <a:ext cx="125765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400" b="1" i="1" smtClean="0">
                              <a:latin typeface="Cambria Math" panose="02040503050406030204" pitchFamily="18" charset="0"/>
                            </a:rPr>
                            <m:t>𝝈</m:t>
                          </m:r>
                        </m:e>
                        <m:sub>
                          <m:r>
                            <a:rPr lang="en-US" altLang="zh-CN" sz="1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altLang="zh-CN" sz="1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1400" b="1" i="1" smtClean="0">
                          <a:latin typeface="Cambria Math" panose="02040503050406030204" pitchFamily="18" charset="0"/>
                        </a:rPr>
                        <m:t>𝟏𝟔𝟔</m:t>
                      </m:r>
                      <m:r>
                        <a:rPr lang="en-US" altLang="zh-CN" sz="1400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altLang="zh-CN" sz="1400" b="1" i="1" smtClean="0">
                          <a:latin typeface="Cambria Math" panose="02040503050406030204" pitchFamily="18" charset="0"/>
                        </a:rPr>
                        <m:t>𝟖</m:t>
                      </m:r>
                      <m:r>
                        <a:rPr lang="en-US" altLang="zh-CN" sz="14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sz="1400" b="1" i="0" smtClean="0">
                          <a:latin typeface="Cambria Math" panose="02040503050406030204" pitchFamily="18" charset="0"/>
                        </a:rPr>
                        <m:t>𝐩𝐬</m:t>
                      </m:r>
                    </m:oMath>
                  </m:oMathPara>
                </a14:m>
                <a:endParaRPr lang="zh-CN" altLang="en-US" sz="1400" b="1" dirty="0"/>
              </a:p>
            </p:txBody>
          </p:sp>
        </mc:Choice>
        <mc:Fallback>
          <p:sp>
            <p:nvSpPr>
              <p:cNvPr id="31" name="文本框 30">
                <a:extLst>
                  <a:ext uri="{FF2B5EF4-FFF2-40B4-BE49-F238E27FC236}">
                    <a16:creationId xmlns:a16="http://schemas.microsoft.com/office/drawing/2014/main" id="{A3BF4D83-70AD-82C8-52E9-00D34992C4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6775" y="3160134"/>
                <a:ext cx="1257652" cy="215444"/>
              </a:xfrm>
              <a:prstGeom prst="rect">
                <a:avLst/>
              </a:prstGeom>
              <a:blipFill>
                <a:blip r:embed="rId16"/>
                <a:stretch>
                  <a:fillRect r="-966" b="-222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2" name="文本框 31">
                <a:extLst>
                  <a:ext uri="{FF2B5EF4-FFF2-40B4-BE49-F238E27FC236}">
                    <a16:creationId xmlns:a16="http://schemas.microsoft.com/office/drawing/2014/main" id="{F891A199-6012-C060-45D0-5CFC5A5D4D27}"/>
                  </a:ext>
                </a:extLst>
              </p:cNvPr>
              <p:cNvSpPr txBox="1"/>
              <p:nvPr/>
            </p:nvSpPr>
            <p:spPr>
              <a:xfrm>
                <a:off x="10403448" y="1015870"/>
                <a:ext cx="125765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400" b="1" i="1" smtClean="0">
                              <a:latin typeface="Cambria Math" panose="02040503050406030204" pitchFamily="18" charset="0"/>
                            </a:rPr>
                            <m:t>𝝈</m:t>
                          </m:r>
                        </m:e>
                        <m:sub>
                          <m:r>
                            <a:rPr lang="en-US" altLang="zh-CN" sz="14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  <m:r>
                        <a:rPr lang="en-US" altLang="zh-CN" sz="1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1400" b="1" i="1" smtClean="0">
                          <a:latin typeface="Cambria Math" panose="02040503050406030204" pitchFamily="18" charset="0"/>
                        </a:rPr>
                        <m:t>𝟏𝟐𝟏</m:t>
                      </m:r>
                      <m:r>
                        <a:rPr lang="en-US" altLang="zh-CN" sz="1400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altLang="zh-CN" sz="1400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altLang="zh-CN" sz="14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sz="1400" b="1" i="0" smtClean="0">
                          <a:latin typeface="Cambria Math" panose="02040503050406030204" pitchFamily="18" charset="0"/>
                        </a:rPr>
                        <m:t>𝐩𝐬</m:t>
                      </m:r>
                    </m:oMath>
                  </m:oMathPara>
                </a14:m>
                <a:endParaRPr lang="zh-CN" altLang="en-US" sz="1400" b="1" dirty="0"/>
              </a:p>
            </p:txBody>
          </p:sp>
        </mc:Choice>
        <mc:Fallback>
          <p:sp>
            <p:nvSpPr>
              <p:cNvPr id="32" name="文本框 31">
                <a:extLst>
                  <a:ext uri="{FF2B5EF4-FFF2-40B4-BE49-F238E27FC236}">
                    <a16:creationId xmlns:a16="http://schemas.microsoft.com/office/drawing/2014/main" id="{F891A199-6012-C060-45D0-5CFC5A5D4D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03448" y="1015870"/>
                <a:ext cx="1257652" cy="215444"/>
              </a:xfrm>
              <a:prstGeom prst="rect">
                <a:avLst/>
              </a:prstGeom>
              <a:blipFill>
                <a:blip r:embed="rId17"/>
                <a:stretch>
                  <a:fillRect r="-1456" b="-2571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3" name="文本框 32">
                <a:extLst>
                  <a:ext uri="{FF2B5EF4-FFF2-40B4-BE49-F238E27FC236}">
                    <a16:creationId xmlns:a16="http://schemas.microsoft.com/office/drawing/2014/main" id="{8530C77F-DF96-33D2-64EE-83AEC98BD580}"/>
                  </a:ext>
                </a:extLst>
              </p:cNvPr>
              <p:cNvSpPr txBox="1"/>
              <p:nvPr/>
            </p:nvSpPr>
            <p:spPr>
              <a:xfrm>
                <a:off x="10373908" y="3160134"/>
                <a:ext cx="125765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400" b="1" i="1" smtClean="0">
                              <a:latin typeface="Cambria Math" panose="02040503050406030204" pitchFamily="18" charset="0"/>
                            </a:rPr>
                            <m:t>𝝈</m:t>
                          </m:r>
                        </m:e>
                        <m:sub>
                          <m:r>
                            <a:rPr lang="en-US" altLang="zh-CN" sz="1400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sub>
                      </m:sSub>
                      <m:r>
                        <a:rPr lang="en-US" altLang="zh-CN" sz="1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1400" b="1" i="1" smtClean="0">
                          <a:latin typeface="Cambria Math" panose="02040503050406030204" pitchFamily="18" charset="0"/>
                        </a:rPr>
                        <m:t>𝟏𝟗𝟕</m:t>
                      </m:r>
                      <m:r>
                        <a:rPr lang="en-US" altLang="zh-CN" sz="1400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altLang="zh-CN" sz="1400" b="1" i="1" smtClean="0"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altLang="zh-CN" sz="14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sz="1400" b="1" i="0" smtClean="0">
                          <a:latin typeface="Cambria Math" panose="02040503050406030204" pitchFamily="18" charset="0"/>
                        </a:rPr>
                        <m:t>𝐩𝐬</m:t>
                      </m:r>
                    </m:oMath>
                  </m:oMathPara>
                </a14:m>
                <a:endParaRPr lang="zh-CN" altLang="en-US" sz="1400" b="1" dirty="0"/>
              </a:p>
            </p:txBody>
          </p:sp>
        </mc:Choice>
        <mc:Fallback>
          <p:sp>
            <p:nvSpPr>
              <p:cNvPr id="33" name="文本框 32">
                <a:extLst>
                  <a:ext uri="{FF2B5EF4-FFF2-40B4-BE49-F238E27FC236}">
                    <a16:creationId xmlns:a16="http://schemas.microsoft.com/office/drawing/2014/main" id="{8530C77F-DF96-33D2-64EE-83AEC98BD5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73908" y="3160134"/>
                <a:ext cx="1257652" cy="215444"/>
              </a:xfrm>
              <a:prstGeom prst="rect">
                <a:avLst/>
              </a:prstGeom>
              <a:blipFill>
                <a:blip r:embed="rId18"/>
                <a:stretch>
                  <a:fillRect r="-1456" b="-222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4" name="文本框 33">
                <a:extLst>
                  <a:ext uri="{FF2B5EF4-FFF2-40B4-BE49-F238E27FC236}">
                    <a16:creationId xmlns:a16="http://schemas.microsoft.com/office/drawing/2014/main" id="{0D005D6B-D95A-14DF-4EB9-592EE26192F1}"/>
                  </a:ext>
                </a:extLst>
              </p:cNvPr>
              <p:cNvSpPr txBox="1"/>
              <p:nvPr/>
            </p:nvSpPr>
            <p:spPr>
              <a:xfrm>
                <a:off x="8493019" y="4834428"/>
                <a:ext cx="3413435" cy="8183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𝑠𝑐𝑛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.1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type m:val="lin"/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d>
                                <m:d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sSubSup>
                                        <m:sSubSupPr>
                                          <m:ctrlPr>
                                            <a:rPr lang="en-US" altLang="zh-CN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altLang="zh-CN" b="0" i="1" smtClean="0">
                                              <a:latin typeface="Cambria Math" panose="02040503050406030204" pitchFamily="18" charset="0"/>
                                            </a:rPr>
                                            <m:t>𝜎</m:t>
                                          </m:r>
                                        </m:e>
                                        <m:sub>
                                          <m:r>
                                            <a:rPr lang="en-US" altLang="zh-CN" b="0" i="1" smtClean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  <m:sup>
                                          <m:r>
                                            <a:rPr lang="en-US" altLang="zh-CN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</m:den>
                                  </m:f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sSubSup>
                                        <m:sSubSupPr>
                                          <m:ctrlPr>
                                            <a:rPr lang="en-US" altLang="zh-CN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altLang="zh-CN" b="0" i="1" smtClean="0">
                                              <a:latin typeface="Cambria Math" panose="02040503050406030204" pitchFamily="18" charset="0"/>
                                            </a:rPr>
                                            <m:t>𝜎</m:t>
                                          </m:r>
                                        </m:e>
                                        <m:sub>
                                          <m:r>
                                            <a:rPr lang="en-US" altLang="zh-CN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  <m:sup>
                                          <m:r>
                                            <a:rPr lang="en-US" altLang="zh-CN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</m:den>
                                  </m:f>
                                </m:e>
                              </m:d>
                            </m:den>
                          </m:f>
                        </m:e>
                      </m:ra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=93.0 </m:t>
                      </m:r>
                      <m:r>
                        <m:rPr>
                          <m:sty m:val="p"/>
                        </m:rPr>
                        <a:rPr lang="en-US" altLang="zh-CN" b="0" i="0" smtClean="0">
                          <a:latin typeface="Cambria Math" panose="02040503050406030204" pitchFamily="18" charset="0"/>
                        </a:rPr>
                        <m:t>ps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34" name="文本框 33">
                <a:extLst>
                  <a:ext uri="{FF2B5EF4-FFF2-40B4-BE49-F238E27FC236}">
                    <a16:creationId xmlns:a16="http://schemas.microsoft.com/office/drawing/2014/main" id="{0D005D6B-D95A-14DF-4EB9-592EE26192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93019" y="4834428"/>
                <a:ext cx="3413435" cy="818366"/>
              </a:xfrm>
              <a:prstGeom prst="rect">
                <a:avLst/>
              </a:prstGeom>
              <a:blipFill>
                <a:blip r:embed="rId19"/>
                <a:stretch>
                  <a:fillRect b="-74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5" name="文本框 34">
                <a:extLst>
                  <a:ext uri="{FF2B5EF4-FFF2-40B4-BE49-F238E27FC236}">
                    <a16:creationId xmlns:a16="http://schemas.microsoft.com/office/drawing/2014/main" id="{CF807C86-77BC-C7ED-97AA-5D36C6CC292A}"/>
                  </a:ext>
                </a:extLst>
              </p:cNvPr>
              <p:cNvSpPr txBox="1"/>
              <p:nvPr/>
            </p:nvSpPr>
            <p:spPr>
              <a:xfrm>
                <a:off x="8493019" y="5769222"/>
                <a:ext cx="3528915" cy="8183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𝑠𝑐𝑛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.2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type m:val="lin"/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d>
                                <m:d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sSubSup>
                                        <m:sSubSupPr>
                                          <m:ctrlPr>
                                            <a:rPr lang="en-US" altLang="zh-CN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altLang="zh-CN" b="0" i="1" smtClean="0">
                                              <a:latin typeface="Cambria Math" panose="02040503050406030204" pitchFamily="18" charset="0"/>
                                            </a:rPr>
                                            <m:t>𝜎</m:t>
                                          </m:r>
                                        </m:e>
                                        <m:sub>
                                          <m:r>
                                            <a:rPr lang="en-US" altLang="zh-CN" b="0" i="1" smtClean="0"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sub>
                                        <m:sup>
                                          <m:r>
                                            <a:rPr lang="en-US" altLang="zh-CN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</m:den>
                                  </m:f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sSubSup>
                                        <m:sSubSupPr>
                                          <m:ctrlPr>
                                            <a:rPr lang="en-US" altLang="zh-CN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altLang="zh-CN" b="0" i="1" smtClean="0">
                                              <a:latin typeface="Cambria Math" panose="02040503050406030204" pitchFamily="18" charset="0"/>
                                            </a:rPr>
                                            <m:t>𝜎</m:t>
                                          </m:r>
                                        </m:e>
                                        <m:sub>
                                          <m:r>
                                            <a:rPr lang="en-US" altLang="zh-CN" b="0" i="1" smtClean="0">
                                              <a:latin typeface="Cambria Math" panose="02040503050406030204" pitchFamily="18" charset="0"/>
                                            </a:rPr>
                                            <m:t>4</m:t>
                                          </m:r>
                                        </m:sub>
                                        <m:sup>
                                          <m:r>
                                            <a:rPr lang="en-US" altLang="zh-CN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</m:den>
                                  </m:f>
                                </m:e>
                              </m:d>
                            </m:den>
                          </m:f>
                        </m:e>
                      </m:ra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=103.3 </m:t>
                      </m:r>
                      <m:r>
                        <m:rPr>
                          <m:sty m:val="p"/>
                        </m:rPr>
                        <a:rPr lang="en-US" altLang="zh-CN" b="0" i="0" smtClean="0">
                          <a:latin typeface="Cambria Math" panose="02040503050406030204" pitchFamily="18" charset="0"/>
                        </a:rPr>
                        <m:t>ps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35" name="文本框 34">
                <a:extLst>
                  <a:ext uri="{FF2B5EF4-FFF2-40B4-BE49-F238E27FC236}">
                    <a16:creationId xmlns:a16="http://schemas.microsoft.com/office/drawing/2014/main" id="{CF807C86-77BC-C7ED-97AA-5D36C6CC29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93019" y="5769222"/>
                <a:ext cx="3528915" cy="818366"/>
              </a:xfrm>
              <a:prstGeom prst="rect">
                <a:avLst/>
              </a:prstGeom>
              <a:blipFill>
                <a:blip r:embed="rId20"/>
                <a:stretch>
                  <a:fillRect b="-74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7" name="文本框 36">
                <a:extLst>
                  <a:ext uri="{FF2B5EF4-FFF2-40B4-BE49-F238E27FC236}">
                    <a16:creationId xmlns:a16="http://schemas.microsoft.com/office/drawing/2014/main" id="{C7C8AFA3-5C5B-E7EC-EF4E-1913D9C4E57A}"/>
                  </a:ext>
                </a:extLst>
              </p:cNvPr>
              <p:cNvSpPr txBox="1"/>
              <p:nvPr/>
            </p:nvSpPr>
            <p:spPr>
              <a:xfrm>
                <a:off x="1002650" y="1040991"/>
                <a:ext cx="531172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𝑻</m:t>
                          </m:r>
                        </m:e>
                        <m:sub>
                          <m:r>
                            <a:rPr lang="en-US" altLang="zh-CN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zh-CN" altLang="en-US" b="1" dirty="0"/>
              </a:p>
            </p:txBody>
          </p:sp>
        </mc:Choice>
        <mc:Fallback>
          <p:sp>
            <p:nvSpPr>
              <p:cNvPr id="37" name="文本框 36">
                <a:extLst>
                  <a:ext uri="{FF2B5EF4-FFF2-40B4-BE49-F238E27FC236}">
                    <a16:creationId xmlns:a16="http://schemas.microsoft.com/office/drawing/2014/main" id="{C7C8AFA3-5C5B-E7EC-EF4E-1913D9C4E5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2650" y="1040991"/>
                <a:ext cx="531172" cy="369332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8" name="文本框 37">
                <a:extLst>
                  <a:ext uri="{FF2B5EF4-FFF2-40B4-BE49-F238E27FC236}">
                    <a16:creationId xmlns:a16="http://schemas.microsoft.com/office/drawing/2014/main" id="{0D7AC532-C905-6E9E-3F56-4B78CF3FAF69}"/>
                  </a:ext>
                </a:extLst>
              </p:cNvPr>
              <p:cNvSpPr txBox="1"/>
              <p:nvPr/>
            </p:nvSpPr>
            <p:spPr>
              <a:xfrm>
                <a:off x="3482032" y="1054765"/>
                <a:ext cx="531172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𝑻</m:t>
                          </m:r>
                        </m:e>
                        <m:sub>
                          <m:r>
                            <a:rPr lang="en-US" altLang="zh-CN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zh-CN" altLang="en-US" b="1" dirty="0"/>
              </a:p>
            </p:txBody>
          </p:sp>
        </mc:Choice>
        <mc:Fallback>
          <p:sp>
            <p:nvSpPr>
              <p:cNvPr id="38" name="文本框 37">
                <a:extLst>
                  <a:ext uri="{FF2B5EF4-FFF2-40B4-BE49-F238E27FC236}">
                    <a16:creationId xmlns:a16="http://schemas.microsoft.com/office/drawing/2014/main" id="{0D7AC532-C905-6E9E-3F56-4B78CF3FAF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2032" y="1054765"/>
                <a:ext cx="531172" cy="369332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9" name="文本框 38">
                <a:extLst>
                  <a:ext uri="{FF2B5EF4-FFF2-40B4-BE49-F238E27FC236}">
                    <a16:creationId xmlns:a16="http://schemas.microsoft.com/office/drawing/2014/main" id="{7DC1676A-EBCA-CBFC-4FAC-B22D4E5B6BB3}"/>
                  </a:ext>
                </a:extLst>
              </p:cNvPr>
              <p:cNvSpPr txBox="1"/>
              <p:nvPr/>
            </p:nvSpPr>
            <p:spPr>
              <a:xfrm>
                <a:off x="983788" y="1620612"/>
                <a:ext cx="531172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𝑻</m:t>
                          </m:r>
                        </m:e>
                        <m:sub>
                          <m:r>
                            <a:rPr lang="en-US" altLang="zh-CN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sub>
                      </m:sSub>
                    </m:oMath>
                  </m:oMathPara>
                </a14:m>
                <a:endParaRPr lang="zh-CN" altLang="en-US" b="1" dirty="0"/>
              </a:p>
            </p:txBody>
          </p:sp>
        </mc:Choice>
        <mc:Fallback>
          <p:sp>
            <p:nvSpPr>
              <p:cNvPr id="39" name="文本框 38">
                <a:extLst>
                  <a:ext uri="{FF2B5EF4-FFF2-40B4-BE49-F238E27FC236}">
                    <a16:creationId xmlns:a16="http://schemas.microsoft.com/office/drawing/2014/main" id="{7DC1676A-EBCA-CBFC-4FAC-B22D4E5B6B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3788" y="1620612"/>
                <a:ext cx="531172" cy="369332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0" name="文本框 39">
                <a:extLst>
                  <a:ext uri="{FF2B5EF4-FFF2-40B4-BE49-F238E27FC236}">
                    <a16:creationId xmlns:a16="http://schemas.microsoft.com/office/drawing/2014/main" id="{B173FC54-7E39-8378-990D-E56E154A8714}"/>
                  </a:ext>
                </a:extLst>
              </p:cNvPr>
              <p:cNvSpPr txBox="1"/>
              <p:nvPr/>
            </p:nvSpPr>
            <p:spPr>
              <a:xfrm>
                <a:off x="3477724" y="1614395"/>
                <a:ext cx="531172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𝑻</m:t>
                          </m:r>
                        </m:e>
                        <m:sub>
                          <m:r>
                            <a:rPr lang="en-US" altLang="zh-CN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𝟒</m:t>
                          </m:r>
                        </m:sub>
                      </m:sSub>
                    </m:oMath>
                  </m:oMathPara>
                </a14:m>
                <a:endParaRPr lang="zh-CN" altLang="en-US" b="1" dirty="0"/>
              </a:p>
            </p:txBody>
          </p:sp>
        </mc:Choice>
        <mc:Fallback>
          <p:sp>
            <p:nvSpPr>
              <p:cNvPr id="40" name="文本框 39">
                <a:extLst>
                  <a:ext uri="{FF2B5EF4-FFF2-40B4-BE49-F238E27FC236}">
                    <a16:creationId xmlns:a16="http://schemas.microsoft.com/office/drawing/2014/main" id="{B173FC54-7E39-8378-990D-E56E154A87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7724" y="1614395"/>
                <a:ext cx="531172" cy="369332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949838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>
            <a:extLst>
              <a:ext uri="{FF2B5EF4-FFF2-40B4-BE49-F238E27FC236}">
                <a16:creationId xmlns:a16="http://schemas.microsoft.com/office/drawing/2014/main" id="{46F8FB8D-A4A9-4AF3-12EA-506DE3295B77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0515600" cy="7120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PCB design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530AFE9B-5BFC-180A-BC16-D4B2A1F82A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7768" y="712033"/>
            <a:ext cx="3291618" cy="2784215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D1D7FD6A-5C10-F102-5777-8B9D66AE13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7768" y="3627620"/>
            <a:ext cx="3291618" cy="2796548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B4EB5662-7FD5-FE36-27D8-A30FBCE960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5856" y="2104140"/>
            <a:ext cx="2642061" cy="1096541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A674D56E-2D29-BBFF-499C-0AE9ACB4D0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9006" y="3861228"/>
            <a:ext cx="2978911" cy="2269312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933E5000-44F8-E17E-BF41-4869990D2C0D}"/>
              </a:ext>
            </a:extLst>
          </p:cNvPr>
          <p:cNvSpPr txBox="1"/>
          <p:nvPr/>
        </p:nvSpPr>
        <p:spPr>
          <a:xfrm>
            <a:off x="1115878" y="1177254"/>
            <a:ext cx="21420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PSS 11-6060S</a:t>
            </a:r>
            <a:endParaRPr lang="zh-CN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8779252D-9A0E-9532-19A8-D6D57E791F8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400000">
            <a:off x="6805552" y="3125230"/>
            <a:ext cx="5886138" cy="742034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08AC4B84-4CCA-8E04-1D42-0A957A7A5F0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5400000">
            <a:off x="7734762" y="3098604"/>
            <a:ext cx="5886138" cy="795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0649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122</Words>
  <Application>Microsoft Office PowerPoint</Application>
  <PresentationFormat>宽屏</PresentationFormat>
  <Paragraphs>33</Paragraphs>
  <Slides>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11" baseType="lpstr">
      <vt:lpstr>等线</vt:lpstr>
      <vt:lpstr>等线 Light</vt:lpstr>
      <vt:lpstr>Arial</vt:lpstr>
      <vt:lpstr>Cambria Math</vt:lpstr>
      <vt:lpstr>Times New Roman</vt:lpstr>
      <vt:lpstr>Office 主题​​</vt:lpstr>
      <vt:lpstr>Group Meeting</vt:lpstr>
      <vt:lpstr>160 cm Scintillators (efficiency)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邹 世明</dc:creator>
  <cp:lastModifiedBy>邹 世明</cp:lastModifiedBy>
  <cp:revision>1</cp:revision>
  <dcterms:created xsi:type="dcterms:W3CDTF">2025-03-28T05:31:35Z</dcterms:created>
  <dcterms:modified xsi:type="dcterms:W3CDTF">2025-03-28T06:25:38Z</dcterms:modified>
</cp:coreProperties>
</file>