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5" r:id="rId2"/>
    <p:sldId id="288" r:id="rId3"/>
    <p:sldId id="289" r:id="rId4"/>
    <p:sldId id="259" r:id="rId5"/>
    <p:sldId id="261" r:id="rId6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袁 铭宽" initials="袁" lastIdx="1" clrIdx="0">
    <p:extLst>
      <p:ext uri="{19B8F6BF-5375-455C-9EA6-DF929625EA0E}">
        <p15:presenceInfo xmlns:p15="http://schemas.microsoft.com/office/powerpoint/2012/main" userId="dbb33777b94f84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F3F3"/>
    <a:srgbClr val="4B4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2" autoAdjust="0"/>
    <p:restoredTop sz="96884" autoAdjust="0"/>
  </p:normalViewPr>
  <p:slideViewPr>
    <p:cSldViewPr snapToGrid="0">
      <p:cViewPr varScale="1">
        <p:scale>
          <a:sx n="90" d="100"/>
          <a:sy n="90" d="100"/>
        </p:scale>
        <p:origin x="134" y="4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427B197-C74C-4751-9DCC-277ABE473D8C}" type="datetimeFigureOut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DFEB8F-E84B-4B5C-8F6C-260750D73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2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11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159570-CEBD-4F25-A678-7C1773011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84F8B2-B312-41D2-BCC8-B4338426D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4BFE3C-B88F-4523-A3AB-EAB20F3C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A48D-2352-4BFB-8FC3-A88BC9BD4E44}" type="datetime1">
              <a:rPr lang="zh-CN" altLang="en-US" smtClean="0"/>
              <a:t>2025/3/31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9FA361-30F1-4512-B974-0EF791AB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27713C-B1BF-4B8B-BF06-E7B928B7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110B47-3E1E-4468-A807-0BF869AF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F59263-DDAC-4EC6-9F1D-F2685B95E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18701F-8429-47B7-9330-2AE766DE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F6EC-9C62-4F24-A85B-212F76F307A3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267C3E-3462-4F9C-A04D-3DACA4C2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DD5DAC-28B0-4E11-92EE-11EAF451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56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A71FBF9-4A57-4DED-99DB-924042396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48DFA8-BA53-47E1-B428-15B54D7FC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2FD761-39A2-4070-9885-62E92307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5848-BB1C-4B1E-8BD0-191C1561C0CB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B70B9F-8C62-43F6-85AD-F782C2FB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6A3885-B630-401E-8190-2E5E63E5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89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A27C40-A608-483F-9210-C3B41BE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A5F293-6A96-4203-8807-0263C583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02DCC2-0B50-42CF-9410-9C667123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D391-17B4-485D-B3FD-B7F17D1C3527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370751-BB2E-4683-B5C6-C4352C1F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951C88-BFDF-4213-8162-6CB892EF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1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52CF2-0D52-4FC1-A6DC-AE36CFEE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08DC9F-BD8F-453C-8157-D483A88F9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80D5C1-BF62-4C72-9C80-460524C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78B-7701-474C-8DB8-79B12CD5C5E3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527FCF-BD3F-43DA-8162-63F5EF75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ED73D-9448-44EF-8D0A-4910474C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31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69B34-9BAD-4EC4-947E-D40F7B81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7EB621-BFAC-4EA3-8B97-DD4719747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37D15A-A910-44D2-80BE-F9CF71FAA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2389A7-5D99-468B-A322-B93FAA9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FF4F-12AC-4B9D-B653-FDEEC86D8516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B5B8E6-41DC-4CE0-B5E0-0A87D20C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E91ACC-A41B-499D-9B08-408F7336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60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06EC6-47C9-41B5-9BDB-03B8A96D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DA4B86-2866-41BB-B014-5B64FBDB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955BC0-647C-47AF-9FCE-4F6E4EFD2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A49955-4F65-4537-BD64-839D171C4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72D95D-A917-48DB-8C10-B384E7F49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9B9B6C-930F-4D79-81F9-B00E2B4A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5CDA-1EF2-44F2-A75F-724537987B5C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883018-ABE3-493E-808F-C3454F47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471EF6-FF43-4B64-93BB-5FD555A1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66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6D948-E807-4AD1-895B-C9FC1A31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8E4F7E-4272-4858-8ED6-444DCCBC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7B97-5BEE-4D61-968A-E467342CB3FD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09143A-B810-45EB-B4ED-FF7AB0BE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4823B6-5471-473D-954E-84298B7E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9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0C0E435-46CF-4C33-91BD-D238FBCE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BB6D-7AEF-4E4D-B9D7-0A52F2FD453A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2368C33-D9A0-419A-B853-FBD58C12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3D06E4-38A7-4F78-A2A6-EFD3A0CE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07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E2B32-18F3-4466-AEFE-007C371E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BB16B-5072-4E5B-A807-D99E5FA8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05D69-58A4-4423-83C5-4454E777A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8B988D-16C7-475B-8F62-CDEF2C37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7AD-383A-4539-88FA-A15B8E11F812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C3FC8A-A361-4A78-A191-885617DA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754AD3-AC73-4A7D-8D7F-124E63DC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1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EC7EB-A82F-4CB6-A6BD-96E64335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180100-1AE8-4A03-922E-DC785DDF7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56DC35-1756-4D84-AE30-13FBF6E1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CB8785-E22A-47E7-A0D9-12088BFC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35B2-4614-4CDB-9E1A-A9B5B6B16E89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003BB5-682A-4692-9483-AF01B4CC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EC9C5A-11AD-42F1-B696-360AF8C6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21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07E9F6-890C-42B2-9908-3EC521C9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40D963-0555-43DA-9D08-4831ED6F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7349E0-D41E-46ED-9184-DA1E92A6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A3BD-89FB-497F-8951-C97B904606BB}" type="datetime1">
              <a:rPr lang="zh-CN" altLang="en-US" smtClean="0"/>
              <a:t>2025/3/31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E0D96A-75D4-4DB1-B220-4F7F762F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35F65-0C67-4AC2-BDAC-3B5DA40BC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98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ihep.ac.cn/yuanmk/mpt2321_readou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F18B2225-6B60-414B-B9D2-A5A9F928969F}"/>
              </a:ext>
            </a:extLst>
          </p:cNvPr>
          <p:cNvSpPr/>
          <p:nvPr/>
        </p:nvSpPr>
        <p:spPr>
          <a:xfrm>
            <a:off x="0" y="1395983"/>
            <a:ext cx="12192000" cy="2388235"/>
          </a:xfrm>
          <a:custGeom>
            <a:avLst/>
            <a:gdLst/>
            <a:ahLst/>
            <a:cxnLst/>
            <a:rect l="l" t="t" r="r" b="b"/>
            <a:pathLst>
              <a:path w="12192000" h="2388235">
                <a:moveTo>
                  <a:pt x="12192000" y="0"/>
                </a:moveTo>
                <a:lnTo>
                  <a:pt x="0" y="0"/>
                </a:lnTo>
                <a:lnTo>
                  <a:pt x="0" y="2388107"/>
                </a:lnTo>
                <a:lnTo>
                  <a:pt x="12192000" y="2388107"/>
                </a:lnTo>
                <a:lnTo>
                  <a:pt x="12192000" y="0"/>
                </a:lnTo>
                <a:close/>
              </a:path>
            </a:pathLst>
          </a:custGeom>
          <a:solidFill>
            <a:srgbClr val="297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85F42D-6819-463A-8832-D1B2F3FE2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618" y="1898011"/>
            <a:ext cx="10658764" cy="1180458"/>
          </a:xfrm>
        </p:spPr>
        <p:txBody>
          <a:bodyPr>
            <a:normAutofit fontScale="90000"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22680" algn="l"/>
              </a:tabLst>
            </a:pPr>
            <a:r>
              <a:rPr lang="en-US" altLang="zh-CN" spc="-5" dirty="0">
                <a:solidFill>
                  <a:schemeClr val="bg1"/>
                </a:solidFill>
                <a:cs typeface="Times New Roman" panose="02020603050405020304"/>
              </a:rPr>
              <a:t>MPT2321</a:t>
            </a:r>
            <a:r>
              <a:rPr lang="zh-CN" altLang="en-US" spc="-5" dirty="0">
                <a:solidFill>
                  <a:schemeClr val="bg1"/>
                </a:solidFill>
                <a:cs typeface="Times New Roman" panose="02020603050405020304"/>
              </a:rPr>
              <a:t> </a:t>
            </a:r>
            <a:r>
              <a:rPr lang="en-US" altLang="zh-CN" spc="-5" dirty="0">
                <a:solidFill>
                  <a:schemeClr val="bg1"/>
                </a:solidFill>
                <a:cs typeface="Times New Roman" panose="02020603050405020304"/>
              </a:rPr>
              <a:t>readout electronics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6175B-4EC8-4E69-9841-39B153852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531"/>
            <a:ext cx="9144000" cy="2388234"/>
          </a:xfrm>
        </p:spPr>
        <p:txBody>
          <a:bodyPr>
            <a:noAutofit/>
          </a:bodyPr>
          <a:lstStyle/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cs typeface="Times New Roman" panose="02020603050405020304"/>
              </a:rPr>
              <a:t>Ming-Kuan Yuan</a:t>
            </a:r>
          </a:p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cs typeface="Times New Roman" panose="02020603050405020304"/>
              </a:rPr>
              <a:t>Fudan University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endParaRPr lang="en-US" altLang="zh-CN" sz="1200" spc="-5" dirty="0">
              <a:cs typeface="Times New Roman" panose="02020603050405020304"/>
            </a:endParaRP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cs typeface="Times New Roman" panose="02020603050405020304"/>
              </a:rPr>
              <a:t>2025.3.31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>
                <a:cs typeface="Times New Roman" panose="02020603050405020304"/>
              </a:rPr>
              <a:t>CEPC muon</a:t>
            </a:r>
            <a:endParaRPr lang="en-US" altLang="zh-CN" spc="-5" dirty="0">
              <a:cs typeface="Times New Roman" panose="02020603050405020304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226D17C-376A-4F3E-CEC2-9BB6AC9CA406}"/>
              </a:ext>
            </a:extLst>
          </p:cNvPr>
          <p:cNvSpPr txBox="1"/>
          <p:nvPr/>
        </p:nvSpPr>
        <p:spPr>
          <a:xfrm>
            <a:off x="8419605" y="6068710"/>
            <a:ext cx="37229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50" dirty="0">
                <a:hlinkClick r:id="rId3"/>
              </a:rPr>
              <a:t>yuanmk@mail2.sysu.edu.cn / MPT2321_readout · GitLab</a:t>
            </a:r>
            <a:endParaRPr lang="zh-CN" altLang="en-US" sz="1050" dirty="0"/>
          </a:p>
        </p:txBody>
      </p:sp>
      <p:sp>
        <p:nvSpPr>
          <p:cNvPr id="14" name="日期占位符 13">
            <a:extLst>
              <a:ext uri="{FF2B5EF4-FFF2-40B4-BE49-F238E27FC236}">
                <a16:creationId xmlns:a16="http://schemas.microsoft.com/office/drawing/2014/main" id="{AAB2314D-D67F-A2B8-4668-DFB25D68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/>
          <a:lstStyle/>
          <a:p>
            <a:fld id="{BC52CFF5-BE0C-4FC6-BFC3-F07EBB6D96B8}" type="datetime1">
              <a:rPr lang="zh-CN" altLang="en-US" smtClean="0">
                <a:solidFill>
                  <a:schemeClr val="bg1"/>
                </a:solidFill>
              </a:rPr>
              <a:t>2025/3/31</a:t>
            </a:fld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5" name="页脚占位符 14">
            <a:extLst>
              <a:ext uri="{FF2B5EF4-FFF2-40B4-BE49-F238E27FC236}">
                <a16:creationId xmlns:a16="http://schemas.microsoft.com/office/drawing/2014/main" id="{E2E41191-627C-CE50-5973-C829C8B7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489988"/>
            <a:ext cx="6697681" cy="365125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altLang="zh-CN" dirty="0">
                <a:solidFill>
                  <a:schemeClr val="bg1"/>
                </a:solidFill>
              </a:rPr>
              <a:t>mkyuan23@m.fudan.edu.cn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6" name="灯片编号占位符 15">
            <a:extLst>
              <a:ext uri="{FF2B5EF4-FFF2-40B4-BE49-F238E27FC236}">
                <a16:creationId xmlns:a16="http://schemas.microsoft.com/office/drawing/2014/main" id="{E9219BEC-5B8A-E613-AED8-2BED02A7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9989"/>
            <a:ext cx="2743200" cy="365125"/>
          </a:xfr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/>
          <a:lstStyle/>
          <a:p>
            <a:fld id="{6A959264-E1FE-471A-9D55-0D7B691EEC1D}" type="slidenum">
              <a:rPr lang="zh-CN" altLang="en-US" smtClean="0">
                <a:solidFill>
                  <a:schemeClr val="bg1"/>
                </a:solidFill>
              </a:rPr>
              <a:t>1</a:t>
            </a:fld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65"/>
    </mc:Choice>
    <mc:Fallback xmlns="">
      <p:transition spd="slow" advTm="13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32913E-AD19-3567-6814-D51606448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CF480A-0433-465C-9B85-98624CB8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90" y="133393"/>
            <a:ext cx="7598079" cy="48664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MPT2321 readout system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F6A582E-DF8B-0335-B109-3C205E5C3330}"/>
              </a:ext>
            </a:extLst>
          </p:cNvPr>
          <p:cNvSpPr txBox="1"/>
          <p:nvPr/>
        </p:nvSpPr>
        <p:spPr>
          <a:xfrm>
            <a:off x="193184" y="724430"/>
            <a:ext cx="207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2"/>
                </a:solidFill>
              </a:rPr>
              <a:t>测试结果</a:t>
            </a:r>
            <a:r>
              <a:rPr lang="en-US" altLang="zh-CN" b="1" dirty="0">
                <a:solidFill>
                  <a:schemeClr val="accent2"/>
                </a:solidFill>
              </a:rPr>
              <a:t>-</a:t>
            </a:r>
            <a:r>
              <a:rPr lang="en-US" altLang="zh-CN" b="1" dirty="0" err="1">
                <a:solidFill>
                  <a:schemeClr val="accent2"/>
                </a:solidFill>
              </a:rPr>
              <a:t>tdc</a:t>
            </a:r>
            <a:r>
              <a:rPr lang="zh-CN" altLang="en-US" b="1" dirty="0">
                <a:solidFill>
                  <a:schemeClr val="accent2"/>
                </a:solidFill>
              </a:rPr>
              <a:t>位宽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AC69B94-1437-B1AD-CEB4-84DCDF2B25B4}"/>
              </a:ext>
            </a:extLst>
          </p:cNvPr>
          <p:cNvSpPr txBox="1"/>
          <p:nvPr/>
        </p:nvSpPr>
        <p:spPr>
          <a:xfrm>
            <a:off x="466629" y="1243230"/>
            <a:ext cx="4208402" cy="5032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测试方式：码密度法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输入信号频率：</a:t>
            </a:r>
            <a:r>
              <a:rPr lang="en-US" altLang="zh-CN" dirty="0"/>
              <a:t>33.133374117kHz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延迟：</a:t>
            </a:r>
            <a:r>
              <a:rPr lang="en-US" altLang="zh-CN" dirty="0"/>
              <a:t>103ns</a:t>
            </a:r>
            <a:r>
              <a:rPr lang="zh-CN" altLang="en-US" dirty="0"/>
              <a:t>；</a:t>
            </a:r>
            <a:r>
              <a:rPr lang="en-US" altLang="zh-CN" dirty="0"/>
              <a:t>Duty</a:t>
            </a:r>
            <a:r>
              <a:rPr lang="zh-CN" altLang="en-US" dirty="0"/>
              <a:t>：</a:t>
            </a:r>
            <a:r>
              <a:rPr lang="en-US" altLang="zh-CN" dirty="0"/>
              <a:t>25.912%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采集事件总数：</a:t>
            </a:r>
            <a:r>
              <a:rPr lang="en-US" altLang="zh-CN" dirty="0"/>
              <a:t>4000000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TDC</a:t>
            </a:r>
            <a:r>
              <a:rPr lang="zh-CN" altLang="en-US" dirty="0"/>
              <a:t>时钟频率：</a:t>
            </a:r>
            <a:r>
              <a:rPr lang="en-US" altLang="zh-CN" dirty="0"/>
              <a:t>80MHz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Bin</a:t>
            </a:r>
            <a:r>
              <a:rPr lang="zh-CN" altLang="en-US" dirty="0"/>
              <a:t>宽约为</a:t>
            </a:r>
            <a:r>
              <a:rPr lang="en-US" altLang="zh-CN" dirty="0"/>
              <a:t>100ps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6081E3F-F703-B046-D2F8-4D7305E6A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828" y="620038"/>
            <a:ext cx="7143482" cy="284694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AEE0AFA-B48E-3109-131D-942597DD6E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041" y="3589769"/>
            <a:ext cx="7195959" cy="284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7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0B1CB4-6325-BE04-0202-C7FADCD0B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F3472D-A037-AF8A-C8AA-11AED67B6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90" y="133393"/>
            <a:ext cx="7598079" cy="48664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MPT2321 readout system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5789416-975F-8FA5-E20A-60F4C835C357}"/>
              </a:ext>
            </a:extLst>
          </p:cNvPr>
          <p:cNvSpPr txBox="1"/>
          <p:nvPr/>
        </p:nvSpPr>
        <p:spPr>
          <a:xfrm>
            <a:off x="193184" y="724430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2"/>
                </a:solidFill>
              </a:rPr>
              <a:t>测试结果</a:t>
            </a:r>
            <a:r>
              <a:rPr lang="en-US" altLang="zh-CN" b="1" dirty="0">
                <a:solidFill>
                  <a:schemeClr val="accent2"/>
                </a:solidFill>
              </a:rPr>
              <a:t>-</a:t>
            </a:r>
            <a:r>
              <a:rPr lang="en-US" altLang="zh-CN" b="1" dirty="0" err="1">
                <a:solidFill>
                  <a:schemeClr val="accent2"/>
                </a:solidFill>
              </a:rPr>
              <a:t>tdc</a:t>
            </a:r>
            <a:r>
              <a:rPr lang="zh-CN" altLang="en-US" b="1" dirty="0">
                <a:solidFill>
                  <a:schemeClr val="accent2"/>
                </a:solidFill>
              </a:rPr>
              <a:t>转换曲线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8AADE8B-2252-27E1-1ABF-985A7B67E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261" y="724430"/>
            <a:ext cx="6763555" cy="270458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16659A5-299A-367F-1AAB-10B5C81246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5260" y="3533411"/>
            <a:ext cx="6763555" cy="264427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B55016FF-7E6B-1B63-8E54-6E5CDDB84BFE}"/>
              </a:ext>
            </a:extLst>
          </p:cNvPr>
          <p:cNvSpPr txBox="1"/>
          <p:nvPr/>
        </p:nvSpPr>
        <p:spPr>
          <a:xfrm>
            <a:off x="473068" y="1764405"/>
            <a:ext cx="4208402" cy="3370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输入信号频率：</a:t>
            </a:r>
            <a:r>
              <a:rPr lang="en-US" altLang="zh-CN" dirty="0"/>
              <a:t>33.133374117kHz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延迟：</a:t>
            </a:r>
            <a:r>
              <a:rPr lang="en-US" altLang="zh-CN" dirty="0"/>
              <a:t>103ns</a:t>
            </a:r>
            <a:r>
              <a:rPr lang="zh-CN" altLang="en-US" dirty="0"/>
              <a:t>；</a:t>
            </a:r>
            <a:r>
              <a:rPr lang="en-US" altLang="zh-CN" dirty="0"/>
              <a:t>Duty</a:t>
            </a:r>
            <a:r>
              <a:rPr lang="zh-CN" altLang="en-US" dirty="0"/>
              <a:t>：</a:t>
            </a:r>
            <a:r>
              <a:rPr lang="en-US" altLang="zh-CN" dirty="0"/>
              <a:t>25.912%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采集事件总数：</a:t>
            </a:r>
            <a:r>
              <a:rPr lang="en-US" altLang="zh-CN" dirty="0"/>
              <a:t>4000000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TDC</a:t>
            </a:r>
            <a:r>
              <a:rPr lang="zh-CN" altLang="en-US" dirty="0"/>
              <a:t>时钟频率：</a:t>
            </a:r>
            <a:r>
              <a:rPr lang="en-US" altLang="zh-CN" dirty="0"/>
              <a:t>80MHz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6873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265E2-456C-9710-352B-99F354DB8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D0DC50-1AFA-4663-BFEE-4CD8FC930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90" y="133393"/>
            <a:ext cx="7598079" cy="48664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MPT2321 readout system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8C3BEB3-64CE-7872-6F4A-6327467CD5E6}"/>
              </a:ext>
            </a:extLst>
          </p:cNvPr>
          <p:cNvSpPr txBox="1"/>
          <p:nvPr/>
        </p:nvSpPr>
        <p:spPr>
          <a:xfrm>
            <a:off x="193184" y="724430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accent2"/>
                </a:solidFill>
              </a:rPr>
              <a:t>单通道</a:t>
            </a:r>
            <a:r>
              <a:rPr lang="en-US" altLang="zh-CN" b="1" dirty="0" err="1">
                <a:solidFill>
                  <a:schemeClr val="accent2"/>
                </a:solidFill>
              </a:rPr>
              <a:t>SiPM</a:t>
            </a:r>
            <a:r>
              <a:rPr lang="zh-CN" altLang="en-US" b="1" dirty="0">
                <a:solidFill>
                  <a:schemeClr val="accent2"/>
                </a:solidFill>
              </a:rPr>
              <a:t>转接电路板更新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7865FBE-EE78-25DD-5ED0-F1EDD5D20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250" y="1398850"/>
            <a:ext cx="2639996" cy="511397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583B62B-24E9-3121-E9FA-BBEACE73EC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1766" y="1398850"/>
            <a:ext cx="2493065" cy="511397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65C6BD8-7EBF-78A1-CE66-7811822524CF}"/>
              </a:ext>
            </a:extLst>
          </p:cNvPr>
          <p:cNvSpPr txBox="1"/>
          <p:nvPr/>
        </p:nvSpPr>
        <p:spPr>
          <a:xfrm>
            <a:off x="575285" y="1641075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四层板</a:t>
            </a:r>
          </a:p>
        </p:txBody>
      </p:sp>
    </p:spTree>
    <p:extLst>
      <p:ext uri="{BB962C8B-B14F-4D97-AF65-F5344CB8AC3E}">
        <p14:creationId xmlns:p14="http://schemas.microsoft.com/office/powerpoint/2010/main" val="239165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9A43F1-91B6-EB79-C142-D617BD8DE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F57423-4A9D-0C50-1E8E-770D3E74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90" y="133393"/>
            <a:ext cx="7598079" cy="48664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MPT2321 readout system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589E6B6-56AE-2457-C346-800A1B47696F}"/>
              </a:ext>
            </a:extLst>
          </p:cNvPr>
          <p:cNvSpPr txBox="1"/>
          <p:nvPr/>
        </p:nvSpPr>
        <p:spPr>
          <a:xfrm>
            <a:off x="193184" y="724430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2"/>
                </a:solidFill>
              </a:rPr>
              <a:t>TODO</a:t>
            </a:r>
            <a:endParaRPr lang="zh-CN" altLang="en-US" b="1" dirty="0">
              <a:solidFill>
                <a:schemeClr val="accent2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BB7197F-8902-53F1-4AE1-CA26DAD5BE18}"/>
              </a:ext>
            </a:extLst>
          </p:cNvPr>
          <p:cNvSpPr txBox="1"/>
          <p:nvPr/>
        </p:nvSpPr>
        <p:spPr>
          <a:xfrm>
            <a:off x="1073553" y="1778919"/>
            <a:ext cx="7872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电缆延迟法测量时间分辨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测量死时间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85123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omic Sans MS"/>
        <a:ea typeface="华文楷体"/>
        <a:cs typeface=""/>
      </a:majorFont>
      <a:minorFont>
        <a:latin typeface="Comic Sans MS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43580</TotalTime>
  <Words>131</Words>
  <Application>Microsoft Office PowerPoint</Application>
  <PresentationFormat>宽屏</PresentationFormat>
  <Paragraphs>41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Arial</vt:lpstr>
      <vt:lpstr>Comic Sans MS</vt:lpstr>
      <vt:lpstr>Times New Roman</vt:lpstr>
      <vt:lpstr>Office 主题​​</vt:lpstr>
      <vt:lpstr>MPT2321 readout electronics</vt:lpstr>
      <vt:lpstr>MPT2321 readout system</vt:lpstr>
      <vt:lpstr>MPT2321 readout system</vt:lpstr>
      <vt:lpstr>MPT2321 readout system</vt:lpstr>
      <vt:lpstr>MPT2321 readout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袁 铭宽</dc:creator>
  <cp:lastModifiedBy>MingKuan Yuan</cp:lastModifiedBy>
  <cp:revision>1079</cp:revision>
  <dcterms:created xsi:type="dcterms:W3CDTF">2021-11-11T02:50:15Z</dcterms:created>
  <dcterms:modified xsi:type="dcterms:W3CDTF">2025-03-31T02:00:41Z</dcterms:modified>
</cp:coreProperties>
</file>