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  <p:sldMasterId id="2147483670" r:id="rId3"/>
  </p:sldMasterIdLst>
  <p:notesMasterIdLst>
    <p:notesMasterId r:id="rId29"/>
  </p:notesMasterIdLst>
  <p:handoutMasterIdLst>
    <p:handoutMasterId r:id="rId30"/>
  </p:handoutMasterIdLst>
  <p:sldIdLst>
    <p:sldId id="258" r:id="rId4"/>
    <p:sldId id="2261" r:id="rId5"/>
    <p:sldId id="2291" r:id="rId6"/>
    <p:sldId id="2293" r:id="rId7"/>
    <p:sldId id="2294" r:id="rId8"/>
    <p:sldId id="2295" r:id="rId9"/>
    <p:sldId id="2296" r:id="rId10"/>
    <p:sldId id="2277" r:id="rId11"/>
    <p:sldId id="2280" r:id="rId12"/>
    <p:sldId id="2281" r:id="rId13"/>
    <p:sldId id="2288" r:id="rId14"/>
    <p:sldId id="2282" r:id="rId15"/>
    <p:sldId id="2285" r:id="rId16"/>
    <p:sldId id="2177" r:id="rId17"/>
    <p:sldId id="2159" r:id="rId18"/>
    <p:sldId id="2172" r:id="rId19"/>
    <p:sldId id="2180" r:id="rId20"/>
    <p:sldId id="2298" r:id="rId21"/>
    <p:sldId id="2267" r:id="rId22"/>
    <p:sldId id="2302" r:id="rId23"/>
    <p:sldId id="2259" r:id="rId24"/>
    <p:sldId id="2042" r:id="rId25"/>
    <p:sldId id="2206" r:id="rId26"/>
    <p:sldId id="2278" r:id="rId27"/>
    <p:sldId id="2279" r:id="rId28"/>
  </p:sldIdLst>
  <p:sldSz cx="9144000" cy="5143500" type="screen16x9"/>
  <p:notesSz cx="9928225" cy="6797675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 userDrawn="1">
          <p15:clr>
            <a:srgbClr val="A4A3A4"/>
          </p15:clr>
        </p15:guide>
        <p15:guide id="2" pos="2903">
          <p15:clr>
            <a:srgbClr val="A4A3A4"/>
          </p15:clr>
        </p15:guide>
        <p15:guide id="3" orient="horz" pos="1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3065F"/>
    <a:srgbClr val="CC00FF"/>
    <a:srgbClr val="3333CC"/>
    <a:srgbClr val="12579D"/>
    <a:srgbClr val="CC0099"/>
    <a:srgbClr val="630D5F"/>
    <a:srgbClr val="595959"/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/>
    <p:restoredTop sz="90157" autoAdjust="0"/>
  </p:normalViewPr>
  <p:slideViewPr>
    <p:cSldViewPr snapToGrid="0" showGuides="1">
      <p:cViewPr varScale="1">
        <p:scale>
          <a:sx n="97" d="100"/>
          <a:sy n="97" d="100"/>
        </p:scale>
        <p:origin x="63" y="393"/>
      </p:cViewPr>
      <p:guideLst>
        <p:guide orient="horz" pos="2142"/>
        <p:guide pos="2903"/>
        <p:guide orient="horz" pos="1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-5304"/>
    </p:cViewPr>
  </p:sorterViewPr>
  <p:notesViewPr>
    <p:cSldViewPr snapToGrid="0" showGuides="1">
      <p:cViewPr varScale="1">
        <p:scale>
          <a:sx n="70" d="100"/>
          <a:sy n="70" d="100"/>
        </p:scale>
        <p:origin x="1044" y="26"/>
      </p:cViewPr>
      <p:guideLst>
        <p:guide orient="horz" pos="2141"/>
        <p:guide pos="3127"/>
      </p:guideLst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5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19B99A-9783-4E46-B9D0-BF9781D4D12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4AB883F-027A-4055-9DC7-1C1C6BAA3802}">
      <dgm:prSet phldrT="[文本]" custT="1"/>
      <dgm:spPr/>
      <dgm:t>
        <a:bodyPr/>
        <a:lstStyle/>
        <a:p>
          <a:pPr>
            <a:buNone/>
          </a:pPr>
          <a:r>
            <a:rPr lang="en-US" altLang="ko-KR" sz="1800" dirty="0"/>
            <a:t>Symmetries implemented</a:t>
          </a:r>
          <a:endParaRPr lang="zh-CN" altLang="en-US" sz="1800" dirty="0"/>
        </a:p>
      </dgm:t>
    </dgm:pt>
    <dgm:pt modelId="{3CFD6EA1-D0EC-4616-B476-428D0D1A9CD3}" type="parTrans" cxnId="{2EED7F01-6CE3-42B9-8C11-D1A5C10BCEF7}">
      <dgm:prSet/>
      <dgm:spPr/>
      <dgm:t>
        <a:bodyPr/>
        <a:lstStyle/>
        <a:p>
          <a:endParaRPr lang="zh-CN" altLang="en-US"/>
        </a:p>
      </dgm:t>
    </dgm:pt>
    <dgm:pt modelId="{66E5C77B-E91A-4FF9-916C-56D713FB2F03}" type="sibTrans" cxnId="{2EED7F01-6CE3-42B9-8C11-D1A5C10BCEF7}">
      <dgm:prSet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01246880-31D9-497B-8949-29A490F69205}">
          <dgm:prSet phldrT="[文本]"/>
          <dgm:spPr/>
          <dgm:t>
            <a:bodyPr/>
            <a:lstStyle/>
            <a:p>
              <a:r>
                <a:rPr lang="en-US" altLang="ko-KR" dirty="0">
                  <a:latin typeface="Comic Sans MS" panose="030F0702030302020204" pitchFamily="66" charset="0"/>
                </a:rPr>
                <a:t>Chiral</a:t>
              </a:r>
              <a:r>
                <a:rPr lang="ko-KR" altLang="en-US" dirty="0">
                  <a:latin typeface="Comic Sans MS" panose="030F0702030302020204" pitchFamily="66" charset="0"/>
                </a:rPr>
                <a:t> </a:t>
              </a:r>
              <a:r>
                <a:rPr lang="en-US" altLang="ko-KR" dirty="0">
                  <a:latin typeface="Comic Sans MS" panose="030F0702030302020204" pitchFamily="66" charset="0"/>
                </a:rPr>
                <a:t>symmetry:</a:t>
              </a:r>
              <a:r>
                <a:rPr lang="en-US" altLang="ko-KR" dirty="0"/>
                <a:t>  pseudo scalar mesons,  pion  </a:t>
              </a:r>
              <a14:m>
                <m:oMath xmlns:m="http://schemas.openxmlformats.org/officeDocument/2006/math">
                  <m:r>
                    <a:rPr lang="ko-KR" altLang="en-US" i="1" smtClean="0">
                      <a:latin typeface="Cambria Math" panose="02040503050406030204" pitchFamily="18" charset="0"/>
                    </a:rPr>
                    <m:t>𝜋</m:t>
                  </m:r>
                </m:oMath>
              </a14:m>
              <a:endParaRPr lang="zh-CN" altLang="en-US" dirty="0"/>
            </a:p>
          </dgm:t>
        </dgm:pt>
      </mc:Choice>
      <mc:Fallback>
        <dgm:pt modelId="{01246880-31D9-497B-8949-29A490F69205}">
          <dgm:prSet phldrT="[文本]"/>
          <dgm:spPr/>
          <dgm:t>
            <a:bodyPr/>
            <a:lstStyle/>
            <a:p>
              <a:r>
                <a:rPr lang="en-US" altLang="ko-KR" dirty="0">
                  <a:latin typeface="Comic Sans MS" panose="030F0702030302020204" pitchFamily="66" charset="0"/>
                </a:rPr>
                <a:t>Chiral</a:t>
              </a:r>
              <a:r>
                <a:rPr lang="ko-KR" altLang="en-US" dirty="0">
                  <a:latin typeface="Comic Sans MS" panose="030F0702030302020204" pitchFamily="66" charset="0"/>
                </a:rPr>
                <a:t> </a:t>
              </a:r>
              <a:r>
                <a:rPr lang="en-US" altLang="ko-KR" dirty="0">
                  <a:latin typeface="Comic Sans MS" panose="030F0702030302020204" pitchFamily="66" charset="0"/>
                </a:rPr>
                <a:t>symmetry:</a:t>
              </a:r>
              <a:r>
                <a:rPr lang="en-US" altLang="ko-KR" dirty="0"/>
                <a:t>  pseudo scalar mesons,  pion  </a:t>
              </a:r>
              <a:r>
                <a:rPr lang="ko-KR" altLang="en-US" i="0">
                  <a:latin typeface="Cambria Math" panose="02040503050406030204" pitchFamily="18" charset="0"/>
                </a:rPr>
                <a:t>𝜋</a:t>
              </a:r>
              <a:endParaRPr lang="zh-CN" altLang="en-US" dirty="0"/>
            </a:p>
          </dgm:t>
        </dgm:pt>
      </mc:Fallback>
    </mc:AlternateContent>
    <dgm:pt modelId="{3769F90A-0E65-4499-B023-9E62E0B681D9}" type="parTrans" cxnId="{CC31D75A-19BB-4184-8573-78CB89D15017}">
      <dgm:prSet/>
      <dgm:spPr/>
      <dgm:t>
        <a:bodyPr/>
        <a:lstStyle/>
        <a:p>
          <a:endParaRPr lang="zh-CN" altLang="en-US"/>
        </a:p>
      </dgm:t>
    </dgm:pt>
    <dgm:pt modelId="{7A51173B-EF75-40C4-B6DD-CE8E4E3C029C}" type="sibTrans" cxnId="{CC31D75A-19BB-4184-8573-78CB89D15017}">
      <dgm:prSet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B478CE9A-52A2-4BD6-9BA2-0CC0738C13DD}">
          <dgm:prSet phldrT="[文本]"/>
          <dgm:spPr/>
          <dgm:t>
            <a:bodyPr/>
            <a:lstStyle/>
            <a:p>
              <a:r>
                <a:rPr lang="en-US" altLang="ko-KR" dirty="0">
                  <a:latin typeface="Comic Sans MS" panose="030F0702030302020204" pitchFamily="66" charset="0"/>
                </a:rPr>
                <a:t>Hidden local symmetry</a:t>
              </a:r>
              <a:r>
                <a:rPr lang="en-US" altLang="ko-KR" dirty="0"/>
                <a:t>: vector mesons, </a:t>
              </a:r>
              <a14:m>
                <m:oMath xmlns:m="http://schemas.openxmlformats.org/officeDocument/2006/math">
                  <m:r>
                    <a:rPr lang="ko-KR" altLang="en-US" i="1" smtClean="0">
                      <a:latin typeface="Cambria Math" panose="02040503050406030204" pitchFamily="18" charset="0"/>
                    </a:rPr>
                    <m:t>𝜌</m:t>
                  </m:r>
                  <m:r>
                    <a:rPr lang="en-US" altLang="ko-KR" b="0" i="1" smtClean="0">
                      <a:latin typeface="Cambria Math" panose="02040503050406030204" pitchFamily="18" charset="0"/>
                    </a:rPr>
                    <m:t>, </m:t>
                  </m:r>
                  <m:r>
                    <a:rPr lang="ko-KR" altLang="en-US" b="0" i="1" smtClean="0">
                      <a:latin typeface="Cambria Math" panose="02040503050406030204" pitchFamily="18" charset="0"/>
                    </a:rPr>
                    <m:t>𝜔</m:t>
                  </m:r>
                </m:oMath>
              </a14:m>
              <a:endParaRPr lang="zh-CN" altLang="en-US" dirty="0"/>
            </a:p>
          </dgm:t>
        </dgm:pt>
      </mc:Choice>
      <mc:Fallback>
        <dgm:pt modelId="{B478CE9A-52A2-4BD6-9BA2-0CC0738C13DD}">
          <dgm:prSet phldrT="[文本]"/>
          <dgm:spPr/>
          <dgm:t>
            <a:bodyPr/>
            <a:lstStyle/>
            <a:p>
              <a:r>
                <a:rPr lang="en-US" altLang="ko-KR" dirty="0">
                  <a:latin typeface="Comic Sans MS" panose="030F0702030302020204" pitchFamily="66" charset="0"/>
                </a:rPr>
                <a:t>Hidden local symmetry</a:t>
              </a:r>
              <a:r>
                <a:rPr lang="en-US" altLang="ko-KR" dirty="0"/>
                <a:t>: vector mesons, </a:t>
              </a:r>
              <a:r>
                <a:rPr lang="ko-KR" altLang="en-US" i="0">
                  <a:latin typeface="Cambria Math" panose="02040503050406030204" pitchFamily="18" charset="0"/>
                </a:rPr>
                <a:t>𝜌</a:t>
              </a:r>
              <a:r>
                <a:rPr lang="en-US" altLang="ko-KR" b="0" i="0">
                  <a:latin typeface="Cambria Math" panose="02040503050406030204" pitchFamily="18" charset="0"/>
                </a:rPr>
                <a:t>, </a:t>
              </a:r>
              <a:r>
                <a:rPr lang="ko-KR" altLang="en-US" b="0" i="0">
                  <a:latin typeface="Cambria Math" panose="02040503050406030204" pitchFamily="18" charset="0"/>
                </a:rPr>
                <a:t>𝜔</a:t>
              </a:r>
              <a:endParaRPr lang="zh-CN" altLang="en-US" dirty="0"/>
            </a:p>
          </dgm:t>
        </dgm:pt>
      </mc:Fallback>
    </mc:AlternateContent>
    <dgm:pt modelId="{597BCAF5-8F2C-48B5-9C33-7E6ACAF2E21E}" type="parTrans" cxnId="{57AE04C6-CE0B-4FAB-8F7D-2B0133DCA8EC}">
      <dgm:prSet/>
      <dgm:spPr/>
      <dgm:t>
        <a:bodyPr/>
        <a:lstStyle/>
        <a:p>
          <a:endParaRPr lang="zh-CN" altLang="en-US"/>
        </a:p>
      </dgm:t>
    </dgm:pt>
    <dgm:pt modelId="{3516A222-9F86-4990-8B8D-4BFDFB7363E5}" type="sibTrans" cxnId="{57AE04C6-CE0B-4FAB-8F7D-2B0133DCA8EC}">
      <dgm:prSet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AE178B77-423D-4154-AEC1-5EC95A464613}">
          <dgm:prSet phldrT="[文本]"/>
          <dgm:spPr/>
          <dgm:t>
            <a:bodyPr/>
            <a:lstStyle/>
            <a:p>
              <a:r>
                <a:rPr lang="en-US" altLang="ko-KR" dirty="0">
                  <a:latin typeface="Comic Sans MS" panose="030F0702030302020204" pitchFamily="66" charset="0"/>
                </a:rPr>
                <a:t>Scale symmetry</a:t>
              </a:r>
              <a:r>
                <a:rPr lang="en-US" altLang="ko-KR" dirty="0"/>
                <a:t>:  </a:t>
              </a:r>
              <a:r>
                <a:rPr lang="en-US" altLang="ko-KR" dirty="0" err="1"/>
                <a:t>dilaton</a:t>
              </a:r>
              <a:r>
                <a:rPr lang="en-US" altLang="ko-KR" dirty="0"/>
                <a:t>, </a:t>
              </a:r>
              <a14:m>
                <m:oMath xmlns:m="http://schemas.openxmlformats.org/officeDocument/2006/math">
                  <m:r>
                    <m:rPr>
                      <m:sty m:val="p"/>
                    </m:rPr>
                    <a:rPr lang="el-GR" altLang="ko-KR" i="1" smtClean="0">
                      <a:latin typeface="Cambria Math" panose="02040503050406030204" pitchFamily="18" charset="0"/>
                    </a:rPr>
                    <m:t>χ</m:t>
                  </m:r>
                </m:oMath>
              </a14:m>
              <a:endParaRPr lang="zh-CN" altLang="en-US" dirty="0"/>
            </a:p>
          </dgm:t>
        </dgm:pt>
      </mc:Choice>
      <mc:Fallback>
        <dgm:pt modelId="{AE178B77-423D-4154-AEC1-5EC95A464613}">
          <dgm:prSet phldrT="[文本]"/>
          <dgm:spPr/>
          <dgm:t>
            <a:bodyPr/>
            <a:lstStyle/>
            <a:p>
              <a:r>
                <a:rPr lang="en-US" altLang="ko-KR" dirty="0">
                  <a:latin typeface="Comic Sans MS" panose="030F0702030302020204" pitchFamily="66" charset="0"/>
                </a:rPr>
                <a:t>Scale symmetry</a:t>
              </a:r>
              <a:r>
                <a:rPr lang="en-US" altLang="ko-KR" dirty="0"/>
                <a:t>:  </a:t>
              </a:r>
              <a:r>
                <a:rPr lang="en-US" altLang="ko-KR" dirty="0" err="1"/>
                <a:t>dilaton</a:t>
              </a:r>
              <a:r>
                <a:rPr lang="en-US" altLang="ko-KR" dirty="0"/>
                <a:t>, </a:t>
              </a:r>
              <a:r>
                <a:rPr lang="el-GR" altLang="ko-KR" i="0">
                  <a:latin typeface="Cambria Math" panose="02040503050406030204" pitchFamily="18" charset="0"/>
                </a:rPr>
                <a:t>χ</a:t>
              </a:r>
              <a:endParaRPr lang="zh-CN" altLang="en-US" dirty="0"/>
            </a:p>
          </dgm:t>
        </dgm:pt>
      </mc:Fallback>
    </mc:AlternateContent>
    <dgm:pt modelId="{FF668782-B66A-438C-AF02-5C38B53092D0}" type="parTrans" cxnId="{12AF09EC-04D7-4F6B-AEC1-D3E996C646F5}">
      <dgm:prSet/>
      <dgm:spPr/>
      <dgm:t>
        <a:bodyPr/>
        <a:lstStyle/>
        <a:p>
          <a:endParaRPr lang="zh-CN" altLang="en-US"/>
        </a:p>
      </dgm:t>
    </dgm:pt>
    <dgm:pt modelId="{7B661481-55C1-459C-9F3C-C6959F228826}" type="sibTrans" cxnId="{12AF09EC-04D7-4F6B-AEC1-D3E996C646F5}">
      <dgm:prSet/>
      <dgm:spPr/>
      <dgm:t>
        <a:bodyPr/>
        <a:lstStyle/>
        <a:p>
          <a:endParaRPr lang="zh-CN" altLang="en-US"/>
        </a:p>
      </dgm:t>
    </dgm:pt>
    <dgm:pt modelId="{F3E32EF1-0A77-4DE6-9903-66084DBC3FBF}" type="pres">
      <dgm:prSet presAssocID="{0319B99A-9783-4E46-B9D0-BF9781D4D12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8CB858F-9C69-4AC6-B59B-7F043422816A}" type="pres">
      <dgm:prSet presAssocID="{B4AB883F-027A-4055-9DC7-1C1C6BAA3802}" presName="root1" presStyleCnt="0"/>
      <dgm:spPr/>
    </dgm:pt>
    <dgm:pt modelId="{917363FE-A0BD-4130-94AE-68EA536AE273}" type="pres">
      <dgm:prSet presAssocID="{B4AB883F-027A-4055-9DC7-1C1C6BAA3802}" presName="LevelOneTextNode" presStyleLbl="node0" presStyleIdx="0" presStyleCnt="1" custScaleX="117148" custScaleY="82628">
        <dgm:presLayoutVars>
          <dgm:chPref val="3"/>
        </dgm:presLayoutVars>
      </dgm:prSet>
      <dgm:spPr/>
    </dgm:pt>
    <dgm:pt modelId="{5B97A0A9-BEDA-4FE9-A724-5B828A8AD86F}" type="pres">
      <dgm:prSet presAssocID="{B4AB883F-027A-4055-9DC7-1C1C6BAA3802}" presName="level2hierChild" presStyleCnt="0"/>
      <dgm:spPr/>
    </dgm:pt>
    <dgm:pt modelId="{3D7593A2-D7AC-4921-B974-7A1CC0471BC4}" type="pres">
      <dgm:prSet presAssocID="{3769F90A-0E65-4499-B023-9E62E0B681D9}" presName="conn2-1" presStyleLbl="parChTrans1D2" presStyleIdx="0" presStyleCnt="3"/>
      <dgm:spPr/>
    </dgm:pt>
    <dgm:pt modelId="{2DD2B092-D648-4B9D-8CB6-31D6C37A2D1D}" type="pres">
      <dgm:prSet presAssocID="{3769F90A-0E65-4499-B023-9E62E0B681D9}" presName="connTx" presStyleLbl="parChTrans1D2" presStyleIdx="0" presStyleCnt="3"/>
      <dgm:spPr/>
    </dgm:pt>
    <dgm:pt modelId="{EF87DBF0-E8FE-4B74-8AAB-ABBA69A9C83E}" type="pres">
      <dgm:prSet presAssocID="{01246880-31D9-497B-8949-29A490F69205}" presName="root2" presStyleCnt="0"/>
      <dgm:spPr/>
    </dgm:pt>
    <dgm:pt modelId="{0F8EB31C-CFB6-45CC-9299-C2F232083965}" type="pres">
      <dgm:prSet presAssocID="{01246880-31D9-497B-8949-29A490F69205}" presName="LevelTwoTextNode" presStyleLbl="node2" presStyleIdx="0" presStyleCnt="3" custScaleX="191315">
        <dgm:presLayoutVars>
          <dgm:chPref val="3"/>
        </dgm:presLayoutVars>
      </dgm:prSet>
      <dgm:spPr/>
    </dgm:pt>
    <dgm:pt modelId="{BD89B383-345B-4EDB-8E3B-9715E683C5E0}" type="pres">
      <dgm:prSet presAssocID="{01246880-31D9-497B-8949-29A490F69205}" presName="level3hierChild" presStyleCnt="0"/>
      <dgm:spPr/>
    </dgm:pt>
    <dgm:pt modelId="{A5BEC6E8-D517-4433-90A2-B7DD92F0F030}" type="pres">
      <dgm:prSet presAssocID="{597BCAF5-8F2C-48B5-9C33-7E6ACAF2E21E}" presName="conn2-1" presStyleLbl="parChTrans1D2" presStyleIdx="1" presStyleCnt="3"/>
      <dgm:spPr/>
    </dgm:pt>
    <dgm:pt modelId="{B5A68BA9-880D-4A72-B0E0-B1647491C5CC}" type="pres">
      <dgm:prSet presAssocID="{597BCAF5-8F2C-48B5-9C33-7E6ACAF2E21E}" presName="connTx" presStyleLbl="parChTrans1D2" presStyleIdx="1" presStyleCnt="3"/>
      <dgm:spPr/>
    </dgm:pt>
    <dgm:pt modelId="{4AC598FD-247C-4700-99B5-631C98D37EB6}" type="pres">
      <dgm:prSet presAssocID="{B478CE9A-52A2-4BD6-9BA2-0CC0738C13DD}" presName="root2" presStyleCnt="0"/>
      <dgm:spPr/>
    </dgm:pt>
    <dgm:pt modelId="{9369CBBC-0E1C-4ED7-9A2E-1BC351E842A2}" type="pres">
      <dgm:prSet presAssocID="{B478CE9A-52A2-4BD6-9BA2-0CC0738C13DD}" presName="LevelTwoTextNode" presStyleLbl="node2" presStyleIdx="1" presStyleCnt="3" custScaleX="191439">
        <dgm:presLayoutVars>
          <dgm:chPref val="3"/>
        </dgm:presLayoutVars>
      </dgm:prSet>
      <dgm:spPr/>
    </dgm:pt>
    <dgm:pt modelId="{6E74B1FA-6879-4181-A120-0BB4C7B88E4D}" type="pres">
      <dgm:prSet presAssocID="{B478CE9A-52A2-4BD6-9BA2-0CC0738C13DD}" presName="level3hierChild" presStyleCnt="0"/>
      <dgm:spPr/>
    </dgm:pt>
    <dgm:pt modelId="{D5F5F2E4-91C1-48E0-88AE-C3E1AAF83EE5}" type="pres">
      <dgm:prSet presAssocID="{FF668782-B66A-438C-AF02-5C38B53092D0}" presName="conn2-1" presStyleLbl="parChTrans1D2" presStyleIdx="2" presStyleCnt="3"/>
      <dgm:spPr/>
    </dgm:pt>
    <dgm:pt modelId="{FC54620C-9F23-4BDC-AD1D-050E33C9D2B5}" type="pres">
      <dgm:prSet presAssocID="{FF668782-B66A-438C-AF02-5C38B53092D0}" presName="connTx" presStyleLbl="parChTrans1D2" presStyleIdx="2" presStyleCnt="3"/>
      <dgm:spPr/>
    </dgm:pt>
    <dgm:pt modelId="{A3A9D062-EE14-4792-8368-DD4E112ACAC4}" type="pres">
      <dgm:prSet presAssocID="{AE178B77-423D-4154-AEC1-5EC95A464613}" presName="root2" presStyleCnt="0"/>
      <dgm:spPr/>
    </dgm:pt>
    <dgm:pt modelId="{4A15BDB8-3CF5-4DA1-94EE-1E15BBE4ABFE}" type="pres">
      <dgm:prSet presAssocID="{AE178B77-423D-4154-AEC1-5EC95A464613}" presName="LevelTwoTextNode" presStyleLbl="node2" presStyleIdx="2" presStyleCnt="3" custScaleX="191439">
        <dgm:presLayoutVars>
          <dgm:chPref val="3"/>
        </dgm:presLayoutVars>
      </dgm:prSet>
      <dgm:spPr/>
    </dgm:pt>
    <dgm:pt modelId="{6E25572E-1970-48E5-AAB8-ED5623AFACEA}" type="pres">
      <dgm:prSet presAssocID="{AE178B77-423D-4154-AEC1-5EC95A464613}" presName="level3hierChild" presStyleCnt="0"/>
      <dgm:spPr/>
    </dgm:pt>
  </dgm:ptLst>
  <dgm:cxnLst>
    <dgm:cxn modelId="{2EED7F01-6CE3-42B9-8C11-D1A5C10BCEF7}" srcId="{0319B99A-9783-4E46-B9D0-BF9781D4D126}" destId="{B4AB883F-027A-4055-9DC7-1C1C6BAA3802}" srcOrd="0" destOrd="0" parTransId="{3CFD6EA1-D0EC-4616-B476-428D0D1A9CD3}" sibTransId="{66E5C77B-E91A-4FF9-916C-56D713FB2F03}"/>
    <dgm:cxn modelId="{64916B0A-5401-4072-865E-DEDEFEB2C9FE}" type="presOf" srcId="{3769F90A-0E65-4499-B023-9E62E0B681D9}" destId="{2DD2B092-D648-4B9D-8CB6-31D6C37A2D1D}" srcOrd="1" destOrd="0" presId="urn:microsoft.com/office/officeart/2008/layout/HorizontalMultiLevelHierarchy"/>
    <dgm:cxn modelId="{02329B12-61A0-416D-922E-DE8772403358}" type="presOf" srcId="{FF668782-B66A-438C-AF02-5C38B53092D0}" destId="{FC54620C-9F23-4BDC-AD1D-050E33C9D2B5}" srcOrd="1" destOrd="0" presId="urn:microsoft.com/office/officeart/2008/layout/HorizontalMultiLevelHierarchy"/>
    <dgm:cxn modelId="{E2783B32-EBB4-46F8-B9B6-1597E1084E54}" type="presOf" srcId="{597BCAF5-8F2C-48B5-9C33-7E6ACAF2E21E}" destId="{B5A68BA9-880D-4A72-B0E0-B1647491C5CC}" srcOrd="1" destOrd="0" presId="urn:microsoft.com/office/officeart/2008/layout/HorizontalMultiLevelHierarchy"/>
    <dgm:cxn modelId="{9FFFA637-6968-4DD8-87B0-08CBBA85B6E2}" type="presOf" srcId="{FF668782-B66A-438C-AF02-5C38B53092D0}" destId="{D5F5F2E4-91C1-48E0-88AE-C3E1AAF83EE5}" srcOrd="0" destOrd="0" presId="urn:microsoft.com/office/officeart/2008/layout/HorizontalMultiLevelHierarchy"/>
    <dgm:cxn modelId="{79DA7165-4CE8-4C89-AFBD-9CC7A49958EE}" type="presOf" srcId="{AE178B77-423D-4154-AEC1-5EC95A464613}" destId="{4A15BDB8-3CF5-4DA1-94EE-1E15BBE4ABFE}" srcOrd="0" destOrd="0" presId="urn:microsoft.com/office/officeart/2008/layout/HorizontalMultiLevelHierarchy"/>
    <dgm:cxn modelId="{2614A169-236D-4227-B07E-C403504E5E57}" type="presOf" srcId="{0319B99A-9783-4E46-B9D0-BF9781D4D126}" destId="{F3E32EF1-0A77-4DE6-9903-66084DBC3FBF}" srcOrd="0" destOrd="0" presId="urn:microsoft.com/office/officeart/2008/layout/HorizontalMultiLevelHierarchy"/>
    <dgm:cxn modelId="{98572852-8654-4E6C-A38D-1E8B1D166F16}" type="presOf" srcId="{B4AB883F-027A-4055-9DC7-1C1C6BAA3802}" destId="{917363FE-A0BD-4130-94AE-68EA536AE273}" srcOrd="0" destOrd="0" presId="urn:microsoft.com/office/officeart/2008/layout/HorizontalMultiLevelHierarchy"/>
    <dgm:cxn modelId="{CC31D75A-19BB-4184-8573-78CB89D15017}" srcId="{B4AB883F-027A-4055-9DC7-1C1C6BAA3802}" destId="{01246880-31D9-497B-8949-29A490F69205}" srcOrd="0" destOrd="0" parTransId="{3769F90A-0E65-4499-B023-9E62E0B681D9}" sibTransId="{7A51173B-EF75-40C4-B6DD-CE8E4E3C029C}"/>
    <dgm:cxn modelId="{4DB7F298-5F5E-41BE-A4DB-339BCD3F5DAF}" type="presOf" srcId="{01246880-31D9-497B-8949-29A490F69205}" destId="{0F8EB31C-CFB6-45CC-9299-C2F232083965}" srcOrd="0" destOrd="0" presId="urn:microsoft.com/office/officeart/2008/layout/HorizontalMultiLevelHierarchy"/>
    <dgm:cxn modelId="{8CAE1A9B-EF1B-4D70-9E76-E20362D1B5A3}" type="presOf" srcId="{597BCAF5-8F2C-48B5-9C33-7E6ACAF2E21E}" destId="{A5BEC6E8-D517-4433-90A2-B7DD92F0F030}" srcOrd="0" destOrd="0" presId="urn:microsoft.com/office/officeart/2008/layout/HorizontalMultiLevelHierarchy"/>
    <dgm:cxn modelId="{5F3B3CC5-FEB3-47FA-B1BB-25CBC2DC778E}" type="presOf" srcId="{3769F90A-0E65-4499-B023-9E62E0B681D9}" destId="{3D7593A2-D7AC-4921-B974-7A1CC0471BC4}" srcOrd="0" destOrd="0" presId="urn:microsoft.com/office/officeart/2008/layout/HorizontalMultiLevelHierarchy"/>
    <dgm:cxn modelId="{57AE04C6-CE0B-4FAB-8F7D-2B0133DCA8EC}" srcId="{B4AB883F-027A-4055-9DC7-1C1C6BAA3802}" destId="{B478CE9A-52A2-4BD6-9BA2-0CC0738C13DD}" srcOrd="1" destOrd="0" parTransId="{597BCAF5-8F2C-48B5-9C33-7E6ACAF2E21E}" sibTransId="{3516A222-9F86-4990-8B8D-4BFDFB7363E5}"/>
    <dgm:cxn modelId="{DB8C49E9-7093-43B3-99F9-C59A7D9D1F14}" type="presOf" srcId="{B478CE9A-52A2-4BD6-9BA2-0CC0738C13DD}" destId="{9369CBBC-0E1C-4ED7-9A2E-1BC351E842A2}" srcOrd="0" destOrd="0" presId="urn:microsoft.com/office/officeart/2008/layout/HorizontalMultiLevelHierarchy"/>
    <dgm:cxn modelId="{12AF09EC-04D7-4F6B-AEC1-D3E996C646F5}" srcId="{B4AB883F-027A-4055-9DC7-1C1C6BAA3802}" destId="{AE178B77-423D-4154-AEC1-5EC95A464613}" srcOrd="2" destOrd="0" parTransId="{FF668782-B66A-438C-AF02-5C38B53092D0}" sibTransId="{7B661481-55C1-459C-9F3C-C6959F228826}"/>
    <dgm:cxn modelId="{B85E3581-4E0A-4C12-B455-16E676EC426B}" type="presParOf" srcId="{F3E32EF1-0A77-4DE6-9903-66084DBC3FBF}" destId="{68CB858F-9C69-4AC6-B59B-7F043422816A}" srcOrd="0" destOrd="0" presId="urn:microsoft.com/office/officeart/2008/layout/HorizontalMultiLevelHierarchy"/>
    <dgm:cxn modelId="{1D6789FE-6434-4B1D-85C8-E4BE9823E7E3}" type="presParOf" srcId="{68CB858F-9C69-4AC6-B59B-7F043422816A}" destId="{917363FE-A0BD-4130-94AE-68EA536AE273}" srcOrd="0" destOrd="0" presId="urn:microsoft.com/office/officeart/2008/layout/HorizontalMultiLevelHierarchy"/>
    <dgm:cxn modelId="{BCEDC828-D062-4234-9C0A-832A029BFF69}" type="presParOf" srcId="{68CB858F-9C69-4AC6-B59B-7F043422816A}" destId="{5B97A0A9-BEDA-4FE9-A724-5B828A8AD86F}" srcOrd="1" destOrd="0" presId="urn:microsoft.com/office/officeart/2008/layout/HorizontalMultiLevelHierarchy"/>
    <dgm:cxn modelId="{CD824D2C-5969-4586-B938-CE55C0CB3216}" type="presParOf" srcId="{5B97A0A9-BEDA-4FE9-A724-5B828A8AD86F}" destId="{3D7593A2-D7AC-4921-B974-7A1CC0471BC4}" srcOrd="0" destOrd="0" presId="urn:microsoft.com/office/officeart/2008/layout/HorizontalMultiLevelHierarchy"/>
    <dgm:cxn modelId="{223558C4-B8F6-4D89-BB45-6EB5078F36C2}" type="presParOf" srcId="{3D7593A2-D7AC-4921-B974-7A1CC0471BC4}" destId="{2DD2B092-D648-4B9D-8CB6-31D6C37A2D1D}" srcOrd="0" destOrd="0" presId="urn:microsoft.com/office/officeart/2008/layout/HorizontalMultiLevelHierarchy"/>
    <dgm:cxn modelId="{63A3614D-2CAA-467E-967C-9314AD13D12A}" type="presParOf" srcId="{5B97A0A9-BEDA-4FE9-A724-5B828A8AD86F}" destId="{EF87DBF0-E8FE-4B74-8AAB-ABBA69A9C83E}" srcOrd="1" destOrd="0" presId="urn:microsoft.com/office/officeart/2008/layout/HorizontalMultiLevelHierarchy"/>
    <dgm:cxn modelId="{D0DC0B69-73ED-47E3-80BD-A7145EE17B82}" type="presParOf" srcId="{EF87DBF0-E8FE-4B74-8AAB-ABBA69A9C83E}" destId="{0F8EB31C-CFB6-45CC-9299-C2F232083965}" srcOrd="0" destOrd="0" presId="urn:microsoft.com/office/officeart/2008/layout/HorizontalMultiLevelHierarchy"/>
    <dgm:cxn modelId="{30BD3310-9A71-4E49-A8D8-BF2DFDB6E9A1}" type="presParOf" srcId="{EF87DBF0-E8FE-4B74-8AAB-ABBA69A9C83E}" destId="{BD89B383-345B-4EDB-8E3B-9715E683C5E0}" srcOrd="1" destOrd="0" presId="urn:microsoft.com/office/officeart/2008/layout/HorizontalMultiLevelHierarchy"/>
    <dgm:cxn modelId="{32C033E3-1B20-462E-AF17-EB71D1F16E88}" type="presParOf" srcId="{5B97A0A9-BEDA-4FE9-A724-5B828A8AD86F}" destId="{A5BEC6E8-D517-4433-90A2-B7DD92F0F030}" srcOrd="2" destOrd="0" presId="urn:microsoft.com/office/officeart/2008/layout/HorizontalMultiLevelHierarchy"/>
    <dgm:cxn modelId="{D4071282-E25D-4C4A-89D5-9D9E7F6E9B19}" type="presParOf" srcId="{A5BEC6E8-D517-4433-90A2-B7DD92F0F030}" destId="{B5A68BA9-880D-4A72-B0E0-B1647491C5CC}" srcOrd="0" destOrd="0" presId="urn:microsoft.com/office/officeart/2008/layout/HorizontalMultiLevelHierarchy"/>
    <dgm:cxn modelId="{10288B24-7893-4DDC-A8D8-369C754F70FD}" type="presParOf" srcId="{5B97A0A9-BEDA-4FE9-A724-5B828A8AD86F}" destId="{4AC598FD-247C-4700-99B5-631C98D37EB6}" srcOrd="3" destOrd="0" presId="urn:microsoft.com/office/officeart/2008/layout/HorizontalMultiLevelHierarchy"/>
    <dgm:cxn modelId="{6C512506-5126-4ABD-B46F-01D128BE5691}" type="presParOf" srcId="{4AC598FD-247C-4700-99B5-631C98D37EB6}" destId="{9369CBBC-0E1C-4ED7-9A2E-1BC351E842A2}" srcOrd="0" destOrd="0" presId="urn:microsoft.com/office/officeart/2008/layout/HorizontalMultiLevelHierarchy"/>
    <dgm:cxn modelId="{3617160C-A30A-430E-80BB-CC13354FBA3D}" type="presParOf" srcId="{4AC598FD-247C-4700-99B5-631C98D37EB6}" destId="{6E74B1FA-6879-4181-A120-0BB4C7B88E4D}" srcOrd="1" destOrd="0" presId="urn:microsoft.com/office/officeart/2008/layout/HorizontalMultiLevelHierarchy"/>
    <dgm:cxn modelId="{C6762E41-BD36-4BA0-BC40-8EC6B5681BEB}" type="presParOf" srcId="{5B97A0A9-BEDA-4FE9-A724-5B828A8AD86F}" destId="{D5F5F2E4-91C1-48E0-88AE-C3E1AAF83EE5}" srcOrd="4" destOrd="0" presId="urn:microsoft.com/office/officeart/2008/layout/HorizontalMultiLevelHierarchy"/>
    <dgm:cxn modelId="{287E39D3-8F6E-4842-9AE5-093DA477DDF9}" type="presParOf" srcId="{D5F5F2E4-91C1-48E0-88AE-C3E1AAF83EE5}" destId="{FC54620C-9F23-4BDC-AD1D-050E33C9D2B5}" srcOrd="0" destOrd="0" presId="urn:microsoft.com/office/officeart/2008/layout/HorizontalMultiLevelHierarchy"/>
    <dgm:cxn modelId="{0F69F156-2F16-497D-A925-24158C23ECA8}" type="presParOf" srcId="{5B97A0A9-BEDA-4FE9-A724-5B828A8AD86F}" destId="{A3A9D062-EE14-4792-8368-DD4E112ACAC4}" srcOrd="5" destOrd="0" presId="urn:microsoft.com/office/officeart/2008/layout/HorizontalMultiLevelHierarchy"/>
    <dgm:cxn modelId="{53202907-9DF5-48CE-92C9-87AA62245195}" type="presParOf" srcId="{A3A9D062-EE14-4792-8368-DD4E112ACAC4}" destId="{4A15BDB8-3CF5-4DA1-94EE-1E15BBE4ABFE}" srcOrd="0" destOrd="0" presId="urn:microsoft.com/office/officeart/2008/layout/HorizontalMultiLevelHierarchy"/>
    <dgm:cxn modelId="{BE41D21A-68CA-43DA-B426-258FDF82743E}" type="presParOf" srcId="{A3A9D062-EE14-4792-8368-DD4E112ACAC4}" destId="{6E25572E-1970-48E5-AAB8-ED5623AFACE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19B99A-9783-4E46-B9D0-BF9781D4D12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4AB883F-027A-4055-9DC7-1C1C6BAA3802}">
      <dgm:prSet phldrT="[文本]" custT="1"/>
      <dgm:spPr/>
      <dgm:t>
        <a:bodyPr/>
        <a:lstStyle/>
        <a:p>
          <a:pPr>
            <a:buNone/>
          </a:pPr>
          <a:r>
            <a:rPr lang="en-US" altLang="ko-KR" sz="1800" dirty="0"/>
            <a:t>Symmetries implemented</a:t>
          </a:r>
          <a:endParaRPr lang="zh-CN" altLang="en-US" sz="1800" dirty="0"/>
        </a:p>
      </dgm:t>
    </dgm:pt>
    <dgm:pt modelId="{3CFD6EA1-D0EC-4616-B476-428D0D1A9CD3}" type="parTrans" cxnId="{2EED7F01-6CE3-42B9-8C11-D1A5C10BCEF7}">
      <dgm:prSet/>
      <dgm:spPr/>
      <dgm:t>
        <a:bodyPr/>
        <a:lstStyle/>
        <a:p>
          <a:endParaRPr lang="zh-CN" altLang="en-US"/>
        </a:p>
      </dgm:t>
    </dgm:pt>
    <dgm:pt modelId="{66E5C77B-E91A-4FF9-916C-56D713FB2F03}" type="sibTrans" cxnId="{2EED7F01-6CE3-42B9-8C11-D1A5C10BCEF7}">
      <dgm:prSet/>
      <dgm:spPr/>
      <dgm:t>
        <a:bodyPr/>
        <a:lstStyle/>
        <a:p>
          <a:endParaRPr lang="zh-CN" altLang="en-US"/>
        </a:p>
      </dgm:t>
    </dgm:pt>
    <dgm:pt modelId="{01246880-31D9-497B-8949-29A490F69205}">
      <dgm:prSet phldrT="[文本]"/>
      <dgm:spPr>
        <a:blipFill>
          <a:blip xmlns:r="http://schemas.openxmlformats.org/officeDocument/2006/relationships" r:embed="rId1"/>
          <a:stretch>
            <a:fillRect l="-795"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3769F90A-0E65-4499-B023-9E62E0B681D9}" type="parTrans" cxnId="{CC31D75A-19BB-4184-8573-78CB89D15017}">
      <dgm:prSet/>
      <dgm:spPr/>
      <dgm:t>
        <a:bodyPr/>
        <a:lstStyle/>
        <a:p>
          <a:endParaRPr lang="zh-CN" altLang="en-US"/>
        </a:p>
      </dgm:t>
    </dgm:pt>
    <dgm:pt modelId="{7A51173B-EF75-40C4-B6DD-CE8E4E3C029C}" type="sibTrans" cxnId="{CC31D75A-19BB-4184-8573-78CB89D15017}">
      <dgm:prSet/>
      <dgm:spPr/>
      <dgm:t>
        <a:bodyPr/>
        <a:lstStyle/>
        <a:p>
          <a:endParaRPr lang="zh-CN" altLang="en-US"/>
        </a:p>
      </dgm:t>
    </dgm:pt>
    <dgm:pt modelId="{B478CE9A-52A2-4BD6-9BA2-0CC0738C13DD}">
      <dgm:prSet phldrT="[文本]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597BCAF5-8F2C-48B5-9C33-7E6ACAF2E21E}" type="parTrans" cxnId="{57AE04C6-CE0B-4FAB-8F7D-2B0133DCA8EC}">
      <dgm:prSet/>
      <dgm:spPr/>
      <dgm:t>
        <a:bodyPr/>
        <a:lstStyle/>
        <a:p>
          <a:endParaRPr lang="zh-CN" altLang="en-US"/>
        </a:p>
      </dgm:t>
    </dgm:pt>
    <dgm:pt modelId="{3516A222-9F86-4990-8B8D-4BFDFB7363E5}" type="sibTrans" cxnId="{57AE04C6-CE0B-4FAB-8F7D-2B0133DCA8EC}">
      <dgm:prSet/>
      <dgm:spPr/>
      <dgm:t>
        <a:bodyPr/>
        <a:lstStyle/>
        <a:p>
          <a:endParaRPr lang="zh-CN" altLang="en-US"/>
        </a:p>
      </dgm:t>
    </dgm:pt>
    <dgm:pt modelId="{AE178B77-423D-4154-AEC1-5EC95A464613}">
      <dgm:prSet phldrT="[文本]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FF668782-B66A-438C-AF02-5C38B53092D0}" type="parTrans" cxnId="{12AF09EC-04D7-4F6B-AEC1-D3E996C646F5}">
      <dgm:prSet/>
      <dgm:spPr/>
      <dgm:t>
        <a:bodyPr/>
        <a:lstStyle/>
        <a:p>
          <a:endParaRPr lang="zh-CN" altLang="en-US"/>
        </a:p>
      </dgm:t>
    </dgm:pt>
    <dgm:pt modelId="{7B661481-55C1-459C-9F3C-C6959F228826}" type="sibTrans" cxnId="{12AF09EC-04D7-4F6B-AEC1-D3E996C646F5}">
      <dgm:prSet/>
      <dgm:spPr/>
      <dgm:t>
        <a:bodyPr/>
        <a:lstStyle/>
        <a:p>
          <a:endParaRPr lang="zh-CN" altLang="en-US"/>
        </a:p>
      </dgm:t>
    </dgm:pt>
    <dgm:pt modelId="{F3E32EF1-0A77-4DE6-9903-66084DBC3FBF}" type="pres">
      <dgm:prSet presAssocID="{0319B99A-9783-4E46-B9D0-BF9781D4D12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8CB858F-9C69-4AC6-B59B-7F043422816A}" type="pres">
      <dgm:prSet presAssocID="{B4AB883F-027A-4055-9DC7-1C1C6BAA3802}" presName="root1" presStyleCnt="0"/>
      <dgm:spPr/>
    </dgm:pt>
    <dgm:pt modelId="{917363FE-A0BD-4130-94AE-68EA536AE273}" type="pres">
      <dgm:prSet presAssocID="{B4AB883F-027A-4055-9DC7-1C1C6BAA3802}" presName="LevelOneTextNode" presStyleLbl="node0" presStyleIdx="0" presStyleCnt="1" custScaleX="117148" custScaleY="82628">
        <dgm:presLayoutVars>
          <dgm:chPref val="3"/>
        </dgm:presLayoutVars>
      </dgm:prSet>
      <dgm:spPr/>
    </dgm:pt>
    <dgm:pt modelId="{5B97A0A9-BEDA-4FE9-A724-5B828A8AD86F}" type="pres">
      <dgm:prSet presAssocID="{B4AB883F-027A-4055-9DC7-1C1C6BAA3802}" presName="level2hierChild" presStyleCnt="0"/>
      <dgm:spPr/>
    </dgm:pt>
    <dgm:pt modelId="{3D7593A2-D7AC-4921-B974-7A1CC0471BC4}" type="pres">
      <dgm:prSet presAssocID="{3769F90A-0E65-4499-B023-9E62E0B681D9}" presName="conn2-1" presStyleLbl="parChTrans1D2" presStyleIdx="0" presStyleCnt="3"/>
      <dgm:spPr/>
    </dgm:pt>
    <dgm:pt modelId="{2DD2B092-D648-4B9D-8CB6-31D6C37A2D1D}" type="pres">
      <dgm:prSet presAssocID="{3769F90A-0E65-4499-B023-9E62E0B681D9}" presName="connTx" presStyleLbl="parChTrans1D2" presStyleIdx="0" presStyleCnt="3"/>
      <dgm:spPr/>
    </dgm:pt>
    <dgm:pt modelId="{EF87DBF0-E8FE-4B74-8AAB-ABBA69A9C83E}" type="pres">
      <dgm:prSet presAssocID="{01246880-31D9-497B-8949-29A490F69205}" presName="root2" presStyleCnt="0"/>
      <dgm:spPr/>
    </dgm:pt>
    <dgm:pt modelId="{0F8EB31C-CFB6-45CC-9299-C2F232083965}" type="pres">
      <dgm:prSet presAssocID="{01246880-31D9-497B-8949-29A490F69205}" presName="LevelTwoTextNode" presStyleLbl="node2" presStyleIdx="0" presStyleCnt="3" custScaleX="191315">
        <dgm:presLayoutVars>
          <dgm:chPref val="3"/>
        </dgm:presLayoutVars>
      </dgm:prSet>
      <dgm:spPr/>
    </dgm:pt>
    <dgm:pt modelId="{BD89B383-345B-4EDB-8E3B-9715E683C5E0}" type="pres">
      <dgm:prSet presAssocID="{01246880-31D9-497B-8949-29A490F69205}" presName="level3hierChild" presStyleCnt="0"/>
      <dgm:spPr/>
    </dgm:pt>
    <dgm:pt modelId="{A5BEC6E8-D517-4433-90A2-B7DD92F0F030}" type="pres">
      <dgm:prSet presAssocID="{597BCAF5-8F2C-48B5-9C33-7E6ACAF2E21E}" presName="conn2-1" presStyleLbl="parChTrans1D2" presStyleIdx="1" presStyleCnt="3"/>
      <dgm:spPr/>
    </dgm:pt>
    <dgm:pt modelId="{B5A68BA9-880D-4A72-B0E0-B1647491C5CC}" type="pres">
      <dgm:prSet presAssocID="{597BCAF5-8F2C-48B5-9C33-7E6ACAF2E21E}" presName="connTx" presStyleLbl="parChTrans1D2" presStyleIdx="1" presStyleCnt="3"/>
      <dgm:spPr/>
    </dgm:pt>
    <dgm:pt modelId="{4AC598FD-247C-4700-99B5-631C98D37EB6}" type="pres">
      <dgm:prSet presAssocID="{B478CE9A-52A2-4BD6-9BA2-0CC0738C13DD}" presName="root2" presStyleCnt="0"/>
      <dgm:spPr/>
    </dgm:pt>
    <dgm:pt modelId="{9369CBBC-0E1C-4ED7-9A2E-1BC351E842A2}" type="pres">
      <dgm:prSet presAssocID="{B478CE9A-52A2-4BD6-9BA2-0CC0738C13DD}" presName="LevelTwoTextNode" presStyleLbl="node2" presStyleIdx="1" presStyleCnt="3" custScaleX="191439">
        <dgm:presLayoutVars>
          <dgm:chPref val="3"/>
        </dgm:presLayoutVars>
      </dgm:prSet>
      <dgm:spPr/>
    </dgm:pt>
    <dgm:pt modelId="{6E74B1FA-6879-4181-A120-0BB4C7B88E4D}" type="pres">
      <dgm:prSet presAssocID="{B478CE9A-52A2-4BD6-9BA2-0CC0738C13DD}" presName="level3hierChild" presStyleCnt="0"/>
      <dgm:spPr/>
    </dgm:pt>
    <dgm:pt modelId="{D5F5F2E4-91C1-48E0-88AE-C3E1AAF83EE5}" type="pres">
      <dgm:prSet presAssocID="{FF668782-B66A-438C-AF02-5C38B53092D0}" presName="conn2-1" presStyleLbl="parChTrans1D2" presStyleIdx="2" presStyleCnt="3"/>
      <dgm:spPr/>
    </dgm:pt>
    <dgm:pt modelId="{FC54620C-9F23-4BDC-AD1D-050E33C9D2B5}" type="pres">
      <dgm:prSet presAssocID="{FF668782-B66A-438C-AF02-5C38B53092D0}" presName="connTx" presStyleLbl="parChTrans1D2" presStyleIdx="2" presStyleCnt="3"/>
      <dgm:spPr/>
    </dgm:pt>
    <dgm:pt modelId="{A3A9D062-EE14-4792-8368-DD4E112ACAC4}" type="pres">
      <dgm:prSet presAssocID="{AE178B77-423D-4154-AEC1-5EC95A464613}" presName="root2" presStyleCnt="0"/>
      <dgm:spPr/>
    </dgm:pt>
    <dgm:pt modelId="{4A15BDB8-3CF5-4DA1-94EE-1E15BBE4ABFE}" type="pres">
      <dgm:prSet presAssocID="{AE178B77-423D-4154-AEC1-5EC95A464613}" presName="LevelTwoTextNode" presStyleLbl="node2" presStyleIdx="2" presStyleCnt="3" custScaleX="191439">
        <dgm:presLayoutVars>
          <dgm:chPref val="3"/>
        </dgm:presLayoutVars>
      </dgm:prSet>
      <dgm:spPr/>
    </dgm:pt>
    <dgm:pt modelId="{6E25572E-1970-48E5-AAB8-ED5623AFACEA}" type="pres">
      <dgm:prSet presAssocID="{AE178B77-423D-4154-AEC1-5EC95A464613}" presName="level3hierChild" presStyleCnt="0"/>
      <dgm:spPr/>
    </dgm:pt>
  </dgm:ptLst>
  <dgm:cxnLst>
    <dgm:cxn modelId="{2EED7F01-6CE3-42B9-8C11-D1A5C10BCEF7}" srcId="{0319B99A-9783-4E46-B9D0-BF9781D4D126}" destId="{B4AB883F-027A-4055-9DC7-1C1C6BAA3802}" srcOrd="0" destOrd="0" parTransId="{3CFD6EA1-D0EC-4616-B476-428D0D1A9CD3}" sibTransId="{66E5C77B-E91A-4FF9-916C-56D713FB2F03}"/>
    <dgm:cxn modelId="{64916B0A-5401-4072-865E-DEDEFEB2C9FE}" type="presOf" srcId="{3769F90A-0E65-4499-B023-9E62E0B681D9}" destId="{2DD2B092-D648-4B9D-8CB6-31D6C37A2D1D}" srcOrd="1" destOrd="0" presId="urn:microsoft.com/office/officeart/2008/layout/HorizontalMultiLevelHierarchy"/>
    <dgm:cxn modelId="{02329B12-61A0-416D-922E-DE8772403358}" type="presOf" srcId="{FF668782-B66A-438C-AF02-5C38B53092D0}" destId="{FC54620C-9F23-4BDC-AD1D-050E33C9D2B5}" srcOrd="1" destOrd="0" presId="urn:microsoft.com/office/officeart/2008/layout/HorizontalMultiLevelHierarchy"/>
    <dgm:cxn modelId="{E2783B32-EBB4-46F8-B9B6-1597E1084E54}" type="presOf" srcId="{597BCAF5-8F2C-48B5-9C33-7E6ACAF2E21E}" destId="{B5A68BA9-880D-4A72-B0E0-B1647491C5CC}" srcOrd="1" destOrd="0" presId="urn:microsoft.com/office/officeart/2008/layout/HorizontalMultiLevelHierarchy"/>
    <dgm:cxn modelId="{9FFFA637-6968-4DD8-87B0-08CBBA85B6E2}" type="presOf" srcId="{FF668782-B66A-438C-AF02-5C38B53092D0}" destId="{D5F5F2E4-91C1-48E0-88AE-C3E1AAF83EE5}" srcOrd="0" destOrd="0" presId="urn:microsoft.com/office/officeart/2008/layout/HorizontalMultiLevelHierarchy"/>
    <dgm:cxn modelId="{79DA7165-4CE8-4C89-AFBD-9CC7A49958EE}" type="presOf" srcId="{AE178B77-423D-4154-AEC1-5EC95A464613}" destId="{4A15BDB8-3CF5-4DA1-94EE-1E15BBE4ABFE}" srcOrd="0" destOrd="0" presId="urn:microsoft.com/office/officeart/2008/layout/HorizontalMultiLevelHierarchy"/>
    <dgm:cxn modelId="{2614A169-236D-4227-B07E-C403504E5E57}" type="presOf" srcId="{0319B99A-9783-4E46-B9D0-BF9781D4D126}" destId="{F3E32EF1-0A77-4DE6-9903-66084DBC3FBF}" srcOrd="0" destOrd="0" presId="urn:microsoft.com/office/officeart/2008/layout/HorizontalMultiLevelHierarchy"/>
    <dgm:cxn modelId="{98572852-8654-4E6C-A38D-1E8B1D166F16}" type="presOf" srcId="{B4AB883F-027A-4055-9DC7-1C1C6BAA3802}" destId="{917363FE-A0BD-4130-94AE-68EA536AE273}" srcOrd="0" destOrd="0" presId="urn:microsoft.com/office/officeart/2008/layout/HorizontalMultiLevelHierarchy"/>
    <dgm:cxn modelId="{CC31D75A-19BB-4184-8573-78CB89D15017}" srcId="{B4AB883F-027A-4055-9DC7-1C1C6BAA3802}" destId="{01246880-31D9-497B-8949-29A490F69205}" srcOrd="0" destOrd="0" parTransId="{3769F90A-0E65-4499-B023-9E62E0B681D9}" sibTransId="{7A51173B-EF75-40C4-B6DD-CE8E4E3C029C}"/>
    <dgm:cxn modelId="{4DB7F298-5F5E-41BE-A4DB-339BCD3F5DAF}" type="presOf" srcId="{01246880-31D9-497B-8949-29A490F69205}" destId="{0F8EB31C-CFB6-45CC-9299-C2F232083965}" srcOrd="0" destOrd="0" presId="urn:microsoft.com/office/officeart/2008/layout/HorizontalMultiLevelHierarchy"/>
    <dgm:cxn modelId="{8CAE1A9B-EF1B-4D70-9E76-E20362D1B5A3}" type="presOf" srcId="{597BCAF5-8F2C-48B5-9C33-7E6ACAF2E21E}" destId="{A5BEC6E8-D517-4433-90A2-B7DD92F0F030}" srcOrd="0" destOrd="0" presId="urn:microsoft.com/office/officeart/2008/layout/HorizontalMultiLevelHierarchy"/>
    <dgm:cxn modelId="{5F3B3CC5-FEB3-47FA-B1BB-25CBC2DC778E}" type="presOf" srcId="{3769F90A-0E65-4499-B023-9E62E0B681D9}" destId="{3D7593A2-D7AC-4921-B974-7A1CC0471BC4}" srcOrd="0" destOrd="0" presId="urn:microsoft.com/office/officeart/2008/layout/HorizontalMultiLevelHierarchy"/>
    <dgm:cxn modelId="{57AE04C6-CE0B-4FAB-8F7D-2B0133DCA8EC}" srcId="{B4AB883F-027A-4055-9DC7-1C1C6BAA3802}" destId="{B478CE9A-52A2-4BD6-9BA2-0CC0738C13DD}" srcOrd="1" destOrd="0" parTransId="{597BCAF5-8F2C-48B5-9C33-7E6ACAF2E21E}" sibTransId="{3516A222-9F86-4990-8B8D-4BFDFB7363E5}"/>
    <dgm:cxn modelId="{DB8C49E9-7093-43B3-99F9-C59A7D9D1F14}" type="presOf" srcId="{B478CE9A-52A2-4BD6-9BA2-0CC0738C13DD}" destId="{9369CBBC-0E1C-4ED7-9A2E-1BC351E842A2}" srcOrd="0" destOrd="0" presId="urn:microsoft.com/office/officeart/2008/layout/HorizontalMultiLevelHierarchy"/>
    <dgm:cxn modelId="{12AF09EC-04D7-4F6B-AEC1-D3E996C646F5}" srcId="{B4AB883F-027A-4055-9DC7-1C1C6BAA3802}" destId="{AE178B77-423D-4154-AEC1-5EC95A464613}" srcOrd="2" destOrd="0" parTransId="{FF668782-B66A-438C-AF02-5C38B53092D0}" sibTransId="{7B661481-55C1-459C-9F3C-C6959F228826}"/>
    <dgm:cxn modelId="{B85E3581-4E0A-4C12-B455-16E676EC426B}" type="presParOf" srcId="{F3E32EF1-0A77-4DE6-9903-66084DBC3FBF}" destId="{68CB858F-9C69-4AC6-B59B-7F043422816A}" srcOrd="0" destOrd="0" presId="urn:microsoft.com/office/officeart/2008/layout/HorizontalMultiLevelHierarchy"/>
    <dgm:cxn modelId="{1D6789FE-6434-4B1D-85C8-E4BE9823E7E3}" type="presParOf" srcId="{68CB858F-9C69-4AC6-B59B-7F043422816A}" destId="{917363FE-A0BD-4130-94AE-68EA536AE273}" srcOrd="0" destOrd="0" presId="urn:microsoft.com/office/officeart/2008/layout/HorizontalMultiLevelHierarchy"/>
    <dgm:cxn modelId="{BCEDC828-D062-4234-9C0A-832A029BFF69}" type="presParOf" srcId="{68CB858F-9C69-4AC6-B59B-7F043422816A}" destId="{5B97A0A9-BEDA-4FE9-A724-5B828A8AD86F}" srcOrd="1" destOrd="0" presId="urn:microsoft.com/office/officeart/2008/layout/HorizontalMultiLevelHierarchy"/>
    <dgm:cxn modelId="{CD824D2C-5969-4586-B938-CE55C0CB3216}" type="presParOf" srcId="{5B97A0A9-BEDA-4FE9-A724-5B828A8AD86F}" destId="{3D7593A2-D7AC-4921-B974-7A1CC0471BC4}" srcOrd="0" destOrd="0" presId="urn:microsoft.com/office/officeart/2008/layout/HorizontalMultiLevelHierarchy"/>
    <dgm:cxn modelId="{223558C4-B8F6-4D89-BB45-6EB5078F36C2}" type="presParOf" srcId="{3D7593A2-D7AC-4921-B974-7A1CC0471BC4}" destId="{2DD2B092-D648-4B9D-8CB6-31D6C37A2D1D}" srcOrd="0" destOrd="0" presId="urn:microsoft.com/office/officeart/2008/layout/HorizontalMultiLevelHierarchy"/>
    <dgm:cxn modelId="{63A3614D-2CAA-467E-967C-9314AD13D12A}" type="presParOf" srcId="{5B97A0A9-BEDA-4FE9-A724-5B828A8AD86F}" destId="{EF87DBF0-E8FE-4B74-8AAB-ABBA69A9C83E}" srcOrd="1" destOrd="0" presId="urn:microsoft.com/office/officeart/2008/layout/HorizontalMultiLevelHierarchy"/>
    <dgm:cxn modelId="{D0DC0B69-73ED-47E3-80BD-A7145EE17B82}" type="presParOf" srcId="{EF87DBF0-E8FE-4B74-8AAB-ABBA69A9C83E}" destId="{0F8EB31C-CFB6-45CC-9299-C2F232083965}" srcOrd="0" destOrd="0" presId="urn:microsoft.com/office/officeart/2008/layout/HorizontalMultiLevelHierarchy"/>
    <dgm:cxn modelId="{30BD3310-9A71-4E49-A8D8-BF2DFDB6E9A1}" type="presParOf" srcId="{EF87DBF0-E8FE-4B74-8AAB-ABBA69A9C83E}" destId="{BD89B383-345B-4EDB-8E3B-9715E683C5E0}" srcOrd="1" destOrd="0" presId="urn:microsoft.com/office/officeart/2008/layout/HorizontalMultiLevelHierarchy"/>
    <dgm:cxn modelId="{32C033E3-1B20-462E-AF17-EB71D1F16E88}" type="presParOf" srcId="{5B97A0A9-BEDA-4FE9-A724-5B828A8AD86F}" destId="{A5BEC6E8-D517-4433-90A2-B7DD92F0F030}" srcOrd="2" destOrd="0" presId="urn:microsoft.com/office/officeart/2008/layout/HorizontalMultiLevelHierarchy"/>
    <dgm:cxn modelId="{D4071282-E25D-4C4A-89D5-9D9E7F6E9B19}" type="presParOf" srcId="{A5BEC6E8-D517-4433-90A2-B7DD92F0F030}" destId="{B5A68BA9-880D-4A72-B0E0-B1647491C5CC}" srcOrd="0" destOrd="0" presId="urn:microsoft.com/office/officeart/2008/layout/HorizontalMultiLevelHierarchy"/>
    <dgm:cxn modelId="{10288B24-7893-4DDC-A8D8-369C754F70FD}" type="presParOf" srcId="{5B97A0A9-BEDA-4FE9-A724-5B828A8AD86F}" destId="{4AC598FD-247C-4700-99B5-631C98D37EB6}" srcOrd="3" destOrd="0" presId="urn:microsoft.com/office/officeart/2008/layout/HorizontalMultiLevelHierarchy"/>
    <dgm:cxn modelId="{6C512506-5126-4ABD-B46F-01D128BE5691}" type="presParOf" srcId="{4AC598FD-247C-4700-99B5-631C98D37EB6}" destId="{9369CBBC-0E1C-4ED7-9A2E-1BC351E842A2}" srcOrd="0" destOrd="0" presId="urn:microsoft.com/office/officeart/2008/layout/HorizontalMultiLevelHierarchy"/>
    <dgm:cxn modelId="{3617160C-A30A-430E-80BB-CC13354FBA3D}" type="presParOf" srcId="{4AC598FD-247C-4700-99B5-631C98D37EB6}" destId="{6E74B1FA-6879-4181-A120-0BB4C7B88E4D}" srcOrd="1" destOrd="0" presId="urn:microsoft.com/office/officeart/2008/layout/HorizontalMultiLevelHierarchy"/>
    <dgm:cxn modelId="{C6762E41-BD36-4BA0-BC40-8EC6B5681BEB}" type="presParOf" srcId="{5B97A0A9-BEDA-4FE9-A724-5B828A8AD86F}" destId="{D5F5F2E4-91C1-48E0-88AE-C3E1AAF83EE5}" srcOrd="4" destOrd="0" presId="urn:microsoft.com/office/officeart/2008/layout/HorizontalMultiLevelHierarchy"/>
    <dgm:cxn modelId="{287E39D3-8F6E-4842-9AE5-093DA477DDF9}" type="presParOf" srcId="{D5F5F2E4-91C1-48E0-88AE-C3E1AAF83EE5}" destId="{FC54620C-9F23-4BDC-AD1D-050E33C9D2B5}" srcOrd="0" destOrd="0" presId="urn:microsoft.com/office/officeart/2008/layout/HorizontalMultiLevelHierarchy"/>
    <dgm:cxn modelId="{0F69F156-2F16-497D-A925-24158C23ECA8}" type="presParOf" srcId="{5B97A0A9-BEDA-4FE9-A724-5B828A8AD86F}" destId="{A3A9D062-EE14-4792-8368-DD4E112ACAC4}" srcOrd="5" destOrd="0" presId="urn:microsoft.com/office/officeart/2008/layout/HorizontalMultiLevelHierarchy"/>
    <dgm:cxn modelId="{53202907-9DF5-48CE-92C9-87AA62245195}" type="presParOf" srcId="{A3A9D062-EE14-4792-8368-DD4E112ACAC4}" destId="{4A15BDB8-3CF5-4DA1-94EE-1E15BBE4ABFE}" srcOrd="0" destOrd="0" presId="urn:microsoft.com/office/officeart/2008/layout/HorizontalMultiLevelHierarchy"/>
    <dgm:cxn modelId="{BE41D21A-68CA-43DA-B426-258FDF82743E}" type="presParOf" srcId="{A3A9D062-EE14-4792-8368-DD4E112ACAC4}" destId="{6E25572E-1970-48E5-AAB8-ED5623AFACE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5F2E4-91C1-48E0-88AE-C3E1AAF83EE5}">
      <dsp:nvSpPr>
        <dsp:cNvPr id="0" name=""/>
        <dsp:cNvSpPr/>
      </dsp:nvSpPr>
      <dsp:spPr>
        <a:xfrm>
          <a:off x="2509725" y="1274889"/>
          <a:ext cx="317804" cy="605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8902" y="0"/>
              </a:lnTo>
              <a:lnTo>
                <a:pt x="158902" y="605572"/>
              </a:lnTo>
              <a:lnTo>
                <a:pt x="317804" y="6055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2651529" y="1560577"/>
        <a:ext cx="34194" cy="34194"/>
      </dsp:txXfrm>
    </dsp:sp>
    <dsp:sp modelId="{A5BEC6E8-D517-4433-90A2-B7DD92F0F030}">
      <dsp:nvSpPr>
        <dsp:cNvPr id="0" name=""/>
        <dsp:cNvSpPr/>
      </dsp:nvSpPr>
      <dsp:spPr>
        <a:xfrm>
          <a:off x="2509725" y="1229169"/>
          <a:ext cx="3178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7804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2660682" y="1266943"/>
        <a:ext cx="15890" cy="15890"/>
      </dsp:txXfrm>
    </dsp:sp>
    <dsp:sp modelId="{3D7593A2-D7AC-4921-B974-7A1CC0471BC4}">
      <dsp:nvSpPr>
        <dsp:cNvPr id="0" name=""/>
        <dsp:cNvSpPr/>
      </dsp:nvSpPr>
      <dsp:spPr>
        <a:xfrm>
          <a:off x="2509725" y="669316"/>
          <a:ext cx="317804" cy="605572"/>
        </a:xfrm>
        <a:custGeom>
          <a:avLst/>
          <a:gdLst/>
          <a:ahLst/>
          <a:cxnLst/>
          <a:rect l="0" t="0" r="0" b="0"/>
          <a:pathLst>
            <a:path>
              <a:moveTo>
                <a:pt x="0" y="605572"/>
              </a:moveTo>
              <a:lnTo>
                <a:pt x="158902" y="605572"/>
              </a:lnTo>
              <a:lnTo>
                <a:pt x="158902" y="0"/>
              </a:lnTo>
              <a:lnTo>
                <a:pt x="31780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2651529" y="955005"/>
        <a:ext cx="34194" cy="34194"/>
      </dsp:txXfrm>
    </dsp:sp>
    <dsp:sp modelId="{917363FE-A0BD-4130-94AE-68EA536AE273}">
      <dsp:nvSpPr>
        <dsp:cNvPr id="0" name=""/>
        <dsp:cNvSpPr/>
      </dsp:nvSpPr>
      <dsp:spPr>
        <a:xfrm rot="16200000">
          <a:off x="1172543" y="991122"/>
          <a:ext cx="2106830" cy="5675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dirty="0"/>
            <a:t>Symmetries implemented</a:t>
          </a:r>
          <a:endParaRPr lang="zh-CN" altLang="en-US" sz="1800" kern="1200" dirty="0"/>
        </a:p>
      </dsp:txBody>
      <dsp:txXfrm>
        <a:off x="1172543" y="991122"/>
        <a:ext cx="2106830" cy="567532"/>
      </dsp:txXfrm>
    </dsp:sp>
    <dsp:sp modelId="{0F8EB31C-CFB6-45CC-9299-C2F232083965}">
      <dsp:nvSpPr>
        <dsp:cNvPr id="0" name=""/>
        <dsp:cNvSpPr/>
      </dsp:nvSpPr>
      <dsp:spPr>
        <a:xfrm>
          <a:off x="2827529" y="427087"/>
          <a:ext cx="3040036" cy="484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100" kern="1200" dirty="0">
              <a:latin typeface="Comic Sans MS" panose="030F0702030302020204" pitchFamily="66" charset="0"/>
            </a:rPr>
            <a:t>Chiral</a:t>
          </a:r>
          <a:r>
            <a:rPr lang="ko-KR" altLang="en-US" sz="1100" kern="1200" dirty="0">
              <a:latin typeface="Comic Sans MS" panose="030F0702030302020204" pitchFamily="66" charset="0"/>
            </a:rPr>
            <a:t> </a:t>
          </a:r>
          <a:r>
            <a:rPr lang="en-US" altLang="ko-KR" sz="1100" kern="1200" dirty="0">
              <a:latin typeface="Comic Sans MS" panose="030F0702030302020204" pitchFamily="66" charset="0"/>
            </a:rPr>
            <a:t>symmetry:</a:t>
          </a:r>
          <a:r>
            <a:rPr lang="en-US" altLang="ko-KR" sz="1100" kern="1200" dirty="0"/>
            <a:t>  pseudo scalar mesons,  pion  </a:t>
          </a:r>
          <a14:m xmlns:a14="http://schemas.microsoft.com/office/drawing/2010/main">
            <m:oMath xmlns:m="http://schemas.openxmlformats.org/officeDocument/2006/math">
              <m:r>
                <a:rPr lang="ko-KR" altLang="en-US" sz="1100" i="1" kern="1200" smtClean="0">
                  <a:latin typeface="Cambria Math" panose="02040503050406030204" pitchFamily="18" charset="0"/>
                </a:rPr>
                <m:t>𝜋</m:t>
              </m:r>
            </m:oMath>
          </a14:m>
          <a:endParaRPr lang="zh-CN" altLang="en-US" sz="1100" kern="1200" dirty="0"/>
        </a:p>
      </dsp:txBody>
      <dsp:txXfrm>
        <a:off x="2827529" y="427087"/>
        <a:ext cx="3040036" cy="484457"/>
      </dsp:txXfrm>
    </dsp:sp>
    <dsp:sp modelId="{9369CBBC-0E1C-4ED7-9A2E-1BC351E842A2}">
      <dsp:nvSpPr>
        <dsp:cNvPr id="0" name=""/>
        <dsp:cNvSpPr/>
      </dsp:nvSpPr>
      <dsp:spPr>
        <a:xfrm>
          <a:off x="2827529" y="1032660"/>
          <a:ext cx="3042007" cy="484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100" kern="1200" dirty="0">
              <a:latin typeface="Comic Sans MS" panose="030F0702030302020204" pitchFamily="66" charset="0"/>
            </a:rPr>
            <a:t>Hidden local symmetry</a:t>
          </a:r>
          <a:r>
            <a:rPr lang="en-US" altLang="ko-KR" sz="1100" kern="1200" dirty="0"/>
            <a:t>: vector mesons, </a:t>
          </a:r>
          <a14:m xmlns:a14="http://schemas.microsoft.com/office/drawing/2010/main">
            <m:oMath xmlns:m="http://schemas.openxmlformats.org/officeDocument/2006/math">
              <m:r>
                <a:rPr lang="ko-KR" altLang="en-US" sz="1100" i="1" kern="1200" smtClean="0">
                  <a:latin typeface="Cambria Math" panose="02040503050406030204" pitchFamily="18" charset="0"/>
                </a:rPr>
                <m:t>𝜌</m:t>
              </m:r>
              <m:r>
                <a:rPr lang="en-US" altLang="ko-KR" sz="1100" b="0" i="1" kern="1200" smtClean="0">
                  <a:latin typeface="Cambria Math" panose="02040503050406030204" pitchFamily="18" charset="0"/>
                </a:rPr>
                <m:t>, </m:t>
              </m:r>
              <m:r>
                <a:rPr lang="ko-KR" altLang="en-US" sz="1100" b="0" i="1" kern="1200" smtClean="0">
                  <a:latin typeface="Cambria Math" panose="02040503050406030204" pitchFamily="18" charset="0"/>
                </a:rPr>
                <m:t>𝜔</m:t>
              </m:r>
            </m:oMath>
          </a14:m>
          <a:endParaRPr lang="zh-CN" altLang="en-US" sz="1100" kern="1200" dirty="0"/>
        </a:p>
      </dsp:txBody>
      <dsp:txXfrm>
        <a:off x="2827529" y="1032660"/>
        <a:ext cx="3042007" cy="484457"/>
      </dsp:txXfrm>
    </dsp:sp>
    <dsp:sp modelId="{4A15BDB8-3CF5-4DA1-94EE-1E15BBE4ABFE}">
      <dsp:nvSpPr>
        <dsp:cNvPr id="0" name=""/>
        <dsp:cNvSpPr/>
      </dsp:nvSpPr>
      <dsp:spPr>
        <a:xfrm>
          <a:off x="2827529" y="1638232"/>
          <a:ext cx="3042007" cy="484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100" kern="1200" dirty="0">
              <a:latin typeface="Comic Sans MS" panose="030F0702030302020204" pitchFamily="66" charset="0"/>
            </a:rPr>
            <a:t>Scale symmetry</a:t>
          </a:r>
          <a:r>
            <a:rPr lang="en-US" altLang="ko-KR" sz="1100" kern="1200" dirty="0"/>
            <a:t>:  </a:t>
          </a:r>
          <a:r>
            <a:rPr lang="en-US" altLang="ko-KR" sz="1100" kern="1200" dirty="0" err="1"/>
            <a:t>dilaton</a:t>
          </a:r>
          <a:r>
            <a:rPr lang="en-US" altLang="ko-KR" sz="1100" kern="1200" dirty="0"/>
            <a:t>, </a:t>
          </a:r>
          <a14:m xmlns:a14="http://schemas.microsoft.com/office/drawing/2010/main">
            <m:oMath xmlns:m="http://schemas.openxmlformats.org/officeDocument/2006/math">
              <m:r>
                <m:rPr>
                  <m:sty m:val="p"/>
                </m:rPr>
                <a:rPr lang="el-GR" altLang="ko-KR" sz="1100" i="1" kern="1200" smtClean="0">
                  <a:latin typeface="Cambria Math" panose="02040503050406030204" pitchFamily="18" charset="0"/>
                </a:rPr>
                <m:t>χ</m:t>
              </m:r>
            </m:oMath>
          </a14:m>
          <a:endParaRPr lang="zh-CN" altLang="en-US" sz="1100" kern="1200" dirty="0"/>
        </a:p>
      </dsp:txBody>
      <dsp:txXfrm>
        <a:off x="2827529" y="1638232"/>
        <a:ext cx="3042007" cy="484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861" cy="340570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defTabSz="882030"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4147" y="0"/>
            <a:ext cx="4301861" cy="340570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latin typeface="Calibri" panose="020F0502020204030204" pitchFamily="34" charset="0"/>
              </a:defRPr>
            </a:lvl1pPr>
          </a:lstStyle>
          <a:p>
            <a:pPr defTabSz="882030">
              <a:defRPr/>
            </a:pPr>
            <a:fld id="{78637757-6AA9-42C9-A0D9-97EB04F22B90}" type="datetimeFigureOut">
              <a:rPr lang="zh-CN" altLang="en-US"/>
              <a:pPr defTabSz="882030">
                <a:defRPr/>
              </a:pPr>
              <a:t>2025/10/6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457106"/>
            <a:ext cx="4301861" cy="340570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defTabSz="882030"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4147" y="6457106"/>
            <a:ext cx="4301861" cy="340570"/>
          </a:xfrm>
          <a:prstGeom prst="rect">
            <a:avLst/>
          </a:prstGeom>
        </p:spPr>
        <p:txBody>
          <a:bodyPr vert="horz" wrap="square" lIns="88203" tIns="44102" rIns="88203" bIns="44102" numCol="1" anchor="b" anchorCtr="0" compatLnSpc="1"/>
          <a:lstStyle>
            <a:lvl1pPr algn="r">
              <a:buFont typeface="Arial" panose="020B0604020202020204" pitchFamily="34" charset="0"/>
              <a:buNone/>
              <a:defRPr sz="1200" noProof="1" dirty="0"/>
            </a:lvl1pPr>
          </a:lstStyle>
          <a:p>
            <a:pPr defTabSz="882030" eaLnBrk="1" hangingPunct="1">
              <a:defRPr/>
            </a:pPr>
            <a:fld id="{C6FD96B3-C998-4CB0-AE70-C3140E172503}" type="slidenum">
              <a:rPr lang="zh-CN" altLang="en-US" dirty="0"/>
              <a:pPr defTabSz="882030" eaLnBrk="1" hangingPunct="1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05T14:20:35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55 16127 0 0,'-15'-17'1432'0'0,"1"-2"-1144"0"0,2 1-288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05T14:23:55.30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9215 0 0,'0'0'408'0'0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05T14:29:27.54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108 17 16127 217087 68064,'-3'-1'1432'0'0,"-9"0"-1144"0"0,-8-1-288 0 0,-3-2-96 0 0,2 0 24 0 0,4 1-2272 0 0,5 1-12991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05T14:29:24.90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62 11 17047 217002 65734,'-3'0'1512'0'0,"-4"-1"-1208"0"0,-3-1-240 0 0,-3 0 32 0 0,1 0 16 0 0,3 1 0 0 0,3 0-440 0 0,4 0-792 0 0,9 1 544 0 0,1-1-16647 0 0</inkml:trace>
  <inkml:trace contextRef="#ctx0" brushRef="#br0" timeOffset="2094">123 289 15663 214138 68347,'-3'-2'696'0'0,"-10"-3"304"0"0,-8-1-1000 0 0,0-1 0 0 0,0 2 0 0 0,5 1-80 0 0,4 2 8 0 0,5 0-10032 0 0,3 1 3001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9-05T14:29:30.01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183 111 10135 219311 66287,'-7'-4'1096'0'0,"-8"-3"-1096"0"0,-5-2 0 0 0,-2-1 928 0 0,0 0 160 0 0,2 1 32 0 0,1 0 672 0 0,1-1-664 0 0,3 1-416 0 0,3 1-624 0 0,5 3-24 0 0,2 2-1240 0 0,5 0-328 0 0,12-4-1616 0 0,4 0-9231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2-21T02:34:55.445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1" units="cm"/>
      <inkml:brushProperty name="height" value="0.1" units="cm"/>
      <inkml:brushProperty name="color" value="#E71224"/>
    </inkml:brush>
    <inkml:brush xml:id="br2">
      <inkml:brushProperty name="width" value="0.08819" units="cm"/>
      <inkml:brushProperty name="height" value="0.08819" units="cm"/>
      <inkml:brushProperty name="color" value="#E71224"/>
    </inkml:brush>
  </inkml:definitions>
  <inkml:trace contextRef="#ctx0" brushRef="#br0">17573 5773 455 0 0,'-5'19'0'0'0,"3"-6"0"0"0,0 3 0 0 0,1-3 0 0 0,-3 1 0 0 0,4-14 0 0 0,0 15 2432 0 0,0-15 448 0 0,7 12 96 0 0,-7-12 8 0 0,0 0-2888 0 0,12 7-576 0 0</inkml:trace>
  <inkml:trace contextRef="#ctx0" brushRef="#br1" timeOffset="136759.7">15768 3403 4607 0 0,'0'0'208'0'0,"0"0"223"0"0,1 2 809 0 0,5 7 352 0 0,-4-7 68 0 0,-2-2-183 0 0,0 0-838 0 0,2 2-372 0 0,8 5-71 0 0,-7-5-99 0 0,-3-2-344 0 0,0 0-147 0 0,0 0-29 0 0,0 0-173 0 0,0 0-696 0 0,0 0-305 0 0,0 0-97 0 0,0 0-156 0 0,0 0-64 0 0</inkml:trace>
  <inkml:trace contextRef="#ctx0" brushRef="#br1" timeOffset="136760.7">15953 3504 5527 0 0,'0'0'488'0'0,"-2"17"-392"0"0,0 0-96 0 0,1-1 0 0 0,-1-3 1024 0 0,0 1 176 0 0,2-14 40 0 0,-2 15 8 0 0,2-15-816 0 0,0 13-160 0 0,0-13-32 0 0,0 0-8 0 0,0 0-488 0 0,2 14-96 0 0,-2-14-16 0 0,0 0-8 0 0</inkml:trace>
  <inkml:trace contextRef="#ctx0" brushRef="#br1" timeOffset="137061.21">16120 3850 3223 0 0,'3'1'240'0'0,"39"12"2186"0"0,-39-12-1664 0 0,-3-1-318 0 0,8 7 124 0 0,-6-5-326 0 0,10 18 152 0 0,0 5-2898 0 0,-11-23 12 0 0</inkml:trace>
  <inkml:trace contextRef="#ctx0" brushRef="#br1" timeOffset="137062.21">16364 4136 919 0 0,'0'0'80'0'0,"0"0"-80"0"0,0 0 0 0 0,0 15 0 0 0,0-15 2112 0 0,0 0 400 0 0,0 0 80 0 0,0 14 24 0 0,0-14-1944 0 0,0 0-392 0 0,0 0-80 0 0,8 13-8 0 0,-8-13-448 0 0,0 0-96 0 0,9 10-8 0 0</inkml:trace>
  <inkml:trace contextRef="#ctx0" brushRef="#br1" timeOffset="137351.97">16542 4319 6447 0 0,'0'0'288'0'0,"-2"17"56"0"0,-3-4-280 0 0,2 1-64 0 0,3-2 0 0 0,0-12 0 0 0,0 15 912 0 0,0-15 168 0 0,1 14 32 0 0,-1-14 8 0 0,5 10-896 0 0,-5-10-224 0 0,0 0 64 0 0,0 0-64 0 0,0 0-1056 0 0,0 0-224 0 0</inkml:trace>
  <inkml:trace contextRef="#ctx0" brushRef="#br2" timeOffset="-15205.49">760 267 2015 0 0,'0'0'91'0'0,"0"0"12"0"0,0 0 7 0 0,0 0 2 0 0,0 0 0 0 0,0 0 31 0 0,0 0 129 0 0,0 0 59 0 0,3 1 11 0 0,37 3 1754 0 0,-37-4-1913 0 0,-3 0-72 0 0,0 0-30 0 0,0 0-8 0 0,0 0 1 0 0,0 0 4 0 0,0 0 2 0 0,0 0 0 0 0,2 0-13 0 0,7 0-38 0 0,-6 0 46 0 0,-3 0-6 0 0,0 0-5 0 0,0 0 8 0 0,0 0 34 0 0,0 0 12 0 0,0 0 2 0 0,0 0-4 0 0,0 0-17 0 0,2 1-10 0 0,19 6 163 0 0,-17-6-204 0 0,7 1-25 0 0,2-1 20 0 0,0 1-33 0 0,0-2-10 0 0,40-2 652 0 0,-31 2-376 0 0,-20 0-189 0 0,0 0-6 0 0,9 0-14 0 0,3 0-43 0 0,11-4 151 0 0,-23 3-49 0 0,-2 1 2 0 0,0 0 7 0 0,0 0 29 0 0,0 0 17 0 0,0 0 3 0 0,0 0-16 0 0,0 0-68 0 0,0 0-32 0 0,0 0-4 0 0,2-1-10 0 0,6-2-32 0 0,-4 2 26 0 0,7-3-36 0 0,1-2-1 0 0,-2-1 42 0 0,-8 5 11 0 0,-2 2 4 0 0,0 0 12 0 0,0 0-12 0 0,0 0-4 0 0,16-7 60 0 0,-2 4-112 0 0,0-2-12 0 0,-3 2 11 0 0,-6 2 32 0 0,8-1-33 0 0,2 0 1 0 0,2 0 46 0 0,-1-1-3 0 0,0 0-104 0 0,0 0 34 0 0,-1 1 16 0 0,0 3 0 0 0,0 4 0 0 0,2 0 0 0 0,0 0 0 0 0,-2-2 0 0 0,0-1 0 0 0,1 0 0 0 0,-2-2 11 0 0,12 3 106 0 0,-24-3-47 0 0,0 1 15 0 0,23 7-4 0 0,18 0-34 0 0,3-6-34 0 0,-35 0-13 0 0,0 0 0 0 0,-1 0 11 0 0,16 9 118 0 0,20 6-5 0 0,-36-13-124 0 0,1-3 0 0 0,14 6 54 0 0,-15-2-44 0 0,0 2-10 0 0,0 1 0 0 0,1 0 0 0 0,1-1 0 0 0,2-2 0 0 0,32 12 0 0 0,-31-10 0 0 0,0 0 0 0 0,3 0 0 0 0,0 0 0 0 0,-1-2 0 0 0,0 0 0 0 0,-1 0 11 0 0,16 7 185 0 0,-10-1-67 0 0,-9-4-75 0 0,-2 0-33 0 0,-6-5 22 0 0,9 3-33 0 0,2 0-10 0 0,-1 1 11 0 0,0-1 32 0 0,-2-2-22 0 0,-11-2 32 0 0,1 0 1 0 0,10 5 263 0 0,-2 2-304 0 0,2 2-13 0 0,0-4 0 0 0,0-2 0 0 0,1 1 0 0 0,0 2 0 0 0,-1-1 0 0 0,-1 0 0 0 0,0 1 0 0 0,-1 0 0 0 0,30 22 0 0 0,-20-12 0 0 0,20 11 0 0 0,-8-2 0 0 0,-23-18 0 0 0,20 15 0 0 0,-12-1 0 0 0,17 28 0 0 0,-25-38 0 0 0,29 34 0 0 0,-28-33 0 0 0,0-1 0 0 0,-1 0 0 0 0,1 1 0 0 0,4 0 0 0 0,0-4 0 0 0,0 0 0 0 0,-1 1 0 0 0,1 0 0 0 0,-1-2 0 0 0,-1 1 0 0 0,1-1 0 0 0,-1 1 0 0 0,1 0 0 0 0,-1 0 0 0 0,1 0 0 0 0,-1 2 0 0 0,14 6 0 0 0,-13-10 0 0 0,27 12 0 0 0,-28-16 0 0 0,27 11 0 0 0,-17-2 0 0 0,11 7 54 0 0,-22-13-44 0 0,-1-2-10 0 0,-1 1 0 0 0,-1 2 0 0 0,0 0 0 0 0,21 18 0 0 0,-8-10 0 0 0,-12-7 0 0 0,33 23 0 0 0,-33-24 0 0 0,29 27 0 0 0,-29-25 0 0 0,1-1 0 0 0,0 0 0 0 0,0 2 0 0 0,0 2 0 0 0,-1 0 0 0 0,-1 1 0 0 0,1-1 0 0 0,2-4 0 0 0,3-1 0 0 0,3-1 0 0 0,-1 0 0 0 0,17 11 0 0 0,-19-6 0 0 0,-1 0 0 0 0,-3 1 0 0 0,1 0 0 0 0,26 30 0 0 0,-12-23 0 0 0,-13-9 0 0 0,-1 0 0 0 0,0 2 0 0 0,-1-2 0 0 0,1 2 0 0 0,0 0 0 0 0,-2 0 0 0 0,-1-1 0 0 0,-1-1 0 0 0,2-2 0 0 0,0-1 0 0 0,-1 0 0 0 0,-1 1 0 0 0,0 1 0 0 0,0-1 0 0 0,0 1 0 0 0,-1 0 0 0 0,0 1 0 0 0,0 2 0 0 0,14 19 0 0 0,-5-9 0 0 0,26 41 0 0 0,-26-43 0 0 0,21 14 0 0 0,-9-5 0 0 0,-21-18 0 0 0,9 9 0 0 0,-6-11 0 0 0,2-1 0 0 0,1 0 0 0 0,-1 0 0 0 0,-1-1 0 0 0,0 1 0 0 0,-1 0 0 0 0,0 1 0 0 0,2 2 0 0 0,0-1 0 0 0,1 0 0 0 0,-1 1 0 0 0,-2 0 0 0 0,0 2 0 0 0,1 0 0 0 0,-2 1 0 0 0,1-2 0 0 0,-2-1 11 0 0,-5-7 32 0 0,5 5-33 0 0,1 5-10 0 0,0 0 0 0 0,0 0 0 0 0,0-1 0 0 0,0 1 0 0 0,-1-1 0 0 0,-1 1 0 0 0,1-1 0 0 0,-1 1 0 0 0,2-1 0 0 0,22 42 0 0 0,-24-41 0 0 0,0 0 0 0 0,0 0 0 0 0,-2 0 0 0 0,-1-1 0 0 0,1 1 0 0 0,1-1 0 0 0,2-1 0 0 0,1 0 0 0 0,0-2 0 0 0,-1-1 0 0 0,-1 2 0 0 0,0-1 0 0 0,3-1 0 0 0,-1 1 0 0 0,1-1 0 0 0,0-1 0 0 0,0-1 0 0 0,1-2-10 0 0,-6-3-33 0 0,6 1 32 0 0,1-2 11 0 0,0 0 0 0 0,1 1 0 0 0,-1 1 0 0 0,-2 2 0 0 0,0 2 0 0 0,0-1 0 0 0</inkml:trace>
  <inkml:trace contextRef="#ctx0" brushRef="#br2" timeOffset="-11183.2">4108 2243 455 0 0,'0'0'555'0'0,"0"0"44"0"0,0 0 17 0 0,0 0-60 0 0,0 0-280 0 0,0 0-127 0 0,0 0-21 0 0,0 0-15 0 0,0 0-34 0 0,0 0-14 0 0,-1 3-1 0 0,0 7 6 0 0,1-8 20 0 0,10 7 441 0 0,-4 1 244 0 0,-5-8-327 0 0,-1-2 1 0 0,0 0-21 0 0,0 0-11 0 0,0 0-1 0 0,0 0-36 0 0,0 0-150 0 0,0 0-66 0 0,0 0-18 0 0,0 0-7 0 0,0 0-23 0 0,0 0-11 0 0,0 0-1 0 0,0 0-2 0 0,1 2-13 0 0,2 9-21 0 0,0 3-44 0 0,-2-1 19 0 0,-2 1-22 0 0,-1-3 38 0 0,0 3 117 0 0,2-12-3 0 0,0-2 34 0 0,0 0 7 0 0,0 0-7 0 0,1 2-38 0 0,1 7-10 0 0,-1-7-6 0 0,-1-2-15 0 0,1 2-70 0 0,5 6-46 0 0,-5-6 37 0 0,1 0-4 0 0,8 5-45 0 0,0-2 1 0 0,-7-3 32 0 0,6 3-33 0 0,3 0-10 0 0,-1 0 0 0 0,-2-1 11 0 0,-5-2 42 0 0,4 1 17 0 0,-6-2 24 0 0,0 0 22 0 0,34 13 378 0 0,-5-1-169 0 0,-29-12-272 0 0,-1 0 1 0 0,28 18 362 0 0,-10-8-395 0 0,-17-10 34 0 0,-1 0 3 0 0,9 7-35 0 0,-1 1 20 0 0,1-2-33 0 0,12 5-10 0 0,-10-7 0 0 0,0-3 0 0 0,0 1 0 0 0,-3 0 11 0 0,-5-1 32 0 0,5 2-33 0 0,4-1-10 0 0,-3 1 11 0 0,-6-2 32 0 0,6 2-33 0 0,19 5 44 0 0,-17-7-33 0 0,2-1 22 0 0,-2 2-22 0 0,-7-1 32 0 0,7 5 1 0 0,3 1-44 0 0,1-1-10 0 0,1-2 0 0 0,1-2 0 0 0,-1-1 0 0 0,0 0 0 0 0,-3 1 11 0 0,-8-2 32 0 0,8 4-33 0 0,2 0-10 0 0,2 1 0 0 0,-4-3 11 0 0,17 10 202 0 0,-29-12-119 0 0,1 1-25 0 0,24 11 244 0 0,-18-8-290 0 0,-5-3 20 0 0,5 1-22 0 0,-4-1 22 0 0,8 1-33 0 0,2-1-10 0 0,-5-1 11 0 0,-6-2 45 0 0,4 0 19 0 0,-4 0-19 0 0,4-2-46 0 0,4 0-10 0 0,-1 0 11 0 0,-9 3 42 0 0,0-1 1 0 0,3 0-689 0 0,-3 1-2717 0 0,-2 0-1147 0 0</inkml:trace>
  <inkml:trace contextRef="#ctx0" brushRef="#br2" timeOffset="-6446.95">4891 2633 2935 0 0,'0'0'134'0'0,"0"0"36"0"0,0 0 73 0 0,0 0 28 0 0,0 0 7 0 0,0 0-34 0 0,0 0-137 0 0,0 0-15 0 0,0 0-16 0 0,3 0-11 0 0,6 1 27 0 0,-7-1 118 0 0,1 2 50 0 0,18 10 588 0 0,-20-11-538 0 0,1 1 2 0 0,96 60 1728 0 0,-63-44-1960 0 0,5-7-80 0 0,31-5 400 0 0,-44-4 48 0 0,-15-1-342 0 0,1 2-29 0 0,1 0-22 0 0,1 1-45 0 0,1 2-10 0 0,0 0 0 0 0,1 1 0 0 0,0 1 0 0 0,0-2 0 0 0,1 0 0 0 0,53 19 391 0 0,-10 4 634 0 0,-49-24-917 0 0,3 0-17 0 0,-1 0-23 0 0,1-1-44 0 0,0-1 19 0 0,-1 1-33 0 0,27 6-10 0 0,-15-3 12 0 0,19-4 146 0 0,16 0 164 0 0,-20 5-262 0 0,1 5 4 0 0,-6-4-64 0 0,-23-5 0 0 0,1 0 0 0 0,-1-1 0 0 0,1 0 0 0 0,1 1 0 0 0,-1-1 11 0 0,1-1 32 0 0,48 2-97 0 0,8-9 54 0 0,-36 3 0 0 0,0 6 0 0 0,29-3 0 0 0,11-3 0 0 0,19 4 64 0 0,-55-6 64 0 0,21-4-128 0 0,-39 7 0 0 0,14-2 64 0 0,-26 2-53 0 0,-5 0 32 0 0,4 0-21 0 0,-7 1 49 0 0,2 0 50 0 0,6-1-6 0 0,-7 0-10 0 0,-2 1-3 0 0,2 0-26 0 0,21-3 18 0 0,-9 3-94 0 0,1-2 0 0 0,1 1 0 0 0,-2 1 12 0 0,-9 0 36 0 0,8-1-36 0 0,5 0-12 0 0,0 1 0 0 0,34-4 0 0 0,-34 3 0 0 0,36 1 0 0 0,-6 8 0 0 0,-2-1 0 0 0,50-4 0 0 0,-40-1 0 0 0,-15 5 0 0 0,52 5 0 0 0,-3-25 266 0 0,-61 7-128 0 0,-16 3-126 0 0,2-1-1 0 0,1-1 32 0 0,0 0-22 0 0,0 2 22 0 0,0-1-33 0 0,51-8-10 0 0,-49 9 0 0 0,66-4 488 0 0,20 6-45 0 0,11-15-242 0 0,-8 5 3 0 0,-67 5-204 0 0,-26 5 11 0 0,-2-1 32 0 0,1 1-33 0 0,1 0-10 0 0,-1 1 0 0 0,1-1 0 0 0,0 1 0 0 0,1 0 0 0 0,1 0 0 0 0,32-2 0 0 0,-31 4 0 0 0,0 1 0 0 0,-2 0 0 0 0,2 1 0 0 0,0-1 0 0 0,-1-1 0 0 0,32-5 64 0 0,-33 1-64 0 0,-1 0 0 0 0,1 1 0 0 0,-1 0 0 0 0,1 1 0 0 0,29 0 0 0 0,8 2 0 0 0,3 4 0 0 0,-12 5 0 0 0,62-3 0 0 0,-70-9 0 0 0,-22-1 0 0 0,1 2 0 0 0,-1 0 0 0 0,1 2 0 0 0,28 7 11 0 0,-22-7 42 0 0,16-3-53 0 0,-2-5 75 0 0,-17 2-32 0 0,51-12 309 0 0,-40 12-278 0 0,-12 2-74 0 0,1 0 0 0 0,-1 0 11 0 0,29-4 176 0 0,5 2 395 0 0,-10 8-462 0 0,7-3-108 0 0,-21-1-12 0 0,44-8 0 0 0,0 3 232 0 0,-55 5-232 0 0,-1 0 0 0 0,1 0 0 0 0,0 0 0 0 0,0 2 0 0 0,0-1 0 0 0,-1 1 0 0 0,3 0 0 0 0,0 1 0 0 0,-3 1 11 0 0,-9-2 32 0 0,8 4-33 0 0,6 2-10 0 0,-1-1 0 0 0,17 5 0 0 0,1-7 0 0 0,33-5 0 0 0,23 0 0 0 0,-55 5 11 0 0,-13-3 42 0 0,120 6-53 0 0,-105-8 64 0 0,-26-1-64 0 0,1-1 0 0 0,0 0 0 0 0,-1 1 11 0 0,1 1 32 0 0,1 1-33 0 0,-4 1 1 0 0,-5-2 32 0 0,9 0-33 0 0,1-2-10 0 0,1 1 0 0 0,0-1 0 0 0,-1 0 0 0 0,1-1 0 0 0,0 1 0 0 0,-2 0 0 0 0,2 1 0 0 0,0 1 0 0 0,0 0 0 0 0,0 0 0 0 0,-2 0 0 0 0,2 0 0 0 0,-1 0 0 0 0,0 0 0 0 0,-2 0 0 0 0,0 0 0 0 0,-2 2 11 0 0,-7-1 32 0 0,6-1-33 0 0,28-9-10 0 0,8-12 0 0 0,-23 11 0 0 0,-11 6 0 0 0,0-1 0 0 0,22-2 0 0 0,18 7 0 0 0,-19 2 0 0 0,-11-2 0 0 0,1-2 0 0 0,-11-1 0 0 0,1 1 0 0 0,1-1 0 0 0,-2 1 0 0 0,1 0 0 0 0,0 0 0 0 0,34-9 0 0 0,-32 7 0 0 0,-1 0 0 0 0,0 0 0 0 0,1 1 0 0 0,1 0 0 0 0,-2 2 0 0 0,2 0 0 0 0,0 0 0 0 0,-1 1 0 0 0,-4 0 11 0 0,-7 0 32 0 0,8 0-33 0 0,2 1-10 0 0,0 0 0 0 0,0 2 0 0 0,0 0 0 0 0,-1 0 0 0 0,0 0 0 0 0,1 2 0 0 0,-2-1 0 0 0,1 1 0 0 0,-1 0 0 0 0,-3-1-1168 0 0,-8-3-4672 0 0</inkml:trace>
  <inkml:trace contextRef="#ctx0" brushRef="#br2" timeOffset="4921.13">11285 2880 1839 0 0,'0'0'292'0'0,"0"0"554"0"0,0 0 238 0 0,0 0 48 0 0,0 0-103 0 0,0 0-474 0 0,0 0-209 0 0,0 0-39 0 0,0 0-39 0 0,0 0-125 0 0,0 0-58 0 0,0 0-12 0 0,-1-3-13 0 0,-1-8-36 0 0,1 8 36 0 0,-1 3 12 0 0,-43 3 2231 0 0,43-4-2214 0 0,-5-3-15 0 0,-3-1-60 0 0,0 1-14 0 0,-1 1 0 0 0,0 2 0 0 0,1 3 0 0 0,-19 8 0 0 0,10-6 0 0 0,-23-2 11 0 0,-10-9 202 0 0,19-5-213 0 0,-29-2-3092 0 0,47 15-272 0 0</inkml:trace>
  <inkml:trace contextRef="#ctx0" brushRef="#br2" timeOffset="5359.5">11117 2873 2815 0 0,'0'0'128'0'0,"0"0"24"0"0,-10 5-152 0 0,0 0 0 0 0,10-5 0 0 0,-12 5 0 0 0,12-5 112 0 0,-10 5-8 0 0,10-5 0 0 0</inkml:trace>
  <inkml:trace contextRef="#ctx0" brushRef="#br2" timeOffset="6282">11007 2898 919 0 0,'-2'0'67'0'0,"-25"-4"1165"0"0,15-1 2968 0 0,-12 0-3081 0 0,21 4-754 0 0,1 1-49 0 0,-6-3-157 0 0,6 3-67 0 0,2 0-18 0 0,-2-1-14 0 0,-11 0-48 0 0,0 1 2 0 0,-4 5 468 0 0,15-3-338 0 0,-5 5-13 0 0,5-3-64 0 0,-2 20-57 0 0,9-12-10 0 0,-2-9 8 0 0,0 0-1 0 0,0-1 0 0 0,1 1 1 0 0,-1-1-1 0 0,1 0 0 0 0,0 1 1 0 0,-1-2-1 0 0,1 1 0 0 0,0 0 1 0 0,0-1-1 0 0,0 0 0 0 0,1 0 1 0 0,-1 0-1 0 0,0 0 0 0 0,0-1 1 0 0,0 1-1 0 0,1-1 0 0 0,2-1-7 0 0,10 3 12 0 0,96-3 52 0 0,-33 2-650 0 0,-60 1-44 0 0</inkml:trace>
  <inkml:trace contextRef="#ctx0" brushRef="#br1" timeOffset="136368.57">10479 2947 455 0 0,'4'0'458'0'0,"-2"0"-1355"0"0,29-7 7608 0 0,-27 3-6635 0 0,35-7 192 0 0,-15 11-253 0 0,44-18 585 0 0,-59 16-519 0 0,20 19 498 0 0,-28-15-422 0 0,1-1 3 0 0,15 12 304 0 0,-15-12-312 0 0,-2-1 2 0 0,2 1 6 0 0,29 8 606 0 0,-29-9-638 0 0,-2 0-5 0 0,2 0-24 0 0,6 0-17 0 0,-6 0-2 0 0,-2 0-2 0 0,2 0-22 0 0,15 2 116 0 0,12-4 217 0 0,-18 2-316 0 0,-9 0-1 0 0,-2 0 2 0 0,2 1 4 0 0,24 3 834 0 0,-13-4-858 0 0,13-1 28 0 0,-24 1-10 0 0,1-1 0 0 0,21-7 258 0 0,-22 6-196 0 0,1 2-3 0 0,6-4-23 0 0,-7 3-11 0 0,0 0-1 0 0,7-2-5 0 0,-4 2-32 0 0,6-2-49 0 0,4 1-10 0 0,2 2 0 0 0,-1 0 0 0 0,0 0 0 0 0,1 0 0 0 0,-1 2 0 0 0,33 8 64 0 0,-19-5-64 0 0,-1-7 90 0 0,27-12 388 0 0,-35 10-355 0 0,-16 4-80 0 0,6 0-33 0 0,37 7-10 0 0,-32-9 67 0 0,0 0-1 0 0,0-1 1 0 0,0 0 0 0 0,0-1-1 0 0,-1-1 1 0 0,7-3-67 0 0,10-3 151 0 0,4 0 54 0 0,-23 9-193 0 0,0 0-12 0 0,0 0 0 0 0,-1 0 11 0 0,1-2 148 0 0,-10 4-49 0 0,-3 0 2 0 0,0 0-8 0 0,2-1-32 0 0,7 0-2 0 0,-4 1 15 0 0,8-2-16 0 0,3 2-15 0 0,1 0-44 0 0,-2 0-10 0 0,1-1 0 0 0,-1 0 0 0 0,3 1 0 0 0,-1 0 0 0 0,-1 0 0 0 0,0-2 0 0 0,1 1 0 0 0,0-1 0 0 0,-3 1 0 0 0,1 0 0 0 0,1 2 0 0 0,-2 1 0 0 0,1 1 0 0 0,-1 2 0 0 0,0 0 0 0 0,0-1-13 0 0,-1 0-51 0 0,-2-1-5 0 0,20 10-99 0 0,17 6 98 0 0,-2-4 70 0 0,1-4 0 0 0,-35-8 0 0 0,0-2 0 0 0,33-3 0 0 0,-23 1 0 0 0,-11 1 0 0 0,0 4 0 0 0,1-1 0 0 0,-1-2 0 0 0,1-3 0 0 0,1 0 0 0 0,0 1 0 0 0,1-1 0 0 0,0 1 0 0 0,1 4 0 0 0,1 1 0 0 0,-1 4 0 0 0,1 0 0 0 0,15 2-64 0 0,-16-6 64 0 0,3-1 0 0 0,-1-1 0 0 0,0 3 0 0 0,0 0 0 0 0,-1 0 0 0 0,-1-2 0 0 0,0 0 0 0 0,0-3 0 0 0,0-1 0 0 0,-1 0 0 0 0,0 0 0 0 0,-1 0 0 0 0,26-9-74 0 0,-35 9 15 0 0,6-4-28 0 0,1 1 11 0 0,1 0 16 0 0,37-5 48 0 0,50-7 12 0 0,-47 9-290 0 0,-28 7-25 0 0,-20 0 248 0 0,7 1 14 0 0,14 1 42 0 0,15-5 22 0 0,-10 1 42 0 0,-15-2-53 0 0,0 0 0 0 0,0 2 0 0 0,-1 0 0 0 0,32-8 64 0 0,-31 5-64 0 0,0 2 0 0 0,1 1 0 0 0,-1 2 0 0 0,1 1 0 0 0,0 0 0 0 0,-5-1 12 0 0,-8 0 50 0 0,-1 0 19 0 0,8 2 12 0 0,23 7 75 0 0,-18-4-168 0 0,-1-1 0 0 0,0-1 0 0 0,1 1 0 0 0,-2-1 0 0 0,1-1 0 0 0,-1-4 0 0 0,1 1 0 0 0,23 2 0 0 0,-25 1 0 0 0,36-1 0 0 0,-37-1 0 0 0,-1-1 11 0 0,-6 1 32 0 0,6 0-33 0 0,39-1 54 0 0,-21-1-64 0 0,27 6 0 0 0,-20-9 0 0 0,10-1 0 0 0,-16-1 0 0 0,18-5 0 0 0,-1-6-53 0 0,-36 14 42 0 0,4-2 11 0 0,0 2 0 0 0,0-1 0 0 0,1 0 0 0 0,43-14 0 0 0,-29 13-72 0 0,-16 4 72 0 0,2 0 0 0 0,-1 2 0 0 0,0 3 0 0 0,-1-1 0 0 0,-1 1 0 0 0,1 0-12 0 0,35 3-48 0 0,-14-5 7 0 0,-24-1 42 0 0,2 0 1 0 0,23 4-108 0 0,-13 0 118 0 0,34 9 0 0 0,-44-9 0 0 0,-2 2 0 0 0,1-1 0 0 0,0-2 0 0 0,-1 1 0 0 0,1-1 0 0 0,1 0 0 0 0,1-1 0 0 0,0 0 0 0 0,43-2 0 0 0,-42-1-10 0 0,-8 0-33 0 0,10 1 32 0 0,2-1 11 0 0,45-6 0 0 0,2 2 0 0 0,-16 1 0 0 0,43 2 0 0 0,-24-1 0 0 0,-30 8 0 0 0,41 5 0 0 0,-67-9 0 0 0,0-1 0 0 0,-2 3 0 0 0,27 6 64 0 0,-25-6-64 0 0,0 2 0 0 0,-1 3 0 0 0,2-1 0 0 0,-1 0 0 0 0,1 3 0 0 0,-1-2 0 0 0,2 1 0 0 0,-1-1 0 0 0,1-2 0 0 0,2 1 0 0 0,-2 2 0 0 0,-1 2 0 0 0,7 9-145 0 0,-17-18 74 0 0,-1-1-1 0 0,24 13-152 0 0,-24-12 144 0 0,1-2 0 0 0,10 5-2 0 0,5-1-12 0 0,-1 0 2 0 0,11 2-118 0 0,-26-5 80 0 0,1-1 2 0 0,39 9-2753 0 0,-39-8 2328 0 0,-3-1-30 0 0,2 1-8 0 0,36 26-2293 0 0,44 47 2336 0 0,-81-73 791 0 0,8 8 354 0 0,15 9 558 0 0,1 4-3471 0 0,-23-20-51 0 0</inkml:trace>
  <inkml:trace contextRef="#ctx0" brushRef="#br1" timeOffset="158783.46">16979 5453 3679 0 0,'0'0'167'0'0,"0"2"-7"0"0,0 8-127 0 0,-3 56 5825 0 0,2-62-5660 0 0,0 7-38 0 0,-1 1-117 0 0,-6 42 1096 0 0,7-52-979 0 0,1-2-31 0 0,-1 11 55 0 0,1-8-363 0 0,0-3-107 0 0,0 0-24 0 0</inkml:trace>
  <inkml:trace contextRef="#ctx0" brushRef="#br1" timeOffset="158784.46">17101 5729 5063 0 0,'0'2'390'0'0,"11"80"4647"0"0,-9-24-4076 0 0,-8-9-2558 0 0,5-47 628 0 0,1-2-2285 0 0</inkml:trace>
  <inkml:trace contextRef="#ctx0" brushRef="#br1" timeOffset="158785.46">17226 5992 5527 0 0,'0'2'250'0'0,"-3"22"100"0"0,-3 78 2718 0 0,6-92-3344 0 0,0-8-6 0 0,0 1-13 0 0,0 25-1093 0 0,0-17 889 0 0</inkml:trace>
  <inkml:trace contextRef="#ctx0" brushRef="#br1" timeOffset="159174.43">17287 6357 455 0 0,'0'0'0'0'0,"0"0"0"0"0,-4 14 0 0 0,1-4 0 0 0,3-10 0 0 0,0 0 0 0 0,0 0 1568 0 0,0 0 280 0 0,0 0 48 0 0,0 0 16 0 0,0 0-1648 0 0,0 0-264 0 0,0 0-176 0 0</inkml:trace>
  <inkml:trace contextRef="#ctx0" brushRef="#br1" timeOffset="159175.43">17321 6449 2759 0 0,'0'0'126'0'0,"0"2"-5"0"0,11 34 1676 0 0,-11-34-823 0 0,1 1-172 0 0,0 6-730 0 0,-1-7-230 0 0,0 0-78 0 0,2 7-234 0 0,-2-7-104 0 0,0-2-24 0 0,0 3 58 0 0,7 21 232 0 0,-6-22 492 0 0</inkml:trace>
  <inkml:trace contextRef="#ctx0" brushRef="#br1" timeOffset="159176.43">17481 6703 5063 0 0,'0'0'448'0'0,"-3"12"-352"0"0,3-12-96 0 0,-2 13 0 0 0,2-13 640 0 0,4 14 104 0 0,-4-14 24 0 0,0 0 8 0 0,0 0-776 0 0,0 0-160 0 0</inkml:trace>
  <inkml:trace contextRef="#ctx0" brushRef="#br1" timeOffset="159605">17478 6864 4143 0 0,'0'0'191'0'0,"0"0"76"0"0,1 2 214 0 0,18 26 555 0 0,-12-22-1413 0 0,-5-5-247 0 0,0 0-106 0 0,27 47 36 0 0,-28-46 1506 0 0,0-1-39 0 0,2 6-205 0 0,-2-5-89 0 0,-1-2-389 0 0,0 0-1547 0 0,0 0-662 0 0</inkml:trace>
  <inkml:trace contextRef="#ctx0" brushRef="#br1" timeOffset="159606">17705 7006 1839 0 0,'0'0'80'0'0,"-2"15"16"0"0,-3-1-96 0 0,5-14 0 0 0,-3 13 0 0 0,3-13 0 0 0,2 14 1688 0 0,-2-14 312 0 0,6 8 64 0 0,-6-8 16 0 0,10 5-1792 0 0,2-1-288 0 0,-2-4-184 0 0,1-2-2496 0 0,-1 0-496 0 0</inkml:trace>
  <inkml:trace contextRef="#ctx0" brushRef="#br1" timeOffset="159929.44">17888 7141 4319 0 0,'0'0'198'0'0,"2"2"-17"0"0,16 18 411 0 0,-3-3 1216 0 0,-13-15-1379 0 0,-2-2-69 0 0,9 8 299 0 0,-8-6-510 0 0,8 6-5 0 0,-8-6-106 0 0,-1-2-113 0 0,0 0-48 0 0,0 0-557 0 0,0 0-2208 0 0</inkml:trace>
  <inkml:trace contextRef="#ctx0" brushRef="#br1" timeOffset="159930.44">18079 7238 4607 0 0,'0'0'408'0'0,"0"0"-328"0"0,0 0-80 0 0,0 0 0 0 0,4 13 640 0 0,-4-13 104 0 0,0 0 24 0 0,0 0 8 0 0,0 0-680 0 0,13 7-96 0 0,-13-7-96 0 0</inkml:trace>
  <inkml:trace contextRef="#ctx0" brushRef="#br1" timeOffset="160371.37">18203 7341 3223 0 0,'0'0'288'0'0,"0"0"-288"0"0,0 0 0 0 0,8 10 0 0 0,-8-10 936 0 0,0 0 136 0 0,0 0 24 0 0,9 7 8 0 0,-9-7-768 0 0,0 0-152 0 0,13 2-32 0 0,-1-2-8 0 0,-12 0-424 0 0,0 0-80 0 0,10-7-24 0 0</inkml:trace>
  <inkml:trace contextRef="#ctx0" brushRef="#br1" timeOffset="160372.37">18408 7405 455 0 0,'10'5'0'0'0,"-10"-5"0"0"0,7 6 0 0 0,1-1 0 0 0</inkml:trace>
  <inkml:trace contextRef="#ctx0" brushRef="#br1" timeOffset="138023.71">16977 5137 10159 0 0,'-19'40'1104'0'0,"14"-31"-1072"0"0,1 4 330 0 0,3-11-156 0 0,1-2-59 0 0,0 2-259 0 0,6 19-1828 0 0,-5-19 1300 0 0,-1-2 29 0 0,8 11-1066 0 0,-8-11-914 0 0</inkml:trace>
  <inkml:trace contextRef="#ctx0" brushRef="#br1" timeOffset="158228.76">16818 5133 3223 0 0,'0'2'240'0'0,"-1"25"-306"0"0,5 44 6890 0 0,-4-69-6750 0 0,2 0-20 0 0,5 6-44 0 0,1 2-10 0 0,-3 1 0 0 0,-4 0 0 0 0,-5 15-90 0 0,1-13-9 0 0,1 0 10 0 0,0-2 7 0 0,2-10 2 0 0,10 9-666 0 0,-1-4 380 0 0</inkml:trace>
  <inkml:trace contextRef="#ctx0" brushRef="#br1" timeOffset="137607.57">16703 4610 6911 0 0,'-39'102'3472'0'0,"24"-20"311"0"0,18-39-3992 0 0,7 13-2061 0 0,-10-41 2270 0 0,0-4-61 0 0,7 0-655 0 0,-4-8-336 0 0,7 3-2551 0 0</inkml:trace>
  <inkml:trace contextRef="#ctx0" brushRef="#br1" timeOffset="157327.93">16616 4805 455 0 0,'0'0'0'0'0,"0"0"0"0"0,0 0 0 0 0</inkml:trace>
  <inkml:trace contextRef="#ctx0" brushRef="#br1" timeOffset="157752.37">16596 4784 5327 0 0,'0'0'242'0'0,"0"0"36"0"0,0 0 12 0 0,0 3 4 0 0,1 6 2 0 0,0-7-38 0 0,-1 0-166 0 0,1 10-82 0 0,1 3-10 0 0,-2 29 0 0 0,0-2 18 0 0,2-34 253 0 0,-1 0-1 0 0,1 0 1 0 0,0 0 0 0 0,1-1 0 0 0,0 1 0 0 0,0-1-1 0 0,0 0 1 0 0,1 0 0 0 0,1 1-271 0 0,4 2 368 0 0,-7-8-267 0 0,0 0-27 0 0,6 8 0 0 0,2 0-58 0 0,-3-1-28 0 0,-4-6-48 0 0,3 4-10 0 0,1 3-112 0 0,-6-8 82 0 0,-1-2-412 0 0,0 0-1745 0 0,0 0-742 0 0</inkml:trace>
  <inkml:trace contextRef="#ctx0" brushRef="#br1" timeOffset="-77639.4">246 301 919 0 0,'1'-2'67'0'0,"-2"2"-25"0"0,-1 0 0 0 0,1 0 0 0 0,0 0 0 0 0,-1 0 0 0 0,1 0 0 0 0,0 0 0 0 0,-1 0 0 0 0,1 0 0 0 0,0 1-1 0 0,-1-1 1 0 0,1 0 0 0 0,0 1 0 0 0,-1-1 0 0 0,1 1 0 0 0,0-1 0 0 0,0 1 0 0 0,0 0 0 0 0,0 0 0 0 0,0-1 0 0 0,0 1 0 0 0,0 0 0 0 0,0 0 0 0 0,0 0-1 0 0,0 0 1 0 0,0 0 0 0 0,0 0 0 0 0,1 1 0 0 0,-2 0-42 0 0,-23 15 1094 0 0,-46 26 1129 0 0,53-34-1934 0 0,8-5 4264 0 0,30-19-4313 0 0,-2-1 0 0 0,-1-1 0 0 0,0-1 0 0 0,-1 0 0 0 0,0-2 0 0 0,-2 1 0 0 0,12-22-240 0 0,17-57 383 0 0,-10 11-230 0 0,-26 65-153 0 0,-4 5-100 0 0,-3 25 2470 0 0,0 52-1678 0 0,-5 47-374 0 0,-8 113-62 0 0,7-191-186 0 0,-7 42-6 0 0,8-25-54 0 0,5-4-10 0 0,0-25 0 0 0,1-4 12 0 0,-1 5 191 0 0,-10 3-155 0 0,9-19-133 0 0,1-2-722 0 0,0 0-2980 0 0,0 0-1285 0 0</inkml:trace>
  <inkml:trace contextRef="#ctx0" brushRef="#br1" timeOffset="-76319.48">158 679 3223 0 0,'0'0'406'0'0,"0"0"494"0"0,0 0 222 0 0,0 0 44 0 0,0 0-102 0 0,0 0-464 0 0,0 0-206 0 0,-2 0-39 0 0,-6 3-34 0 0,6-3-101 0 0,-36 5 1395 0 0,31-5-1296 0 0,5 0 7 0 0,0 0-32 0 0,-18 0 50 0 0,-37-5-128 0 0,49 5-190 0 0,7 0 49 0 0,-1 0-16 0 0,-4-1-33 0 0,4 0 50 0 0,2 1-1 0 0,0 0-10 0 0,0 0 1 0 0,30-4 79 0 0,61-1 340 0 0,-75 4-288 0 0,-1 0 0 0 0,0-1 0 0 0,1-1 0 0 0,-1 0 0 0 0,-1-1 0 0 0,1-1 0 0 0,10-4-197 0 0,62-40 389 0 0,-74 43-389 0 0,2 0 0 0 0,1 3 11 0 0,-2 7 48 0 0,0 7 110 0 0,-12-9-96 0 0,-2-2 6 0 0,0 0 28 0 0,2 1 11 0 0,7 5 2 0 0,-6-5-6 0 0,-3-1-29 0 0,0 0-12 0 0,0 0-1 0 0,0 0 2 0 0,0 0 4 0 0,0 0 2 0 0,0 0 0 0 0,0 0 0 0 0,0 0 0 0 0,0 0 0 0 0,0 0 0 0 0,0 0-2 0 0,0 0-12 0 0,1 2-12 0 0,6 8-33 0 0,-5-8 32 0 0,-2-2 11 0 0,0 0 0 0 0,0 0 0 0 0,0 0 3 0 0,0 0 10 0 0,0 0 3 0 0,0 0 0 0 0,0 0-2 0 0,0 0-6 0 0,1 2 13 0 0,2 8-16 0 0,-2-7-5 0 0,-1-3 2 0 0,0 0 12 0 0,0 0 32 0 0,0 0-4 0 0,0 0-2 0 0,0 0-5 0 0,0 0-23 0 0,0 0-11 0 0,0 0-1 0 0,-1 2-10 0 0,-1 7-58 0 0,1-6-66 0 0,1-3 2 0 0,0 0 4 0 0,0 0 0 0 0,0 0 0 0 0,0 0 0 0 0,0 0 22 0 0,-1 0 74 0 0,-7-1-22 0 0,0-3-20 0 0,7 3-46 0 0,-28-2-186 0 0,27 3 182 0 0,2 0-12 0 0,0 0 2 0 0,0 0 4 0 0,0 0-2 0 0,0 0-16 0 0,0 0-4 0 0,0 0-792 0 0,0 0-3326 0 0,0 0-1428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861" cy="340570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defTabSz="882030"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4147" y="0"/>
            <a:ext cx="4301861" cy="340570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defTabSz="882030">
              <a:defRPr/>
            </a:pPr>
            <a:fld id="{79452F59-2FFF-49E8-9B97-A36E4DAA23C6}" type="datetimeFigureOut">
              <a:rPr lang="zh-CN" altLang="en-US" smtClean="0"/>
              <a:pPr defTabSz="882030">
                <a:defRPr/>
              </a:pPr>
              <a:t>2025/10/6</a:t>
            </a:fld>
            <a:endParaRPr lang="zh-CN" altLang="en-US"/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9875" cy="2295525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97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91713" y="3271784"/>
            <a:ext cx="7942580" cy="267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3" tIns="44102" rIns="88203" bIns="44102" numCol="1" anchor="t" anchorCtr="0" compatLnSpc="1"/>
          <a:lstStyle/>
          <a:p>
            <a:pPr marL="0" marR="0" lvl="0" indent="0" algn="l" defTabSz="8820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41015" marR="0" lvl="1" indent="0" algn="l" defTabSz="8820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882030" marR="0" lvl="2" indent="0" algn="l" defTabSz="8820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23045" marR="0" lvl="3" indent="0" algn="l" defTabSz="8820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764060" marR="0" lvl="4" indent="0" algn="l" defTabSz="8820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56052"/>
            <a:ext cx="4301861" cy="341623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defTabSz="882030"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4147" y="6456052"/>
            <a:ext cx="4301861" cy="341623"/>
          </a:xfrm>
          <a:prstGeom prst="rect">
            <a:avLst/>
          </a:prstGeom>
        </p:spPr>
        <p:txBody>
          <a:bodyPr vert="horz" wrap="square" lIns="88203" tIns="44102" rIns="88203" bIns="44102" numCol="1" anchor="b" anchorCtr="0" compatLnSpc="1"/>
          <a:lstStyle>
            <a:lvl1pPr algn="r">
              <a:buFont typeface="Arial" panose="020B0604020202020204" pitchFamily="34" charset="0"/>
              <a:buNone/>
              <a:defRPr sz="1200" noProof="1" dirty="0"/>
            </a:lvl1pPr>
          </a:lstStyle>
          <a:p>
            <a:pPr defTabSz="882030" eaLnBrk="1" hangingPunct="1">
              <a:defRPr/>
            </a:pPr>
            <a:fld id="{C863CE71-9DF6-42FE-A80F-B1E7C4598497}" type="slidenum">
              <a:rPr lang="zh-CN" altLang="en-US" smtClean="0"/>
              <a:pPr defTabSz="882030" eaLnBrk="1" hangingPunct="1"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24175" y="849313"/>
            <a:ext cx="4079875" cy="2295525"/>
          </a:xfrm>
          <a:ln>
            <a:miter lim="800000"/>
          </a:ln>
        </p:spPr>
      </p:sp>
      <p:sp>
        <p:nvSpPr>
          <p:cNvPr id="10243" name="备注占位符 2"/>
          <p:cNvSpPr>
            <a:spLocks noGrp="1"/>
          </p:cNvSpPr>
          <p:nvPr>
            <p:ph type="body"/>
          </p:nvPr>
        </p:nvSpPr>
        <p:spPr/>
        <p:txBody>
          <a:bodyPr wrap="square" lIns="88203" tIns="44102" rIns="88203" bIns="44102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102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624146" y="6456052"/>
            <a:ext cx="4301860" cy="34162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en-US" dirty="0"/>
              <a:t>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8310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56015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4711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6467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0162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541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7268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7391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24175" y="849313"/>
            <a:ext cx="4079875" cy="2295525"/>
          </a:xfrm>
          <a:ln>
            <a:miter lim="800000"/>
          </a:ln>
        </p:spPr>
      </p:sp>
      <p:sp>
        <p:nvSpPr>
          <p:cNvPr id="22531" name="文本占位符 2"/>
          <p:cNvSpPr>
            <a:spLocks noGrp="1"/>
          </p:cNvSpPr>
          <p:nvPr>
            <p:ph type="body"/>
          </p:nvPr>
        </p:nvSpPr>
        <p:spPr/>
        <p:txBody>
          <a:bodyPr wrap="square" lIns="88203" tIns="44102" rIns="88203" bIns="44102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225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624146" y="6456052"/>
            <a:ext cx="4301860" cy="34162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A0DB2DC-4C9A-4742-B13C-FB6460FD3503}" type="slidenum">
              <a:rPr kumimoji="0" lang="en-US" altLang="en-US" sz="1200" b="0" i="0" u="none" strike="noStrike" kern="1200" cap="none" spc="0" normalizeH="0" baseline="0" noProof="1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2433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9046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Check </a:t>
            </a:r>
            <a:r>
              <a:rPr lang="zh-CN" altLang="en-US" dirty="0"/>
              <a:t>一下此式</a:t>
            </a:r>
          </a:p>
        </p:txBody>
      </p:sp>
    </p:spTree>
    <p:extLst>
      <p:ext uri="{BB962C8B-B14F-4D97-AF65-F5344CB8AC3E}">
        <p14:creationId xmlns:p14="http://schemas.microsoft.com/office/powerpoint/2010/main" val="8744172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6424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Check </a:t>
            </a:r>
            <a:r>
              <a:rPr lang="zh-CN" altLang="en-US" dirty="0"/>
              <a:t>一下此式</a:t>
            </a:r>
          </a:p>
        </p:txBody>
      </p:sp>
    </p:spTree>
    <p:extLst>
      <p:ext uri="{BB962C8B-B14F-4D97-AF65-F5344CB8AC3E}">
        <p14:creationId xmlns:p14="http://schemas.microsoft.com/office/powerpoint/2010/main" val="4033179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Check </a:t>
            </a:r>
            <a:r>
              <a:rPr lang="zh-CN" altLang="en-US" dirty="0"/>
              <a:t>一下此式</a:t>
            </a:r>
          </a:p>
        </p:txBody>
      </p:sp>
    </p:spTree>
    <p:extLst>
      <p:ext uri="{BB962C8B-B14F-4D97-AF65-F5344CB8AC3E}">
        <p14:creationId xmlns:p14="http://schemas.microsoft.com/office/powerpoint/2010/main" val="3026962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9795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5996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4596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8179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3400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1471" y="1857902"/>
            <a:ext cx="2886047" cy="20639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2555876" y="859631"/>
            <a:ext cx="6119813" cy="5954"/>
          </a:xfrm>
          <a:prstGeom prst="rect">
            <a:avLst/>
          </a:prstGeom>
          <a:solidFill>
            <a:srgbClr val="630D5F"/>
          </a:solidFill>
          <a:ln>
            <a:solidFill>
              <a:srgbClr val="630D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5776" y="311439"/>
            <a:ext cx="6131024" cy="646331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10"/>
          </p:nvPr>
        </p:nvSpPr>
        <p:spPr>
          <a:xfrm>
            <a:off x="3646488" y="1275160"/>
            <a:ext cx="5040312" cy="104028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56272" y="859631"/>
            <a:ext cx="6119813" cy="5954"/>
          </a:xfrm>
          <a:prstGeom prst="rect">
            <a:avLst/>
          </a:prstGeom>
          <a:solidFill>
            <a:srgbClr val="630D5F"/>
          </a:solidFill>
          <a:ln>
            <a:solidFill>
              <a:srgbClr val="630D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630D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5874" y="403771"/>
            <a:ext cx="6120582" cy="461665"/>
          </a:xfrm>
        </p:spPr>
        <p:txBody>
          <a:bodyPr/>
          <a:lstStyle>
            <a:lvl1pPr algn="r">
              <a:defRPr sz="2400">
                <a:ln>
                  <a:noFill/>
                </a:ln>
                <a:solidFill>
                  <a:srgbClr val="630D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191095"/>
          </a:xfrm>
        </p:spPr>
        <p:txBody>
          <a:bodyPr/>
          <a:lstStyle>
            <a:lvl1pPr marL="257175" indent="-257175">
              <a:buFont typeface="Wingdings" panose="05000000000000000000" pitchFamily="2" charset="2"/>
              <a:buChar char="Ø"/>
              <a:defRPr sz="210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539591" indent="-258604">
              <a:buFont typeface="Arial" panose="020B0604020202020204" pitchFamily="34" charset="0"/>
              <a:buChar char="•"/>
              <a:defRPr sz="21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814388" indent="-342900">
              <a:buFont typeface="Wingdings" panose="05000000000000000000" pitchFamily="2" charset="2"/>
              <a:buChar char="ü"/>
              <a:defRPr lang="zh-CN" altLang="en-US" sz="2100" b="0" kern="12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>
              <a:defRPr>
                <a:solidFill>
                  <a:srgbClr val="630D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>
              <a:defRPr>
                <a:solidFill>
                  <a:srgbClr val="630D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  <a:endParaRPr lang="en-US" altLang="zh-CN" noProof="1"/>
          </a:p>
          <a:p>
            <a:pPr lvl="2"/>
            <a:r>
              <a:rPr lang="zh-CN" altLang="en-US" noProof="1"/>
              <a:t>第三级</a:t>
            </a:r>
          </a:p>
        </p:txBody>
      </p:sp>
    </p:spTree>
    <p:extLst>
      <p:ext uri="{BB962C8B-B14F-4D97-AF65-F5344CB8AC3E}">
        <p14:creationId xmlns:p14="http://schemas.microsoft.com/office/powerpoint/2010/main" val="2022234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56272" y="859631"/>
            <a:ext cx="6119813" cy="5954"/>
          </a:xfrm>
          <a:prstGeom prst="rect">
            <a:avLst/>
          </a:prstGeom>
          <a:solidFill>
            <a:srgbClr val="630D5F"/>
          </a:solidFill>
          <a:ln>
            <a:solidFill>
              <a:srgbClr val="630D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630D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5874" y="403772"/>
            <a:ext cx="6120582" cy="461665"/>
          </a:xfrm>
        </p:spPr>
        <p:txBody>
          <a:bodyPr/>
          <a:lstStyle>
            <a:lvl1pPr algn="r">
              <a:defRPr sz="2400">
                <a:ln>
                  <a:noFill/>
                </a:ln>
                <a:solidFill>
                  <a:srgbClr val="630D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803297"/>
          </a:xfrm>
        </p:spPr>
        <p:txBody>
          <a:bodyPr/>
          <a:lstStyle>
            <a:lvl1pPr>
              <a:defRPr sz="21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601504" indent="-258604">
              <a:buFont typeface="Wingdings" panose="05000000000000000000" pitchFamily="2" charset="2"/>
              <a:buChar char="Ø"/>
              <a:defRPr sz="2100">
                <a:solidFill>
                  <a:srgbClr val="630D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>
              <a:defRPr>
                <a:solidFill>
                  <a:srgbClr val="630D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>
              <a:defRPr>
                <a:solidFill>
                  <a:srgbClr val="630D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>
              <a:defRPr>
                <a:solidFill>
                  <a:srgbClr val="630D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</p:txBody>
      </p:sp>
    </p:spTree>
    <p:extLst>
      <p:ext uri="{BB962C8B-B14F-4D97-AF65-F5344CB8AC3E}">
        <p14:creationId xmlns:p14="http://schemas.microsoft.com/office/powerpoint/2010/main" val="2146141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/>
        </p:nvSpPr>
        <p:spPr>
          <a:xfrm>
            <a:off x="2556272" y="859631"/>
            <a:ext cx="6119813" cy="5954"/>
          </a:xfrm>
          <a:prstGeom prst="rect">
            <a:avLst/>
          </a:prstGeom>
          <a:solidFill>
            <a:srgbClr val="630D5F"/>
          </a:solidFill>
          <a:ln>
            <a:solidFill>
              <a:srgbClr val="630D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630D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5776" y="403771"/>
            <a:ext cx="6131024" cy="461665"/>
          </a:xfrm>
        </p:spPr>
        <p:txBody>
          <a:bodyPr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457200" y="1200151"/>
            <a:ext cx="4006788" cy="1191095"/>
          </a:xfrm>
        </p:spPr>
        <p:txBody>
          <a:bodyPr/>
          <a:lstStyle>
            <a:lvl1pPr>
              <a:defRPr sz="2100">
                <a:solidFill>
                  <a:srgbClr val="630D5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270510" indent="-260985">
              <a:defRPr sz="21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539591" indent="-269081">
              <a:defRPr sz="21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11"/>
          </p:nvPr>
        </p:nvSpPr>
        <p:spPr>
          <a:xfrm>
            <a:off x="4572000" y="1200151"/>
            <a:ext cx="4114800" cy="1191095"/>
          </a:xfrm>
        </p:spPr>
        <p:txBody>
          <a:bodyPr/>
          <a:lstStyle>
            <a:lvl1pPr>
              <a:defRPr sz="2100">
                <a:solidFill>
                  <a:srgbClr val="630D5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270510" indent="-260985">
              <a:defRPr sz="21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539591" indent="-269081">
              <a:defRPr sz="21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1182155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1984" y="4210006"/>
            <a:ext cx="5486400" cy="415498"/>
          </a:xfrm>
        </p:spPr>
        <p:txBody>
          <a:bodyPr anchor="b"/>
          <a:lstStyle>
            <a:lvl1pPr algn="ctr">
              <a:defRPr sz="2100" b="1">
                <a:solidFill>
                  <a:srgbClr val="630D5F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41984" y="1059582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380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/>
        </p:nvSpPr>
        <p:spPr>
          <a:xfrm>
            <a:off x="521494" y="1524000"/>
            <a:ext cx="8101013" cy="1188244"/>
          </a:xfrm>
          <a:prstGeom prst="rect">
            <a:avLst/>
          </a:prstGeom>
          <a:solidFill>
            <a:srgbClr val="630D5F"/>
          </a:solidFill>
          <a:ln>
            <a:solidFill>
              <a:srgbClr val="630D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2001" y="1795421"/>
            <a:ext cx="8099999" cy="646331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50082" y="2973817"/>
            <a:ext cx="7918363" cy="36933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47121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/>
        </p:nvSpPr>
        <p:spPr>
          <a:xfrm>
            <a:off x="521494" y="1524000"/>
            <a:ext cx="8101013" cy="1188244"/>
          </a:xfrm>
          <a:prstGeom prst="rect">
            <a:avLst/>
          </a:prstGeom>
          <a:solidFill>
            <a:srgbClr val="630D5F"/>
          </a:solidFill>
          <a:ln>
            <a:solidFill>
              <a:srgbClr val="630D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2001" y="1864670"/>
            <a:ext cx="8099999" cy="507831"/>
          </a:xfrm>
        </p:spPr>
        <p:txBody>
          <a:bodyPr/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50082" y="2973817"/>
            <a:ext cx="3165835" cy="646331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11"/>
          </p:nvPr>
        </p:nvSpPr>
        <p:spPr>
          <a:xfrm>
            <a:off x="4626006" y="2973817"/>
            <a:ext cx="3996500" cy="369332"/>
          </a:xfrm>
        </p:spPr>
        <p:txBody>
          <a:bodyPr/>
          <a:lstStyle>
            <a:lvl1pPr>
              <a:defRPr lang="zh-CN" altLang="en-US" sz="1800" b="1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94170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"/>
          <p:cNvSpPr>
            <a:spLocks noChangeArrowheads="1"/>
          </p:cNvSpPr>
          <p:nvPr/>
        </p:nvSpPr>
        <p:spPr bwMode="auto">
          <a:xfrm>
            <a:off x="3048000" y="2288382"/>
            <a:ext cx="1524000" cy="1088231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Rectangle 47"/>
          <p:cNvSpPr>
            <a:spLocks noChangeArrowheads="1"/>
          </p:cNvSpPr>
          <p:nvPr/>
        </p:nvSpPr>
        <p:spPr bwMode="gray">
          <a:xfrm>
            <a:off x="4572000" y="3374231"/>
            <a:ext cx="1524000" cy="10858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5366" name="Picture 5" descr="C:\Documents and Settings\Administrator\桌面\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537097" y="2286001"/>
            <a:ext cx="1522809" cy="10882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6" descr="C:\Documents and Settings\Administrator\桌面\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0" y="2288382"/>
            <a:ext cx="1522810" cy="10882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Picture 7" descr="C:\Documents and Settings\Administrator\桌面\3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369469"/>
            <a:ext cx="1522810" cy="10882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9" name="Picture 8" descr="C:\Documents and Settings\Administrator\桌面\4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3049191" y="3374232"/>
            <a:ext cx="1522809" cy="10882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683568" y="1426083"/>
            <a:ext cx="8154906" cy="553998"/>
          </a:xfrm>
        </p:spPr>
        <p:txBody>
          <a:bodyPr/>
          <a:lstStyle>
            <a:lvl1pPr algn="ctr">
              <a:defRPr sz="3000">
                <a:solidFill>
                  <a:srgbClr val="630D5F"/>
                </a:solidFill>
              </a:defRPr>
            </a:lvl1pPr>
          </a:lstStyle>
          <a:p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402891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1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defTabSz="685800">
              <a:defRPr/>
            </a:pPr>
            <a:r>
              <a:rPr lang="en-US" altLang="zh-CN" sz="1350"/>
              <a:t>2023/11/13</a:t>
            </a:r>
            <a:endParaRPr lang="zh-CN" altLang="en-US" sz="1350"/>
          </a:p>
        </p:txBody>
      </p:sp>
      <p:sp>
        <p:nvSpPr>
          <p:cNvPr id="7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defTabSz="685800">
              <a:defRPr/>
            </a:pPr>
            <a:endParaRPr lang="zh-CN" altLang="en-US" sz="1350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defTabSz="685800">
              <a:defRPr/>
            </a:pPr>
            <a:fld id="{DE2D1913-7E4E-494B-BB9D-C7D6A017BB24}" type="slidenum">
              <a:rPr lang="zh-CN" altLang="en-US" sz="1350" smtClean="0"/>
              <a:pPr defTabSz="685800">
                <a:defRPr/>
              </a:pPr>
              <a:t>‹#›</a:t>
            </a:fld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898824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565453"/>
      </p:ext>
    </p:extLst>
  </p:cSld>
  <p:clrMapOvr>
    <a:masterClrMapping/>
  </p:clrMapOvr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315501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55876" y="859631"/>
            <a:ext cx="6119813" cy="5954"/>
          </a:xfrm>
          <a:prstGeom prst="rect">
            <a:avLst/>
          </a:prstGeom>
          <a:solidFill>
            <a:srgbClr val="630D5F"/>
          </a:solidFill>
          <a:ln>
            <a:solidFill>
              <a:srgbClr val="630D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1800" b="0" i="0" u="none" strike="noStrike" kern="1200" cap="none" spc="0" normalizeH="0" baseline="0" noProof="1">
              <a:ln>
                <a:noFill/>
              </a:ln>
              <a:solidFill>
                <a:srgbClr val="630D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5874" y="311439"/>
            <a:ext cx="6120582" cy="646331"/>
          </a:xfrm>
        </p:spPr>
        <p:txBody>
          <a:bodyPr/>
          <a:lstStyle>
            <a:lvl1pPr algn="r">
              <a:defRPr sz="3600">
                <a:ln>
                  <a:noFill/>
                </a:ln>
                <a:solidFill>
                  <a:srgbClr val="630D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104028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802005" indent="-344805"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>
              <a:defRPr>
                <a:solidFill>
                  <a:srgbClr val="630D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>
              <a:defRPr>
                <a:solidFill>
                  <a:srgbClr val="630D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>
              <a:defRPr>
                <a:solidFill>
                  <a:srgbClr val="630D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56650"/>
      </p:ext>
    </p:extLst>
  </p:cSld>
  <p:clrMapOvr>
    <a:masterClrMapping/>
  </p:clrMapOvr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295497"/>
      </p:ext>
    </p:extLst>
  </p:cSld>
  <p:clrMapOvr>
    <a:masterClrMapping/>
  </p:clrMapOvr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898453"/>
      </p:ext>
    </p:extLst>
  </p:cSld>
  <p:clrMapOvr>
    <a:masterClrMapping/>
  </p:clrMapOvr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617960"/>
      </p:ext>
    </p:extLst>
  </p:cSld>
  <p:clrMapOvr>
    <a:masterClrMapping/>
  </p:clrMapOvr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440903"/>
      </p:ext>
    </p:extLst>
  </p:cSld>
  <p:clrMapOvr>
    <a:masterClrMapping/>
  </p:clrMapOvr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105621"/>
      </p:ext>
    </p:extLst>
  </p:cSld>
  <p:clrMapOvr>
    <a:masterClrMapping/>
  </p:clrMapOvr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623560"/>
      </p:ext>
    </p:extLst>
  </p:cSld>
  <p:clrMapOvr>
    <a:masterClrMapping/>
  </p:clrMapOvr>
  <p:hf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652549"/>
      </p:ext>
    </p:extLst>
  </p:cSld>
  <p:clrMapOvr>
    <a:masterClrMapping/>
  </p:clrMapOvr>
  <p:hf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173326"/>
      </p:ext>
    </p:extLst>
  </p:cSld>
  <p:clrMapOvr>
    <a:masterClrMapping/>
  </p:clrMapOvr>
  <p:hf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56273" y="859632"/>
            <a:ext cx="6119813" cy="5954"/>
          </a:xfrm>
          <a:prstGeom prst="rect">
            <a:avLst/>
          </a:prstGeom>
          <a:solidFill>
            <a:srgbClr val="630D5F"/>
          </a:solidFill>
          <a:ln>
            <a:solidFill>
              <a:srgbClr val="630D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630D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5874" y="415314"/>
            <a:ext cx="6120582" cy="438581"/>
          </a:xfrm>
        </p:spPr>
        <p:txBody>
          <a:bodyPr/>
          <a:lstStyle>
            <a:lvl1pPr algn="r">
              <a:defRPr sz="2400">
                <a:ln>
                  <a:noFill/>
                </a:ln>
                <a:solidFill>
                  <a:srgbClr val="630D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46235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95289" y="1815704"/>
            <a:ext cx="8424863" cy="1188244"/>
          </a:xfrm>
          <a:prstGeom prst="rect">
            <a:avLst/>
          </a:prstGeom>
          <a:solidFill>
            <a:srgbClr val="630D5F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2094842"/>
            <a:ext cx="7772400" cy="769441"/>
          </a:xfrm>
        </p:spPr>
        <p:txBody>
          <a:bodyPr anchor="t"/>
          <a:lstStyle>
            <a:lvl1pPr algn="ctr">
              <a:defRPr sz="44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_版式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06338"/>
            <a:ext cx="6400800" cy="646331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457200" y="1604456"/>
            <a:ext cx="8229600" cy="830997"/>
          </a:xfrm>
        </p:spPr>
        <p:txBody>
          <a:bodyPr/>
          <a:lstStyle>
            <a:lvl1pPr algn="ctr">
              <a:defRPr sz="4800" b="1">
                <a:solidFill>
                  <a:srgbClr val="630D5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606E836-E28A-4254-B6A9-A94C28B9D4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62909" y="201805"/>
            <a:ext cx="1828799" cy="812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/>
          <p:cNvSpPr txBox="1">
            <a:spLocks noChangeArrowheads="1"/>
          </p:cNvSpPr>
          <p:nvPr/>
        </p:nvSpPr>
        <p:spPr bwMode="auto">
          <a:xfrm>
            <a:off x="-469900" y="35814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Rectangle 46"/>
          <p:cNvSpPr>
            <a:spLocks noChangeArrowheads="1"/>
          </p:cNvSpPr>
          <p:nvPr/>
        </p:nvSpPr>
        <p:spPr bwMode="auto">
          <a:xfrm>
            <a:off x="3048000" y="2288382"/>
            <a:ext cx="1524000" cy="1088231"/>
          </a:xfrm>
          <a:prstGeom prst="rect">
            <a:avLst/>
          </a:prstGeom>
          <a:solidFill>
            <a:srgbClr val="33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47"/>
          <p:cNvSpPr>
            <a:spLocks noChangeArrowheads="1"/>
          </p:cNvSpPr>
          <p:nvPr/>
        </p:nvSpPr>
        <p:spPr bwMode="gray">
          <a:xfrm>
            <a:off x="4572000" y="3374231"/>
            <a:ext cx="1524000" cy="10858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151" name="Picture 5" descr="C:\Documents and Settings\Administrator\桌面\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536701" y="2286001"/>
            <a:ext cx="1522413" cy="10882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Picture 6" descr="C:\Documents and Settings\Administrator\桌面\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1" y="2288382"/>
            <a:ext cx="1522413" cy="10882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Picture 7" descr="C:\Documents and Settings\Administrator\桌面\3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1" y="3369469"/>
            <a:ext cx="1522413" cy="10882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8" descr="C:\Documents and Settings\Administrator\桌面\4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3049588" y="3374232"/>
            <a:ext cx="1522412" cy="10882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683568" y="1349139"/>
            <a:ext cx="8229600" cy="707886"/>
          </a:xfrm>
        </p:spPr>
        <p:txBody>
          <a:bodyPr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2023/11/13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图片 17" descr="s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37085"/>
            <a:ext cx="9144000" cy="1890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294085" y="222647"/>
            <a:ext cx="2520554" cy="971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50" name="Picture 2" descr="D:\My Pictures\nju\南京大学视觉形象规范化标准(jpeg格式文件)\03校标，中、英文校名组合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1254" y="395288"/>
            <a:ext cx="2106215" cy="6274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5661422" y="357188"/>
            <a:ext cx="3482579" cy="507831"/>
          </a:xfrm>
          <a:prstGeom prst="rect">
            <a:avLst/>
          </a:prstGeom>
          <a:solidFill>
            <a:srgbClr val="630D5F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诚朴雄伟   励学敦行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520" y="1799332"/>
            <a:ext cx="5112568" cy="1107996"/>
          </a:xfrm>
        </p:spPr>
        <p:txBody>
          <a:bodyPr/>
          <a:lstStyle>
            <a:lvl1pPr algn="ctr">
              <a:defRPr sz="3300" b="1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7526" y="3813889"/>
            <a:ext cx="8568952" cy="461665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7030A0"/>
                </a:solidFill>
                <a:effectLst/>
                <a:latin typeface="方正小标宋简体" panose="02000000000000000000" pitchFamily="2" charset="-122"/>
                <a:ea typeface="方正小标宋简体" panose="02000000000000000000" pitchFamily="2" charset="-122"/>
                <a:cs typeface="Arial" panose="020B0604020202020204" pitchFamily="34" charset="0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23858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847850"/>
            <a:ext cx="2228850" cy="2219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2556272" y="859631"/>
            <a:ext cx="6119813" cy="5954"/>
          </a:xfrm>
          <a:prstGeom prst="rect">
            <a:avLst/>
          </a:prstGeom>
          <a:solidFill>
            <a:srgbClr val="630D5F"/>
          </a:solidFill>
          <a:ln w="38100">
            <a:solidFill>
              <a:srgbClr val="630D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5776" y="403771"/>
            <a:ext cx="6131024" cy="46166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10"/>
          </p:nvPr>
        </p:nvSpPr>
        <p:spPr>
          <a:xfrm>
            <a:off x="3437874" y="1793454"/>
            <a:ext cx="5248926" cy="415498"/>
          </a:xfrm>
        </p:spPr>
        <p:txBody>
          <a:bodyPr/>
          <a:lstStyle>
            <a:lvl1pPr marL="540544" indent="-540544">
              <a:buFont typeface="+mj-ea"/>
              <a:buAutoNum type="ea1JpnChsDbPeriod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771525" indent="-428625">
              <a:buFont typeface="+mj-ea"/>
              <a:buAutoNum type="ea1JpnChsDb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74982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56272" y="859631"/>
            <a:ext cx="6119813" cy="5954"/>
          </a:xfrm>
          <a:prstGeom prst="rect">
            <a:avLst/>
          </a:prstGeom>
          <a:solidFill>
            <a:srgbClr val="630D5F"/>
          </a:solidFill>
          <a:ln>
            <a:solidFill>
              <a:srgbClr val="630D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630D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5874" y="403771"/>
            <a:ext cx="6120582" cy="461665"/>
          </a:xfrm>
        </p:spPr>
        <p:txBody>
          <a:bodyPr/>
          <a:lstStyle>
            <a:lvl1pPr algn="r">
              <a:defRPr sz="2400">
                <a:ln>
                  <a:noFill/>
                </a:ln>
                <a:solidFill>
                  <a:srgbClr val="630D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191095"/>
          </a:xfrm>
        </p:spPr>
        <p:txBody>
          <a:bodyPr/>
          <a:lstStyle>
            <a:lvl1pPr marL="257175" indent="-257175">
              <a:buFont typeface="Wingdings" panose="05000000000000000000" pitchFamily="2" charset="2"/>
              <a:buChar char="Ø"/>
              <a:defRPr sz="210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258604" indent="-258604">
              <a:buFont typeface="Arial" panose="020B0604020202020204" pitchFamily="34" charset="0"/>
              <a:buChar char="•"/>
              <a:defRPr sz="21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814388" indent="-342900">
              <a:buFont typeface="Wingdings" panose="05000000000000000000" pitchFamily="2" charset="2"/>
              <a:buChar char="ü"/>
              <a:defRPr lang="zh-CN" altLang="en-US" sz="2100" b="0" kern="12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>
              <a:defRPr>
                <a:solidFill>
                  <a:srgbClr val="630D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>
              <a:defRPr>
                <a:solidFill>
                  <a:srgbClr val="630D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  <a:endParaRPr lang="en-US" altLang="zh-CN" noProof="1"/>
          </a:p>
          <a:p>
            <a:pPr lvl="2"/>
            <a:r>
              <a:rPr lang="zh-CN" altLang="en-US" noProof="1"/>
              <a:t>第三级</a:t>
            </a:r>
          </a:p>
        </p:txBody>
      </p:sp>
    </p:spTree>
    <p:extLst>
      <p:ext uri="{BB962C8B-B14F-4D97-AF65-F5344CB8AC3E}">
        <p14:creationId xmlns:p14="http://schemas.microsoft.com/office/powerpoint/2010/main" val="2916616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2555876" y="311438"/>
            <a:ext cx="6130925" cy="646331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10402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pic>
        <p:nvPicPr>
          <p:cNvPr id="1028" name="图片 1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23851" y="264498"/>
            <a:ext cx="2087563" cy="6463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11"/>
          <p:cNvPicPr>
            <a:picLocks noChangeAspect="1"/>
          </p:cNvPicPr>
          <p:nvPr/>
        </p:nvPicPr>
        <p:blipFill rotWithShape="1">
          <a:blip r:embed="rId9" cstate="print">
            <a:alphaModFix amt="2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8" t="6277" r="36153" b="71513"/>
          <a:stretch>
            <a:fillRect/>
          </a:stretch>
        </p:blipFill>
        <p:spPr>
          <a:xfrm>
            <a:off x="5580113" y="1678898"/>
            <a:ext cx="3237635" cy="32544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49" r:id="rId4"/>
    <p:sldLayoutId id="2147483655" r:id="rId5"/>
    <p:sldLayoutId id="2147483656" r:id="rId6"/>
  </p:sldLayoutIdLst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630D5F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30D5F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30D5F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30D5F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30D5F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805180" indent="-34798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8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2556273" y="403772"/>
            <a:ext cx="6130528" cy="46166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1191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en-US" altLang="en-US" dirty="0"/>
              <a:t>单击此处编辑母版文本样式</a:t>
            </a:r>
          </a:p>
          <a:p>
            <a:pPr lvl="1"/>
            <a:r>
              <a:rPr lang="en-US" altLang="en-US" dirty="0"/>
              <a:t>第二级</a:t>
            </a:r>
            <a:endParaRPr lang="en-US" altLang="zh-CN" dirty="0"/>
          </a:p>
          <a:p>
            <a:pPr lvl="2"/>
            <a:r>
              <a:rPr lang="en-US" altLang="zh-CN" dirty="0"/>
              <a:t> </a:t>
            </a:r>
            <a:r>
              <a:rPr lang="en-US" altLang="en-US" dirty="0"/>
              <a:t>第三级</a:t>
            </a:r>
          </a:p>
        </p:txBody>
      </p:sp>
      <p:pic>
        <p:nvPicPr>
          <p:cNvPr id="1028" name="图片 14"/>
          <p:cNvPicPr/>
          <p:nvPr userDrawn="1"/>
        </p:nvPicPr>
        <p:blipFill>
          <a:blip r:embed="rId13"/>
          <a:stretch>
            <a:fillRect/>
          </a:stretch>
        </p:blipFill>
        <p:spPr>
          <a:xfrm>
            <a:off x="457200" y="303610"/>
            <a:ext cx="1646635" cy="5131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9" name="Picture 11"/>
          <p:cNvPicPr/>
          <p:nvPr/>
        </p:nvPicPr>
        <p:blipFill>
          <a:blip r:embed="rId14"/>
          <a:stretch>
            <a:fillRect/>
          </a:stretch>
        </p:blipFill>
        <p:spPr>
          <a:xfrm>
            <a:off x="6238875" y="2343150"/>
            <a:ext cx="2600325" cy="260032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4056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8" r:id="rId10"/>
    <p:sldLayoutId id="2147483669" r:id="rId11"/>
  </p:sldLayoutIdLst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630D5F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30D5F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30D5F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30D5F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30D5F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b="1" kern="1200">
          <a:solidFill>
            <a:srgbClr val="630D5F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03885" indent="-26098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1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ü"/>
        <a:defRPr sz="2100" b="1" kern="1200">
          <a:solidFill>
            <a:srgbClr val="E46C0A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图片 14">
            <a:extLst>
              <a:ext uri="{FF2B5EF4-FFF2-40B4-BE49-F238E27FC236}">
                <a16:creationId xmlns:a16="http://schemas.microsoft.com/office/drawing/2014/main" id="{9ABFC1F4-5FC0-40E9-870E-D053E093522A}"/>
              </a:ext>
            </a:extLst>
          </p:cNvPr>
          <p:cNvPicPr/>
          <p:nvPr userDrawn="1"/>
        </p:nvPicPr>
        <p:blipFill>
          <a:blip r:embed="rId14"/>
          <a:stretch>
            <a:fillRect/>
          </a:stretch>
        </p:blipFill>
        <p:spPr>
          <a:xfrm>
            <a:off x="457201" y="303611"/>
            <a:ext cx="1646635" cy="51315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7506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3.png"/><Relationship Id="rId4" Type="http://schemas.openxmlformats.org/officeDocument/2006/relationships/image" Target="../media/image6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3.emf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3500.png"/><Relationship Id="rId18" Type="http://schemas.openxmlformats.org/officeDocument/2006/relationships/image" Target="../media/image1030.png"/><Relationship Id="rId3" Type="http://schemas.openxmlformats.org/officeDocument/2006/relationships/image" Target="../media/image72.png"/><Relationship Id="rId21" Type="http://schemas.openxmlformats.org/officeDocument/2006/relationships/image" Target="../media/image100.png"/><Relationship Id="rId7" Type="http://schemas.openxmlformats.org/officeDocument/2006/relationships/image" Target="../media/image1000.png"/><Relationship Id="rId12" Type="http://schemas.openxmlformats.org/officeDocument/2006/relationships/customXml" Target="../ink/ink4.xml"/><Relationship Id="rId17" Type="http://schemas.openxmlformats.org/officeDocument/2006/relationships/customXml" Target="../ink/ink6.xm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98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9.xml"/><Relationship Id="rId6" Type="http://schemas.openxmlformats.org/officeDocument/2006/relationships/customXml" Target="../ink/ink2.xml"/><Relationship Id="rId11" Type="http://schemas.openxmlformats.org/officeDocument/2006/relationships/image" Target="../media/image3410.png"/><Relationship Id="rId5" Type="http://schemas.openxmlformats.org/officeDocument/2006/relationships/image" Target="../media/image990.png"/><Relationship Id="rId15" Type="http://schemas.openxmlformats.org/officeDocument/2006/relationships/image" Target="../media/image3600.png"/><Relationship Id="rId23" Type="http://schemas.openxmlformats.org/officeDocument/2006/relationships/image" Target="../media/image102.png"/><Relationship Id="rId19" Type="http://schemas.openxmlformats.org/officeDocument/2006/relationships/image" Target="../media/image1040.png"/><Relationship Id="rId4" Type="http://schemas.openxmlformats.org/officeDocument/2006/relationships/customXml" Target="../ink/ink1.xml"/><Relationship Id="rId14" Type="http://schemas.openxmlformats.org/officeDocument/2006/relationships/customXml" Target="../ink/ink5.xml"/><Relationship Id="rId22" Type="http://schemas.openxmlformats.org/officeDocument/2006/relationships/image" Target="../media/image10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9.emf"/><Relationship Id="rId5" Type="http://schemas.openxmlformats.org/officeDocument/2006/relationships/image" Target="../media/image80.png"/><Relationship Id="rId4" Type="http://schemas.openxmlformats.org/officeDocument/2006/relationships/image" Target="../media/image7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1.emf"/><Relationship Id="rId4" Type="http://schemas.openxmlformats.org/officeDocument/2006/relationships/image" Target="../media/image8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0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42.png"/><Relationship Id="rId10" Type="http://schemas.microsoft.com/office/2007/relationships/diagramDrawing" Target="../diagrams/drawing1.xml"/><Relationship Id="rId4" Type="http://schemas.openxmlformats.org/officeDocument/2006/relationships/image" Target="../media/image41.png"/><Relationship Id="rId9" Type="http://schemas.openxmlformats.org/officeDocument/2006/relationships/diagramColors" Target="../diagrams/colors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3">
            <a:extLst>
              <a:ext uri="{FF2B5EF4-FFF2-40B4-BE49-F238E27FC236}">
                <a16:creationId xmlns:a16="http://schemas.microsoft.com/office/drawing/2014/main" id="{6EE16565-0E49-4B84-BED7-BDB66C5913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311855"/>
            <a:ext cx="6400800" cy="1040285"/>
          </a:xfrm>
        </p:spPr>
        <p:txBody>
          <a:bodyPr/>
          <a:lstStyle/>
          <a:p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Yong-Liang Ma</a:t>
            </a:r>
          </a:p>
          <a:p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Nanjing University</a:t>
            </a: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3189" y="1107507"/>
            <a:ext cx="8229600" cy="2134815"/>
          </a:xfrm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3600" spc="300" noProof="1">
                <a:latin typeface="Centaur" panose="02030504050205020304" pitchFamily="18" charset="0"/>
              </a:rPr>
              <a:t>Manifestation of scale symmetry in </a:t>
            </a:r>
            <a:r>
              <a:rPr lang="en-US" altLang="zh-CN" sz="3600" spc="300" noProof="1">
                <a:solidFill>
                  <a:srgbClr val="FF0000"/>
                </a:solidFill>
                <a:latin typeface="Centaur" panose="02030504050205020304" pitchFamily="18" charset="0"/>
              </a:rPr>
              <a:t>dense nuclear </a:t>
            </a:r>
            <a:r>
              <a:rPr lang="en-US" altLang="zh-CN" sz="3600" spc="300" noProof="1">
                <a:latin typeface="Centaur" panose="02030504050205020304" pitchFamily="18" charset="0"/>
              </a:rPr>
              <a:t>meduim</a:t>
            </a:r>
            <a:br>
              <a:rPr lang="en-US" altLang="zh-CN" sz="3600" spc="300" noProof="1">
                <a:latin typeface="Centaur" panose="02030504050205020304" pitchFamily="18" charset="0"/>
              </a:rPr>
            </a:br>
            <a:r>
              <a:rPr lang="en-US" altLang="zh-CN" sz="1800" noProof="1">
                <a:latin typeface="Centaur" panose="02030504050205020304" pitchFamily="18" charset="0"/>
              </a:rPr>
              <a:t>---peak of sound velocity and pseudoconformal structure</a:t>
            </a:r>
            <a:endParaRPr kumimoji="0" lang="zh-CN" altLang="en-US" sz="1800" i="0" u="none" strike="noStrike" kern="1200" cap="all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aur" panose="020305040502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F57504-A06A-4521-2E1F-B06EDF1BDA0C}"/>
              </a:ext>
            </a:extLst>
          </p:cNvPr>
          <p:cNvSpPr txBox="1"/>
          <p:nvPr/>
        </p:nvSpPr>
        <p:spPr>
          <a:xfrm>
            <a:off x="1355558" y="657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6A3AC20-4622-4D8D-8FB8-6B5DA8115451}"/>
              </a:ext>
            </a:extLst>
          </p:cNvPr>
          <p:cNvSpPr txBox="1"/>
          <p:nvPr/>
        </p:nvSpPr>
        <p:spPr>
          <a:xfrm>
            <a:off x="1347504" y="4476833"/>
            <a:ext cx="66134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QCD phase diagram: From theory to experimental signatures</a:t>
            </a:r>
            <a:r>
              <a:rPr lang="en-US" altLang="zh-CN" sz="1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Dalian, Liaoning, Oct. 8-11, 2025</a:t>
            </a:r>
            <a:endParaRPr lang="zh-CN" altLang="en-US" sz="14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621FE2A-4E32-4D8D-8056-15F56E3B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74" y="403771"/>
            <a:ext cx="6120582" cy="46166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FAF7B49-0BBD-49FF-9384-1CE32407DFE1}"/>
              </a:ext>
            </a:extLst>
          </p:cNvPr>
          <p:cNvSpPr txBox="1"/>
          <p:nvPr/>
        </p:nvSpPr>
        <p:spPr>
          <a:xfrm>
            <a:off x="632666" y="4328323"/>
            <a:ext cx="7979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The peak in the SV is due to the nonlinear realization of scale symmetry, NOT observed in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Walecka</a:t>
            </a:r>
            <a:r>
              <a:rPr lang="en-US" altLang="zh-CN" dirty="0">
                <a:solidFill>
                  <a:srgbClr val="FF0000"/>
                </a:solidFill>
              </a:rPr>
              <a:t>-</a:t>
            </a:r>
            <a:r>
              <a:rPr lang="en-US" altLang="zh-CN" dirty="0" err="1">
                <a:solidFill>
                  <a:srgbClr val="FF0000"/>
                </a:solidFill>
              </a:rPr>
              <a:t>typy</a:t>
            </a:r>
            <a:r>
              <a:rPr lang="en-US" altLang="zh-CN" dirty="0">
                <a:solidFill>
                  <a:srgbClr val="FF0000"/>
                </a:solidFill>
              </a:rPr>
              <a:t> models!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B0AC3BA-301E-47FF-8551-813924E69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270" y="1149161"/>
            <a:ext cx="4417152" cy="3007422"/>
          </a:xfrm>
          <a:prstGeom prst="rect">
            <a:avLst/>
          </a:prstGeom>
        </p:spPr>
      </p:pic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4A7C0237-81EF-42C2-A342-2DE9ACD7EBFE}"/>
              </a:ext>
            </a:extLst>
          </p:cNvPr>
          <p:cNvCxnSpPr>
            <a:cxnSpLocks/>
            <a:stCxn id="13" idx="4"/>
            <a:endCxn id="14" idx="0"/>
          </p:cNvCxnSpPr>
          <p:nvPr/>
        </p:nvCxnSpPr>
        <p:spPr>
          <a:xfrm>
            <a:off x="5353274" y="2251587"/>
            <a:ext cx="262537" cy="276117"/>
          </a:xfrm>
          <a:prstGeom prst="straightConnector1">
            <a:avLst/>
          </a:prstGeom>
          <a:ln w="25400">
            <a:solidFill>
              <a:srgbClr val="63065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>
            <a:extLst>
              <a:ext uri="{FF2B5EF4-FFF2-40B4-BE49-F238E27FC236}">
                <a16:creationId xmlns:a16="http://schemas.microsoft.com/office/drawing/2014/main" id="{FE2C3882-2A05-4433-883C-C0E9F20F8498}"/>
              </a:ext>
            </a:extLst>
          </p:cNvPr>
          <p:cNvSpPr/>
          <p:nvPr/>
        </p:nvSpPr>
        <p:spPr>
          <a:xfrm>
            <a:off x="4979258" y="1756681"/>
            <a:ext cx="748032" cy="494906"/>
          </a:xfrm>
          <a:prstGeom prst="ellipse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0000">
                  <a:schemeClr val="accent1">
                    <a:lumMod val="45000"/>
                    <a:lumOff val="55000"/>
                  </a:schemeClr>
                </a:gs>
                <a:gs pos="100000">
                  <a:srgbClr val="7030A0"/>
                </a:gs>
              </a:gsLst>
              <a:lin ang="5400000" scaled="1"/>
            </a:gra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14ED57C-3543-4074-9CAC-EF2A8FBBC4CF}"/>
              </a:ext>
            </a:extLst>
          </p:cNvPr>
          <p:cNvSpPr txBox="1"/>
          <p:nvPr/>
        </p:nvSpPr>
        <p:spPr>
          <a:xfrm>
            <a:off x="4979258" y="2527704"/>
            <a:ext cx="1273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63065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Linear model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63065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738ACEB-D5C6-4DC5-9758-34400B24A17C}"/>
                  </a:ext>
                </a:extLst>
              </p:cNvPr>
              <p:cNvSpPr txBox="1"/>
              <p:nvPr/>
            </p:nvSpPr>
            <p:spPr>
              <a:xfrm>
                <a:off x="6736936" y="941775"/>
                <a:ext cx="24046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Peak</a:t>
                </a:r>
                <a:r>
                  <a:rPr kumimoji="0" lang="en-US" altLang="zh-CN" sz="1600" b="0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 of SV, n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ot far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0" lang="en-US" altLang="zh-C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738ACEB-D5C6-4DC5-9758-34400B24A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936" y="941775"/>
                <a:ext cx="2404697" cy="338554"/>
              </a:xfrm>
              <a:prstGeom prst="rect">
                <a:avLst/>
              </a:prstGeom>
              <a:blipFill>
                <a:blip r:embed="rId4"/>
                <a:stretch>
                  <a:fillRect l="-1266" t="-5357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>
            <a:extLst>
              <a:ext uri="{FF2B5EF4-FFF2-40B4-BE49-F238E27FC236}">
                <a16:creationId xmlns:a16="http://schemas.microsoft.com/office/drawing/2014/main" id="{41557894-A5EA-4F82-B430-5A8996C601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509" y="3191517"/>
            <a:ext cx="3863090" cy="85399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27E7908-B161-4C99-B458-EAFF0EE47F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509" y="1237524"/>
            <a:ext cx="3939505" cy="2025753"/>
          </a:xfrm>
          <a:prstGeom prst="rect">
            <a:avLst/>
          </a:prstGeom>
        </p:spPr>
      </p:pic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E1319F34-3E4F-4246-A4FD-279F6D511F62}"/>
              </a:ext>
            </a:extLst>
          </p:cNvPr>
          <p:cNvCxnSpPr/>
          <p:nvPr/>
        </p:nvCxnSpPr>
        <p:spPr>
          <a:xfrm flipH="1">
            <a:off x="7747819" y="1278194"/>
            <a:ext cx="176981" cy="20952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B11B6FE4-2A88-45F6-A069-384A557E24EE}"/>
              </a:ext>
            </a:extLst>
          </p:cNvPr>
          <p:cNvCxnSpPr/>
          <p:nvPr/>
        </p:nvCxnSpPr>
        <p:spPr>
          <a:xfrm flipH="1">
            <a:off x="6415051" y="1280329"/>
            <a:ext cx="1524233" cy="56813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BB658CB9-9BDF-47A5-8E84-579DBB5F5068}"/>
              </a:ext>
            </a:extLst>
          </p:cNvPr>
          <p:cNvSpPr txBox="1"/>
          <p:nvPr/>
        </p:nvSpPr>
        <p:spPr>
          <a:xfrm>
            <a:off x="481781" y="941775"/>
            <a:ext cx="3962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FF0000"/>
                </a:solidFill>
              </a:rPr>
              <a:t>Self-consistent mean field calculation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621FE2A-4E32-4D8D-8056-15F56E3B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74" y="403771"/>
            <a:ext cx="6120582" cy="461665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816E5EC-F8B0-4990-81B2-0F712C27F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89" y="1860613"/>
            <a:ext cx="4301658" cy="299893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DAB73D4-D839-4F18-AC7F-35CE7439829E}"/>
              </a:ext>
            </a:extLst>
          </p:cNvPr>
          <p:cNvSpPr txBox="1"/>
          <p:nvPr/>
        </p:nvSpPr>
        <p:spPr>
          <a:xfrm>
            <a:off x="1240543" y="2032123"/>
            <a:ext cx="1032011" cy="58477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Hadronic phase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13F6BFE-FC7B-40EE-B6A5-71F0EC17D33C}"/>
              </a:ext>
            </a:extLst>
          </p:cNvPr>
          <p:cNvSpPr txBox="1"/>
          <p:nvPr/>
        </p:nvSpPr>
        <p:spPr>
          <a:xfrm>
            <a:off x="2555874" y="987805"/>
            <a:ext cx="4798655" cy="830997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aur" panose="02030504050205020304" pitchFamily="18" charset="0"/>
                <a:ea typeface="宋体" panose="02010600030101010101" pitchFamily="2" charset="-122"/>
                <a:cs typeface="+mn-cs"/>
              </a:rPr>
              <a:t>Emerges in the transition from a phase with broken chiral symmetry to one with gapped Fermi surface with the condensation of diquarks and dibaryons.</a:t>
            </a: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1388720C-7F77-48D0-9BFB-9B514712A95E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2394156" y="1403304"/>
            <a:ext cx="161718" cy="1021095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F0A875F7-4B16-4B3C-AB84-BEB782770D73}"/>
              </a:ext>
            </a:extLst>
          </p:cNvPr>
          <p:cNvSpPr txBox="1"/>
          <p:nvPr/>
        </p:nvSpPr>
        <p:spPr>
          <a:xfrm>
            <a:off x="185769" y="987805"/>
            <a:ext cx="2464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Hippert, </a:t>
            </a:r>
            <a:r>
              <a:rPr kumimoji="0" lang="nn-NO" altLang="zh-CN" sz="16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et al. </a:t>
            </a:r>
            <a:r>
              <a:rPr kumimoji="0" lang="nn-NO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, 2105.04535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156AF6FD-8FF4-490F-AB3D-5CB30F4A0BAA}"/>
                  </a:ext>
                </a:extLst>
              </p:cNvPr>
              <p:cNvSpPr txBox="1"/>
              <p:nvPr/>
            </p:nvSpPr>
            <p:spPr>
              <a:xfrm>
                <a:off x="4713800" y="1845315"/>
                <a:ext cx="4238471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n"/>
                </a:pPr>
                <a:r>
                  <a:rPr lang="en-US" altLang="zh-CN" dirty="0"/>
                  <a:t>Transition from hadronic phase to quarkyonic phase;</a:t>
                </a:r>
              </a:p>
              <a:p>
                <a:pPr marL="285750" indent="-285750">
                  <a:buFont typeface="Wingdings" panose="05000000000000000000" pitchFamily="2" charset="2"/>
                  <a:buChar char="n"/>
                </a:pPr>
                <a:r>
                  <a:rPr lang="en-US" altLang="zh-CN" dirty="0"/>
                  <a:t>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(2~4)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/>
                  <a:t> due to topology change;</a:t>
                </a:r>
              </a:p>
              <a:p>
                <a:pPr marL="285750" indent="-285750">
                  <a:buFont typeface="Wingdings" panose="05000000000000000000" pitchFamily="2" charset="2"/>
                  <a:buChar char="n"/>
                </a:pPr>
                <a:r>
                  <a:rPr lang="en-US" altLang="zh-CN" dirty="0"/>
                  <a:t>Hadron-quark crossover;</a:t>
                </a:r>
              </a:p>
              <a:p>
                <a:pPr marL="285750" indent="-285750">
                  <a:buFont typeface="Wingdings" panose="05000000000000000000" pitchFamily="2" charset="2"/>
                  <a:buChar char="n"/>
                </a:pPr>
                <a:r>
                  <a:rPr lang="en-US" altLang="zh-CN" dirty="0"/>
                  <a:t>Formation of diquark gap. </a:t>
                </a:r>
                <a:endParaRPr lang="zh-CN" altLang="en-US" dirty="0"/>
              </a:p>
            </p:txBody>
          </p:sp>
        </mc:Choice>
        <mc:Fallback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156AF6FD-8FF4-490F-AB3D-5CB30F4A0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800" y="1845315"/>
                <a:ext cx="4238471" cy="1477328"/>
              </a:xfrm>
              <a:prstGeom prst="rect">
                <a:avLst/>
              </a:prstGeom>
              <a:blipFill>
                <a:blip r:embed="rId4"/>
                <a:stretch>
                  <a:fillRect l="-862" t="-2479" b="-57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 24">
            <a:extLst>
              <a:ext uri="{FF2B5EF4-FFF2-40B4-BE49-F238E27FC236}">
                <a16:creationId xmlns:a16="http://schemas.microsoft.com/office/drawing/2014/main" id="{15E48B7A-166E-4823-8EB6-C2B33CFA4A2B}"/>
              </a:ext>
            </a:extLst>
          </p:cNvPr>
          <p:cNvSpPr/>
          <p:nvPr/>
        </p:nvSpPr>
        <p:spPr>
          <a:xfrm>
            <a:off x="4767752" y="3283312"/>
            <a:ext cx="423847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L. McLerran and S. Reddy, PRL122</a:t>
            </a:r>
            <a:r>
              <a:rPr lang="en-US" altLang="zh-CN" sz="1400" dirty="0">
                <a:solidFill>
                  <a:srgbClr val="00B0F0"/>
                </a:solidFill>
              </a:rPr>
              <a:t> (2019),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122701.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T. Zhao and J. M. 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Lattimer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, PRD102 (2020), 023021.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YLM and M. Rho, PRD99 </a:t>
            </a:r>
            <a:r>
              <a:rPr lang="en-US" altLang="zh-CN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(2019),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014034; PPNP113 (2020), 103791;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G. 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Baym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, S. 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Furusawa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, et al., APJ 885 (2019), 42;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kumimoji="0" lang="de-DE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M. Leonhardt, M. Pospiech, et al.,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PRL125 (2020), 142502 (2020).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FC146CB-8122-4788-A5DE-16C9442795F6}"/>
              </a:ext>
            </a:extLst>
          </p:cNvPr>
          <p:cNvSpPr txBox="1"/>
          <p:nvPr/>
        </p:nvSpPr>
        <p:spPr>
          <a:xfrm>
            <a:off x="259041" y="4739729"/>
            <a:ext cx="6043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en-US" altLang="zh-CN" noProof="0" dirty="0">
                <a:solidFill>
                  <a:srgbClr val="FF0000"/>
                </a:solidFill>
              </a:rPr>
              <a:t>Chiral-scale EFT, NO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phase transition/configuration change!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73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21" grpId="0"/>
      <p:bldP spid="25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621FE2A-4E32-4D8D-8056-15F56E3B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74" y="403771"/>
            <a:ext cx="6120582" cy="46166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9E1CC36-9835-4943-8E39-863F4D6BDCFE}"/>
              </a:ext>
            </a:extLst>
          </p:cNvPr>
          <p:cNvSpPr txBox="1"/>
          <p:nvPr/>
        </p:nvSpPr>
        <p:spPr>
          <a:xfrm>
            <a:off x="650119" y="822985"/>
            <a:ext cx="3074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Why in Chiral-scale EFT?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0D3D8B0-166E-437F-B673-297529BA4D1D}"/>
              </a:ext>
            </a:extLst>
          </p:cNvPr>
          <p:cNvSpPr txBox="1"/>
          <p:nvPr/>
        </p:nvSpPr>
        <p:spPr>
          <a:xfrm>
            <a:off x="4123506" y="1172789"/>
            <a:ext cx="455295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Scale symmetry is first partially restored with density, but then </a:t>
            </a:r>
            <a:r>
              <a:rPr lang="en-US" altLang="zh-CN" dirty="0">
                <a:solidFill>
                  <a:prstClr val="black"/>
                </a:solidFill>
              </a:rPr>
              <a:t>stops after a critical </a:t>
            </a:r>
            <a:r>
              <a:rPr lang="en-US" altLang="zh-CN" dirty="0" err="1">
                <a:solidFill>
                  <a:prstClr val="black"/>
                </a:solidFill>
              </a:rPr>
              <a:t>denity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dirty="0">
                <a:solidFill>
                  <a:prstClr val="black"/>
                </a:solidFill>
              </a:rPr>
              <a:t>    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Also found in </a:t>
            </a:r>
            <a:r>
              <a:rPr kumimoji="0" lang="en-US" altLang="zh-C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skyrmion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crystal approach.</a:t>
            </a:r>
          </a:p>
          <a:p>
            <a:pPr algn="r"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Long-Qi Shao, YLM, arXiv:2202.09957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97A0FA0-4954-432A-8FD9-62F9BA114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04" y="1302081"/>
            <a:ext cx="3209273" cy="219238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B61A665-F0A4-4A76-9C4B-9B1535F58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210" y="3618070"/>
            <a:ext cx="3427318" cy="535301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D512AF8-0D7C-47D9-A9D4-921F3E6BCE72}"/>
                  </a:ext>
                </a:extLst>
              </p:cNvPr>
              <p:cNvSpPr txBox="1"/>
              <p:nvPr/>
            </p:nvSpPr>
            <p:spPr>
              <a:xfrm>
                <a:off x="4386708" y="3229352"/>
                <a:ext cx="4601496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dirty="0"/>
                  <a:t>Diverge unless it is screened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dirty="0"/>
                  <a:t>. If the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mass were to go down, the nucleon-nucleon interaction would become strongly repulsive with increasing density. This forces the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mass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dirty="0"/>
                  <a:t>, and hence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 panose="02040503050406030204" pitchFamily="18" charset="0"/>
                          </a:rPr>
                          <m:t>χ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/>
                  <a:t>to increase.</a:t>
                </a:r>
              </a:p>
              <a:p>
                <a:pPr algn="r"/>
                <a:r>
                  <a:rPr lang="en-US" altLang="zh-CN" sz="1400" dirty="0">
                    <a:solidFill>
                      <a:srgbClr val="00B0F0"/>
                    </a:solidFill>
                  </a:rPr>
                  <a:t>B. Y. Park, M. Rho and V. Vento, NPA807(2008), 28.</a:t>
                </a:r>
                <a:endParaRPr lang="zh-CN" alt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D512AF8-0D7C-47D9-A9D4-921F3E6BC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708" y="3229352"/>
                <a:ext cx="4601496" cy="1692771"/>
              </a:xfrm>
              <a:prstGeom prst="rect">
                <a:avLst/>
              </a:prstGeom>
              <a:blipFill>
                <a:blip r:embed="rId5"/>
                <a:stretch>
                  <a:fillRect l="-1194" t="-2166" r="-1194" b="-28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5F77F5E2-708B-471D-B0AC-F0A695032B6F}"/>
                  </a:ext>
                </a:extLst>
              </p:cNvPr>
              <p:cNvSpPr/>
              <p:nvPr/>
            </p:nvSpPr>
            <p:spPr>
              <a:xfrm>
                <a:off x="1188205" y="4153371"/>
                <a:ext cx="1997983" cy="985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l-GR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χ</m:t>
                      </m:r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l-GR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χ</m:t>
                          </m:r>
                        </m:sub>
                      </m:sSub>
                      <m:sSup>
                        <m:sSupPr>
                          <m:ctrlPr>
                            <a:rPr kumimoji="0" lang="el-GR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𝑒</m:t>
                          </m:r>
                        </m:e>
                        <m:sup>
                          <m:r>
                            <a:rPr kumimoji="0" lang="zh-CN" altLang="el-G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𝜎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/</m:t>
                          </m:r>
                          <m:sSub>
                            <m:sSubPr>
                              <m:ctrlP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el-GR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χ</m:t>
                              </m:r>
                            </m:sub>
                          </m:sSub>
                        </m:sup>
                      </m:sSup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≡</m:t>
                      </m:r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l-GR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χ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0" lang="el-GR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Φ</m:t>
                      </m:r>
                    </m:oMath>
                  </m:oMathPara>
                </a14:m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𝜔</m:t>
                          </m:r>
                        </m:sub>
                        <m:sup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bSup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l-GR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Φ</m:t>
                          </m:r>
                        </m:e>
                        <m:sup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p>
                      <m:sSub>
                        <m:sSubPr>
                          <m:ctrlPr>
                            <a:rPr kumimoji="0" lang="el-GR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zh-CN" altLang="el-G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𝜔</m:t>
                          </m:r>
                        </m:sub>
                      </m:sSub>
                    </m:oMath>
                  </m:oMathPara>
                </a14:m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sub>
                        <m:sup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bSup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l-GR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Φ</m:t>
                          </m:r>
                        </m:e>
                        <m:sup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p>
                      <m:sSub>
                        <m:sSubPr>
                          <m:ctrlPr>
                            <a:rPr kumimoji="0" lang="el-GR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5F77F5E2-708B-471D-B0AC-F0A695032B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205" y="4153371"/>
                <a:ext cx="1997983" cy="9859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椭圆 11">
            <a:extLst>
              <a:ext uri="{FF2B5EF4-FFF2-40B4-BE49-F238E27FC236}">
                <a16:creationId xmlns:a16="http://schemas.microsoft.com/office/drawing/2014/main" id="{221B7142-53F1-4C53-8EEF-92482B2A49A9}"/>
              </a:ext>
            </a:extLst>
          </p:cNvPr>
          <p:cNvSpPr/>
          <p:nvPr/>
        </p:nvSpPr>
        <p:spPr>
          <a:xfrm>
            <a:off x="1922206" y="1361770"/>
            <a:ext cx="172065" cy="61383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7B973CB-11D8-4E8B-937D-FF493B4887E4}"/>
              </a:ext>
            </a:extLst>
          </p:cNvPr>
          <p:cNvSpPr txBox="1"/>
          <p:nvPr/>
        </p:nvSpPr>
        <p:spPr>
          <a:xfrm>
            <a:off x="641064" y="2134873"/>
            <a:ext cx="833775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The nonlinear realization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of scale symmetry gives a natural explanation of t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he peak in the 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SV, WITHOUT retrospect to phase transition/configuration change!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94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11" grpId="0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B1C08A-216A-489A-A625-CB261D516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74" y="403771"/>
            <a:ext cx="6120582" cy="461665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977C429-1C6C-4722-93E8-6C3C2A7E64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4" y="1713563"/>
            <a:ext cx="4499980" cy="303356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177CE72-B649-4A3B-A811-7A5E77341B3D}"/>
              </a:ext>
            </a:extLst>
          </p:cNvPr>
          <p:cNvSpPr txBox="1"/>
          <p:nvPr/>
        </p:nvSpPr>
        <p:spPr>
          <a:xfrm>
            <a:off x="522299" y="1073764"/>
            <a:ext cx="3757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Confront with NS observations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02299BD-4D60-48B1-AB60-E93A33A639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469" y="1779410"/>
            <a:ext cx="4408634" cy="297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8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621FE2A-4E32-4D8D-8056-15F56E3BD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CN" altLang="en-US" b="1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8F01C2E-FEA6-45EA-82A7-76EEF4B4B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754" y="1408750"/>
            <a:ext cx="3218158" cy="20715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091AB18-DA68-4737-AF45-97AD0F086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297" y="1408750"/>
            <a:ext cx="3452432" cy="207151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369528D-6A5E-4966-9C5C-AC355A09FAD8}"/>
              </a:ext>
            </a:extLst>
          </p:cNvPr>
          <p:cNvSpPr txBox="1"/>
          <p:nvPr/>
        </p:nvSpPr>
        <p:spPr>
          <a:xfrm>
            <a:off x="6137108" y="3498945"/>
            <a:ext cx="1743579" cy="507831"/>
          </a:xfrm>
          <a:prstGeom prst="rect">
            <a:avLst/>
          </a:prstGeom>
          <a:noFill/>
          <a:ln w="38100">
            <a:solidFill>
              <a:srgbClr val="3221C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0" b="1" i="0" u="none" strike="noStrike" kern="1200" cap="none" spc="0" normalizeH="0" baseline="0" noProof="0" dirty="0">
                <a:ln>
                  <a:noFill/>
                </a:ln>
                <a:solidFill>
                  <a:srgbClr val="3221C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Relevant to the core of NS</a:t>
            </a: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srgbClr val="3221CF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6B4FD5DA-F2C7-4F8E-808B-5CAA9E6D1428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6449352" y="3118705"/>
            <a:ext cx="559546" cy="380240"/>
          </a:xfrm>
          <a:prstGeom prst="straightConnector1">
            <a:avLst/>
          </a:prstGeom>
          <a:ln w="38100">
            <a:solidFill>
              <a:srgbClr val="3221C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A9148C8-1E2C-4E2C-8279-1BB01409CF22}"/>
                  </a:ext>
                </a:extLst>
              </p:cNvPr>
              <p:cNvSpPr txBox="1"/>
              <p:nvPr/>
            </p:nvSpPr>
            <p:spPr>
              <a:xfrm>
                <a:off x="912209" y="3634893"/>
                <a:ext cx="5274278" cy="700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marR="0" lvl="0" indent="-214313" algn="l" defTabSz="685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n"/>
                  <a:tabLst/>
                  <a:defRPr/>
                </a:pPr>
                <a:r>
                  <a:rPr lang="en-US" altLang="zh-CN" sz="135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For </a:t>
                </a:r>
                <a14:m>
                  <m:oMath xmlns:m="http://schemas.openxmlformats.org/officeDocument/2006/math">
                    <m:r>
                      <a:rPr kumimoji="0" lang="zh-CN" altLang="en-US" sz="135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≥</m:t>
                    </m:r>
                    <m:r>
                      <a:rPr kumimoji="0" lang="en-US" altLang="zh-CN" sz="135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2</m:t>
                    </m:r>
                    <m:sSub>
                      <m:sSubPr>
                        <m:ctrlPr>
                          <a:rPr kumimoji="0" lang="en-US" altLang="zh-CN" sz="135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35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0" lang="en-US" altLang="zh-CN" sz="135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zh-CN" alt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，</a:t>
                </a:r>
                <a:r>
                  <a:rPr kumimoji="0" lang="en-US" altLang="zh-CN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TEMT is a density independent constant;</a:t>
                </a:r>
              </a:p>
              <a:p>
                <a:pPr marL="214313" marR="0" lvl="0" indent="-214313" algn="l" defTabSz="685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n"/>
                  <a:tabLst/>
                  <a:defRPr/>
                </a:pPr>
                <a:r>
                  <a:rPr kumimoji="0" lang="en-US" altLang="zh-CN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For </a:t>
                </a:r>
                <a14:m>
                  <m:oMath xmlns:m="http://schemas.openxmlformats.org/officeDocument/2006/math">
                    <m:r>
                      <a:rPr kumimoji="0" lang="zh-CN" altLang="en-US" sz="135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≥</m:t>
                    </m:r>
                    <m:r>
                      <a:rPr kumimoji="0" lang="en-US" altLang="zh-CN" sz="135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2</m:t>
                    </m:r>
                    <m:sSub>
                      <m:sSubPr>
                        <m:ctrlPr>
                          <a:rPr kumimoji="0" lang="en-US" altLang="zh-CN" sz="135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35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0" lang="en-US" altLang="zh-CN" sz="135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zh-CN" alt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， </a:t>
                </a:r>
                <a:r>
                  <a:rPr kumimoji="0" lang="en-US" altLang="zh-CN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SV </a:t>
                </a:r>
                <a14:m>
                  <m:oMath xmlns:m="http://schemas.openxmlformats.org/officeDocument/2006/math">
                    <m:r>
                      <a:rPr kumimoji="0" lang="en-US" altLang="zh-CN" sz="135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</m:t>
                    </m:r>
                    <m:r>
                      <a:rPr kumimoji="0" lang="en-US" altLang="zh-CN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1</m:t>
                    </m:r>
                    <m:r>
                      <a:rPr kumimoji="0" lang="en-US" altLang="zh-CN" sz="135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/</m:t>
                    </m:r>
                    <m:rad>
                      <m:radPr>
                        <m:degHide m:val="on"/>
                        <m:ctrlPr>
                          <a:rPr kumimoji="0" lang="en-US" altLang="zh-CN" sz="135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altLang="zh-CN" sz="135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e>
                    </m:rad>
                  </m:oMath>
                </a14:m>
                <a:r>
                  <a:rPr kumimoji="0" lang="en-US" altLang="zh-CN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—conformal limit.</a:t>
                </a:r>
                <a:endParaRPr kumimoji="0" lang="zh-CN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A9148C8-1E2C-4E2C-8279-1BB01409C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09" y="3634893"/>
                <a:ext cx="5274278" cy="700448"/>
              </a:xfrm>
              <a:prstGeom prst="rect">
                <a:avLst/>
              </a:prstGeom>
              <a:blipFill>
                <a:blip r:embed="rId5"/>
                <a:stretch>
                  <a:fillRect l="-116" b="-69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7203AD80-EE40-4349-B319-1EAD14579B6F}"/>
              </a:ext>
            </a:extLst>
          </p:cNvPr>
          <p:cNvSpPr txBox="1"/>
          <p:nvPr/>
        </p:nvSpPr>
        <p:spPr>
          <a:xfrm>
            <a:off x="557199" y="4471289"/>
            <a:ext cx="3946019" cy="400110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A feature not observed before</a:t>
            </a:r>
            <a:r>
              <a:rPr lang="en-US" altLang="zh-CN" sz="20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F847A2A0-FAF9-4547-AAE6-EF05D2C8C39A}"/>
              </a:ext>
            </a:extLst>
          </p:cNvPr>
          <p:cNvSpPr txBox="1">
            <a:spLocks/>
          </p:cNvSpPr>
          <p:nvPr/>
        </p:nvSpPr>
        <p:spPr>
          <a:xfrm>
            <a:off x="276384" y="853894"/>
            <a:ext cx="3269100" cy="360099"/>
          </a:xfrm>
          <a:prstGeom prst="rect">
            <a:avLst/>
          </a:prstGeom>
          <a:noFill/>
        </p:spPr>
        <p:txBody>
          <a:bodyPr vert="horz" wrap="none" lIns="68580" tIns="34290" rIns="68580" bIns="3429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Pseudoconformal structure</a:t>
            </a:r>
            <a:endParaRPr kumimoji="1" lang="zh-CN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B962137-478B-412A-AF7B-0630D25AA0E3}"/>
              </a:ext>
            </a:extLst>
          </p:cNvPr>
          <p:cNvSpPr txBox="1"/>
          <p:nvPr/>
        </p:nvSpPr>
        <p:spPr>
          <a:xfrm>
            <a:off x="4503218" y="4228360"/>
            <a:ext cx="44061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40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W. G. </a:t>
            </a:r>
            <a:r>
              <a:rPr lang="en-US" altLang="zh-CN" sz="140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Paeng</a:t>
            </a:r>
            <a:r>
              <a:rPr lang="en-US" altLang="zh-CN" sz="1400" u="none" strike="noStrik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40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T. T. S. </a:t>
            </a:r>
            <a:r>
              <a:rPr lang="en-US" altLang="zh-CN" sz="140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Kuo</a:t>
            </a:r>
            <a:r>
              <a:rPr lang="en-US" altLang="zh-CN" sz="140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H. K. Lee, </a:t>
            </a:r>
            <a:r>
              <a:rPr lang="en-US" altLang="zh-CN" sz="1400" i="1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YLM</a:t>
            </a:r>
            <a:r>
              <a:rPr lang="en-US" altLang="zh-CN" sz="140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 Rho, </a:t>
            </a:r>
            <a:r>
              <a:rPr lang="en-US" altLang="zh-CN" sz="140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arXiv</a:t>
            </a:r>
            <a:r>
              <a:rPr lang="en-US" altLang="zh-CN" sz="140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1704.02775.</a:t>
            </a:r>
            <a:endParaRPr lang="en-US" altLang="zh-CN" sz="1400" i="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0EA11D4-F06E-430D-A649-14A89D10303E}"/>
              </a:ext>
            </a:extLst>
          </p:cNvPr>
          <p:cNvSpPr txBox="1"/>
          <p:nvPr/>
        </p:nvSpPr>
        <p:spPr>
          <a:xfrm>
            <a:off x="6538452" y="1187166"/>
            <a:ext cx="1725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Peak due to topology change</a:t>
            </a:r>
            <a:endParaRPr lang="zh-CN" altLang="en-US" dirty="0">
              <a:solidFill>
                <a:srgbClr val="0000FF"/>
              </a:solidFill>
            </a:endParaRP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32C9B293-2F6F-4BC8-959D-AB436D904BE9}"/>
              </a:ext>
            </a:extLst>
          </p:cNvPr>
          <p:cNvCxnSpPr>
            <a:stCxn id="5" idx="1"/>
          </p:cNvCxnSpPr>
          <p:nvPr/>
        </p:nvCxnSpPr>
        <p:spPr>
          <a:xfrm flipH="1">
            <a:off x="5978013" y="1510332"/>
            <a:ext cx="560439" cy="131621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67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621FE2A-4E32-4D8D-8056-15F56E3BD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F6A40E7-EBA3-469B-BE16-931DBA5AD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02" y="3205911"/>
            <a:ext cx="2165412" cy="152286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2C76ACC-C3FB-4EBA-8FCC-D96E2C2BC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581" y="2894006"/>
            <a:ext cx="2073158" cy="24840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CD29A87-6083-4619-845A-2CB587BDCE35}"/>
              </a:ext>
            </a:extLst>
          </p:cNvPr>
          <p:cNvSpPr txBox="1"/>
          <p:nvPr/>
        </p:nvSpPr>
        <p:spPr>
          <a:xfrm>
            <a:off x="422758" y="2621124"/>
            <a:ext cx="21050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Quark-hadron crossover</a:t>
            </a: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FD953C4-546C-4557-BB3A-223827C9BBB9}"/>
              </a:ext>
            </a:extLst>
          </p:cNvPr>
          <p:cNvSpPr txBox="1"/>
          <p:nvPr/>
        </p:nvSpPr>
        <p:spPr>
          <a:xfrm>
            <a:off x="567811" y="4701411"/>
            <a:ext cx="18678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Kapusta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 &amp;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Welle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, 2103.16633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089EA1B-F7A5-4975-B6F9-A9C84FA7AD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5774" y="3179225"/>
            <a:ext cx="2013512" cy="149550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D513792-E319-419F-BEB4-A45F973E28F3}"/>
              </a:ext>
            </a:extLst>
          </p:cNvPr>
          <p:cNvSpPr txBox="1"/>
          <p:nvPr/>
        </p:nvSpPr>
        <p:spPr>
          <a:xfrm>
            <a:off x="2879400" y="2741208"/>
            <a:ext cx="16530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Quarkyonic matter</a:t>
            </a: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D87998C-84B9-4B66-87F3-B42BB0771521}"/>
              </a:ext>
            </a:extLst>
          </p:cNvPr>
          <p:cNvSpPr txBox="1"/>
          <p:nvPr/>
        </p:nvSpPr>
        <p:spPr>
          <a:xfrm>
            <a:off x="2692304" y="4688651"/>
            <a:ext cx="18582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Zhao &amp;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Lattimer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, 2004.08293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A698ABF-53F5-4B8D-9B08-E273DB3791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9746" y="3219455"/>
            <a:ext cx="2068583" cy="144213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7DF3E3B4-9AE1-4B71-9A5E-4AF9457C7960}"/>
              </a:ext>
            </a:extLst>
          </p:cNvPr>
          <p:cNvSpPr txBox="1"/>
          <p:nvPr/>
        </p:nvSpPr>
        <p:spPr>
          <a:xfrm>
            <a:off x="4963758" y="2753416"/>
            <a:ext cx="16530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Quarkyonic matter</a:t>
            </a: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9BF740B-FCAE-4BF0-87E1-25A544517C41}"/>
              </a:ext>
            </a:extLst>
          </p:cNvPr>
          <p:cNvSpPr txBox="1"/>
          <p:nvPr/>
        </p:nvSpPr>
        <p:spPr>
          <a:xfrm>
            <a:off x="4829106" y="4639471"/>
            <a:ext cx="18421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Margueron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 et al, 2103.10209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F56C155-FA37-4D78-8338-A8FDAD0B8E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7364" y="3095428"/>
            <a:ext cx="1672574" cy="154139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DF43692B-657B-471C-A789-4CB7654ED004}"/>
              </a:ext>
            </a:extLst>
          </p:cNvPr>
          <p:cNvSpPr txBox="1"/>
          <p:nvPr/>
        </p:nvSpPr>
        <p:spPr>
          <a:xfrm>
            <a:off x="6856151" y="4636821"/>
            <a:ext cx="1799286" cy="253916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Fujimoto, et al, 2207.06753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291A686-474B-4783-B03C-F20036B1DCCA}"/>
              </a:ext>
            </a:extLst>
          </p:cNvPr>
          <p:cNvSpPr txBox="1"/>
          <p:nvPr/>
        </p:nvSpPr>
        <p:spPr>
          <a:xfrm>
            <a:off x="1035437" y="752148"/>
            <a:ext cx="6172197" cy="1302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The PCM changed the previous understanding of the </a:t>
            </a:r>
            <a:r>
              <a:rPr kumimoji="0" lang="en-US" altLang="zh-CN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EoS</a:t>
            </a: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endParaRPr kumimoji="0" lang="en-US" altLang="zh-CN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471488" marR="0" lvl="1" indent="-128588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The model where the sound velocity saturating the conformal limit at asymptotic density, </a:t>
            </a:r>
            <a:r>
              <a:rPr kumimoji="0" lang="en-US" altLang="zh-CN" sz="13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cannot predicted the maximum value of the NS mass satisfying the observation of the massive NSs.</a:t>
            </a: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2D3C17BB-BF6C-4801-8431-05FD076E64AF}"/>
              </a:ext>
            </a:extLst>
          </p:cNvPr>
          <p:cNvCxnSpPr/>
          <p:nvPr/>
        </p:nvCxnSpPr>
        <p:spPr>
          <a:xfrm>
            <a:off x="4029473" y="2046878"/>
            <a:ext cx="0" cy="378042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000D3E7D-D5CF-4C4A-8987-EC06E2CA62A1}"/>
              </a:ext>
            </a:extLst>
          </p:cNvPr>
          <p:cNvSpPr txBox="1"/>
          <p:nvPr/>
        </p:nvSpPr>
        <p:spPr>
          <a:xfrm>
            <a:off x="4235290" y="2147921"/>
            <a:ext cx="23151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Predicted in more models</a:t>
            </a: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AB3559D-3C6D-4D7A-BDFE-48C483715115}"/>
              </a:ext>
            </a:extLst>
          </p:cNvPr>
          <p:cNvSpPr/>
          <p:nvPr/>
        </p:nvSpPr>
        <p:spPr>
          <a:xfrm>
            <a:off x="327038" y="2585938"/>
            <a:ext cx="8602347" cy="245725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 anchor="ctr">
            <a:spAutoFit/>
          </a:bodyPr>
          <a:lstStyle/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CN" altLang="en-US" sz="15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89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2" grpId="0"/>
      <p:bldP spid="13" grpId="0"/>
      <p:bldP spid="15" grpId="0" animBg="1"/>
      <p:bldP spid="18" grpId="0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621FE2A-4E32-4D8D-8056-15F56E3B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74" y="419160"/>
            <a:ext cx="6120582" cy="430887"/>
          </a:xfrm>
        </p:spPr>
        <p:txBody>
          <a:bodyPr/>
          <a:lstStyle/>
          <a:p>
            <a:endParaRPr lang="zh-CN" altLang="en-US" sz="2200" dirty="0">
              <a:latin typeface="Century" panose="020406040505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43A988D-0809-40C2-A1FB-32AAF4E3D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05" y="1143537"/>
            <a:ext cx="3151483" cy="3718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CB6AC52-0DCC-4FAC-A513-2E41524D3380}"/>
                  </a:ext>
                </a:extLst>
              </p:cNvPr>
              <p:cNvSpPr txBox="1"/>
              <p:nvPr/>
            </p:nvSpPr>
            <p:spPr>
              <a:xfrm>
                <a:off x="4338810" y="1203680"/>
                <a:ext cx="4337646" cy="3276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</a:rPr>
                  <a:t>: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rgbClr val="FF0000"/>
                    </a:solidFill>
                  </a:rPr>
                  <a:t>         scale symmetry restoration</a:t>
                </a:r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const</m:t>
                    </m:r>
                  </m:oMath>
                </a14:m>
                <a:r>
                  <a:rPr lang="en-US" altLang="zh-CN" sz="2000" dirty="0">
                    <a:solidFill>
                      <a:srgbClr val="0000FF"/>
                    </a:solidFill>
                  </a:rPr>
                  <a:t>.: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rgbClr val="0000FF"/>
                    </a:solidFill>
                  </a:rPr>
                  <a:t>         scale symmetry breaking,       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rgbClr val="0000FF"/>
                    </a:solidFill>
                  </a:rPr>
                  <a:t>         pseudoconformal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rgbClr val="0000FF"/>
                    </a:solidFill>
                  </a:rPr>
                  <a:t> Matters are strongly coupled conformal matter, here, made of baryons.</a:t>
                </a:r>
                <a:endParaRPr lang="zh-CN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CB6AC52-0DCC-4FAC-A513-2E41524D3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810" y="1203680"/>
                <a:ext cx="4337646" cy="3276282"/>
              </a:xfrm>
              <a:prstGeom prst="rect">
                <a:avLst/>
              </a:prstGeom>
              <a:blipFill>
                <a:blip r:embed="rId4"/>
                <a:stretch>
                  <a:fillRect l="-1547" r="-2391" b="-2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E6AB542A-465B-4F12-9458-19A4D2A6B7ED}"/>
              </a:ext>
            </a:extLst>
          </p:cNvPr>
          <p:cNvSpPr txBox="1"/>
          <p:nvPr/>
        </p:nvSpPr>
        <p:spPr>
          <a:xfrm>
            <a:off x="4953345" y="4587374"/>
            <a:ext cx="2720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YLM &amp; M. Rho, 2006.14173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YLM &amp; W. C. Yang, 2301.02105</a:t>
            </a:r>
          </a:p>
        </p:txBody>
      </p:sp>
    </p:spTree>
    <p:extLst>
      <p:ext uri="{BB962C8B-B14F-4D97-AF65-F5344CB8AC3E}">
        <p14:creationId xmlns:p14="http://schemas.microsoft.com/office/powerpoint/2010/main" val="4156622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621FE2A-4E32-4D8D-8056-15F56E3B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74" y="419160"/>
            <a:ext cx="6120582" cy="430887"/>
          </a:xfrm>
        </p:spPr>
        <p:txBody>
          <a:bodyPr/>
          <a:lstStyle/>
          <a:p>
            <a:r>
              <a:rPr kumimoji="1" lang="en-US" altLang="zh-CN" sz="2200" dirty="0">
                <a:solidFill>
                  <a:srgbClr val="63065F"/>
                </a:solidFill>
                <a:cs typeface="Times New Roman" panose="02020603050405020304" pitchFamily="18" charset="0"/>
              </a:rPr>
              <a:t>Summary and discussion</a:t>
            </a:r>
            <a:endParaRPr lang="zh-CN" altLang="en-US" sz="2200" dirty="0">
              <a:solidFill>
                <a:srgbClr val="63065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B6C8829-A49D-4916-B937-ACDCAB5E0189}"/>
                  </a:ext>
                </a:extLst>
              </p:cNvPr>
              <p:cNvSpPr txBox="1"/>
              <p:nvPr/>
            </p:nvSpPr>
            <p:spPr>
              <a:xfrm>
                <a:off x="391822" y="1013033"/>
                <a:ext cx="8360356" cy="3367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n"/>
                </a:pPr>
                <a:r>
                  <a:rPr lang="en-US" altLang="zh-CN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The nonlinear realization of scale symmetry provides a mechanism for generating the peak of SV in nuclear matter, NOT the hadron-quark transition or other configuration change;</a:t>
                </a:r>
              </a:p>
              <a:p>
                <a:pPr marL="285750" indent="-285750" algn="just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n"/>
                </a:pPr>
                <a:r>
                  <a:rPr lang="en-US" altLang="zh-CN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The location of the peak is about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1~2</m:t>
                        </m:r>
                      </m:e>
                    </m:d>
                    <m:sSub>
                      <m:sSubPr>
                        <m:ctrlP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a density region can be accessed by terrestrial experiments.</a:t>
                </a:r>
                <a:r>
                  <a:rPr lang="en-US" altLang="zh-CN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Signature?</a:t>
                </a:r>
              </a:p>
              <a:p>
                <a:pPr marL="285750" indent="-285750" algn="just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n"/>
                </a:pPr>
                <a:r>
                  <a:rPr lang="en-US" altLang="zh-CN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The SV can saturates the conformal limit in the core of massive stars, BUT matter is not conformal---pseudoconformal. Conformal SV may not be due to the deconfinement phase transition;</a:t>
                </a: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B6C8829-A49D-4916-B937-ACDCAB5E0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22" y="1013033"/>
                <a:ext cx="8360356" cy="3367397"/>
              </a:xfrm>
              <a:prstGeom prst="rect">
                <a:avLst/>
              </a:prstGeom>
              <a:blipFill>
                <a:blip r:embed="rId3"/>
                <a:stretch>
                  <a:fillRect l="-437" r="-583" b="-18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246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621FE2A-4E32-4D8D-8056-15F56E3B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74" y="419160"/>
            <a:ext cx="6120582" cy="430887"/>
          </a:xfrm>
        </p:spPr>
        <p:txBody>
          <a:bodyPr/>
          <a:lstStyle/>
          <a:p>
            <a:r>
              <a:rPr kumimoji="1" lang="en-US" altLang="zh-CN" sz="2200" dirty="0">
                <a:solidFill>
                  <a:srgbClr val="63065F"/>
                </a:solidFill>
                <a:cs typeface="Times New Roman" panose="02020603050405020304" pitchFamily="18" charset="0"/>
              </a:rPr>
              <a:t>Summary and discussion</a:t>
            </a:r>
            <a:endParaRPr lang="zh-CN" altLang="en-US" sz="2200" dirty="0">
              <a:solidFill>
                <a:srgbClr val="63065F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B6C8829-A49D-4916-B937-ACDCAB5E0189}"/>
              </a:ext>
            </a:extLst>
          </p:cNvPr>
          <p:cNvSpPr txBox="1"/>
          <p:nvPr/>
        </p:nvSpPr>
        <p:spPr>
          <a:xfrm>
            <a:off x="391822" y="1013033"/>
            <a:ext cx="8360356" cy="4052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Pseudoconformal, also </a:t>
            </a:r>
            <a:r>
              <a:rPr lang="en-US" altLang="zh-CN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hQCD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models (soliton matter);</a:t>
            </a:r>
          </a:p>
          <a:p>
            <a:pPr marL="285750" indent="-2857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predictions of the theory agree with all the observations obtained so far. We cannot distinguish it from other models, but cannot be excluded; Maybe mixing of them?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11C17BD-1A30-48BC-AB55-FAE5A3C92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523" y="1640143"/>
            <a:ext cx="2878415" cy="21403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630884D-539E-43D7-8B02-9C7C5DEDF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477" y="1564064"/>
            <a:ext cx="2884790" cy="227491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BB2EE39-920B-4AB2-9864-C7A050D3B12A}"/>
              </a:ext>
            </a:extLst>
          </p:cNvPr>
          <p:cNvSpPr txBox="1"/>
          <p:nvPr/>
        </p:nvSpPr>
        <p:spPr>
          <a:xfrm>
            <a:off x="5381255" y="1326387"/>
            <a:ext cx="3370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00B0F0"/>
                </a:solidFill>
              </a:rPr>
              <a:t>J. S. Wang, L. K. Yang, et al., 2508.18659</a:t>
            </a:r>
            <a:endParaRPr lang="zh-CN" altLang="en-US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9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8427D7C5-D238-40A9-B938-B42CB58AF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942" y="2998839"/>
            <a:ext cx="1156159" cy="1149194"/>
          </a:xfrm>
          <a:prstGeom prst="rect">
            <a:avLst/>
          </a:prstGeom>
        </p:spPr>
      </p:pic>
      <p:sp>
        <p:nvSpPr>
          <p:cNvPr id="4" name="标题 3">
            <a:extLst>
              <a:ext uri="{FF2B5EF4-FFF2-40B4-BE49-F238E27FC236}">
                <a16:creationId xmlns:a16="http://schemas.microsoft.com/office/drawing/2014/main" id="{6621FE2A-4E32-4D8D-8056-15F56E3B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74" y="419160"/>
            <a:ext cx="6120582" cy="430887"/>
          </a:xfrm>
        </p:spPr>
        <p:txBody>
          <a:bodyPr/>
          <a:lstStyle/>
          <a:p>
            <a:r>
              <a:rPr kumimoji="1" lang="en-US" altLang="zh-CN" sz="2200" dirty="0">
                <a:solidFill>
                  <a:srgbClr val="63065F"/>
                </a:solidFill>
                <a:cs typeface="Times New Roman" panose="02020603050405020304" pitchFamily="18" charset="0"/>
              </a:rPr>
              <a:t>Summary and discussion</a:t>
            </a:r>
            <a:endParaRPr lang="zh-CN" altLang="en-US" sz="22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01A7F89-FC6F-455A-89A7-249DBFE0D926}"/>
              </a:ext>
            </a:extLst>
          </p:cNvPr>
          <p:cNvSpPr/>
          <p:nvPr/>
        </p:nvSpPr>
        <p:spPr>
          <a:xfrm>
            <a:off x="3029703" y="1575286"/>
            <a:ext cx="4489753" cy="2689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墨迹 4">
                <a:extLst>
                  <a:ext uri="{FF2B5EF4-FFF2-40B4-BE49-F238E27FC236}">
                    <a16:creationId xmlns:a16="http://schemas.microsoft.com/office/drawing/2014/main" id="{18464C15-A14D-4E22-B7BD-95FF864AF024}"/>
                  </a:ext>
                </a:extLst>
              </p14:cNvPr>
              <p14:cNvContentPartPr/>
              <p14:nvPr/>
            </p14:nvContentPartPr>
            <p14:xfrm>
              <a:off x="4272756" y="1064903"/>
              <a:ext cx="15120" cy="19800"/>
            </p14:xfrm>
          </p:contentPart>
        </mc:Choice>
        <mc:Fallback xmlns="">
          <p:pic>
            <p:nvPicPr>
              <p:cNvPr id="5" name="墨迹 4">
                <a:extLst>
                  <a:ext uri="{FF2B5EF4-FFF2-40B4-BE49-F238E27FC236}">
                    <a16:creationId xmlns:a16="http://schemas.microsoft.com/office/drawing/2014/main" id="{18464C15-A14D-4E22-B7BD-95FF864AF02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63756" y="1055903"/>
                <a:ext cx="3276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3" name="墨迹 132">
                <a:extLst>
                  <a:ext uri="{FF2B5EF4-FFF2-40B4-BE49-F238E27FC236}">
                    <a16:creationId xmlns:a16="http://schemas.microsoft.com/office/drawing/2014/main" id="{A08410E4-8419-412A-AFFB-F33D797263D7}"/>
                  </a:ext>
                </a:extLst>
              </p14:cNvPr>
              <p14:cNvContentPartPr/>
              <p14:nvPr/>
            </p14:nvContentPartPr>
            <p14:xfrm>
              <a:off x="8894076" y="3080183"/>
              <a:ext cx="360" cy="360"/>
            </p14:xfrm>
          </p:contentPart>
        </mc:Choice>
        <mc:Fallback xmlns="">
          <p:pic>
            <p:nvPicPr>
              <p:cNvPr id="133" name="墨迹 132">
                <a:extLst>
                  <a:ext uri="{FF2B5EF4-FFF2-40B4-BE49-F238E27FC236}">
                    <a16:creationId xmlns:a16="http://schemas.microsoft.com/office/drawing/2014/main" id="{A08410E4-8419-412A-AFFB-F33D797263D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76076" y="3062183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240" name="墨迹 239">
                <a:extLst>
                  <a:ext uri="{FF2B5EF4-FFF2-40B4-BE49-F238E27FC236}">
                    <a16:creationId xmlns:a16="http://schemas.microsoft.com/office/drawing/2014/main" id="{E1BDCCDD-5ACF-4DA2-90E6-DAB42CCA30B0}"/>
                  </a:ext>
                </a:extLst>
              </p14:cNvPr>
              <p14:cNvContentPartPr/>
              <p14:nvPr/>
            </p14:nvContentPartPr>
            <p14:xfrm>
              <a:off x="4245927" y="364356"/>
              <a:ext cx="39240" cy="6480"/>
            </p14:xfrm>
          </p:contentPart>
        </mc:Choice>
        <mc:Fallback xmlns="">
          <p:pic>
            <p:nvPicPr>
              <p:cNvPr id="240" name="墨迹 239">
                <a:extLst>
                  <a:ext uri="{FF2B5EF4-FFF2-40B4-BE49-F238E27FC236}">
                    <a16:creationId xmlns:a16="http://schemas.microsoft.com/office/drawing/2014/main" id="{E1BDCCDD-5ACF-4DA2-90E6-DAB42CCA30B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36927" y="355356"/>
                <a:ext cx="568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241" name="墨迹 240">
                <a:extLst>
                  <a:ext uri="{FF2B5EF4-FFF2-40B4-BE49-F238E27FC236}">
                    <a16:creationId xmlns:a16="http://schemas.microsoft.com/office/drawing/2014/main" id="{598F6FE6-9A09-486F-B799-46CF4C28D23F}"/>
                  </a:ext>
                </a:extLst>
              </p14:cNvPr>
              <p14:cNvContentPartPr/>
              <p14:nvPr/>
            </p14:nvContentPartPr>
            <p14:xfrm>
              <a:off x="3873687" y="290196"/>
              <a:ext cx="44640" cy="104040"/>
            </p14:xfrm>
          </p:contentPart>
        </mc:Choice>
        <mc:Fallback xmlns="">
          <p:pic>
            <p:nvPicPr>
              <p:cNvPr id="241" name="墨迹 240">
                <a:extLst>
                  <a:ext uri="{FF2B5EF4-FFF2-40B4-BE49-F238E27FC236}">
                    <a16:creationId xmlns:a16="http://schemas.microsoft.com/office/drawing/2014/main" id="{598F6FE6-9A09-486F-B799-46CF4C28D23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64687" y="281196"/>
                <a:ext cx="6228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242" name="墨迹 241">
                <a:extLst>
                  <a:ext uri="{FF2B5EF4-FFF2-40B4-BE49-F238E27FC236}">
                    <a16:creationId xmlns:a16="http://schemas.microsoft.com/office/drawing/2014/main" id="{508E2B90-3F06-4E43-A1E1-702B36B01000}"/>
                  </a:ext>
                </a:extLst>
              </p14:cNvPr>
              <p14:cNvContentPartPr/>
              <p14:nvPr/>
            </p14:nvContentPartPr>
            <p14:xfrm>
              <a:off x="4368327" y="259236"/>
              <a:ext cx="65880" cy="39960"/>
            </p14:xfrm>
          </p:contentPart>
        </mc:Choice>
        <mc:Fallback xmlns="">
          <p:pic>
            <p:nvPicPr>
              <p:cNvPr id="242" name="墨迹 241">
                <a:extLst>
                  <a:ext uri="{FF2B5EF4-FFF2-40B4-BE49-F238E27FC236}">
                    <a16:creationId xmlns:a16="http://schemas.microsoft.com/office/drawing/2014/main" id="{508E2B90-3F06-4E43-A1E1-702B36B0100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59687" y="250596"/>
                <a:ext cx="83520" cy="576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5C9B6D53-D991-4506-B47A-DB2BC21BADDC}"/>
              </a:ext>
            </a:extLst>
          </p:cNvPr>
          <p:cNvSpPr txBox="1"/>
          <p:nvPr/>
        </p:nvSpPr>
        <p:spPr>
          <a:xfrm>
            <a:off x="319158" y="4555063"/>
            <a:ext cx="2555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Scale symmetry is broken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C5CA952-6468-4065-AF73-BD9F06474FE3}"/>
              </a:ext>
            </a:extLst>
          </p:cNvPr>
          <p:cNvSpPr txBox="1"/>
          <p:nvPr/>
        </p:nvSpPr>
        <p:spPr>
          <a:xfrm>
            <a:off x="7467282" y="4607253"/>
            <a:ext cx="1598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Scale invariant.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DE4DF5A-864C-4CF0-A2D6-DB8F9CBB7C7B}"/>
              </a:ext>
            </a:extLst>
          </p:cNvPr>
          <p:cNvSpPr txBox="1"/>
          <p:nvPr/>
        </p:nvSpPr>
        <p:spPr>
          <a:xfrm>
            <a:off x="2600988" y="3560235"/>
            <a:ext cx="3389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Scale symmetry is hidden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. Pseudoconformal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YLM, M. Rho, et al, 15’~22’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A5905C2B-32FE-454C-B5D6-1040A21E4AD1}"/>
              </a:ext>
            </a:extLst>
          </p:cNvPr>
          <p:cNvCxnSpPr/>
          <p:nvPr/>
        </p:nvCxnSpPr>
        <p:spPr>
          <a:xfrm flipV="1">
            <a:off x="1466036" y="1411550"/>
            <a:ext cx="0" cy="30672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文本框 148">
                <a:extLst>
                  <a:ext uri="{FF2B5EF4-FFF2-40B4-BE49-F238E27FC236}">
                    <a16:creationId xmlns:a16="http://schemas.microsoft.com/office/drawing/2014/main" id="{7F6DD12E-A070-4715-BE83-2FCDBFBA044B}"/>
                  </a:ext>
                </a:extLst>
              </p:cNvPr>
              <p:cNvSpPr txBox="1"/>
              <p:nvPr/>
            </p:nvSpPr>
            <p:spPr>
              <a:xfrm rot="16200000">
                <a:off x="440026" y="1428072"/>
                <a:ext cx="1136465" cy="35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0" lang="en-US" altLang="zh-CN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kumimoji="0" lang="zh-CN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𝜇</m:t>
                                  </m:r>
                                </m:sub>
                                <m:sup>
                                  <m:r>
                                    <a:rPr kumimoji="0" lang="zh-CN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𝜇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kumimoji="0" lang="en-US" altLang="zh-C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p>
                      <m:r>
                        <a:rPr kumimoji="0" lang="en-US" altLang="zh-CN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/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  <m:sup>
                              <m:r>
                                <a:rPr lang="zh-CN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49" name="文本框 148">
                <a:extLst>
                  <a:ext uri="{FF2B5EF4-FFF2-40B4-BE49-F238E27FC236}">
                    <a16:creationId xmlns:a16="http://schemas.microsoft.com/office/drawing/2014/main" id="{7F6DD12E-A070-4715-BE83-2FCDBFBA0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40026" y="1428072"/>
                <a:ext cx="1136465" cy="353815"/>
              </a:xfrm>
              <a:prstGeom prst="rect">
                <a:avLst/>
              </a:prstGeom>
              <a:blipFill>
                <a:blip r:embed="rId16"/>
                <a:stretch>
                  <a:fillRect r="-189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7" name="墨迹 156">
                <a:extLst>
                  <a:ext uri="{FF2B5EF4-FFF2-40B4-BE49-F238E27FC236}">
                    <a16:creationId xmlns:a16="http://schemas.microsoft.com/office/drawing/2014/main" id="{43BF77E3-B848-4EF3-A4DF-07FF99A6E723}"/>
                  </a:ext>
                </a:extLst>
              </p14:cNvPr>
              <p14:cNvContentPartPr/>
              <p14:nvPr/>
            </p14:nvContentPartPr>
            <p14:xfrm>
              <a:off x="1185207" y="1634673"/>
              <a:ext cx="6635709" cy="2671920"/>
            </p14:xfrm>
          </p:contentPart>
        </mc:Choice>
        <mc:Fallback xmlns="">
          <p:pic>
            <p:nvPicPr>
              <p:cNvPr id="157" name="墨迹 156">
                <a:extLst>
                  <a:ext uri="{FF2B5EF4-FFF2-40B4-BE49-F238E27FC236}">
                    <a16:creationId xmlns:a16="http://schemas.microsoft.com/office/drawing/2014/main" id="{43BF77E3-B848-4EF3-A4DF-07FF99A6E72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67567" y="1617031"/>
                <a:ext cx="6671348" cy="2707565"/>
              </a:xfrm>
              <a:prstGeom prst="rect">
                <a:avLst/>
              </a:prstGeom>
            </p:spPr>
          </p:pic>
        </mc:Fallback>
      </mc:AlternateContent>
      <p:sp>
        <p:nvSpPr>
          <p:cNvPr id="158" name="文本框 157">
            <a:extLst>
              <a:ext uri="{FF2B5EF4-FFF2-40B4-BE49-F238E27FC236}">
                <a16:creationId xmlns:a16="http://schemas.microsoft.com/office/drawing/2014/main" id="{590B7D46-A796-4F90-AA79-A46413AB2076}"/>
              </a:ext>
            </a:extLst>
          </p:cNvPr>
          <p:cNvSpPr txBox="1"/>
          <p:nvPr/>
        </p:nvSpPr>
        <p:spPr>
          <a:xfrm>
            <a:off x="1701680" y="977336"/>
            <a:ext cx="2940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G-T transition of heavy nuclei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(YM &amp; M. Rho, 2020)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60" name="直接箭头连接符 159">
            <a:extLst>
              <a:ext uri="{FF2B5EF4-FFF2-40B4-BE49-F238E27FC236}">
                <a16:creationId xmlns:a16="http://schemas.microsoft.com/office/drawing/2014/main" id="{A8F2C4B0-7E03-4889-92C3-5596E591744C}"/>
              </a:ext>
            </a:extLst>
          </p:cNvPr>
          <p:cNvCxnSpPr>
            <a:cxnSpLocks/>
            <a:stCxn id="158" idx="2"/>
          </p:cNvCxnSpPr>
          <p:nvPr/>
        </p:nvCxnSpPr>
        <p:spPr>
          <a:xfrm flipH="1">
            <a:off x="2405988" y="1562111"/>
            <a:ext cx="765774" cy="629269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文本框 102">
            <a:extLst>
              <a:ext uri="{FF2B5EF4-FFF2-40B4-BE49-F238E27FC236}">
                <a16:creationId xmlns:a16="http://schemas.microsoft.com/office/drawing/2014/main" id="{F326C6F2-4F2E-4BC2-96E6-256FA353546D}"/>
              </a:ext>
            </a:extLst>
          </p:cNvPr>
          <p:cNvSpPr txBox="1"/>
          <p:nvPr/>
        </p:nvSpPr>
        <p:spPr>
          <a:xfrm>
            <a:off x="3721504" y="1549397"/>
            <a:ext cx="1667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Chiral invariant mass of hadron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04" name="直接箭头连接符 103">
            <a:extLst>
              <a:ext uri="{FF2B5EF4-FFF2-40B4-BE49-F238E27FC236}">
                <a16:creationId xmlns:a16="http://schemas.microsoft.com/office/drawing/2014/main" id="{7FDDD52B-6C08-4BE9-BDBB-2DBD4B08612F}"/>
              </a:ext>
            </a:extLst>
          </p:cNvPr>
          <p:cNvCxnSpPr>
            <a:cxnSpLocks/>
            <a:stCxn id="103" idx="2"/>
          </p:cNvCxnSpPr>
          <p:nvPr/>
        </p:nvCxnSpPr>
        <p:spPr>
          <a:xfrm flipH="1">
            <a:off x="4258078" y="2195728"/>
            <a:ext cx="296940" cy="452679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文本框 160">
                <a:extLst>
                  <a:ext uri="{FF2B5EF4-FFF2-40B4-BE49-F238E27FC236}">
                    <a16:creationId xmlns:a16="http://schemas.microsoft.com/office/drawing/2014/main" id="{006F104B-EF8D-4C1F-9716-5E9489F23907}"/>
                  </a:ext>
                </a:extLst>
              </p:cNvPr>
              <p:cNvSpPr txBox="1"/>
              <p:nvPr/>
            </p:nvSpPr>
            <p:spPr>
              <a:xfrm>
                <a:off x="6720230" y="1005404"/>
                <a:ext cx="1909562" cy="639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altLang="zh-C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zh-CN" alt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𝜇</m:t>
                              </m:r>
                            </m:sub>
                            <m:sup>
                              <m:r>
                                <a:rPr kumimoji="0" lang="zh-CN" alt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𝜇</m:t>
                              </m:r>
                            </m:sup>
                          </m:sSubSup>
                        </m:e>
                      </m:d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~</m:t>
                      </m:r>
                      <m:d>
                        <m:dPr>
                          <m:begChr m:val="⟨"/>
                          <m:endChr m:val="⟩"/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l-GR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χ</m:t>
                          </m:r>
                        </m:e>
                      </m:d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~</m:t>
                      </m:r>
                      <m:sSub>
                        <m:sSubPr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61" name="文本框 160">
                <a:extLst>
                  <a:ext uri="{FF2B5EF4-FFF2-40B4-BE49-F238E27FC236}">
                    <a16:creationId xmlns:a16="http://schemas.microsoft.com/office/drawing/2014/main" id="{006F104B-EF8D-4C1F-9716-5E9489F23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230" y="1005404"/>
                <a:ext cx="1909562" cy="63972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A1FD607-FF6B-4ABA-A1FD-90124491E6A8}"/>
                  </a:ext>
                </a:extLst>
              </p:cNvPr>
              <p:cNvSpPr txBox="1"/>
              <p:nvPr/>
            </p:nvSpPr>
            <p:spPr>
              <a:xfrm>
                <a:off x="2752096" y="2871530"/>
                <a:ext cx="3043847" cy="630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0" lang="en-US" altLang="zh-CN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zh-CN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kumimoji="0" lang="zh-CN" alt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𝜇</m:t>
                                  </m:r>
                                </m:sub>
                                <m:sup>
                                  <m:r>
                                    <a:rPr kumimoji="0" lang="zh-CN" alt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𝜇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0" lang="zh-CN" alt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zh-CN" alt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0" lang="zh-CN" alt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kumimoji="0" lang="zh-CN" alt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𝜕𝜀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ctrlP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1−3</m:t>
                          </m:r>
                          <m:sSubSup>
                            <m:sSubSupPr>
                              <m:ctrlPr>
                                <a:rPr kumimoji="0" lang="zh-CN" alt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0" lang="zh-CN" alt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𝑠</m:t>
                              </m:r>
                            </m:sub>
                            <m:sup>
                              <m:r>
                                <a:rPr kumimoji="0" lang="zh-CN" alt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kumimoji="0" lang="zh-CN" alt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A1FD607-FF6B-4ABA-A1FD-90124491E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096" y="2871530"/>
                <a:ext cx="3043847" cy="63068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5F648A43-5053-4C4C-8BB8-531DE071D08F}"/>
              </a:ext>
            </a:extLst>
          </p:cNvPr>
          <p:cNvCxnSpPr/>
          <p:nvPr/>
        </p:nvCxnSpPr>
        <p:spPr>
          <a:xfrm>
            <a:off x="1286140" y="4306593"/>
            <a:ext cx="686658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9F48B906-5DE5-458D-BD8C-6DCDDAF527C7}"/>
              </a:ext>
            </a:extLst>
          </p:cNvPr>
          <p:cNvCxnSpPr/>
          <p:nvPr/>
        </p:nvCxnSpPr>
        <p:spPr>
          <a:xfrm flipV="1">
            <a:off x="2698952" y="1645131"/>
            <a:ext cx="0" cy="2764637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4CE59EBF-2C37-4EB5-8E55-AEA686A166E1}"/>
              </a:ext>
            </a:extLst>
          </p:cNvPr>
          <p:cNvCxnSpPr/>
          <p:nvPr/>
        </p:nvCxnSpPr>
        <p:spPr>
          <a:xfrm flipV="1">
            <a:off x="7506901" y="1645200"/>
            <a:ext cx="0" cy="2764637"/>
          </a:xfrm>
          <a:prstGeom prst="line">
            <a:avLst/>
          </a:prstGeom>
          <a:ln w="12700">
            <a:solidFill>
              <a:srgbClr val="63065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78D7BABC-B4DB-4076-A138-BD55A60BFE42}"/>
              </a:ext>
            </a:extLst>
          </p:cNvPr>
          <p:cNvCxnSpPr/>
          <p:nvPr/>
        </p:nvCxnSpPr>
        <p:spPr>
          <a:xfrm flipV="1">
            <a:off x="5874760" y="1645200"/>
            <a:ext cx="0" cy="2764637"/>
          </a:xfrm>
          <a:prstGeom prst="line">
            <a:avLst/>
          </a:prstGeom>
          <a:ln w="12700">
            <a:solidFill>
              <a:srgbClr val="CC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92C4077-A716-4B4F-9547-C16D3E582C10}"/>
                  </a:ext>
                </a:extLst>
              </p:cNvPr>
              <p:cNvSpPr txBox="1"/>
              <p:nvPr/>
            </p:nvSpPr>
            <p:spPr>
              <a:xfrm>
                <a:off x="2453154" y="4414674"/>
                <a:ext cx="5866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92C4077-A716-4B4F-9547-C16D3E582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154" y="4414674"/>
                <a:ext cx="586635" cy="276999"/>
              </a:xfrm>
              <a:prstGeom prst="rect">
                <a:avLst/>
              </a:prstGeom>
              <a:blipFill>
                <a:blip r:embed="rId21"/>
                <a:stretch>
                  <a:fillRect l="-2062" r="-4124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825D485A-0768-49DB-B445-7A60F1EFA18E}"/>
                  </a:ext>
                </a:extLst>
              </p:cNvPr>
              <p:cNvSpPr txBox="1"/>
              <p:nvPr/>
            </p:nvSpPr>
            <p:spPr>
              <a:xfrm>
                <a:off x="5476562" y="4468754"/>
                <a:ext cx="7661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~10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825D485A-0768-49DB-B445-7A60F1EFA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562" y="4468754"/>
                <a:ext cx="766171" cy="276999"/>
              </a:xfrm>
              <a:prstGeom prst="rect">
                <a:avLst/>
              </a:prstGeom>
              <a:blipFill>
                <a:blip r:embed="rId22"/>
                <a:stretch>
                  <a:fillRect l="-1587" r="-3175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88C88D81-A7A3-479A-8A48-5328B5372BF4}"/>
                  </a:ext>
                </a:extLst>
              </p:cNvPr>
              <p:cNvSpPr txBox="1"/>
              <p:nvPr/>
            </p:nvSpPr>
            <p:spPr>
              <a:xfrm>
                <a:off x="7202111" y="4434341"/>
                <a:ext cx="8431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88C88D81-A7A3-479A-8A48-5328B5372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111" y="4434341"/>
                <a:ext cx="843116" cy="276999"/>
              </a:xfrm>
              <a:prstGeom prst="rect">
                <a:avLst/>
              </a:prstGeom>
              <a:blipFill>
                <a:blip r:embed="rId23"/>
                <a:stretch>
                  <a:fillRect l="-1439" r="-2878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文本框 31">
            <a:extLst>
              <a:ext uri="{FF2B5EF4-FFF2-40B4-BE49-F238E27FC236}">
                <a16:creationId xmlns:a16="http://schemas.microsoft.com/office/drawing/2014/main" id="{2156D638-CCB4-43FA-9F14-FF41755B830A}"/>
              </a:ext>
            </a:extLst>
          </p:cNvPr>
          <p:cNvSpPr txBox="1"/>
          <p:nvPr/>
        </p:nvSpPr>
        <p:spPr>
          <a:xfrm>
            <a:off x="1508451" y="2641983"/>
            <a:ext cx="116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Peak of SV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4CCD9779-EDBD-4989-A7E4-41B8776F5D1A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2089797" y="2502311"/>
            <a:ext cx="611562" cy="139672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1A836B1C-B39A-4C64-B70D-3998A47DD04E}"/>
              </a:ext>
            </a:extLst>
          </p:cNvPr>
          <p:cNvSpPr txBox="1"/>
          <p:nvPr/>
        </p:nvSpPr>
        <p:spPr>
          <a:xfrm>
            <a:off x="7488584" y="2482463"/>
            <a:ext cx="1598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00FF"/>
                </a:solidFill>
              </a:rPr>
              <a:t>Quark matter</a:t>
            </a:r>
          </a:p>
          <a:p>
            <a:r>
              <a:rPr lang="en-US" altLang="zh-CN" sz="1600" dirty="0" err="1">
                <a:solidFill>
                  <a:srgbClr val="0000FF"/>
                </a:solidFill>
              </a:rPr>
              <a:t>pQCD</a:t>
            </a:r>
            <a:r>
              <a:rPr lang="en-US" altLang="zh-CN" sz="1600" dirty="0">
                <a:solidFill>
                  <a:srgbClr val="0000FF"/>
                </a:solidFill>
              </a:rPr>
              <a:t> region</a:t>
            </a:r>
            <a:endParaRPr lang="zh-CN" alt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36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9E58D7F2-BFD1-477A-BD12-E894B67F2C72}"/>
              </a:ext>
            </a:extLst>
          </p:cNvPr>
          <p:cNvSpPr txBox="1"/>
          <p:nvPr/>
        </p:nvSpPr>
        <p:spPr>
          <a:xfrm>
            <a:off x="852768" y="1913050"/>
            <a:ext cx="4933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CC00FF"/>
                </a:solidFill>
              </a:rPr>
              <a:t> Scale symmetry and scale symmetry breaking:  </a:t>
            </a:r>
            <a:endParaRPr lang="zh-CN" altLang="en-US" dirty="0">
              <a:solidFill>
                <a:srgbClr val="CC00FF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13C689E-5463-4574-8985-4F7A6F593C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039" y="2758651"/>
            <a:ext cx="2788456" cy="5124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C78244E-E98C-41F7-8B7B-C85AC7F0A2F9}"/>
                  </a:ext>
                </a:extLst>
              </p:cNvPr>
              <p:cNvSpPr txBox="1"/>
              <p:nvPr/>
            </p:nvSpPr>
            <p:spPr>
              <a:xfrm>
                <a:off x="1190117" y="2316134"/>
                <a:ext cx="3373937" cy="396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Scale transformation: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C78244E-E98C-41F7-8B7B-C85AC7F0A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117" y="2316134"/>
                <a:ext cx="3373937" cy="396583"/>
              </a:xfrm>
              <a:prstGeom prst="rect">
                <a:avLst/>
              </a:prstGeom>
              <a:blipFill>
                <a:blip r:embed="rId3"/>
                <a:stretch>
                  <a:fillRect l="-1444" t="-7692" b="-1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561D728-186E-4536-B065-392499AC78DB}"/>
                  </a:ext>
                </a:extLst>
              </p:cNvPr>
              <p:cNvSpPr txBox="1"/>
              <p:nvPr/>
            </p:nvSpPr>
            <p:spPr>
              <a:xfrm>
                <a:off x="1509090" y="3716182"/>
                <a:ext cx="4630189" cy="1437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1600" dirty="0">
                    <a:solidFill>
                      <a:srgbClr val="CC00FF"/>
                    </a:solidFill>
                  </a:rPr>
                  <a:t>Invariant at classical level;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1600" dirty="0">
                    <a:solidFill>
                      <a:srgbClr val="CC00FF"/>
                    </a:solidFill>
                  </a:rPr>
                  <a:t>Broken by quantum correction: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561D728-186E-4536-B065-392499AC7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090" y="3716182"/>
                <a:ext cx="4630189" cy="1437701"/>
              </a:xfrm>
              <a:prstGeom prst="rect">
                <a:avLst/>
              </a:prstGeom>
              <a:blipFill>
                <a:blip r:embed="rId4"/>
                <a:stretch>
                  <a:fillRect l="-5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8CA10D8-2AE2-41B3-944E-4CD18BC92D30}"/>
                  </a:ext>
                </a:extLst>
              </p:cNvPr>
              <p:cNvSpPr txBox="1"/>
              <p:nvPr/>
            </p:nvSpPr>
            <p:spPr>
              <a:xfrm>
                <a:off x="2985317" y="3317820"/>
                <a:ext cx="2630848" cy="315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el-GR" altLang="zh-CN" b="0" i="1" smtClean="0">
                          <a:latin typeface="Cambria Math" panose="02040503050406030204" pitchFamily="18" charset="0"/>
                        </a:rPr>
                        <m:t>ψ</m:t>
                      </m:r>
                      <m:r>
                        <a:rPr lang="el-GR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l-GR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3/2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altLang="zh-CN" i="1">
                          <a:latin typeface="Cambria Math" panose="02040503050406030204" pitchFamily="18" charset="0"/>
                        </a:rPr>
                        <m:t>ψ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8CA10D8-2AE2-41B3-944E-4CD18BC92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317" y="3317820"/>
                <a:ext cx="2630848" cy="315984"/>
              </a:xfrm>
              <a:prstGeom prst="rect">
                <a:avLst/>
              </a:prstGeom>
              <a:blipFill>
                <a:blip r:embed="rId5"/>
                <a:stretch>
                  <a:fillRect l="-696" t="-5769" r="-1856" b="-2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2761BAFF-E7F7-4FC5-86DB-450A47D76601}"/>
              </a:ext>
            </a:extLst>
          </p:cNvPr>
          <p:cNvSpPr txBox="1"/>
          <p:nvPr/>
        </p:nvSpPr>
        <p:spPr>
          <a:xfrm>
            <a:off x="467544" y="874139"/>
            <a:ext cx="85429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200" dirty="0"/>
              <a:t>Symmetry and symmetry breaking play dominant roles in particle and nuclear physics.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200" dirty="0"/>
              <a:t>Scale symmetry in medium is drawing more and more attentions.</a:t>
            </a:r>
            <a:endParaRPr lang="zh-CN" altLang="en-US" sz="2200" dirty="0"/>
          </a:p>
        </p:txBody>
      </p:sp>
      <p:pic>
        <p:nvPicPr>
          <p:cNvPr id="19" name="Picture 4" descr="https://ss1.bdstatic.com/70cFuXSh_Q1YnxGkpoWK1HF6hhy/it/u=3074473519,2665544804&amp;fm=26&amp;gp=0.jpg">
            <a:extLst>
              <a:ext uri="{FF2B5EF4-FFF2-40B4-BE49-F238E27FC236}">
                <a16:creationId xmlns:a16="http://schemas.microsoft.com/office/drawing/2014/main" id="{02EEE7A0-1212-4291-86F5-A2A898905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995" y="2368615"/>
            <a:ext cx="2577830" cy="163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标题 19">
            <a:extLst>
              <a:ext uri="{FF2B5EF4-FFF2-40B4-BE49-F238E27FC236}">
                <a16:creationId xmlns:a16="http://schemas.microsoft.com/office/drawing/2014/main" id="{0FF3A082-F7DD-4233-966D-0CDBA5653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28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6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621FE2A-4E32-4D8D-8056-15F56E3B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74" y="419160"/>
            <a:ext cx="6120582" cy="430887"/>
          </a:xfrm>
        </p:spPr>
        <p:txBody>
          <a:bodyPr/>
          <a:lstStyle/>
          <a:p>
            <a:r>
              <a:rPr kumimoji="1" lang="en-US" altLang="zh-CN" sz="2200" dirty="0">
                <a:solidFill>
                  <a:srgbClr val="63065F"/>
                </a:solidFill>
                <a:cs typeface="Times New Roman" panose="02020603050405020304" pitchFamily="18" charset="0"/>
              </a:rPr>
              <a:t>Summary and discussion</a:t>
            </a:r>
            <a:endParaRPr lang="zh-CN" altLang="en-US" sz="2200" dirty="0">
              <a:solidFill>
                <a:srgbClr val="63065F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B6C8829-A49D-4916-B937-ACDCAB5E0189}"/>
              </a:ext>
            </a:extLst>
          </p:cNvPr>
          <p:cNvSpPr txBox="1"/>
          <p:nvPr/>
        </p:nvSpPr>
        <p:spPr>
          <a:xfrm>
            <a:off x="391822" y="782576"/>
            <a:ext cx="8360356" cy="72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Nucleon mass includes a large of chiral invariant component. Gluon/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Dilaton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condensate.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27FC6E1-D841-4516-8BCB-FA6608992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16" y="2534788"/>
            <a:ext cx="3100582" cy="275432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EBB7F99-D695-4D29-BD5D-3C3A65712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088" y="2839004"/>
            <a:ext cx="4284090" cy="214589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16F1CC7-0B0A-46ED-86B6-D562453E3B06}"/>
              </a:ext>
            </a:extLst>
          </p:cNvPr>
          <p:cNvSpPr txBox="1"/>
          <p:nvPr/>
        </p:nvSpPr>
        <p:spPr>
          <a:xfrm>
            <a:off x="927103" y="1686356"/>
            <a:ext cx="140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Origin of nucleon mass:  </a:t>
            </a:r>
            <a:endParaRPr lang="zh-CN" alt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C527A1A-63FD-4302-A8DA-916E1BD60FD6}"/>
                  </a:ext>
                </a:extLst>
              </p:cNvPr>
              <p:cNvSpPr txBox="1"/>
              <p:nvPr/>
            </p:nvSpPr>
            <p:spPr>
              <a:xfrm>
                <a:off x="2424205" y="1551606"/>
                <a:ext cx="5812938" cy="854273"/>
              </a:xfrm>
              <a:prstGeom prst="rect">
                <a:avLst/>
              </a:prstGeom>
              <a:noFill/>
              <a:ln w="19050"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sz="1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zh-CN" altLang="en-US" sz="14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  <m:sup>
                                  <m:r>
                                    <a:rPr lang="zh-CN" altLang="en-US" sz="14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1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lang="en-US" altLang="zh-CN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CN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1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altLang="zh-CN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sz="1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sz="140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  <m:r>
                                    <a:rPr lang="en-US" altLang="zh-CN" sz="1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d>
                              <m:r>
                                <a:rPr lang="en-US" altLang="zh-CN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sz="1400" b="0" dirty="0"/>
              </a:p>
              <a:p>
                <a:r>
                  <a:rPr lang="en-US" altLang="zh-CN" sz="1400" dirty="0"/>
                  <a:t>             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=                                      </m:t>
                    </m:r>
                    <m:sSub>
                      <m:sSubPr>
                        <m:ctrlP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            +                     </m:t>
                    </m:r>
                    <m:r>
                      <a:rPr lang="en-US" altLang="zh-CN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∆(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sym typeface="Mathematica1" panose="05000502060100000001" pitchFamily="2" charset="2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CN" sz="1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sym typeface="Mathematica1" panose="05000502060100000001" pitchFamily="2" charset="2"/>
                              </a:rPr>
                            </m:ctrlPr>
                          </m:accPr>
                          <m:e>
                            <m:r>
                              <a:rPr lang="en-US" altLang="zh-CN" sz="1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sym typeface="Mathematica1" panose="05000502060100000001" pitchFamily="2" charset="2"/>
                              </a:rPr>
                              <m:t>𝑞</m:t>
                            </m:r>
                          </m:e>
                        </m:acc>
                        <m:r>
                          <a:rPr lang="en-US" altLang="zh-CN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𝑞</m:t>
                        </m:r>
                      </m:e>
                    </m:d>
                    <m:r>
                      <a:rPr lang="en-US" altLang="zh-CN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14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C527A1A-63FD-4302-A8DA-916E1BD60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205" y="1551606"/>
                <a:ext cx="5812938" cy="854273"/>
              </a:xfrm>
              <a:prstGeom prst="rect">
                <a:avLst/>
              </a:prstGeom>
              <a:blipFill>
                <a:blip r:embed="rId5"/>
                <a:stretch>
                  <a:fillRect t="-81119" b="-88811"/>
                </a:stretch>
              </a:blip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324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7C24B5-2C41-4ECF-ABDD-05A92EF97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D8A4E64-CE0A-4C57-B82C-AF12D5D16692}"/>
              </a:ext>
            </a:extLst>
          </p:cNvPr>
          <p:cNvSpPr txBox="1"/>
          <p:nvPr/>
        </p:nvSpPr>
        <p:spPr>
          <a:xfrm>
            <a:off x="849664" y="1399922"/>
            <a:ext cx="7764307" cy="2648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Blackadder ITC" panose="04020505051007020D02" pitchFamily="82" charset="0"/>
              </a:rPr>
              <a:t>Acknowledgement:</a:t>
            </a:r>
          </a:p>
          <a:p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Century" panose="02040604050505020304" pitchFamily="18" charset="0"/>
              </a:rPr>
              <a:t>M. Harada (Nagoya), T. </a:t>
            </a:r>
            <a:r>
              <a:rPr lang="en-US" altLang="zh-CN" sz="2000" dirty="0" err="1">
                <a:latin typeface="Century" panose="02040604050505020304" pitchFamily="18" charset="0"/>
              </a:rPr>
              <a:t>Kuo</a:t>
            </a:r>
            <a:r>
              <a:rPr lang="en-US" altLang="zh-CN" sz="2000" dirty="0">
                <a:latin typeface="Century" panose="02040604050505020304" pitchFamily="18" charset="0"/>
              </a:rPr>
              <a:t> (Stony Brook), H. K. Lee (</a:t>
            </a:r>
            <a:r>
              <a:rPr lang="en-US" altLang="zh-CN" sz="2000" dirty="0" err="1">
                <a:latin typeface="Century" panose="02040604050505020304" pitchFamily="18" charset="0"/>
              </a:rPr>
              <a:t>Hanyang</a:t>
            </a:r>
            <a:r>
              <a:rPr lang="en-US" altLang="zh-CN" sz="2000" dirty="0">
                <a:latin typeface="Century" panose="02040604050505020304" pitchFamily="18" charset="0"/>
              </a:rPr>
              <a:t>), Y. L. Li (Jilin), Yao Ma (Nanjing), W. G. </a:t>
            </a:r>
            <a:r>
              <a:rPr lang="en-US" altLang="zh-CN" sz="2000" dirty="0" err="1">
                <a:latin typeface="Century" panose="02040604050505020304" pitchFamily="18" charset="0"/>
              </a:rPr>
              <a:t>Paeng</a:t>
            </a:r>
            <a:r>
              <a:rPr lang="en-US" altLang="zh-CN" sz="2000" dirty="0">
                <a:latin typeface="Century" panose="02040604050505020304" pitchFamily="18" charset="0"/>
              </a:rPr>
              <a:t> (</a:t>
            </a:r>
            <a:r>
              <a:rPr lang="en-US" altLang="zh-CN" sz="2000" dirty="0" err="1">
                <a:latin typeface="Century" panose="02040604050505020304" pitchFamily="18" charset="0"/>
              </a:rPr>
              <a:t>Hanyang</a:t>
            </a:r>
            <a:r>
              <a:rPr lang="en-US" altLang="zh-CN" sz="2000" dirty="0">
                <a:latin typeface="Century" panose="02040604050505020304" pitchFamily="18" charset="0"/>
              </a:rPr>
              <a:t>), B. Y. Park (</a:t>
            </a:r>
            <a:r>
              <a:rPr lang="en-US" altLang="zh-CN" sz="2000" dirty="0" err="1">
                <a:latin typeface="Century" panose="02040604050505020304" pitchFamily="18" charset="0"/>
              </a:rPr>
              <a:t>Daejon</a:t>
            </a:r>
            <a:r>
              <a:rPr lang="en-US" altLang="zh-CN" sz="2000" dirty="0">
                <a:latin typeface="Century" panose="02040604050505020304" pitchFamily="18" charset="0"/>
              </a:rPr>
              <a:t>), M. Rho (</a:t>
            </a:r>
            <a:r>
              <a:rPr lang="en-US" altLang="zh-CN" sz="2000" dirty="0" err="1">
                <a:latin typeface="Century" panose="02040604050505020304" pitchFamily="18" charset="0"/>
              </a:rPr>
              <a:t>Saclay</a:t>
            </a:r>
            <a:r>
              <a:rPr lang="en-US" altLang="zh-CN" sz="2000" dirty="0">
                <a:latin typeface="Century" panose="02040604050505020304" pitchFamily="18" charset="0"/>
              </a:rPr>
              <a:t>), L. Q. Zhang (Nanjing), ……</a:t>
            </a:r>
            <a:endParaRPr lang="zh-CN" altLang="en-US" sz="20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311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3"/>
          <p:cNvSpPr>
            <a:spLocks noGrp="1"/>
          </p:cNvSpPr>
          <p:nvPr>
            <p:ph type="title"/>
          </p:nvPr>
        </p:nvSpPr>
        <p:spPr>
          <a:xfrm>
            <a:off x="684213" y="1349247"/>
            <a:ext cx="8229600" cy="707886"/>
          </a:xfrm>
        </p:spPr>
        <p:txBody>
          <a:bodyPr vert="horz" wrap="square" lIns="91440" tIns="45720" rIns="91440" bIns="45720" anchor="ctr">
            <a:spAutoFit/>
          </a:bodyPr>
          <a:lstStyle/>
          <a:p>
            <a:r>
              <a:rPr lang="en-US" altLang="zh-CN" spc="600" dirty="0">
                <a:solidFill>
                  <a:srgbClr val="FF0000"/>
                </a:solidFill>
                <a:latin typeface="Centaur" panose="02030504050205020304" pitchFamily="18" charset="0"/>
                <a:ea typeface="隶书" panose="02010509060101010101" pitchFamily="49" charset="-122"/>
              </a:rPr>
              <a:t>Thank you for your attention!</a:t>
            </a:r>
            <a:endParaRPr lang="zh-CN" altLang="en-US" kern="1200" dirty="0">
              <a:solidFill>
                <a:srgbClr val="630D5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13939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621FE2A-4E32-4D8D-8056-15F56E3BD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I. Introduction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E88ACDF-B68A-462D-945F-4B727F4DC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04" y="1051867"/>
            <a:ext cx="4435284" cy="130880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7F7B6C3-E62C-4C94-A48D-59BE8293B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7588" y="865436"/>
            <a:ext cx="4216893" cy="23538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7BFA72E-74D1-4C5D-98A8-DE5E598CC74F}"/>
                  </a:ext>
                </a:extLst>
              </p:cNvPr>
              <p:cNvSpPr txBox="1"/>
              <p:nvPr/>
            </p:nvSpPr>
            <p:spPr>
              <a:xfrm>
                <a:off x="366023" y="3098189"/>
                <a:ext cx="4372199" cy="1641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n"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Trace anomaly in QCD</a:t>
                </a:r>
              </a:p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n"/>
                  <a:tabLst/>
                  <a:defRPr/>
                </a:pP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zh-CN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</m:e>
                      <m:sub>
                        <m:r>
                          <a:rPr kumimoji="0" lang="zh-CN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sub>
                    </m:sSub>
                    <m:sSup>
                      <m:sSupPr>
                        <m:ctrlP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  <m:sup>
                        <m:r>
                          <a:rPr kumimoji="0" lang="zh-CN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sup>
                    </m:sSup>
                    <m:r>
                      <a:rPr kumimoji="0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 </m:t>
                    </m:r>
                    <m:f>
                      <m:fPr>
                        <m:ctrlP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zh-CN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𝛽</m:t>
                        </m:r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(</m:t>
                        </m:r>
                        <m:sSub>
                          <m:sSubPr>
                            <m:ctrlP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zh-CN" alt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𝛼</m:t>
                            </m:r>
                          </m:e>
                          <m:sub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sub>
                        </m:sSub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)</m:t>
                        </m:r>
                      </m:num>
                      <m:den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4</m:t>
                        </m:r>
                        <m:sSub>
                          <m:sSubPr>
                            <m:ctrlPr>
                              <a:rPr kumimoji="0" lang="en-US" altLang="zh-CN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zh-CN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𝛼</m:t>
                            </m:r>
                          </m:e>
                          <m:sub>
                            <m:r>
                              <a:rPr kumimoji="0" lang="en-US" altLang="zh-CN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kumimoji="0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𝑇𝑟</m:t>
                    </m:r>
                    <m:r>
                      <a:rPr kumimoji="0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(</m:t>
                    </m:r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𝐺</m:t>
                        </m:r>
                      </m:e>
                      <m:sub>
                        <m:r>
                          <a:rPr kumimoji="0" lang="zh-CN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  <m: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𝑣</m:t>
                        </m:r>
                      </m:sub>
                    </m:sSub>
                    <m:sSup>
                      <m:sSup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𝐺</m:t>
                        </m:r>
                      </m:e>
                      <m:sup>
                        <m:r>
                          <a:rPr kumimoji="0" lang="zh-CN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𝑣</m:t>
                        </m:r>
                      </m:sup>
                    </m:sSup>
                    <m:r>
                      <a:rPr kumimoji="0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                            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  A possible way to introduce a scalar meson. 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7BFA72E-74D1-4C5D-98A8-DE5E598CC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23" y="3098189"/>
                <a:ext cx="4372199" cy="1641540"/>
              </a:xfrm>
              <a:prstGeom prst="rect">
                <a:avLst/>
              </a:prstGeom>
              <a:blipFill>
                <a:blip r:embed="rId5"/>
                <a:stretch>
                  <a:fillRect l="-837" t="-1852" r="-1534" b="-48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A08AA5C2-D17B-404B-9049-3E9F53A414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7244" y="3098189"/>
            <a:ext cx="4536756" cy="159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8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621FE2A-4E32-4D8D-8056-15F56E3B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74" y="403771"/>
            <a:ext cx="6120582" cy="461665"/>
          </a:xfrm>
        </p:spPr>
        <p:txBody>
          <a:bodyPr/>
          <a:lstStyle/>
          <a:p>
            <a:r>
              <a:rPr lang="en-US" altLang="zh-CN" dirty="0"/>
              <a:t>I. Introduction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9A52106-AF23-4108-9D34-A132AFBC4528}"/>
                  </a:ext>
                </a:extLst>
              </p:cNvPr>
              <p:cNvSpPr txBox="1"/>
              <p:nvPr/>
            </p:nvSpPr>
            <p:spPr>
              <a:xfrm>
                <a:off x="182454" y="1014408"/>
                <a:ext cx="8677802" cy="1200585"/>
              </a:xfrm>
              <a:prstGeom prst="rect">
                <a:avLst/>
              </a:prstGeom>
              <a:gradFill>
                <a:gsLst>
                  <a:gs pos="0">
                    <a:srgbClr val="B080EA"/>
                  </a:gs>
                  <a:gs pos="74000">
                    <a:srgbClr val="4F81BD">
                      <a:lumMod val="45000"/>
                      <a:lumOff val="55000"/>
                    </a:srgbClr>
                  </a:gs>
                  <a:gs pos="83000">
                    <a:srgbClr val="4F81BD">
                      <a:lumMod val="45000"/>
                      <a:lumOff val="55000"/>
                    </a:srgbClr>
                  </a:gs>
                  <a:gs pos="100000">
                    <a:srgbClr val="4F81BD">
                      <a:lumMod val="30000"/>
                      <a:lumOff val="70000"/>
                    </a:srgbClr>
                  </a:gs>
                </a:gsLst>
                <a:lin ang="5400000" scaled="1"/>
              </a:gra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zh-CN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1" lang="en-US" altLang="zh-CN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1" lang="en-US" altLang="zh-CN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(500)</m:t>
                    </m:r>
                  </m:oMath>
                </a14:m>
                <a:r>
                  <a:rPr kumimoji="1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aur" panose="02030504050205020304" pitchFamily="18" charset="0"/>
                    <a:ea typeface="宋体" panose="02010600030101010101" pitchFamily="2" charset="-122"/>
                    <a:cs typeface="+mn-cs"/>
                  </a:rPr>
                  <a:t> is a </a:t>
                </a:r>
                <a:r>
                  <a:rPr kumimoji="1" lang="en-US" altLang="zh-CN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aur" panose="02030504050205020304" pitchFamily="18" charset="0"/>
                    <a:ea typeface="宋体" panose="02010600030101010101" pitchFamily="2" charset="-122"/>
                    <a:cs typeface="+mn-cs"/>
                  </a:rPr>
                  <a:t>pNGB</a:t>
                </a:r>
                <a:r>
                  <a:rPr kumimoji="1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aur" panose="02030504050205020304" pitchFamily="18" charset="0"/>
                    <a:ea typeface="宋体" panose="02010600030101010101" pitchFamily="2" charset="-122"/>
                    <a:cs typeface="+mn-cs"/>
                  </a:rPr>
                  <a:t>  arising from (noted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zh-CN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zh-CN" sz="1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kumimoji="1" lang="en-US" altLang="zh-CN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en-US" altLang="zh-CN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≅ </m:t>
                    </m:r>
                    <m:sSub>
                      <m:sSubPr>
                        <m:ctrlPr>
                          <a:rPr kumimoji="1" lang="en-US" altLang="zh-CN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zh-CN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1" lang="en-US" altLang="zh-CN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𝐾</m:t>
                        </m:r>
                      </m:sub>
                    </m:sSub>
                  </m:oMath>
                </a14:m>
                <a:r>
                  <a:rPr kumimoji="1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aur" panose="02030504050205020304" pitchFamily="18" charset="0"/>
                    <a:ea typeface="宋体" panose="02010600030101010101" pitchFamily="2" charset="-122"/>
                    <a:cs typeface="+mn-cs"/>
                  </a:rPr>
                  <a:t>). The SB of SS associated + an explicit breaking of SI.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aur" panose="02030504050205020304" pitchFamily="18" charset="0"/>
                    <a:ea typeface="宋体" panose="02010600030101010101" pitchFamily="2" charset="-122"/>
                    <a:cs typeface="+mn-cs"/>
                  </a:rPr>
                  <a:t>Assumption:  There is an </a:t>
                </a:r>
                <a:r>
                  <a:rPr kumimoji="1" lang="en-US" altLang="zh-CN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aur" panose="02030504050205020304" pitchFamily="18" charset="0"/>
                    <a:ea typeface="宋体" panose="02010600030101010101" pitchFamily="2" charset="-122"/>
                    <a:cs typeface="+mn-cs"/>
                  </a:rPr>
                  <a:t>Nonperturbative</a:t>
                </a:r>
                <a:r>
                  <a:rPr kumimoji="1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aur" panose="02030504050205020304" pitchFamily="18" charset="0"/>
                    <a:ea typeface="宋体" panose="02010600030101010101" pitchFamily="2" charset="-122"/>
                    <a:cs typeface="+mn-cs"/>
                  </a:rPr>
                  <a:t> IR fixed point in the running QCD coupling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zh-CN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α</m:t>
                        </m:r>
                      </m:e>
                      <m:sub>
                        <m:r>
                          <a:rPr kumimoji="1" lang="en-US" altLang="zh-CN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1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aur" panose="02030504050205020304" pitchFamily="18" charset="0"/>
                    <a:ea typeface="宋体" panose="02010600030101010101" pitchFamily="2" charset="-122"/>
                    <a:cs typeface="+mn-cs"/>
                  </a:rPr>
                  <a:t>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aur" panose="02030504050205020304" pitchFamily="18" charset="0"/>
                    <a:ea typeface="宋体" panose="02010600030101010101" pitchFamily="2" charset="-122"/>
                    <a:cs typeface="+mn-cs"/>
                  </a:rPr>
                  <a:t>EB of SI:      Departure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zh-CN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α</m:t>
                        </m:r>
                      </m:e>
                      <m:sub>
                        <m:r>
                          <a:rPr kumimoji="1" lang="en-US" altLang="zh-CN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1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aur" panose="02030504050205020304" pitchFamily="18" charset="0"/>
                    <a:ea typeface="宋体" panose="02010600030101010101" pitchFamily="2" charset="-122"/>
                    <a:cs typeface="+mn-cs"/>
                  </a:rPr>
                  <a:t> from IRFP + current quark mass.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9A52106-AF23-4108-9D34-A132AFBC4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54" y="1014408"/>
                <a:ext cx="8677802" cy="1200585"/>
              </a:xfrm>
              <a:prstGeom prst="rect">
                <a:avLst/>
              </a:prstGeom>
              <a:blipFill>
                <a:blip r:embed="rId3"/>
                <a:stretch>
                  <a:fillRect l="-422" b="-55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9AB84A9A-C670-4785-83B3-D60C2242D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69" y="2471829"/>
            <a:ext cx="5620152" cy="192244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B0026DD-B3E3-4194-B4FF-AB512BD1E8BB}"/>
              </a:ext>
            </a:extLst>
          </p:cNvPr>
          <p:cNvSpPr/>
          <p:nvPr/>
        </p:nvSpPr>
        <p:spPr>
          <a:xfrm>
            <a:off x="350184" y="4345983"/>
            <a:ext cx="55235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aur" panose="02030504050205020304" pitchFamily="18" charset="0"/>
                <a:ea typeface="宋体" panose="02010600030101010101" pitchFamily="2" charset="-122"/>
                <a:cs typeface="+mn-cs"/>
              </a:rPr>
              <a:t> Crewther and Tunstall , PR</a:t>
            </a:r>
            <a:r>
              <a:rPr kumimoji="1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aur" panose="02030504050205020304" pitchFamily="18" charset="0"/>
                <a:ea typeface="宋体" panose="02010600030101010101" pitchFamily="2" charset="-122"/>
                <a:cs typeface="+mn-cs"/>
              </a:rPr>
              <a:t>D91(2015)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aur" panose="02030504050205020304" pitchFamily="18" charset="0"/>
                <a:ea typeface="宋体" panose="02010600030101010101" pitchFamily="2" charset="-122"/>
                <a:cs typeface="+mn-cs"/>
              </a:rPr>
              <a:t>, 034016, e-Print: 1312.3319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824CDB0-3431-4CA9-9771-5CAD5D6878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1652" y="2257379"/>
            <a:ext cx="2438604" cy="270734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93AF089-8F50-4C58-B478-9DDF169C0701}"/>
              </a:ext>
            </a:extLst>
          </p:cNvPr>
          <p:cNvSpPr txBox="1"/>
          <p:nvPr/>
        </p:nvSpPr>
        <p:spPr>
          <a:xfrm>
            <a:off x="441742" y="4739729"/>
            <a:ext cx="5261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Provides an approach to include scalar meson in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ChPT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.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336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F3B9AC-8DEE-4C8A-88EB-9AB399417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I. Introduction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55D6E55-2FA9-4CB7-9429-0A74EC461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7" y="1482588"/>
            <a:ext cx="3938616" cy="27289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F8F4551-FFC2-4346-A3FC-5139CDD68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9224" y="1514783"/>
            <a:ext cx="2696500" cy="26645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C5A493A-FE93-41E2-8A82-19970F14B878}"/>
                  </a:ext>
                </a:extLst>
              </p:cNvPr>
              <p:cNvSpPr txBox="1"/>
              <p:nvPr/>
            </p:nvSpPr>
            <p:spPr>
              <a:xfrm>
                <a:off x="791497" y="4265955"/>
                <a:ext cx="7821561" cy="9469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The absence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𝑄</m:t>
                        </m:r>
                      </m:e>
                      <m:sup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-dependence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zh-CN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𝛼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 in the IR, i.e., the vanishing QCD β-function, is variously named the freezing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zh-CN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𝛼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, the conformal window of QCD, 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𝑄</m:t>
                        </m:r>
                      </m:e>
                      <m:sup>
                        <m: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</m:t>
                    </m:r>
                  </m:oMath>
                </a14:m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 fixed point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.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C5A493A-FE93-41E2-8A82-19970F14B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97" y="4265955"/>
                <a:ext cx="7821561" cy="946991"/>
              </a:xfrm>
              <a:prstGeom prst="rect">
                <a:avLst/>
              </a:prstGeom>
              <a:blipFill>
                <a:blip r:embed="rId4"/>
                <a:stretch>
                  <a:fillRect l="-546" t="-3871" r="-234" b="-70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A2281872-644C-48CD-B30F-72D3E88CA514}"/>
              </a:ext>
            </a:extLst>
          </p:cNvPr>
          <p:cNvSpPr txBox="1"/>
          <p:nvPr/>
        </p:nvSpPr>
        <p:spPr>
          <a:xfrm>
            <a:off x="663282" y="952066"/>
            <a:ext cx="68387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The QCD Running Coupling, A.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Deur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, e-Print: 2502.06535 [hep-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ph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].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013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F3B9AC-8DEE-4C8A-88EB-9AB399417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E58D7F2-BFD1-477A-BD12-E894B67F2C72}"/>
              </a:ext>
            </a:extLst>
          </p:cNvPr>
          <p:cNvSpPr txBox="1"/>
          <p:nvPr/>
        </p:nvSpPr>
        <p:spPr>
          <a:xfrm>
            <a:off x="852768" y="978986"/>
            <a:ext cx="782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CC00FF"/>
                </a:solidFill>
              </a:rPr>
              <a:t> Scale symmetry in dense matter:  </a:t>
            </a:r>
            <a:endParaRPr lang="zh-CN" altLang="en-US" dirty="0">
              <a:solidFill>
                <a:srgbClr val="CC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BAB8CFF-EF2F-425E-B07E-E4855EB5D062}"/>
                  </a:ext>
                </a:extLst>
              </p:cNvPr>
              <p:cNvSpPr txBox="1"/>
              <p:nvPr/>
            </p:nvSpPr>
            <p:spPr>
              <a:xfrm>
                <a:off x="1278542" y="1537487"/>
                <a:ext cx="245945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p"/>
                </a:pPr>
                <a:r>
                  <a:rPr lang="en-US" altLang="zh-CN" dirty="0">
                    <a:solidFill>
                      <a:srgbClr val="0070C0"/>
                    </a:solidFill>
                  </a:rPr>
                  <a:t>Energy density: </a:t>
                </a:r>
                <a14:m>
                  <m:oMath xmlns:m="http://schemas.openxmlformats.org/officeDocument/2006/math">
                    <m:r>
                      <a:rPr kumimoji="0" lang="zh-CN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𝜀</m:t>
                    </m:r>
                    <m:r>
                      <a:rPr kumimoji="0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𝑛</m:t>
                    </m:r>
                    <m:r>
                      <a:rPr kumimoji="0" lang="en-US" altLang="zh-CN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285750" indent="-285750">
                  <a:buFont typeface="Wingdings" panose="05000000000000000000" pitchFamily="2" charset="2"/>
                  <a:buChar char="p"/>
                </a:pPr>
                <a:r>
                  <a:rPr lang="en-US" altLang="zh-CN" dirty="0">
                    <a:solidFill>
                      <a:srgbClr val="0070C0"/>
                    </a:solidFill>
                  </a:rPr>
                  <a:t>Pressure: </a:t>
                </a:r>
                <a14:m>
                  <m:oMath xmlns:m="http://schemas.openxmlformats.org/officeDocument/2006/math"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𝑝</m:t>
                    </m:r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𝑛</m:t>
                    </m:r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lang="zh-CN" alt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BAB8CFF-EF2F-425E-B07E-E4855EB5D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542" y="1537487"/>
                <a:ext cx="2459456" cy="646331"/>
              </a:xfrm>
              <a:prstGeom prst="rect">
                <a:avLst/>
              </a:prstGeom>
              <a:blipFill>
                <a:blip r:embed="rId2"/>
                <a:stretch>
                  <a:fillRect l="-1737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76BB75B-ACFC-41C1-A096-0A38F36BE87B}"/>
                  </a:ext>
                </a:extLst>
              </p:cNvPr>
              <p:cNvSpPr txBox="1"/>
              <p:nvPr/>
            </p:nvSpPr>
            <p:spPr>
              <a:xfrm>
                <a:off x="4572000" y="1545956"/>
                <a:ext cx="3782254" cy="6930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p"/>
                </a:pPr>
                <a:r>
                  <a:rPr lang="en-US" altLang="zh-CN" dirty="0">
                    <a:solidFill>
                      <a:srgbClr val="0070C0"/>
                    </a:solidFill>
                  </a:rPr>
                  <a:t>Trace of energy momentum tensor </a:t>
                </a:r>
              </a:p>
              <a:p>
                <a:pPr algn="ctr"/>
                <a:r>
                  <a:rPr lang="en-US" altLang="zh-CN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zh-CN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𝜃</m:t>
                        </m:r>
                      </m:e>
                      <m:sub>
                        <m:r>
                          <a:rPr kumimoji="0" lang="zh-CN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sub>
                      <m:sup>
                        <m:r>
                          <a:rPr kumimoji="0" lang="zh-CN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sup>
                    </m:sSubSup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𝑛</m:t>
                    </m:r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)=</m:t>
                    </m:r>
                    <m:r>
                      <a:rPr lang="zh-CN" alt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altLang="zh-CN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76BB75B-ACFC-41C1-A096-0A38F36BE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545956"/>
                <a:ext cx="3782254" cy="693075"/>
              </a:xfrm>
              <a:prstGeom prst="rect">
                <a:avLst/>
              </a:prstGeom>
              <a:blipFill>
                <a:blip r:embed="rId3"/>
                <a:stretch>
                  <a:fillRect l="-968" t="-5310" r="-484" b="-2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C0E8DB1-05A0-42F5-94EB-1D9DE8395B1C}"/>
                  </a:ext>
                </a:extLst>
              </p:cNvPr>
              <p:cNvSpPr txBox="1"/>
              <p:nvPr/>
            </p:nvSpPr>
            <p:spPr>
              <a:xfrm>
                <a:off x="5279247" y="2386460"/>
                <a:ext cx="2926507" cy="741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𝑣</m:t>
                          </m:r>
                        </m:e>
                        <m:sub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sub>
                        <m:sup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bSup>
                      <m:r>
                        <a:rPr kumimoji="0" lang="en-US" altLang="zh-C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zh-CN" alt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𝑝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num>
                            <m:den>
                              <m:r>
                                <a:rPr kumimoji="0" lang="zh-CN" alt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zh-CN" alt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𝜕𝜀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num>
                            <m:den>
                              <m:r>
                                <a:rPr kumimoji="0" lang="zh-CN" alt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  <m: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den>
                          </m:f>
                        </m:den>
                      </m:f>
                      <m:r>
                        <a:rPr kumimoji="0" lang="en-US" altLang="zh-C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zh-CN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𝑝</m:t>
                          </m:r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zh-CN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𝜕𝜀</m:t>
                          </m:r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C0E8DB1-05A0-42F5-94EB-1D9DE8395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247" y="2386460"/>
                <a:ext cx="2926507" cy="741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24601D0-E92F-4B8C-A1F6-DB737F29B2BA}"/>
                  </a:ext>
                </a:extLst>
              </p:cNvPr>
              <p:cNvSpPr txBox="1"/>
              <p:nvPr/>
            </p:nvSpPr>
            <p:spPr>
              <a:xfrm>
                <a:off x="1155426" y="2375336"/>
                <a:ext cx="3012620" cy="742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zh-CN" alt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kumimoji="0" lang="en-US" altLang="zh-CN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0" lang="en-US" altLang="zh-CN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1F497D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zh-CN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1F497D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kumimoji="0" lang="zh-CN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1F497D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𝜇</m:t>
                                  </m:r>
                                </m:sub>
                                <m:sup>
                                  <m:r>
                                    <a:rPr kumimoji="0" lang="zh-CN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1F497D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𝜇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r>
                            <a:rPr kumimoji="0" lang="zh-CN" alt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den>
                      </m:f>
                      <m:r>
                        <a:rPr kumimoji="0" lang="en-US" altLang="zh-C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zh-CN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𝜕𝜀</m:t>
                          </m:r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 </m:t>
                          </m:r>
                        </m:num>
                        <m:den>
                          <m:r>
                            <a:rPr kumimoji="0" lang="zh-CN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altLang="zh-CN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den>
                      </m:f>
                      <m:r>
                        <a:rPr kumimoji="0" lang="en-US" altLang="zh-C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(1−3</m:t>
                      </m:r>
                      <m:sSubSup>
                        <m:sSubSupPr>
                          <m:ctrlP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𝑣</m:t>
                          </m:r>
                        </m:e>
                        <m:sub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sub>
                        <m:sup>
                          <m:r>
                            <a:rPr kumimoji="0" lang="en-US" altLang="zh-CN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bSup>
                      <m:r>
                        <a:rPr kumimoji="0" lang="en-US" altLang="zh-C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24601D0-E92F-4B8C-A1F6-DB737F29B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426" y="2375336"/>
                <a:ext cx="3012620" cy="7428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B7F83803-AC5B-4A51-982B-FF44006082AC}"/>
              </a:ext>
            </a:extLst>
          </p:cNvPr>
          <p:cNvSpPr txBox="1"/>
          <p:nvPr/>
        </p:nvSpPr>
        <p:spPr>
          <a:xfrm>
            <a:off x="1074162" y="3251006"/>
            <a:ext cx="8069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Stiffness of EOS,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behaviour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of SV, interaction among quasiparticles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！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44791D6-0BA5-40E3-B731-3D0A493A19CB}"/>
              </a:ext>
            </a:extLst>
          </p:cNvPr>
          <p:cNvSpPr txBox="1"/>
          <p:nvPr/>
        </p:nvSpPr>
        <p:spPr>
          <a:xfrm>
            <a:off x="1425992" y="4122444"/>
            <a:ext cx="140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Origin of nucleon mass:  </a:t>
            </a:r>
            <a:endParaRPr lang="zh-CN" alt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FF9425D-B938-40AE-8CD5-C9D28A24D83D}"/>
                  </a:ext>
                </a:extLst>
              </p:cNvPr>
              <p:cNvSpPr txBox="1"/>
              <p:nvPr/>
            </p:nvSpPr>
            <p:spPr>
              <a:xfrm>
                <a:off x="2923094" y="3987694"/>
                <a:ext cx="5812938" cy="854273"/>
              </a:xfrm>
              <a:prstGeom prst="rect">
                <a:avLst/>
              </a:prstGeom>
              <a:noFill/>
              <a:ln w="19050"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sz="1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zh-CN" altLang="en-US" sz="14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  <m:sup>
                                  <m:r>
                                    <a:rPr lang="zh-CN" altLang="en-US" sz="14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1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lang="en-US" altLang="zh-CN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CN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1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altLang="zh-CN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sz="1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sz="140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  <m:r>
                                    <a:rPr lang="en-US" altLang="zh-CN" sz="1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d>
                              <m:r>
                                <a:rPr lang="en-US" altLang="zh-CN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sz="1400" b="0" dirty="0"/>
              </a:p>
              <a:p>
                <a:r>
                  <a:rPr lang="en-US" altLang="zh-CN" sz="1400" dirty="0"/>
                  <a:t>             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=                                      </m:t>
                    </m:r>
                    <m:sSub>
                      <m:sSubPr>
                        <m:ctrlP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            +                     </m:t>
                    </m:r>
                    <m:r>
                      <a:rPr lang="en-US" altLang="zh-CN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∆(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sym typeface="Mathematica1" panose="05000502060100000001" pitchFamily="2" charset="2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CN" sz="1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sym typeface="Mathematica1" panose="05000502060100000001" pitchFamily="2" charset="2"/>
                              </a:rPr>
                            </m:ctrlPr>
                          </m:accPr>
                          <m:e>
                            <m:r>
                              <a:rPr lang="en-US" altLang="zh-CN" sz="1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sym typeface="Mathematica1" panose="05000502060100000001" pitchFamily="2" charset="2"/>
                              </a:rPr>
                              <m:t>𝑞</m:t>
                            </m:r>
                          </m:e>
                        </m:acc>
                        <m:r>
                          <a:rPr lang="en-US" altLang="zh-CN" sz="1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𝑞</m:t>
                        </m:r>
                      </m:e>
                    </m:d>
                    <m:r>
                      <a:rPr lang="en-US" altLang="zh-CN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14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FF9425D-B938-40AE-8CD5-C9D28A24D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094" y="3987694"/>
                <a:ext cx="5812938" cy="854273"/>
              </a:xfrm>
              <a:prstGeom prst="rect">
                <a:avLst/>
              </a:prstGeom>
              <a:blipFill>
                <a:blip r:embed="rId6"/>
                <a:stretch>
                  <a:fillRect t="-81119" b="-88811"/>
                </a:stretch>
              </a:blip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521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F3B9AC-8DEE-4C8A-88EB-9AB399417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E58D7F2-BFD1-477A-BD12-E894B67F2C72}"/>
              </a:ext>
            </a:extLst>
          </p:cNvPr>
          <p:cNvSpPr txBox="1"/>
          <p:nvPr/>
        </p:nvSpPr>
        <p:spPr>
          <a:xfrm>
            <a:off x="852768" y="978986"/>
            <a:ext cx="518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CC00FF"/>
                </a:solidFill>
              </a:rPr>
              <a:t> An example: Cold non-interaction fermion matter:  </a:t>
            </a:r>
            <a:endParaRPr lang="zh-CN" altLang="en-US" dirty="0">
              <a:solidFill>
                <a:srgbClr val="CC00FF"/>
              </a:solidFill>
            </a:endParaRPr>
          </a:p>
        </p:txBody>
      </p:sp>
      <p:pic>
        <p:nvPicPr>
          <p:cNvPr id="9" name="그림 1">
            <a:extLst>
              <a:ext uri="{FF2B5EF4-FFF2-40B4-BE49-F238E27FC236}">
                <a16:creationId xmlns:a16="http://schemas.microsoft.com/office/drawing/2014/main" id="{082DDE26-61C4-46CA-AAA0-14770C352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906" y="1505118"/>
            <a:ext cx="4630098" cy="1145024"/>
          </a:xfrm>
          <a:prstGeom prst="rect">
            <a:avLst/>
          </a:prstGeom>
        </p:spPr>
      </p:pic>
      <p:pic>
        <p:nvPicPr>
          <p:cNvPr id="11" name="그림 7">
            <a:extLst>
              <a:ext uri="{FF2B5EF4-FFF2-40B4-BE49-F238E27FC236}">
                <a16:creationId xmlns:a16="http://schemas.microsoft.com/office/drawing/2014/main" id="{5781C20F-3738-4A72-A23E-9A4FDDDA5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354" y="1505118"/>
            <a:ext cx="1634581" cy="872596"/>
          </a:xfrm>
          <a:prstGeom prst="rect">
            <a:avLst/>
          </a:prstGeom>
        </p:spPr>
      </p:pic>
      <p:pic>
        <p:nvPicPr>
          <p:cNvPr id="14" name="그림 8">
            <a:extLst>
              <a:ext uri="{FF2B5EF4-FFF2-40B4-BE49-F238E27FC236}">
                <a16:creationId xmlns:a16="http://schemas.microsoft.com/office/drawing/2014/main" id="{248247F6-0317-43EE-B4C5-D04488209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033" y="3041801"/>
            <a:ext cx="3603450" cy="9694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직사각형 13">
                <a:extLst>
                  <a:ext uri="{FF2B5EF4-FFF2-40B4-BE49-F238E27FC236}">
                    <a16:creationId xmlns:a16="http://schemas.microsoft.com/office/drawing/2014/main" id="{B033DAED-FC0B-4E17-A8B9-2E17AD3456C4}"/>
                  </a:ext>
                </a:extLst>
              </p:cNvPr>
              <p:cNvSpPr/>
              <p:nvPr/>
            </p:nvSpPr>
            <p:spPr>
              <a:xfrm>
                <a:off x="6386385" y="3324951"/>
                <a:ext cx="1634582" cy="693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dirty="0">
                    <a:solidFill>
                      <a:prstClr val="black"/>
                    </a:solidFill>
                    <a:latin typeface="맑은 고딕" panose="020F0502020204030204"/>
                    <a:ea typeface="맑은 고딕" panose="020B0503020000020004" pitchFamily="34" charset="-127"/>
                  </a:rPr>
                  <a:t>Exact scale invar.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497D">
                                <a:lumMod val="60000"/>
                                <a:lumOff val="4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zh-CN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F497D">
                                <a:lumMod val="60000"/>
                                <a:lumOff val="4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𝜃</m:t>
                        </m:r>
                      </m:e>
                      <m:sub>
                        <m:r>
                          <a:rPr kumimoji="0" lang="zh-CN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F497D">
                                <a:lumMod val="60000"/>
                                <a:lumOff val="4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sub>
                      <m:sup>
                        <m:r>
                          <a:rPr kumimoji="0" lang="zh-CN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F497D">
                                <a:lumMod val="60000"/>
                                <a:lumOff val="4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sup>
                    </m:sSubSup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1F497D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</m:t>
                    </m:r>
                  </m:oMath>
                </a14:m>
                <a:endParaRPr lang="en-US" altLang="ko-KR" dirty="0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34" charset="-127"/>
                </a:endParaRPr>
              </a:p>
            </p:txBody>
          </p:sp>
        </mc:Choice>
        <mc:Fallback>
          <p:sp>
            <p:nvSpPr>
              <p:cNvPr id="17" name="직사각형 13">
                <a:extLst>
                  <a:ext uri="{FF2B5EF4-FFF2-40B4-BE49-F238E27FC236}">
                    <a16:creationId xmlns:a16="http://schemas.microsoft.com/office/drawing/2014/main" id="{B033DAED-FC0B-4E17-A8B9-2E17AD3456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385" y="3324951"/>
                <a:ext cx="1634582" cy="693075"/>
              </a:xfrm>
              <a:prstGeom prst="rect">
                <a:avLst/>
              </a:prstGeom>
              <a:blipFill>
                <a:blip r:embed="rId5"/>
                <a:stretch>
                  <a:fillRect l="-3358" t="-4386" b="-70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箭头: 下 3">
            <a:extLst>
              <a:ext uri="{FF2B5EF4-FFF2-40B4-BE49-F238E27FC236}">
                <a16:creationId xmlns:a16="http://schemas.microsoft.com/office/drawing/2014/main" id="{C843700E-13E0-4344-BE90-C2823FC00290}"/>
              </a:ext>
            </a:extLst>
          </p:cNvPr>
          <p:cNvSpPr/>
          <p:nvPr/>
        </p:nvSpPr>
        <p:spPr>
          <a:xfrm>
            <a:off x="3127572" y="2625734"/>
            <a:ext cx="271083" cy="422303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그림 9">
            <a:extLst>
              <a:ext uri="{FF2B5EF4-FFF2-40B4-BE49-F238E27FC236}">
                <a16:creationId xmlns:a16="http://schemas.microsoft.com/office/drawing/2014/main" id="{A9F5C3D3-CF39-480B-B311-6BF894FF7C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8547" y="3324951"/>
            <a:ext cx="888111" cy="296037"/>
          </a:xfrm>
          <a:prstGeom prst="rect">
            <a:avLst/>
          </a:prstGeom>
        </p:spPr>
      </p:pic>
      <p:sp>
        <p:nvSpPr>
          <p:cNvPr id="5" name="箭头: 右 4">
            <a:extLst>
              <a:ext uri="{FF2B5EF4-FFF2-40B4-BE49-F238E27FC236}">
                <a16:creationId xmlns:a16="http://schemas.microsoft.com/office/drawing/2014/main" id="{B437D077-479C-483E-8FE9-9C1B9859683E}"/>
              </a:ext>
            </a:extLst>
          </p:cNvPr>
          <p:cNvSpPr/>
          <p:nvPr/>
        </p:nvSpPr>
        <p:spPr>
          <a:xfrm>
            <a:off x="4955963" y="3577911"/>
            <a:ext cx="1273277" cy="252922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A075B75-8295-4D0C-A074-91815CF643CD}"/>
              </a:ext>
            </a:extLst>
          </p:cNvPr>
          <p:cNvSpPr txBox="1"/>
          <p:nvPr/>
        </p:nvSpPr>
        <p:spPr>
          <a:xfrm>
            <a:off x="6036658" y="4227871"/>
            <a:ext cx="2861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Scale symmetry is breaking by fermion mass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718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 animBg="1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F3B9AC-8DEE-4C8A-88EB-9AB399417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E58D7F2-BFD1-477A-BD12-E894B67F2C72}"/>
              </a:ext>
            </a:extLst>
          </p:cNvPr>
          <p:cNvSpPr txBox="1"/>
          <p:nvPr/>
        </p:nvSpPr>
        <p:spPr>
          <a:xfrm>
            <a:off x="852768" y="978986"/>
            <a:ext cx="518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CC00FF"/>
                </a:solidFill>
              </a:rPr>
              <a:t> An example: Cold non-interaction fermion matter:  </a:t>
            </a:r>
            <a:endParaRPr lang="zh-CN" altLang="en-US" dirty="0">
              <a:solidFill>
                <a:srgbClr val="CC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3839596-EF21-425C-AF0A-3E87CF461D41}"/>
                  </a:ext>
                </a:extLst>
              </p:cNvPr>
              <p:cNvSpPr txBox="1"/>
              <p:nvPr/>
            </p:nvSpPr>
            <p:spPr>
              <a:xfrm>
                <a:off x="1294906" y="1543665"/>
                <a:ext cx="4098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p"/>
                </a:pPr>
                <a:r>
                  <a:rPr lang="en-US" altLang="zh-CN" dirty="0"/>
                  <a:t>Extreme high density regime,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CN" dirty="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3839596-EF21-425C-AF0A-3E87CF461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906" y="1543665"/>
                <a:ext cx="4098751" cy="369332"/>
              </a:xfrm>
              <a:prstGeom prst="rect">
                <a:avLst/>
              </a:prstGeom>
              <a:blipFill>
                <a:blip r:embed="rId3"/>
                <a:stretch>
                  <a:fillRect l="-892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그룹 19">
            <a:extLst>
              <a:ext uri="{FF2B5EF4-FFF2-40B4-BE49-F238E27FC236}">
                <a16:creationId xmlns:a16="http://schemas.microsoft.com/office/drawing/2014/main" id="{532444BD-9577-4E07-BAF8-C26C26EB5732}"/>
              </a:ext>
            </a:extLst>
          </p:cNvPr>
          <p:cNvGrpSpPr/>
          <p:nvPr/>
        </p:nvGrpSpPr>
        <p:grpSpPr>
          <a:xfrm>
            <a:off x="1766913" y="2030376"/>
            <a:ext cx="2677268" cy="1200127"/>
            <a:chOff x="1874146" y="1771767"/>
            <a:chExt cx="4357244" cy="1858159"/>
          </a:xfrm>
        </p:grpSpPr>
        <p:pic>
          <p:nvPicPr>
            <p:cNvPr id="15" name="그림 9">
              <a:extLst>
                <a:ext uri="{FF2B5EF4-FFF2-40B4-BE49-F238E27FC236}">
                  <a16:creationId xmlns:a16="http://schemas.microsoft.com/office/drawing/2014/main" id="{B9F52BD0-C3A3-4073-BF04-6514958E6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12246" y="2858401"/>
              <a:ext cx="2695575" cy="771525"/>
            </a:xfrm>
            <a:prstGeom prst="rect">
              <a:avLst/>
            </a:prstGeom>
          </p:spPr>
        </p:pic>
        <p:pic>
          <p:nvPicPr>
            <p:cNvPr id="16" name="그림 10">
              <a:extLst>
                <a:ext uri="{FF2B5EF4-FFF2-40B4-BE49-F238E27FC236}">
                  <a16:creationId xmlns:a16="http://schemas.microsoft.com/office/drawing/2014/main" id="{B7E7F2D4-83ED-4D5B-B43C-3C1E2F8CD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4146" y="1771767"/>
              <a:ext cx="2733675" cy="762000"/>
            </a:xfrm>
            <a:prstGeom prst="rect">
              <a:avLst/>
            </a:prstGeom>
          </p:spPr>
        </p:pic>
        <p:pic>
          <p:nvPicPr>
            <p:cNvPr id="19" name="그림 11">
              <a:extLst>
                <a:ext uri="{FF2B5EF4-FFF2-40B4-BE49-F238E27FC236}">
                  <a16:creationId xmlns:a16="http://schemas.microsoft.com/office/drawing/2014/main" id="{0DF97357-EAFA-4CA9-9159-759AAE007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02665" y="1790113"/>
              <a:ext cx="1228725" cy="666750"/>
            </a:xfrm>
            <a:prstGeom prst="rect">
              <a:avLst/>
            </a:prstGeom>
          </p:spPr>
        </p:pic>
        <p:pic>
          <p:nvPicPr>
            <p:cNvPr id="20" name="그림 13">
              <a:extLst>
                <a:ext uri="{FF2B5EF4-FFF2-40B4-BE49-F238E27FC236}">
                  <a16:creationId xmlns:a16="http://schemas.microsoft.com/office/drawing/2014/main" id="{D6C6D4C9-79C0-4E94-9F62-39BD56112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02665" y="2920313"/>
              <a:ext cx="1200150" cy="647700"/>
            </a:xfrm>
            <a:prstGeom prst="rect">
              <a:avLst/>
            </a:prstGeom>
          </p:spPr>
        </p:pic>
      </p:grpSp>
      <p:pic>
        <p:nvPicPr>
          <p:cNvPr id="21" name="그림 15">
            <a:extLst>
              <a:ext uri="{FF2B5EF4-FFF2-40B4-BE49-F238E27FC236}">
                <a16:creationId xmlns:a16="http://schemas.microsoft.com/office/drawing/2014/main" id="{B614E103-D609-4904-927B-E082BBAEC4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6658" y="2321387"/>
            <a:ext cx="1679681" cy="562393"/>
          </a:xfrm>
          <a:prstGeom prst="rect">
            <a:avLst/>
          </a:prstGeom>
        </p:spPr>
      </p:pic>
      <p:sp>
        <p:nvSpPr>
          <p:cNvPr id="22" name="箭头: 右 21">
            <a:extLst>
              <a:ext uri="{FF2B5EF4-FFF2-40B4-BE49-F238E27FC236}">
                <a16:creationId xmlns:a16="http://schemas.microsoft.com/office/drawing/2014/main" id="{9E33A813-9E50-457F-B34D-27994FF224D6}"/>
              </a:ext>
            </a:extLst>
          </p:cNvPr>
          <p:cNvSpPr/>
          <p:nvPr/>
        </p:nvSpPr>
        <p:spPr>
          <a:xfrm>
            <a:off x="5039071" y="2417917"/>
            <a:ext cx="855407" cy="369331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1D1742D-1F9A-4285-BE43-6D9DBBF6E6EB}"/>
              </a:ext>
            </a:extLst>
          </p:cNvPr>
          <p:cNvSpPr txBox="1"/>
          <p:nvPr/>
        </p:nvSpPr>
        <p:spPr>
          <a:xfrm>
            <a:off x="1442448" y="3450745"/>
            <a:ext cx="5171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Energy density and pressure </a:t>
            </a:r>
            <a:r>
              <a:rPr lang="en-US" altLang="ko-KR" dirty="0">
                <a:sym typeface="Wingdings" panose="05000000000000000000" pitchFamily="2" charset="2"/>
              </a:rPr>
              <a:t> massless fermion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TEMT    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en-US" altLang="ko-KR" dirty="0"/>
              <a:t>non-zero (even divergent !)</a:t>
            </a:r>
            <a:endParaRPr lang="ko-KR" altLang="en-US" dirty="0"/>
          </a:p>
        </p:txBody>
      </p:sp>
      <p:sp>
        <p:nvSpPr>
          <p:cNvPr id="23" name="내용 개체 틀 2">
            <a:extLst>
              <a:ext uri="{FF2B5EF4-FFF2-40B4-BE49-F238E27FC236}">
                <a16:creationId xmlns:a16="http://schemas.microsoft.com/office/drawing/2014/main" id="{44DF9456-A38B-4F8B-BBE8-8BEA6C69BE58}"/>
              </a:ext>
            </a:extLst>
          </p:cNvPr>
          <p:cNvSpPr txBox="1">
            <a:spLocks/>
          </p:cNvSpPr>
          <p:nvPr/>
        </p:nvSpPr>
        <p:spPr>
          <a:xfrm>
            <a:off x="4298736" y="4406986"/>
            <a:ext cx="3340928" cy="642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/>
              <a:t>Conformal window?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463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8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F3B9AC-8DEE-4C8A-88EB-9AB399417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E58D7F2-BFD1-477A-BD12-E894B67F2C72}"/>
              </a:ext>
            </a:extLst>
          </p:cNvPr>
          <p:cNvSpPr txBox="1"/>
          <p:nvPr/>
        </p:nvSpPr>
        <p:spPr>
          <a:xfrm>
            <a:off x="852768" y="978986"/>
            <a:ext cx="518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CC00FF"/>
                </a:solidFill>
              </a:rPr>
              <a:t> An example: Cold non-interaction fermion matter:  </a:t>
            </a:r>
            <a:endParaRPr lang="zh-CN" altLang="en-US" dirty="0">
              <a:solidFill>
                <a:srgbClr val="CC00FF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6A15399-BCA2-4346-B43C-01D924C36822}"/>
              </a:ext>
            </a:extLst>
          </p:cNvPr>
          <p:cNvSpPr txBox="1"/>
          <p:nvPr/>
        </p:nvSpPr>
        <p:spPr>
          <a:xfrm>
            <a:off x="1174955" y="1445344"/>
            <a:ext cx="1958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dirty="0"/>
              <a:t>Sound velocity: 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6D13D5D-DA88-4821-A438-CF47EEA73B29}"/>
                  </a:ext>
                </a:extLst>
              </p:cNvPr>
              <p:cNvSpPr txBox="1"/>
              <p:nvPr/>
            </p:nvSpPr>
            <p:spPr>
              <a:xfrm>
                <a:off x="4072539" y="1373380"/>
                <a:ext cx="2656560" cy="676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CN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zh-CN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𝑣</m:t>
                          </m:r>
                        </m:e>
                        <m:sub>
                          <m:r>
                            <a:rPr kumimoji="0" lang="en-US" altLang="zh-CN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sub>
                        <m:sup>
                          <m:r>
                            <a:rPr kumimoji="0" lang="en-US" altLang="zh-CN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bSup>
                      <m:r>
                        <a:rPr kumimoji="0" lang="en-US" altLang="zh-CN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CN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kumimoji="0" lang="en-US" altLang="zh-CN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zh-CN" altLang="en-US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  <m:r>
                                <a:rPr kumimoji="0" lang="en-US" altLang="zh-CN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𝑝</m:t>
                              </m:r>
                              <m:r>
                                <a:rPr kumimoji="0" lang="en-US" altLang="zh-CN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  <m:r>
                                <a:rPr kumimoji="0" lang="en-US" altLang="zh-CN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num>
                            <m:den>
                              <m:r>
                                <a:rPr kumimoji="0" lang="zh-CN" altLang="en-US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  <m:r>
                                <a:rPr kumimoji="0" lang="en-US" altLang="zh-CN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kumimoji="0" lang="en-US" altLang="zh-CN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zh-CN" altLang="en-US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𝜕𝜀</m:t>
                              </m:r>
                              <m:r>
                                <a:rPr kumimoji="0" lang="en-US" altLang="zh-CN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altLang="zh-CN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  <m:r>
                                <a:rPr kumimoji="0" lang="en-US" altLang="zh-CN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num>
                            <m:den>
                              <m:r>
                                <a:rPr kumimoji="0" lang="zh-CN" altLang="en-US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𝜕</m:t>
                              </m:r>
                              <m:r>
                                <a:rPr kumimoji="0" lang="en-US" altLang="zh-CN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den>
                          </m:f>
                        </m:den>
                      </m:f>
                      <m:r>
                        <a:rPr kumimoji="0" lang="en-US" altLang="zh-CN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CN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zh-CN" alt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altLang="zh-CN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𝑝</m:t>
                          </m:r>
                          <m:r>
                            <a:rPr kumimoji="0" lang="en-US" altLang="zh-CN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zh-CN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  <m:r>
                            <a:rPr kumimoji="0" lang="en-US" altLang="zh-CN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zh-CN" alt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𝜕𝜀</m:t>
                          </m:r>
                          <m:r>
                            <a:rPr kumimoji="0" lang="en-US" altLang="zh-CN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zh-CN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  <m:r>
                            <a:rPr kumimoji="0" lang="en-US" altLang="zh-CN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zh-CN" alt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</mc:Choice>
        <mc:Fallback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66D13D5D-DA88-4821-A438-CF47EEA73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539" y="1373380"/>
                <a:ext cx="2656560" cy="6769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B2131BA-7E4B-466B-BD10-6AFD7561577C}"/>
                  </a:ext>
                </a:extLst>
              </p:cNvPr>
              <p:cNvSpPr txBox="1"/>
              <p:nvPr/>
            </p:nvSpPr>
            <p:spPr>
              <a:xfrm>
                <a:off x="1568245" y="2097697"/>
                <a:ext cx="6405215" cy="10178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=0,   </m:t>
                    </m:r>
                    <m:r>
                      <a:rPr lang="zh-CN" alt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d>
                      <m:d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conformal</m:t>
                    </m:r>
                    <m:r>
                      <a:rPr lang="en-US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SV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1/3</m:t>
                    </m:r>
                  </m:oMath>
                </a14:m>
                <a:endParaRPr lang="en-US" altLang="zh-CN" dirty="0"/>
              </a:p>
              <a:p>
                <a:pPr marL="285750" lvl="0" indent="-285750">
                  <a:lnSpc>
                    <a:spcPct val="120000"/>
                  </a:lnSpc>
                  <a:buFont typeface="Wingdings" panose="05000000000000000000" pitchFamily="2" charset="2"/>
                  <a:buChar char="Ø"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Extreme high density regime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sub>
                    </m:sSub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≫</m:t>
                    </m:r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𝑚</m:t>
                    </m:r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  <m:sup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B2131BA-7E4B-466B-BD10-6AFD75615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245" y="2097697"/>
                <a:ext cx="6405215" cy="1017843"/>
              </a:xfrm>
              <a:prstGeom prst="rect">
                <a:avLst/>
              </a:prstGeom>
              <a:blipFill>
                <a:blip r:embed="rId4"/>
                <a:stretch>
                  <a:fillRect l="-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E3BCFF6-D99D-48CF-9179-A8562B893CB9}"/>
                  </a:ext>
                </a:extLst>
              </p:cNvPr>
              <p:cNvSpPr txBox="1"/>
              <p:nvPr/>
            </p:nvSpPr>
            <p:spPr>
              <a:xfrm>
                <a:off x="5045324" y="3167159"/>
                <a:ext cx="33675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8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Sound velocity </a:t>
                </a:r>
                <a:r>
                  <a:rPr lang="en-US" altLang="ko-KR" sz="18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conformal velocity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10 </m:t>
                    </m:r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ko-KR" altLang="en-US" sz="18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E3BCFF6-D99D-48CF-9179-A8562B893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324" y="3167159"/>
                <a:ext cx="3367549" cy="646331"/>
              </a:xfrm>
              <a:prstGeom prst="rect">
                <a:avLst/>
              </a:prstGeom>
              <a:blipFill>
                <a:blip r:embed="rId5"/>
                <a:stretch>
                  <a:fillRect l="-1630" t="-5660" b="-150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图片 31">
            <a:extLst>
              <a:ext uri="{FF2B5EF4-FFF2-40B4-BE49-F238E27FC236}">
                <a16:creationId xmlns:a16="http://schemas.microsoft.com/office/drawing/2014/main" id="{CBD3B961-6497-41BA-8567-2303CE2341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0930" y="3148848"/>
            <a:ext cx="3220122" cy="1985372"/>
          </a:xfrm>
          <a:prstGeom prst="rect">
            <a:avLst/>
          </a:prstGeom>
        </p:spPr>
      </p:pic>
      <p:sp>
        <p:nvSpPr>
          <p:cNvPr id="33" name="TextBox 11">
            <a:extLst>
              <a:ext uri="{FF2B5EF4-FFF2-40B4-BE49-F238E27FC236}">
                <a16:creationId xmlns:a16="http://schemas.microsoft.com/office/drawing/2014/main" id="{E95C4915-A1A6-4E8F-906A-B135743A5DAD}"/>
              </a:ext>
            </a:extLst>
          </p:cNvPr>
          <p:cNvSpPr txBox="1"/>
          <p:nvPr/>
        </p:nvSpPr>
        <p:spPr>
          <a:xfrm>
            <a:off x="1993198" y="3732290"/>
            <a:ext cx="1619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S. Reddy et al, 2018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E21C126-3C23-4B38-8874-DC104EA4F9E0}"/>
                  </a:ext>
                </a:extLst>
              </p:cNvPr>
              <p:cNvSpPr txBox="1"/>
              <p:nvPr/>
            </p:nvSpPr>
            <p:spPr>
              <a:xfrm>
                <a:off x="4770852" y="4477719"/>
                <a:ext cx="42846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The proper criteria for  conformal  window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sub>
                    </m:sSub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≫</m:t>
                    </m:r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𝑚</m:t>
                    </m:r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lang="en-US" altLang="zh-CN" dirty="0"/>
                  <a:t>is  the SV not the TEMT. </a:t>
                </a:r>
                <a:endParaRPr lang="zh-CN" altLang="en-US" dirty="0"/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E21C126-3C23-4B38-8874-DC104EA4F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852" y="4477719"/>
                <a:ext cx="4284658" cy="646331"/>
              </a:xfrm>
              <a:prstGeom prst="rect">
                <a:avLst/>
              </a:prstGeom>
              <a:blipFill>
                <a:blip r:embed="rId7"/>
                <a:stretch>
                  <a:fillRect l="-997" t="-5660" r="-213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11325BAE-8890-490C-B321-0BEBAFF9EEC8}"/>
                  </a:ext>
                </a:extLst>
              </p:cNvPr>
              <p:cNvSpPr txBox="1"/>
              <p:nvPr/>
            </p:nvSpPr>
            <p:spPr>
              <a:xfrm>
                <a:off x="5304560" y="3886178"/>
                <a:ext cx="2213619" cy="6548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∆≡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i="1">
                                  <a:solidFill>
                                    <a:srgbClr val="1F497D">
                                      <a:lumMod val="60000"/>
                                      <a:lumOff val="4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solidFill>
                                    <a:srgbClr val="1F497D">
                                      <a:lumMod val="60000"/>
                                      <a:lumOff val="4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rgbClr val="1F497D">
                                      <a:lumMod val="60000"/>
                                      <a:lumOff val="4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  <m:sup>
                              <m:r>
                                <a:rPr lang="zh-CN" altLang="en-US" i="1">
                                  <a:solidFill>
                                    <a:srgbClr val="1F497D">
                                      <a:lumMod val="60000"/>
                                      <a:lumOff val="4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bSup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11325BAE-8890-490C-B321-0BEBAFF9E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560" y="3886178"/>
                <a:ext cx="2213619" cy="6548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647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3" grpId="0"/>
      <p:bldP spid="12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F3B9AC-8DEE-4C8A-88EB-9AB399417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E58D7F2-BFD1-477A-BD12-E894B67F2C72}"/>
              </a:ext>
            </a:extLst>
          </p:cNvPr>
          <p:cNvSpPr txBox="1"/>
          <p:nvPr/>
        </p:nvSpPr>
        <p:spPr>
          <a:xfrm>
            <a:off x="852768" y="978986"/>
            <a:ext cx="5523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CC00FF"/>
                </a:solidFill>
              </a:rPr>
              <a:t> Compact star matter (strongly correlated matter): </a:t>
            </a:r>
            <a:endParaRPr lang="zh-CN" altLang="en-US" dirty="0">
              <a:solidFill>
                <a:srgbClr val="CC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E028D18-AA57-4003-B6E8-62AB223DC757}"/>
                  </a:ext>
                </a:extLst>
              </p:cNvPr>
              <p:cNvSpPr txBox="1"/>
              <p:nvPr/>
            </p:nvSpPr>
            <p:spPr>
              <a:xfrm>
                <a:off x="999113" y="1557167"/>
                <a:ext cx="7145774" cy="1755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p"/>
                </a:pPr>
                <a:r>
                  <a:rPr lang="en-US" altLang="zh-CN" dirty="0">
                    <a:solidFill>
                      <a:srgbClr val="0000FF"/>
                    </a:solidFill>
                  </a:rPr>
                  <a:t>For compact star, the core densities are about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(5~10)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0000FF"/>
                    </a:solidFill>
                  </a:rPr>
                  <a:t>, depending on  the models.</a:t>
                </a:r>
              </a:p>
              <a:p>
                <a:r>
                  <a:rPr lang="en-US" altLang="zh-CN" dirty="0">
                    <a:solidFill>
                      <a:srgbClr val="0000FF"/>
                    </a:solidFill>
                  </a:rPr>
                  <a:t>     e.g., for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6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CN" dirty="0">
                  <a:solidFill>
                    <a:srgbClr val="0000FF"/>
                  </a:solidFill>
                </a:endParaRPr>
              </a:p>
              <a:p>
                <a:pPr algn="ctr"/>
                <a:r>
                  <a:rPr lang="en-US" altLang="zh-CN" dirty="0">
                    <a:solidFill>
                      <a:srgbClr val="0000FF"/>
                    </a:solidFill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zh-CN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zh-CN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~0.5 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altLang="zh-CN" dirty="0">
                  <a:solidFill>
                    <a:srgbClr val="0000FF"/>
                  </a:solidFill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solidFill>
                      <a:srgbClr val="0000FF"/>
                    </a:solidFill>
                  </a:rPr>
                  <a:t>Not high enough to be the conformal window,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sub>
                    </m:sSub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≫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zh-CN" altLang="en-US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E028D18-AA57-4003-B6E8-62AB223DC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113" y="1557167"/>
                <a:ext cx="7145774" cy="1755994"/>
              </a:xfrm>
              <a:prstGeom prst="rect">
                <a:avLst/>
              </a:prstGeom>
              <a:blipFill>
                <a:blip r:embed="rId3"/>
                <a:stretch>
                  <a:fillRect l="-597" t="-1736" r="-2133" b="-4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6EF721A1-9079-4903-B3BD-FD2231640DC3}"/>
              </a:ext>
            </a:extLst>
          </p:cNvPr>
          <p:cNvSpPr txBox="1"/>
          <p:nvPr/>
        </p:nvSpPr>
        <p:spPr>
          <a:xfrm>
            <a:off x="1961538" y="3522010"/>
            <a:ext cx="6533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/>
              <a:t>Since it is a criterion relevant to the non-interacting massive fermions</a:t>
            </a:r>
            <a:r>
              <a:rPr lang="en-US" altLang="zh-CN" dirty="0">
                <a:solidFill>
                  <a:srgbClr val="FF0000"/>
                </a:solidFill>
              </a:rPr>
              <a:t>, the same criterion cannot be simply imposed on the strongly interacting fermionic matter </a:t>
            </a:r>
            <a:r>
              <a:rPr lang="en-US" altLang="zh-CN" dirty="0"/>
              <a:t>at the core of compact star. A conformal window may appear in a different context.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EA8257D-D3DC-4C00-BC66-904597A3D3A0}"/>
              </a:ext>
            </a:extLst>
          </p:cNvPr>
          <p:cNvSpPr txBox="1"/>
          <p:nvPr/>
        </p:nvSpPr>
        <p:spPr>
          <a:xfrm>
            <a:off x="5029200" y="4746522"/>
            <a:ext cx="3572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</a:rPr>
              <a:t>H. K. Lee, symmetry 16 (2024), 1598</a:t>
            </a:r>
            <a:endParaRPr lang="zh-CN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38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F3B9AC-8DEE-4C8A-88EB-9AB399417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DA2D2C5-F342-4581-8784-200ECBF2EA04}"/>
              </a:ext>
            </a:extLst>
          </p:cNvPr>
          <p:cNvSpPr txBox="1"/>
          <p:nvPr/>
        </p:nvSpPr>
        <p:spPr>
          <a:xfrm>
            <a:off x="691759" y="3372963"/>
            <a:ext cx="3886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Trace anomaly in effective models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：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E76EC3B-F08E-4E66-A382-12C4666812EC}"/>
              </a:ext>
            </a:extLst>
          </p:cNvPr>
          <p:cNvSpPr txBox="1"/>
          <p:nvPr/>
        </p:nvSpPr>
        <p:spPr>
          <a:xfrm>
            <a:off x="3653593" y="3695583"/>
            <a:ext cx="1630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anomaly match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76E8AA2-768F-4828-9440-299966EA3C9F}"/>
              </a:ext>
            </a:extLst>
          </p:cNvPr>
          <p:cNvSpPr txBox="1"/>
          <p:nvPr/>
        </p:nvSpPr>
        <p:spPr>
          <a:xfrm>
            <a:off x="1670347" y="4038667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Trace anomaly in QCD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81630AC-2D34-4230-A38F-5BB585EB9F33}"/>
              </a:ext>
            </a:extLst>
          </p:cNvPr>
          <p:cNvSpPr txBox="1"/>
          <p:nvPr/>
        </p:nvSpPr>
        <p:spPr>
          <a:xfrm>
            <a:off x="5127717" y="4064915"/>
            <a:ext cx="1977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Trace anomaly EFT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箭头: 左右 11">
            <a:extLst>
              <a:ext uri="{FF2B5EF4-FFF2-40B4-BE49-F238E27FC236}">
                <a16:creationId xmlns:a16="http://schemas.microsoft.com/office/drawing/2014/main" id="{9F4AE43B-946D-41DC-8794-7F6D5D22B20A}"/>
              </a:ext>
            </a:extLst>
          </p:cNvPr>
          <p:cNvSpPr/>
          <p:nvPr/>
        </p:nvSpPr>
        <p:spPr>
          <a:xfrm>
            <a:off x="3932505" y="4206502"/>
            <a:ext cx="1195212" cy="104523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D0938B5-9524-4541-9173-11091A99CEB2}"/>
                  </a:ext>
                </a:extLst>
              </p:cNvPr>
              <p:cNvSpPr txBox="1"/>
              <p:nvPr/>
            </p:nvSpPr>
            <p:spPr>
              <a:xfrm>
                <a:off x="1503855" y="4483145"/>
                <a:ext cx="2416624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𝜃</m:t>
                          </m:r>
                        </m:e>
                        <m:sub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sub>
                        <m:sup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sup>
                      </m:sSubSup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𝛽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𝑔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𝑔</m:t>
                          </m:r>
                        </m:den>
                      </m:f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𝐺</m:t>
                          </m:r>
                        </m:e>
                        <m:sub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𝑣</m:t>
                          </m:r>
                        </m:sub>
                      </m:sSub>
                      <m:sSup>
                        <m:sSup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𝐺</m:t>
                          </m:r>
                        </m:e>
                        <m:sup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𝑣</m:t>
                          </m:r>
                        </m:sup>
                      </m:sSup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∝</m:t>
                      </m:r>
                      <m:sSup>
                        <m:sSup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l-GR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χ</m:t>
                          </m:r>
                        </m:e>
                        <m:sup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D0938B5-9524-4541-9173-11091A99C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855" y="4483145"/>
                <a:ext cx="2416624" cy="5761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BFA9F5F-89E8-4A34-A602-9046E6C901CE}"/>
                  </a:ext>
                </a:extLst>
              </p:cNvPr>
              <p:cNvSpPr txBox="1"/>
              <p:nvPr/>
            </p:nvSpPr>
            <p:spPr>
              <a:xfrm>
                <a:off x="5180337" y="4616391"/>
                <a:ext cx="13206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CN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𝐷</m:t>
                          </m:r>
                        </m:sub>
                      </m:sSub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𝑉</m:t>
                      </m:r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0" lang="el-GR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χ</m:t>
                      </m:r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 </m:t>
                      </m:r>
                      <m:r>
                        <a:rPr kumimoji="0" lang="en-US" altLang="zh-C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∝</m:t>
                      </m:r>
                      <m:sSup>
                        <m:sSupPr>
                          <m:ctrlP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l-GR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χ</m:t>
                          </m:r>
                        </m:e>
                        <m:sup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BFA9F5F-89E8-4A34-A602-9046E6C90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337" y="4616391"/>
                <a:ext cx="1320618" cy="276999"/>
              </a:xfrm>
              <a:prstGeom prst="rect">
                <a:avLst/>
              </a:prstGeom>
              <a:blipFill>
                <a:blip r:embed="rId4"/>
                <a:stretch>
                  <a:fillRect l="-4167" t="-4348" r="-1389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箭头: 左右 13">
            <a:extLst>
              <a:ext uri="{FF2B5EF4-FFF2-40B4-BE49-F238E27FC236}">
                <a16:creationId xmlns:a16="http://schemas.microsoft.com/office/drawing/2014/main" id="{E7B942CD-5B70-4BBF-85AB-C905AFA3771C}"/>
              </a:ext>
            </a:extLst>
          </p:cNvPr>
          <p:cNvSpPr/>
          <p:nvPr/>
        </p:nvSpPr>
        <p:spPr>
          <a:xfrm>
            <a:off x="3930311" y="4733829"/>
            <a:ext cx="1169458" cy="104522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B7D8906-2568-400B-BE37-03EBF2033991}"/>
              </a:ext>
            </a:extLst>
          </p:cNvPr>
          <p:cNvSpPr txBox="1"/>
          <p:nvPr/>
        </p:nvSpPr>
        <p:spPr>
          <a:xfrm>
            <a:off x="6668102" y="4509626"/>
            <a:ext cx="2471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Dilaton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compensator;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A source of scalar meson in EFT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1EE7677-E899-466E-B693-937EAEF57BB7}"/>
                  </a:ext>
                </a:extLst>
              </p:cNvPr>
              <p:cNvSpPr txBox="1"/>
              <p:nvPr/>
            </p:nvSpPr>
            <p:spPr>
              <a:xfrm>
                <a:off x="581820" y="982882"/>
                <a:ext cx="4765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n"/>
                </a:pPr>
                <a:r>
                  <a:rPr lang="en-US" altLang="zh-CN" dirty="0"/>
                  <a:t>Effective </a:t>
                </a:r>
                <a:r>
                  <a:rPr lang="en-US" altLang="zh-CN" dirty="0" err="1"/>
                  <a:t>Lagrangian</a:t>
                </a:r>
                <a:r>
                  <a:rPr lang="en-US" altLang="zh-CN" dirty="0"/>
                  <a:t>  for interacting nucleon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1EE7677-E899-466E-B693-937EAEF57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20" y="982882"/>
                <a:ext cx="4765664" cy="369332"/>
              </a:xfrm>
              <a:prstGeom prst="rect">
                <a:avLst/>
              </a:prstGeom>
              <a:blipFill>
                <a:blip r:embed="rId5"/>
                <a:stretch>
                  <a:fillRect l="-767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图示 14">
                <a:extLst>
                  <a:ext uri="{FF2B5EF4-FFF2-40B4-BE49-F238E27FC236}">
                    <a16:creationId xmlns:a16="http://schemas.microsoft.com/office/drawing/2014/main" id="{DBB4C22E-C0FE-44D9-A769-5590A28FF84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716580817"/>
                  </p:ext>
                </p:extLst>
              </p:nvPr>
            </p:nvGraphicFramePr>
            <p:xfrm>
              <a:off x="1025387" y="1103670"/>
              <a:ext cx="7811729" cy="254977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6" r:lo="rId7" r:qs="rId8" r:cs="rId9"/>
              </a:graphicData>
            </a:graphic>
          </p:graphicFrame>
        </mc:Choice>
        <mc:Fallback>
          <p:graphicFrame>
            <p:nvGraphicFramePr>
              <p:cNvPr id="15" name="图示 14">
                <a:extLst>
                  <a:ext uri="{FF2B5EF4-FFF2-40B4-BE49-F238E27FC236}">
                    <a16:creationId xmlns:a16="http://schemas.microsoft.com/office/drawing/2014/main" id="{DBB4C22E-C0FE-44D9-A769-5590A28FF84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716580817"/>
                  </p:ext>
                </p:extLst>
              </p:nvPr>
            </p:nvGraphicFramePr>
            <p:xfrm>
              <a:off x="1025387" y="1103670"/>
              <a:ext cx="7811729" cy="254977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1" r:lo="rId7" r:qs="rId8" r:cs="rId9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668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3" grpId="0"/>
      <p:bldP spid="13" grpId="0"/>
      <p:bldP spid="14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621FE2A-4E32-4D8D-8056-15F56E3B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74" y="403771"/>
            <a:ext cx="6120582" cy="461665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AA08C23-2224-4D42-B8BB-F6C6700BC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31" y="2940550"/>
            <a:ext cx="4657946" cy="176840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4B3004C-51A6-45BA-909E-A55BAD874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580" y="1012723"/>
            <a:ext cx="7855968" cy="19562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B201D459-1E25-4FC2-B92E-621518423482}"/>
                  </a:ext>
                </a:extLst>
              </p:cNvPr>
              <p:cNvSpPr/>
              <p:nvPr/>
            </p:nvSpPr>
            <p:spPr>
              <a:xfrm>
                <a:off x="5118072" y="3053831"/>
                <a:ext cx="4026311" cy="1273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CN" sz="1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l-GR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l-GR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l-GR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  <m:r>
                            <a:rPr lang="zh-CN" altLang="el-GR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1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zh-CN" alt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  <m:r>
                            <a:rPr lang="el-GR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l-GR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ξ</m:t>
                              </m:r>
                            </m:e>
                            <m:sup>
                              <m:r>
                                <a:rPr lang="el-GR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zh-CN" alt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p>
                            <m:sSupPr>
                              <m:ctrlPr>
                                <a:rPr lang="el-GR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ξ</m:t>
                              </m:r>
                            </m:e>
                            <m:sup>
                              <m:r>
                                <a:rPr lang="el-GR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r>
                            <a:rPr lang="el-GR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l-GR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</m:e>
                      </m:d>
                    </m:oMath>
                  </m:oMathPara>
                </a14:m>
                <a:endParaRPr lang="en-US" altLang="zh-CN" sz="1600" b="0" i="1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CN" sz="1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l-GR" altLang="zh-CN" sz="16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l-GR" sz="16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l-GR" altLang="zh-CN" sz="1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zh-CN" altLang="el-GR" sz="1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zh-CN" altLang="en-US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  <m:r>
                            <a:rPr lang="el-GR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l-GR" altLang="zh-CN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ξ</m:t>
                              </m:r>
                            </m:e>
                            <m:sup>
                              <m:r>
                                <a:rPr lang="el-GR" altLang="zh-CN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zh-CN" alt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p>
                            <m:sSupPr>
                              <m:ctrlPr>
                                <a:rPr lang="el-GR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ξ</m:t>
                              </m:r>
                            </m:e>
                            <m:sup>
                              <m:r>
                                <a:rPr lang="el-GR" altLang="zh-CN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r>
                            <a:rPr lang="el-GR" altLang="zh-CN" sz="1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l-GR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</m:e>
                      </m:d>
                      <m:r>
                        <a:rPr lang="en-US" altLang="zh-CN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zh-CN" alt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zh-CN" alt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1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zh-CN" altLang="en-US" sz="1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sSub>
                        <m:sSubPr>
                          <m:ctrlPr>
                            <a:rPr lang="en-US" altLang="zh-CN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zh-CN" altLang="en-US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n-US" altLang="zh-CN" sz="1600" b="0" i="1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sz="1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ξ</m:t>
                      </m:r>
                      <m:r>
                        <a:rPr lang="en-US" altLang="zh-CN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zh-CN" altLang="en-US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altLang="zh-CN" sz="1600" b="0" i="1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B201D459-1E25-4FC2-B92E-6215184234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072" y="3053831"/>
                <a:ext cx="4026311" cy="1273041"/>
              </a:xfrm>
              <a:prstGeom prst="rect">
                <a:avLst/>
              </a:prstGeom>
              <a:blipFill>
                <a:blip r:embed="rId5"/>
                <a:stretch>
                  <a:fillRect b="-23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4943C19E-E6DC-45E7-9D12-899B86C14F96}"/>
              </a:ext>
            </a:extLst>
          </p:cNvPr>
          <p:cNvSpPr txBox="1"/>
          <p:nvPr/>
        </p:nvSpPr>
        <p:spPr>
          <a:xfrm>
            <a:off x="4865861" y="4312503"/>
            <a:ext cx="406674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Y. L. Li, YLM, M. Rho, PRD95 (2017), 114011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L. Q. Zhang, Y. Ma and </a:t>
            </a:r>
            <a:r>
              <a:rPr kumimoji="0" lang="en-US" altLang="zh-CN" sz="1600" b="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YLM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, 2410.04142; 2412.19023.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9100267-D1AF-486C-88AF-01D776303532}"/>
              </a:ext>
            </a:extLst>
          </p:cNvPr>
          <p:cNvSpPr/>
          <p:nvPr/>
        </p:nvSpPr>
        <p:spPr>
          <a:xfrm>
            <a:off x="6130413" y="2246671"/>
            <a:ext cx="1730477" cy="614517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83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31321</TotalTime>
  <Words>1634</Words>
  <Application>Microsoft Office PowerPoint</Application>
  <PresentationFormat>全屏显示(16:9)</PresentationFormat>
  <Paragraphs>180</Paragraphs>
  <Slides>25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44" baseType="lpstr">
      <vt:lpstr>맑은 고딕</vt:lpstr>
      <vt:lpstr>等线</vt:lpstr>
      <vt:lpstr>方正小标宋简体</vt:lpstr>
      <vt:lpstr>华文楷体</vt:lpstr>
      <vt:lpstr>华文新魏</vt:lpstr>
      <vt:lpstr>微软雅黑</vt:lpstr>
      <vt:lpstr>Arial</vt:lpstr>
      <vt:lpstr>Blackadder ITC</vt:lpstr>
      <vt:lpstr>Calibri</vt:lpstr>
      <vt:lpstr>Calibri Light</vt:lpstr>
      <vt:lpstr>Cambria Math</vt:lpstr>
      <vt:lpstr>Centaur</vt:lpstr>
      <vt:lpstr>Century</vt:lpstr>
      <vt:lpstr>Comic Sans MS</vt:lpstr>
      <vt:lpstr>Times New Roman</vt:lpstr>
      <vt:lpstr>Wingdings</vt:lpstr>
      <vt:lpstr>1_Office 主题</vt:lpstr>
      <vt:lpstr>2_Office 主题</vt:lpstr>
      <vt:lpstr>3_Office 主题</vt:lpstr>
      <vt:lpstr>Manifestation of scale symmetry in dense nuclear meduim ---peak of sound velocity and pseudoconformal structure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and discussion</vt:lpstr>
      <vt:lpstr>Summary and discussion</vt:lpstr>
      <vt:lpstr>Summary and discussion</vt:lpstr>
      <vt:lpstr>Summary and discussion</vt:lpstr>
      <vt:lpstr>PowerPoint 演示文稿</vt:lpstr>
      <vt:lpstr>Thank you for your attention!</vt:lpstr>
      <vt:lpstr>I. Introduction</vt:lpstr>
      <vt:lpstr>I. Introduction</vt:lpstr>
      <vt:lpstr>I. Introduction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huwener</dc:creator>
  <cp:lastModifiedBy>Yong-Liang Ma</cp:lastModifiedBy>
  <cp:revision>1425</cp:revision>
  <cp:lastPrinted>2023-07-15T12:32:58Z</cp:lastPrinted>
  <dcterms:created xsi:type="dcterms:W3CDTF">2018-09-20T02:42:00Z</dcterms:created>
  <dcterms:modified xsi:type="dcterms:W3CDTF">2025-10-08T05:49:53Z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