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.jpg"/>
  <Default Extension="emf" ContentType="image/x-emf"/>
  <Default Extension="wdp" ContentType="image/vnd.ms-photo"/>
  <Default Extension="rels" ContentType="application/vnd.openxmlformats-package.relationshi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256" r:id="rId3"/>
    <p:sldId id="441" r:id="rId5"/>
    <p:sldId id="332" r:id="rId6"/>
    <p:sldId id="455" r:id="rId7"/>
    <p:sldId id="462" r:id="rId8"/>
    <p:sldId id="463" r:id="rId9"/>
    <p:sldId id="464" r:id="rId10"/>
    <p:sldId id="476" r:id="rId11"/>
    <p:sldId id="458" r:id="rId12"/>
    <p:sldId id="480" r:id="rId13"/>
    <p:sldId id="479" r:id="rId14"/>
    <p:sldId id="482" r:id="rId15"/>
    <p:sldId id="481" r:id="rId16"/>
    <p:sldId id="478" r:id="rId17"/>
    <p:sldId id="485" r:id="rId18"/>
    <p:sldId id="486" r:id="rId19"/>
    <p:sldId id="487" r:id="rId20"/>
    <p:sldId id="488" r:id="rId21"/>
    <p:sldId id="477" r:id="rId22"/>
    <p:sldId id="483" r:id="rId23"/>
    <p:sldId id="459" r:id="rId24"/>
    <p:sldId id="484" r:id="rId25"/>
    <p:sldId id="434" r:id="rId26"/>
    <p:sldId id="438" r:id="rId27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7FB1D8"/>
    <a:srgbClr val="3F6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79" d="100"/>
          <a:sy n="79" d="100"/>
        </p:scale>
        <p:origin x="75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496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2.xml"/><Relationship Id="rId33" Type="http://schemas.openxmlformats.org/officeDocument/2006/relationships/customXml" Target="../customXml/item1.xml"/><Relationship Id="rId32" Type="http://schemas.openxmlformats.org/officeDocument/2006/relationships/customXmlProps" Target="../customXml/itemProps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C1FBA-CF23-45CA-A289-03E32D1609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2B0C5-C56D-47E9-BCFE-D990A940F1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66BD8-0FC1-456F-BDC6-7D0CA8E365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FC841-E2E1-4802-8701-94EA307E94B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E3CFC841-E2E1-4802-8701-94EA307E94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/>
              <a:t>After </a:t>
            </a:r>
            <a:r>
              <a:rPr lang="en-US">
                <a:sym typeface="+mn-ea"/>
              </a:rPr>
              <a:t>constructing the </a:t>
            </a:r>
            <a:r>
              <a:rPr lang="en-US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physics-agnostic</a:t>
            </a:r>
            <a:r>
              <a:rPr lang="en-US">
                <a:sym typeface="+mn-ea"/>
              </a:rPr>
              <a:t> EOS</a:t>
            </a:r>
            <a:r>
              <a:rPr lang="en-US"/>
              <a:t>, we could combine the reliable data;</a:t>
            </a:r>
            <a:endParaRPr lang="en-US"/>
          </a:p>
          <a:p>
            <a:r>
              <a:rPr lang="en-US"/>
              <a:t>4 mass-radius measurements from NICER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E3CFC841-E2E1-4802-8701-94EA307E94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/>
              <a:t>After </a:t>
            </a:r>
            <a:r>
              <a:rPr lang="en-US">
                <a:sym typeface="+mn-ea"/>
              </a:rPr>
              <a:t>constructing the </a:t>
            </a:r>
            <a:r>
              <a:rPr lang="en-US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physics-agnostic</a:t>
            </a:r>
            <a:r>
              <a:rPr lang="en-US">
                <a:sym typeface="+mn-ea"/>
              </a:rPr>
              <a:t> EOS</a:t>
            </a:r>
            <a:r>
              <a:rPr lang="en-US"/>
              <a:t>, we could combine the reliable data;</a:t>
            </a:r>
            <a:endParaRPr lang="en-US"/>
          </a:p>
          <a:p>
            <a:r>
              <a:rPr lang="en-US"/>
              <a:t>4 mass-radius measurements from NICER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E3CFC841-E2E1-4802-8701-94EA307E94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/>
              <a:t>After </a:t>
            </a:r>
            <a:r>
              <a:rPr lang="en-US">
                <a:sym typeface="+mn-ea"/>
              </a:rPr>
              <a:t>constructing the </a:t>
            </a:r>
            <a:r>
              <a:rPr lang="en-US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physics-agnostic</a:t>
            </a:r>
            <a:r>
              <a:rPr lang="en-US">
                <a:sym typeface="+mn-ea"/>
              </a:rPr>
              <a:t> EOS</a:t>
            </a:r>
            <a:r>
              <a:rPr lang="en-US"/>
              <a:t>, we could combine the reliable data;</a:t>
            </a:r>
            <a:endParaRPr lang="en-US"/>
          </a:p>
          <a:p>
            <a:r>
              <a:rPr lang="en-US"/>
              <a:t>4 mass-radius measurements from NICER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E3CFC841-E2E1-4802-8701-94EA307E94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/>
              <a:t>After </a:t>
            </a:r>
            <a:r>
              <a:rPr lang="en-US">
                <a:sym typeface="+mn-ea"/>
              </a:rPr>
              <a:t>constructing the </a:t>
            </a:r>
            <a:r>
              <a:rPr lang="en-US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physics-agnostic</a:t>
            </a:r>
            <a:r>
              <a:rPr lang="en-US">
                <a:sym typeface="+mn-ea"/>
              </a:rPr>
              <a:t> EOS</a:t>
            </a:r>
            <a:r>
              <a:rPr lang="en-US"/>
              <a:t>, we could combine the reliable data;</a:t>
            </a:r>
            <a:endParaRPr lang="en-US"/>
          </a:p>
          <a:p>
            <a:r>
              <a:rPr lang="en-US"/>
              <a:t>4 mass-radius measurements from NICER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E3CFC841-E2E1-4802-8701-94EA307E94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E3CFC841-E2E1-4802-8701-94EA307E94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>
                <a:sym typeface="+mn-ea"/>
              </a:rPr>
              <a:t>Fristly, we should construct a </a:t>
            </a:r>
            <a:r>
              <a:rPr lang="en-US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physics-agnostic</a:t>
            </a:r>
            <a:r>
              <a:rPr lang="en-US">
                <a:sym typeface="+mn-ea"/>
              </a:rPr>
              <a:t> EOS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E3CFC841-E2E1-4802-8701-94EA307E94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E3CFC841-E2E1-4802-8701-94EA307E94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/>
              <a:t>Extrapolate;ɪkˈstræpəleɪ</a:t>
            </a:r>
            <a:r>
              <a:rPr lang="zh-CN" altLang="en-US"/>
              <a:t>；</a:t>
            </a:r>
            <a:r>
              <a:rPr lang="en-US"/>
              <a:t> ɔːɡˈzɪliəri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E3CFC841-E2E1-4802-8701-94EA307E94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E3CFC841-E2E1-4802-8701-94EA307E94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/>
              <a:t>parameter of sym energy;</a:t>
            </a:r>
            <a:endParaRPr lang="en-US"/>
          </a:p>
          <a:p>
            <a:r>
              <a:rPr lang="en-US"/>
              <a:t>all of them have a peak; stiffen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E3CFC841-E2E1-4802-8701-94EA307E94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E3CFC841-E2E1-4802-8701-94EA307E94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/>
              <a:t>parameter of sym energy;</a:t>
            </a:r>
            <a:endParaRPr lang="en-US"/>
          </a:p>
          <a:p>
            <a:r>
              <a:rPr lang="en-US"/>
              <a:t>all of them have a peak; stiffen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E3CFC841-E2E1-4802-8701-94EA307E94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/>
              <a:t>1. extract the radius and Tidal information of NS</a:t>
            </a:r>
            <a:endParaRPr lang="en-US"/>
          </a:p>
          <a:p>
            <a:r>
              <a:rPr lang="en-US"/>
              <a:t>2. Besides, our results have an import </a:t>
            </a:r>
            <a:r>
              <a:rPr lang="en-US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implication on </a:t>
            </a:r>
            <a:r>
              <a:rPr lang="en-US"/>
              <a:t>eka process</a:t>
            </a:r>
            <a:endParaRPr lang="en-US"/>
          </a:p>
          <a:p>
            <a:r>
              <a:rPr lang="en-US">
                <a:sym typeface="+mn-ea"/>
              </a:rPr>
              <a:t>3. eka : </a:t>
            </a:r>
            <a:r>
              <a:rPr lang="en-US"/>
              <a:t>role in NS coolling.</a:t>
            </a:r>
            <a:endParaRPr lang="en-US"/>
          </a:p>
          <a:p>
            <a:r>
              <a:rPr lang="en-US"/>
              <a:t>4. Our results show that this </a:t>
            </a:r>
            <a:r>
              <a:rPr lang="en-US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Threshold is larger 1.5 solar mass</a:t>
            </a:r>
            <a:endParaRPr lang="en-US"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  <a:p>
            <a:r>
              <a:rPr lang="en-US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5.We note that this value is first extracted in a model-indenpent manner.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E3CFC841-E2E1-4802-8701-94EA307E94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/>
              <a:t>1. extract the radius and Tidal information of NS</a:t>
            </a:r>
            <a:endParaRPr lang="en-US"/>
          </a:p>
          <a:p>
            <a:r>
              <a:rPr lang="en-US"/>
              <a:t>2. Besides, our results have an import </a:t>
            </a:r>
            <a:r>
              <a:rPr lang="en-US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implication on </a:t>
            </a:r>
            <a:r>
              <a:rPr lang="en-US"/>
              <a:t>eka process</a:t>
            </a:r>
            <a:endParaRPr lang="en-US"/>
          </a:p>
          <a:p>
            <a:r>
              <a:rPr lang="en-US">
                <a:sym typeface="+mn-ea"/>
              </a:rPr>
              <a:t>3. eka : </a:t>
            </a:r>
            <a:r>
              <a:rPr lang="en-US"/>
              <a:t>role in NS coolling.</a:t>
            </a:r>
            <a:endParaRPr lang="en-US"/>
          </a:p>
          <a:p>
            <a:r>
              <a:rPr lang="en-US"/>
              <a:t>4. Our results show that this </a:t>
            </a:r>
            <a:r>
              <a:rPr lang="en-US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Threshold is larger 1.5 solar mass</a:t>
            </a:r>
            <a:endParaRPr lang="en-US"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  <a:p>
            <a:r>
              <a:rPr lang="en-US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5.We note that this value is first extracted in a model-indenpent manner.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E3CFC841-E2E1-4802-8701-94EA307E94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>
                <a:sym typeface="+mn-ea"/>
              </a:rPr>
              <a:t>characterized,  isospin asymmetry; </a:t>
            </a:r>
            <a:r>
              <a:rPr lang="zh-CN" altLang="en-US">
                <a:sym typeface="+mn-ea"/>
              </a:rPr>
              <a:t>approximation</a:t>
            </a:r>
            <a:r>
              <a:rPr lang="en-US" altLang="zh-CN">
                <a:sym typeface="+mn-ea"/>
              </a:rPr>
              <a:t>;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Current research; vary in</a:t>
            </a:r>
            <a:r>
              <a:rPr lang="zh-CN" altLang="en-US">
                <a:sym typeface="+mn-ea"/>
              </a:rPr>
              <a:t>；</a:t>
            </a:r>
            <a:r>
              <a:rPr lang="en-US" altLang="zh-CN">
                <a:sym typeface="+mn-ea"/>
              </a:rPr>
              <a:t> tendency; as the density increases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Besides,  Different </a:t>
            </a:r>
            <a:r>
              <a:rPr lang="en-US" altLang="zh-CN">
                <a:solidFill>
                  <a:srgbClr val="000000"/>
                </a:solidFill>
                <a:latin typeface="Times New Roman Regular" panose="02020503050405090304" charset="0"/>
                <a:ea typeface="Lucida Grande" panose="020B0600040502020204"/>
                <a:cs typeface="Times New Roman Regular" panose="02020503050405090304" charset="0"/>
                <a:sym typeface="+mn-ea"/>
              </a:rPr>
              <a:t>Experiments</a:t>
            </a:r>
            <a:r>
              <a:rPr lang="zh-CN" altLang="en-US">
                <a:solidFill>
                  <a:srgbClr val="000000"/>
                </a:solidFill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；</a:t>
            </a:r>
            <a:r>
              <a:rPr lang="en-US" altLang="zh-CN">
                <a:solidFill>
                  <a:srgbClr val="000000"/>
                </a:solidFill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 </a:t>
            </a:r>
            <a:r>
              <a:rPr lang="en-US" altLang="zh-CN">
                <a:solidFill>
                  <a:srgbClr val="000000"/>
                </a:solidFill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last exp on extracting Esym</a:t>
            </a:r>
            <a:endParaRPr lang="en-US" altLang="zh-CN">
              <a:solidFill>
                <a:srgbClr val="000000"/>
              </a:solidFill>
              <a:latin typeface="Times New Roman Regular" panose="02020503050405090304" charset="0"/>
              <a:ea typeface="宋体" charset="0"/>
              <a:cs typeface="Times New Roman Regular" panose="02020503050405090304" charset="0"/>
              <a:sym typeface="+mn-ea"/>
            </a:endParaRPr>
          </a:p>
          <a:p>
            <a:r>
              <a:rPr lang="en-US" altLang="zh-CN">
                <a:solidFill>
                  <a:srgbClr val="000000"/>
                </a:solidFill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nuclear matter parameter; far different from</a:t>
            </a:r>
            <a:endParaRPr lang="en-US" altLang="zh-CN">
              <a:solidFill>
                <a:srgbClr val="000000"/>
              </a:solidFill>
              <a:latin typeface="Times New Roman Regular" panose="02020503050405090304" charset="0"/>
              <a:ea typeface="宋体" charset="0"/>
              <a:cs typeface="Times New Roman Regular" panose="02020503050405090304" charset="0"/>
              <a:sym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E3CFC841-E2E1-4802-8701-94EA307E94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E3CFC841-E2E1-4802-8701-94EA307E94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/>
              <a:t>experimental data</a:t>
            </a:r>
            <a:r>
              <a:rPr lang="zh-CN" altLang="en-US"/>
              <a:t>；</a:t>
            </a:r>
            <a:endParaRPr lang="zh-CN" altLang="en-US"/>
          </a:p>
          <a:p>
            <a:r>
              <a:rPr lang="zh-CN" altLang="en-US"/>
              <a:t>Look</a:t>
            </a:r>
            <a:r>
              <a:rPr lang="en-US" altLang="zh-CN"/>
              <a:t> at expression of EOS</a:t>
            </a:r>
            <a:r>
              <a:rPr lang="zh-CN" altLang="en-US"/>
              <a:t> more carefully；</a:t>
            </a:r>
            <a:endParaRPr lang="zh-CN" altLang="en-US"/>
          </a:p>
          <a:p>
            <a:r>
              <a:rPr lang="en-US" altLang="zh-CN"/>
              <a:t>the </a:t>
            </a:r>
            <a:r>
              <a:rPr lang="zh-CN" altLang="en-US"/>
              <a:t>sensitive</a:t>
            </a:r>
            <a:r>
              <a:rPr lang="en-US" altLang="zh-CN"/>
              <a:t> density is 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E3CFC841-E2E1-4802-8701-94EA307E94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E3CFC841-E2E1-4802-8701-94EA307E94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E3CFC841-E2E1-4802-8701-94EA307E94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/>
              <a:t>After </a:t>
            </a:r>
            <a:r>
              <a:rPr lang="en-US">
                <a:sym typeface="+mn-ea"/>
              </a:rPr>
              <a:t>constructing the </a:t>
            </a:r>
            <a:r>
              <a:rPr lang="en-US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physics-agnostic</a:t>
            </a:r>
            <a:r>
              <a:rPr lang="en-US">
                <a:sym typeface="+mn-ea"/>
              </a:rPr>
              <a:t> EOS</a:t>
            </a:r>
            <a:r>
              <a:rPr lang="en-US"/>
              <a:t>, we could combine the reliable data;</a:t>
            </a:r>
            <a:endParaRPr lang="en-US"/>
          </a:p>
          <a:p>
            <a:r>
              <a:rPr lang="en-US"/>
              <a:t>4 mass-radius measurements from NICER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E3CFC841-E2E1-4802-8701-94EA307E94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/>
              <a:t>After </a:t>
            </a:r>
            <a:r>
              <a:rPr lang="en-US">
                <a:sym typeface="+mn-ea"/>
              </a:rPr>
              <a:t>constructing the </a:t>
            </a:r>
            <a:r>
              <a:rPr lang="en-US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physics-agnostic</a:t>
            </a:r>
            <a:r>
              <a:rPr lang="en-US">
                <a:sym typeface="+mn-ea"/>
              </a:rPr>
              <a:t> EOS</a:t>
            </a:r>
            <a:r>
              <a:rPr lang="en-US"/>
              <a:t>, we could combine the reliable data;</a:t>
            </a:r>
            <a:endParaRPr lang="en-US"/>
          </a:p>
          <a:p>
            <a:r>
              <a:rPr lang="en-US"/>
              <a:t>4 mass-radius measurements from NICER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E3CFC841-E2E1-4802-8701-94EA307E94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013" y="5815086"/>
            <a:ext cx="3278293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149566"/>
            <a:ext cx="10515600" cy="8995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38200" y="5114029"/>
            <a:ext cx="10515600" cy="604299"/>
          </a:xfrm>
        </p:spPr>
        <p:txBody>
          <a:bodyPr anchor="ctr">
            <a:noAutofit/>
          </a:bodyPr>
          <a:lstStyle>
            <a:lvl1pPr algn="ctr"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>
            <a:fillRect/>
          </a:stretch>
        </p:blipFill>
        <p:spPr>
          <a:xfrm>
            <a:off x="0" y="0"/>
            <a:ext cx="12192000" cy="3899805"/>
          </a:xfrm>
          <a:prstGeom prst="rect">
            <a:avLst/>
          </a:prstGeom>
          <a:ln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0" y="389980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空白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6452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0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68582"/>
            <a:ext cx="2023540" cy="40141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1"/>
            <a:ext cx="121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1000035" y="311755"/>
            <a:ext cx="59944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596800" y="313200"/>
            <a:ext cx="486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703B59-C883-4B8B-974E-AFB30A6C43A7}" type="slidenum">
              <a:rPr lang="en-US" altLang="zh-CN" smtClean="0"/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6452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6766560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68582"/>
            <a:ext cx="2023540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121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349859" y="1717675"/>
            <a:ext cx="5376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 hasCustomPrompt="1"/>
          </p:nvPr>
        </p:nvSpPr>
        <p:spPr>
          <a:xfrm>
            <a:off x="6381751" y="1717675"/>
            <a:ext cx="5376333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9857" y="975600"/>
            <a:ext cx="11408225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682"/>
            <a:ext cx="12192000" cy="33271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000035" y="313200"/>
            <a:ext cx="59944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349859" y="1717675"/>
            <a:ext cx="5376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 hasCustomPrompt="1"/>
          </p:nvPr>
        </p:nvSpPr>
        <p:spPr>
          <a:xfrm>
            <a:off x="6381751" y="1717675"/>
            <a:ext cx="5376333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1595420" y="313200"/>
            <a:ext cx="649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9857" y="975600"/>
            <a:ext cx="11421927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31682"/>
            <a:ext cx="12192000" cy="3327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349859" y="960114"/>
            <a:ext cx="5376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12192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349859" y="1717675"/>
            <a:ext cx="5376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 hasCustomPrompt="1"/>
          </p:nvPr>
        </p:nvSpPr>
        <p:spPr>
          <a:xfrm>
            <a:off x="6381751" y="1717675"/>
            <a:ext cx="5376333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381751" y="958297"/>
            <a:ext cx="5376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 smtClean="0"/>
              <a:t>单击此处编辑标题</a:t>
            </a:r>
            <a:endParaRPr lang="zh-CN" altLang="en-US" dirty="0" smtClean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64522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0" y="6766560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68582"/>
            <a:ext cx="2023540" cy="401413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1"/>
            <a:ext cx="121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64522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68582"/>
            <a:ext cx="2023540" cy="401413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0" y="1"/>
            <a:ext cx="121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对比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64522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6766560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68582"/>
            <a:ext cx="2023540" cy="401413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0" y="1"/>
            <a:ext cx="121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000035" y="313200"/>
            <a:ext cx="59944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349859" y="960114"/>
            <a:ext cx="5376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12192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349859" y="1717675"/>
            <a:ext cx="5376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 hasCustomPrompt="1"/>
          </p:nvPr>
        </p:nvSpPr>
        <p:spPr>
          <a:xfrm>
            <a:off x="6381751" y="1717675"/>
            <a:ext cx="5376333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381751" y="958297"/>
            <a:ext cx="5376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 smtClean="0"/>
              <a:t>单击此处编辑标题</a:t>
            </a:r>
            <a:endParaRPr lang="zh-CN" altLang="en-US" dirty="0" smtClean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1595420" y="313200"/>
            <a:ext cx="649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</a:fld>
            <a:endParaRPr lang="en-US" altLang="zh-CN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64522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6766560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68582"/>
            <a:ext cx="2023540" cy="401413"/>
          </a:xfrm>
          <a:prstGeom prst="rect">
            <a:avLst/>
          </a:prstGeom>
        </p:spPr>
      </p:pic>
      <p:sp>
        <p:nvSpPr>
          <p:cNvPr id="19" name="矩形 18"/>
          <p:cNvSpPr/>
          <p:nvPr userDrawn="1"/>
        </p:nvSpPr>
        <p:spPr>
          <a:xfrm>
            <a:off x="0" y="1"/>
            <a:ext cx="121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013" y="5815086"/>
            <a:ext cx="3278293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5497" y="4006448"/>
            <a:ext cx="11100025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25499" y="5245246"/>
            <a:ext cx="7760477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smtClean="0"/>
              <a:t>单击以编辑母版副标题样式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625499" y="5815087"/>
            <a:ext cx="5545667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单击此处添加日期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>
            <a:fillRect/>
          </a:stretch>
        </p:blipFill>
        <p:spPr>
          <a:xfrm>
            <a:off x="0" y="0"/>
            <a:ext cx="12192000" cy="3899805"/>
          </a:xfrm>
          <a:prstGeom prst="rect">
            <a:avLst/>
          </a:prstGeom>
          <a:ln>
            <a:noFill/>
          </a:ln>
        </p:spPr>
      </p:pic>
      <p:cxnSp>
        <p:nvCxnSpPr>
          <p:cNvPr id="11" name="直接连接符 10"/>
          <p:cNvCxnSpPr/>
          <p:nvPr/>
        </p:nvCxnSpPr>
        <p:spPr>
          <a:xfrm>
            <a:off x="0" y="389980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>
            <a:fillRect/>
          </a:stretch>
        </p:blipFill>
        <p:spPr>
          <a:xfrm>
            <a:off x="0" y="0"/>
            <a:ext cx="12192000" cy="3899805"/>
          </a:xfrm>
          <a:prstGeom prst="rect">
            <a:avLst/>
          </a:prstGeom>
          <a:ln>
            <a:noFill/>
          </a:ln>
        </p:spPr>
      </p:pic>
      <p:cxnSp>
        <p:nvCxnSpPr>
          <p:cNvPr id="9" name="直接连接符 8"/>
          <p:cNvCxnSpPr/>
          <p:nvPr userDrawn="1"/>
        </p:nvCxnSpPr>
        <p:spPr>
          <a:xfrm>
            <a:off x="0" y="389980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3073"/>
            <a:ext cx="12192000" cy="28117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65" y="3608990"/>
            <a:ext cx="4029124" cy="79994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50528" y="1371600"/>
            <a:ext cx="11213989" cy="926932"/>
          </a:xfrm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3073"/>
            <a:ext cx="12192000" cy="2811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 hasCustomPrompt="1"/>
          </p:nvPr>
        </p:nvSpPr>
        <p:spPr>
          <a:xfrm>
            <a:off x="658700" y="1685678"/>
            <a:ext cx="11162884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58699" y="974277"/>
            <a:ext cx="11162884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 hasCustomPrompt="1"/>
          </p:nvPr>
        </p:nvSpPr>
        <p:spPr>
          <a:xfrm>
            <a:off x="658700" y="1685678"/>
            <a:ext cx="11162884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58700" y="975600"/>
            <a:ext cx="11162884" cy="576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" name="灯片编号占位符 5"/>
          <p:cNvSpPr txBox="1"/>
          <p:nvPr/>
        </p:nvSpPr>
        <p:spPr>
          <a:xfrm>
            <a:off x="11596800" y="311755"/>
            <a:ext cx="35814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1000035" y="311755"/>
            <a:ext cx="59944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内页-极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 hasCustomPrompt="1"/>
          </p:nvPr>
        </p:nvSpPr>
        <p:spPr>
          <a:xfrm>
            <a:off x="658700" y="1685678"/>
            <a:ext cx="11162884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58699" y="974277"/>
            <a:ext cx="11162884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1"/>
            <a:ext cx="12192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04390"/>
            <a:ext cx="613229" cy="460086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1"/>
            <a:ext cx="12192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766560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04390"/>
            <a:ext cx="613229" cy="4600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内页-极简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 hasCustomPrompt="1"/>
          </p:nvPr>
        </p:nvSpPr>
        <p:spPr>
          <a:xfrm>
            <a:off x="658700" y="1685678"/>
            <a:ext cx="11162884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58699" y="974277"/>
            <a:ext cx="11162884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1"/>
            <a:ext cx="12192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1596800" y="313200"/>
            <a:ext cx="486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4CE0C3C-47D3-4455-AB34-8268314DB49D}" type="slidenum">
              <a:rPr lang="en-US" altLang="zh-CN" smtClean="0"/>
            </a:fld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11000035" y="311755"/>
            <a:ext cx="59944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04390"/>
            <a:ext cx="613229" cy="460086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12192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6766560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00035" y="311755"/>
            <a:ext cx="59944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04390"/>
            <a:ext cx="613229" cy="4600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6452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821680"/>
            <a:ext cx="12192000" cy="10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724" y="6100771"/>
            <a:ext cx="2611396" cy="518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800" y="235137"/>
            <a:ext cx="8632687" cy="33735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0" y="1"/>
            <a:ext cx="121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240"/>
            <a:ext cx="12192000" cy="51850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64522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121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240"/>
            <a:ext cx="12192000" cy="5185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58700" y="975600"/>
            <a:ext cx="11162884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纯标题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58700" y="975600"/>
            <a:ext cx="11162884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1000035" y="311755"/>
            <a:ext cx="59944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5"/>
          <p:cNvSpPr txBox="1"/>
          <p:nvPr/>
        </p:nvSpPr>
        <p:spPr>
          <a:xfrm>
            <a:off x="11595420" y="311755"/>
            <a:ext cx="5965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6452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6766560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68582"/>
            <a:ext cx="2023540" cy="40141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"/>
            <a:ext cx="121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6452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766560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68582"/>
            <a:ext cx="2023540" cy="40141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1"/>
            <a:ext cx="121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9" Type="http://schemas.microsoft.com/office/2007/relationships/hdphoto" Target="../media/image8.wdp"/><Relationship Id="rId18" Type="http://schemas.openxmlformats.org/officeDocument/2006/relationships/image" Target="../media/image7.png"/><Relationship Id="rId17" Type="http://schemas.openxmlformats.org/officeDocument/2006/relationships/image" Target="../media/image5.pn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12193057" cy="664522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551291" y="1673352"/>
            <a:ext cx="11120561" cy="4999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68582"/>
            <a:ext cx="2023540" cy="40141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"/>
            <a:ext cx="121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1231682"/>
            <a:ext cx="12192000" cy="332713"/>
          </a:xfrm>
          <a:prstGeom prst="rect">
            <a:avLst/>
          </a:prstGeom>
        </p:spPr>
      </p:pic>
      <p:sp>
        <p:nvSpPr>
          <p:cNvPr id="4" name="标题占位符 3"/>
          <p:cNvSpPr>
            <a:spLocks noGrp="1"/>
          </p:cNvSpPr>
          <p:nvPr>
            <p:ph type="title"/>
          </p:nvPr>
        </p:nvSpPr>
        <p:spPr>
          <a:xfrm>
            <a:off x="551291" y="863020"/>
            <a:ext cx="11213989" cy="70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3057" cy="664522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" y="168582"/>
            <a:ext cx="2023540" cy="401413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0" y="1"/>
            <a:ext cx="12192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1231682"/>
            <a:ext cx="12192000" cy="3327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>
    <p:push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41.png"/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b="0" dirty="0" smtClean="0">
                <a:latin typeface="Times New Roman Regular" panose="02020503050405090304" charset="0"/>
                <a:cs typeface="Times New Roman Regular" panose="02020503050405090304" charset="0"/>
              </a:rPr>
              <a:t>Determination of High-Density Symmetry Energy in the Multi-Messenger Era</a:t>
            </a:r>
            <a:endParaRPr lang="zh-CN" altLang="en-US" sz="4400" b="0" dirty="0" smtClean="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575945" y="5264524"/>
            <a:ext cx="10515600" cy="604299"/>
          </a:xfrm>
        </p:spPr>
        <p:txBody>
          <a:bodyPr/>
          <a:lstStyle/>
          <a:p>
            <a:r>
              <a:rPr lang="en-US" altLang="zh-CN" sz="2800" dirty="0" smtClean="0">
                <a:latin typeface="Times New Roman Regular" panose="02020503050405090304" charset="0"/>
                <a:cs typeface="Times New Roman Regular" panose="02020503050405090304" charset="0"/>
              </a:rPr>
              <a:t>Zheng Cao(</a:t>
            </a:r>
            <a:r>
              <a:rPr sz="2800" dirty="0" smtClean="0">
                <a:latin typeface="Times New Roman Regular" panose="02020503050405090304" charset="0"/>
                <a:cs typeface="Times New Roman Regular" panose="02020503050405090304" charset="0"/>
              </a:rPr>
              <a:t>曹政</a:t>
            </a:r>
            <a:r>
              <a:rPr lang="en-US" altLang="zh-CN" sz="2800" dirty="0" smtClean="0">
                <a:latin typeface="Times New Roman Regular" panose="02020503050405090304" charset="0"/>
                <a:cs typeface="Times New Roman Regular" panose="02020503050405090304" charset="0"/>
              </a:rPr>
              <a:t>)    advisor: Lie-Wen Chen</a:t>
            </a:r>
            <a:endParaRPr lang="en-US" altLang="zh-CN" sz="2800" dirty="0" smtClean="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771900" y="595249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 smtClean="0">
                <a:solidFill>
                  <a:schemeClr val="bg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preliminary result</a:t>
            </a:r>
            <a:endParaRPr lang="en-US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58700" y="848600"/>
            <a:ext cx="11162884" cy="574183"/>
          </a:xfrm>
        </p:spPr>
        <p:txBody>
          <a:bodyPr>
            <a:normAutofit fontScale="90000"/>
          </a:bodyPr>
          <a:p>
            <a:r>
              <a:rPr lang="en-US" altLang="zh-CN" b="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Constraints in the Multi-Messenger Era</a:t>
            </a:r>
            <a:br>
              <a:rPr lang="en-US" altLang="zh-CN" b="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</a:br>
            <a:r>
              <a:rPr lang="en-US" altLang="zh-CN" b="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and Bayesian Inference</a:t>
            </a:r>
            <a:endParaRPr lang="en-US" altLang="zh-CN" b="0" dirty="0" smtClean="0"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40195" y="130175"/>
            <a:ext cx="5551805" cy="6374765"/>
          </a:xfrm>
          <a:prstGeom prst="rect">
            <a:avLst/>
          </a:prstGeom>
        </p:spPr>
      </p:pic>
      <p:sp>
        <p:nvSpPr>
          <p:cNvPr id="22" name="Text Box 21"/>
          <p:cNvSpPr txBox="1"/>
          <p:nvPr/>
        </p:nvSpPr>
        <p:spPr>
          <a:xfrm>
            <a:off x="503555" y="1743075"/>
            <a:ext cx="69627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chemeClr val="accent4"/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Likelihood for different  observations</a:t>
            </a:r>
            <a:endParaRPr lang="en-US" sz="28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pic>
        <p:nvPicPr>
          <p:cNvPr id="4" name="334E55B0-647D-440b-865C-3EC943EB4CBC-2" descr="wpsoff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55" y="2921635"/>
            <a:ext cx="5911850" cy="7054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156460" y="226504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 Regular" panose="02020503050405090304" charset="0"/>
                <a:cs typeface="Times New Roman Regular" panose="02020503050405090304" charset="0"/>
              </a:rPr>
              <a:t>P</a:t>
            </a:r>
            <a:r>
              <a:rPr lang="en-US" sz="2800" baseline="-25000">
                <a:latin typeface="Times New Roman Regular" panose="02020503050405090304" charset="0"/>
                <a:cs typeface="Times New Roman Regular" panose="02020503050405090304" charset="0"/>
              </a:rPr>
              <a:t>SNM</a:t>
            </a:r>
            <a:endParaRPr lang="en-US" sz="2800" baseline="-250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5" y="3649345"/>
            <a:ext cx="2771140" cy="270637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503555" y="63417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latin typeface="Times New Roman Regular" panose="02020503050405090304" charset="0"/>
                <a:cs typeface="Times New Roman Regular" panose="02020503050405090304" charset="0"/>
              </a:rPr>
              <a:t>...., up to 3n</a:t>
            </a:r>
            <a:r>
              <a:rPr lang="en-US" baseline="-25000">
                <a:latin typeface="Times New Roman Regular" panose="02020503050405090304" charset="0"/>
                <a:cs typeface="Times New Roman Regular" panose="02020503050405090304" charset="0"/>
              </a:rPr>
              <a:t>0</a:t>
            </a:r>
            <a:endParaRPr lang="en-US" baseline="-250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835150" y="632587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Cozma, PRC (2024)</a:t>
            </a:r>
            <a:endParaRPr lang="en-US" altLang="zh-CN" sz="2000">
              <a:solidFill>
                <a:schemeClr val="tx1"/>
              </a:solidFill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58700" y="848600"/>
            <a:ext cx="11162884" cy="574183"/>
          </a:xfrm>
        </p:spPr>
        <p:txBody>
          <a:bodyPr>
            <a:normAutofit fontScale="90000"/>
          </a:bodyPr>
          <a:p>
            <a:r>
              <a:rPr lang="en-US" altLang="zh-CN" b="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Constraints in the Multi-Messenger Era</a:t>
            </a:r>
            <a:br>
              <a:rPr lang="en-US" altLang="zh-CN" b="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</a:br>
            <a:r>
              <a:rPr lang="en-US" altLang="zh-CN" b="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and Bayesian Inference</a:t>
            </a:r>
            <a:endParaRPr lang="en-US" altLang="zh-CN" b="0" dirty="0" smtClean="0"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40195" y="130175"/>
            <a:ext cx="5551805" cy="6374765"/>
          </a:xfrm>
          <a:prstGeom prst="rect">
            <a:avLst/>
          </a:prstGeom>
        </p:spPr>
      </p:pic>
      <p:sp>
        <p:nvSpPr>
          <p:cNvPr id="22" name="Text Box 21"/>
          <p:cNvSpPr txBox="1"/>
          <p:nvPr/>
        </p:nvSpPr>
        <p:spPr>
          <a:xfrm>
            <a:off x="503555" y="1743075"/>
            <a:ext cx="69627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chemeClr val="accent4"/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Likelihood for different  observations</a:t>
            </a:r>
            <a:endParaRPr lang="en-US" sz="28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522730" y="225107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 Regular" panose="02020503050405090304" charset="0"/>
                <a:cs typeface="Times New Roman Regular" panose="02020503050405090304" charset="0"/>
              </a:rPr>
              <a:t>Astronomical constraints</a:t>
            </a:r>
            <a:endParaRPr lang="en-US" sz="28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95" y="2785745"/>
            <a:ext cx="2896870" cy="2486660"/>
          </a:xfrm>
          <a:prstGeom prst="rect">
            <a:avLst/>
          </a:prstGeom>
        </p:spPr>
      </p:pic>
      <p:pic>
        <p:nvPicPr>
          <p:cNvPr id="14" name="334E55B0-647D-440b-865C-3EC943EB4CBC-37" descr="/private/var/folders/bg/sw5pkvxj5wb3zmz2q3t8q9s40000gn/T/com.kingsoft.wpsoffice.mac/wpsoffice.MRqAnNwpsoffi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95" y="5581015"/>
            <a:ext cx="5603875" cy="356235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3681730" y="4074160"/>
            <a:ext cx="22275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>
                <a:solidFill>
                  <a:schemeClr val="accent6">
                    <a:lumMod val="75000"/>
                  </a:schemeClr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Posterior samples </a:t>
            </a:r>
            <a:endParaRPr lang="en-US">
              <a:solidFill>
                <a:schemeClr val="accent6">
                  <a:lumMod val="75000"/>
                </a:schemeClr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algn="l"/>
            <a:r>
              <a:rPr lang="en-US">
                <a:solidFill>
                  <a:schemeClr val="accent6">
                    <a:lumMod val="75000"/>
                  </a:schemeClr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are publicly available!</a:t>
            </a:r>
            <a:endParaRPr lang="en-US">
              <a:solidFill>
                <a:schemeClr val="accent6">
                  <a:lumMod val="75000"/>
                </a:schemeClr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3681730" y="3035300"/>
            <a:ext cx="4064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Times New Roman Regular" panose="02020503050405090304" charset="0"/>
                <a:cs typeface="Times New Roman Regular" panose="02020503050405090304" charset="0"/>
              </a:rPr>
              <a:t>Mass-radius relation</a:t>
            </a:r>
            <a:endParaRPr lang="en-US" sz="200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r>
              <a:rPr lang="en-US" sz="2000">
                <a:latin typeface="Times New Roman Regular" panose="02020503050405090304" charset="0"/>
                <a:cs typeface="Times New Roman Regular" panose="02020503050405090304" charset="0"/>
              </a:rPr>
              <a:t>measured by NICER</a:t>
            </a:r>
            <a:endParaRPr lang="en-US" sz="20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58700" y="848600"/>
            <a:ext cx="11162884" cy="574183"/>
          </a:xfrm>
        </p:spPr>
        <p:txBody>
          <a:bodyPr>
            <a:normAutofit fontScale="90000"/>
          </a:bodyPr>
          <a:p>
            <a:r>
              <a:rPr lang="en-US" altLang="zh-CN" b="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Constraints in the Multi-Messenger Era</a:t>
            </a:r>
            <a:br>
              <a:rPr lang="en-US" altLang="zh-CN" b="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</a:br>
            <a:r>
              <a:rPr lang="en-US" altLang="zh-CN" b="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and Bayesian Inference</a:t>
            </a:r>
            <a:endParaRPr lang="en-US" altLang="zh-CN" b="0" dirty="0" smtClean="0"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40195" y="130175"/>
            <a:ext cx="5551805" cy="6374765"/>
          </a:xfrm>
          <a:prstGeom prst="rect">
            <a:avLst/>
          </a:prstGeom>
        </p:spPr>
      </p:pic>
      <p:sp>
        <p:nvSpPr>
          <p:cNvPr id="22" name="Text Box 21"/>
          <p:cNvSpPr txBox="1"/>
          <p:nvPr/>
        </p:nvSpPr>
        <p:spPr>
          <a:xfrm>
            <a:off x="503555" y="1743075"/>
            <a:ext cx="69627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chemeClr val="accent4"/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Likelihood for different  observations</a:t>
            </a:r>
            <a:endParaRPr lang="en-US" sz="28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522730" y="225107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 Regular" panose="02020503050405090304" charset="0"/>
                <a:cs typeface="Times New Roman Regular" panose="02020503050405090304" charset="0"/>
              </a:rPr>
              <a:t>Astronomical constraints</a:t>
            </a:r>
            <a:endParaRPr lang="en-US" sz="28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55" y="3130550"/>
            <a:ext cx="2400300" cy="2057400"/>
          </a:xfrm>
          <a:prstGeom prst="rect">
            <a:avLst/>
          </a:prstGeom>
        </p:spPr>
      </p:pic>
      <p:pic>
        <p:nvPicPr>
          <p:cNvPr id="16" name="334E55B0-647D-440b-865C-3EC943EB4CBC-39" descr="/private/var/folders/bg/sw5pkvxj5wb3zmz2q3t8q9s40000gn/T/com.kingsoft.wpsoffice.mac/wpsoffice.HtNogXwpsoffi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5790565"/>
            <a:ext cx="6394450" cy="285750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3129915" y="395986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Times New Roman Regular" panose="02020503050405090304" charset="0"/>
                <a:cs typeface="Times New Roman Regular" panose="02020503050405090304" charset="0"/>
              </a:rPr>
              <a:t>gravitational wave </a:t>
            </a:r>
            <a:r>
              <a:rPr lang="en-US" sz="2000">
                <a:latin typeface="Times New Roman Regular" panose="02020503050405090304" charset="0"/>
                <a:cs typeface="Times New Roman Regular" panose="02020503050405090304" charset="0"/>
              </a:rPr>
              <a:t>event</a:t>
            </a:r>
            <a:endParaRPr lang="en-US" sz="20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pic>
        <p:nvPicPr>
          <p:cNvPr id="4" name="334E55B0-647D-440b-865C-3EC943EB4CBC-38" descr="wpsoffi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800" y="6177915"/>
            <a:ext cx="1415415" cy="408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58700" y="848600"/>
            <a:ext cx="11162884" cy="574183"/>
          </a:xfrm>
        </p:spPr>
        <p:txBody>
          <a:bodyPr>
            <a:normAutofit fontScale="90000"/>
          </a:bodyPr>
          <a:p>
            <a:r>
              <a:rPr lang="en-US" altLang="zh-CN" b="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Constraints in the Multi-Messenger Era</a:t>
            </a:r>
            <a:br>
              <a:rPr lang="en-US" altLang="zh-CN" b="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</a:br>
            <a:r>
              <a:rPr lang="en-US" altLang="zh-CN" b="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and Bayesian Inference</a:t>
            </a:r>
            <a:endParaRPr lang="en-US" altLang="zh-CN" b="0" dirty="0" smtClean="0"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40195" y="130175"/>
            <a:ext cx="5551805" cy="6374765"/>
          </a:xfrm>
          <a:prstGeom prst="rect">
            <a:avLst/>
          </a:prstGeom>
        </p:spPr>
      </p:pic>
      <p:sp>
        <p:nvSpPr>
          <p:cNvPr id="22" name="Text Box 21"/>
          <p:cNvSpPr txBox="1"/>
          <p:nvPr/>
        </p:nvSpPr>
        <p:spPr>
          <a:xfrm>
            <a:off x="503555" y="1743075"/>
            <a:ext cx="69627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chemeClr val="accent4"/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Likelihood for different  observations</a:t>
            </a:r>
            <a:endParaRPr lang="en-US" sz="28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696720" y="226504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 Regular" panose="02020503050405090304" charset="0"/>
                <a:cs typeface="Times New Roman Regular" panose="02020503050405090304" charset="0"/>
              </a:rPr>
              <a:t>pQCD calculation</a:t>
            </a:r>
            <a:endParaRPr lang="en-US" sz="28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95" y="2967355"/>
            <a:ext cx="4348480" cy="271970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096770" y="2787015"/>
            <a:ext cx="254000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000">
                <a:solidFill>
                  <a:schemeClr val="accent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Komoltsev et al., 2022</a:t>
            </a:r>
            <a:endParaRPr lang="en-US" sz="1000">
              <a:solidFill>
                <a:schemeClr val="accent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931545" y="5610860"/>
            <a:ext cx="40754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>
                <a:latin typeface="Times New Roman Regular" panose="02020503050405090304" charset="0"/>
                <a:cs typeface="Times New Roman Regular" panose="02020503050405090304" charset="0"/>
              </a:rPr>
              <a:t>EOS is constrained at intermediate density</a:t>
            </a:r>
            <a:endParaRPr lang="en-US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algn="l"/>
            <a:r>
              <a:rPr lang="en-US">
                <a:latin typeface="Times New Roman Regular" panose="02020503050405090304" charset="0"/>
                <a:cs typeface="Times New Roman Regular" panose="02020503050405090304" charset="0"/>
              </a:rPr>
              <a:t>once properties at two limits are fixed!</a:t>
            </a:r>
            <a:endParaRPr lang="en-US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pic>
        <p:nvPicPr>
          <p:cNvPr id="16" name="334E55B0-647D-440b-865C-3EC943EB4CBC-41" descr="/private/var/folders/bg/sw5pkvxj5wb3zmz2q3t8q9s40000gn/T/com.kingsoft.wpsoffice.mac/wpsoffice.kXBSxqwpsoffi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10" y="6274753"/>
            <a:ext cx="4076065" cy="259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58700" y="848600"/>
            <a:ext cx="11162884" cy="574183"/>
          </a:xfrm>
        </p:spPr>
        <p:txBody>
          <a:bodyPr>
            <a:normAutofit fontScale="90000"/>
          </a:bodyPr>
          <a:p>
            <a:r>
              <a:rPr lang="en-US" altLang="zh-CN" b="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Constraints in the</a:t>
            </a:r>
            <a:br>
              <a:rPr lang="en-US" altLang="zh-CN" b="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</a:br>
            <a:r>
              <a:rPr lang="en-US" altLang="zh-CN" b="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Multi-Messenger Era</a:t>
            </a:r>
            <a:endParaRPr lang="en-US" altLang="zh-CN" b="0" dirty="0" smtClean="0"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40195" y="130175"/>
            <a:ext cx="5551805" cy="637476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22275" y="2686685"/>
            <a:ext cx="6096000" cy="124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ts val="1800"/>
              </a:lnSpc>
            </a:pPr>
            <a:endParaRPr lang="en-US" sz="2800" b="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>
              <a:lnSpc>
                <a:spcPts val="1800"/>
              </a:lnSpc>
            </a:pPr>
            <a:r>
              <a:rPr lang="en-US" sz="280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Different observations are indenpendent</a:t>
            </a:r>
            <a:endParaRPr lang="en-US" sz="2800" b="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>
              <a:lnSpc>
                <a:spcPts val="1800"/>
              </a:lnSpc>
            </a:pPr>
            <a:endParaRPr lang="en-US" sz="2800"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  <a:p>
            <a:pPr>
              <a:lnSpc>
                <a:spcPts val="1800"/>
              </a:lnSpc>
            </a:pPr>
            <a:r>
              <a:rPr lang="en-US" sz="280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Bayes' theorem</a:t>
            </a:r>
            <a:endParaRPr lang="en-US" sz="2800" b="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>
              <a:lnSpc>
                <a:spcPts val="1800"/>
              </a:lnSpc>
            </a:pPr>
            <a:endParaRPr lang="en-US" sz="2800" b="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pic>
        <p:nvPicPr>
          <p:cNvPr id="4" name="334E55B0-647D-440b-865C-3EC943EB4CBC-3" descr="wpsoff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15" y="4204970"/>
            <a:ext cx="5255895" cy="687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365535" y="1303550"/>
            <a:ext cx="843427" cy="443226"/>
            <a:chOff x="666810" y="2586037"/>
            <a:chExt cx="468000" cy="245937"/>
          </a:xfrm>
        </p:grpSpPr>
        <p:sp>
          <p:nvSpPr>
            <p:cNvPr id="4" name="Freeform 10"/>
            <p:cNvSpPr/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4058033" y="1711215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439285" y="1274445"/>
            <a:ext cx="70999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dirty="0" smtClean="0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Nuclear Matter EOS and Symmetry Energy</a:t>
            </a:r>
            <a:endParaRPr lang="en-US" altLang="zh-CN" sz="2400" dirty="0" smtClean="0">
              <a:solidFill>
                <a:schemeClr val="tx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365535" y="2266703"/>
            <a:ext cx="843427" cy="443226"/>
            <a:chOff x="666810" y="2586037"/>
            <a:chExt cx="468000" cy="245937"/>
          </a:xfrm>
        </p:grpSpPr>
        <p:sp>
          <p:nvSpPr>
            <p:cNvPr id="13" name="Freeform 10"/>
            <p:cNvSpPr/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4058033" y="2674368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439285" y="3143250"/>
            <a:ext cx="71005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dirty="0" smtClean="0">
                <a:solidFill>
                  <a:schemeClr val="accent4"/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Construction of model-indenpent EOS</a:t>
            </a:r>
            <a:endParaRPr lang="en-US" altLang="zh-CN" sz="2400" dirty="0" smtClean="0">
              <a:solidFill>
                <a:schemeClr val="accent4"/>
              </a:solidFill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365535" y="3229856"/>
            <a:ext cx="843427" cy="443226"/>
            <a:chOff x="666810" y="2586037"/>
            <a:chExt cx="468000" cy="245937"/>
          </a:xfrm>
        </p:grpSpPr>
        <p:sp>
          <p:nvSpPr>
            <p:cNvPr id="18" name="Freeform 10"/>
            <p:cNvSpPr/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4058033" y="3637521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439285" y="1853565"/>
            <a:ext cx="62420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Constraints in the </a:t>
            </a:r>
            <a:r>
              <a:rPr lang="zh-CN" altLang="en-US" sz="240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Multi-Messenger Era</a:t>
            </a:r>
            <a:endParaRPr lang="zh-CN" altLang="en-US" sz="2400" b="0" dirty="0" smtClean="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algn="l">
              <a:buClrTx/>
              <a:buSzTx/>
              <a:buFontTx/>
            </a:pPr>
            <a:r>
              <a:rPr lang="en-US" altLang="zh-CN" sz="2400" dirty="0" smtClean="0">
                <a:latin typeface="Times New Roman Regular" panose="02020503050405090304" charset="0"/>
                <a:cs typeface="Times New Roman Regular" panose="02020503050405090304" charset="0"/>
              </a:rPr>
              <a:t>and </a:t>
            </a:r>
            <a:r>
              <a:rPr lang="en-US" altLang="zh-CN" sz="240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Bayesian Inference</a:t>
            </a:r>
            <a:endParaRPr lang="en-US" altLang="zh-CN" sz="2400" dirty="0" smtClean="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365535" y="4193009"/>
            <a:ext cx="843427" cy="443226"/>
            <a:chOff x="666810" y="2586037"/>
            <a:chExt cx="468000" cy="245937"/>
          </a:xfrm>
        </p:grpSpPr>
        <p:sp>
          <p:nvSpPr>
            <p:cNvPr id="23" name="Freeform 10"/>
            <p:cNvSpPr/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4058033" y="4600674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4439285" y="4164330"/>
            <a:ext cx="5340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None/>
            </a:pPr>
            <a:r>
              <a:rPr lang="en-US" altLang="zh-CN" sz="240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Results</a:t>
            </a:r>
            <a:endParaRPr lang="en-US" altLang="zh-CN" sz="2400" dirty="0" smtClean="0"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58700" y="975600"/>
            <a:ext cx="11162884" cy="574183"/>
          </a:xfrm>
        </p:spPr>
        <p:txBody>
          <a:bodyPr>
            <a:normAutofit/>
          </a:bodyPr>
          <a:p>
            <a:r>
              <a:rPr lang="en-US" altLang="zh-CN" b="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Construction of model-indenpent EOS</a:t>
            </a:r>
            <a:endParaRPr lang="en-US" altLang="zh-CN" b="0" dirty="0" smtClean="0"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  <p:pic>
        <p:nvPicPr>
          <p:cNvPr id="10" name="334E55B0-647D-440b-865C-3EC943EB4CBC-1" descr="/Users/caozheng/Library/Containers/com.kingsoft.wpsoffice.mac/Data/tmp/wpsoffice.vTwKWrwpsoffi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4495" y="2490153"/>
            <a:ext cx="6130925" cy="1266825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842645" y="172974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 Regular" panose="02020503050405090304" charset="0"/>
                <a:cs typeface="Times New Roman Regular" panose="02020503050405090304" charset="0"/>
              </a:rPr>
              <a:t>Demo of physics-agnostic EOS</a:t>
            </a:r>
            <a:endParaRPr lang="en-US" sz="24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15" y="2128520"/>
            <a:ext cx="4977130" cy="4004945"/>
          </a:xfrm>
          <a:prstGeom prst="rect">
            <a:avLst/>
          </a:prstGeom>
        </p:spPr>
      </p:pic>
      <p:sp>
        <p:nvSpPr>
          <p:cNvPr id="20" name="Text Box 19"/>
          <p:cNvSpPr txBox="1"/>
          <p:nvPr/>
        </p:nvSpPr>
        <p:spPr>
          <a:xfrm>
            <a:off x="5716270" y="1760220"/>
            <a:ext cx="589915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500">
                <a:solidFill>
                  <a:schemeClr val="accent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Below n</a:t>
            </a:r>
            <a:r>
              <a:rPr lang="en-US" sz="2500" baseline="-25000">
                <a:solidFill>
                  <a:schemeClr val="accent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break</a:t>
            </a:r>
            <a:r>
              <a:rPr lang="en-US" sz="2500">
                <a:solidFill>
                  <a:schemeClr val="accent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: Taylor Expansion + BPS crust</a:t>
            </a:r>
            <a:endParaRPr lang="en-US" altLang="en-US" sz="2500">
              <a:solidFill>
                <a:schemeClr val="accent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334E55B0-647D-440b-865C-3EC943EB4CBC-1" descr="/Users/caozheng/Library/Containers/com.kingsoft.wpsoffice.mac/Data/tmp/wpsoffice.vTwKWrwpsoffi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4495" y="2490153"/>
            <a:ext cx="6130925" cy="1266825"/>
          </a:xfrm>
          <a:prstGeom prst="rect">
            <a:avLst/>
          </a:prstGeom>
        </p:spPr>
      </p:pic>
      <p:pic>
        <p:nvPicPr>
          <p:cNvPr id="11" name="334E55B0-647D-440b-865C-3EC943EB4CBC-2" descr="wpsoff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320" y="5146040"/>
            <a:ext cx="4055745" cy="307975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5716270" y="4650740"/>
            <a:ext cx="54800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 Regular" panose="02020503050405090304" charset="0"/>
                <a:cs typeface="Times New Roman Regular" panose="02020503050405090304" charset="0"/>
              </a:rPr>
              <a:t>nuclear matter in beta-equilibrium:</a:t>
            </a:r>
            <a:endParaRPr lang="en-US" sz="24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842645" y="172974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 Regular" panose="02020503050405090304" charset="0"/>
                <a:cs typeface="Times New Roman Regular" panose="02020503050405090304" charset="0"/>
              </a:rPr>
              <a:t>Demo of physics-agnostic EOS</a:t>
            </a:r>
            <a:endParaRPr lang="en-US" sz="24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pic>
        <p:nvPicPr>
          <p:cNvPr id="14" name="334E55B0-647D-440b-865C-3EC943EB4CBC-3" descr="wpsoffi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320" y="6030595"/>
            <a:ext cx="4775200" cy="3168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15" y="2128520"/>
            <a:ext cx="4977130" cy="4004945"/>
          </a:xfrm>
          <a:prstGeom prst="rect">
            <a:avLst/>
          </a:prstGeom>
        </p:spPr>
      </p:pic>
      <p:sp>
        <p:nvSpPr>
          <p:cNvPr id="20" name="Text Box 19"/>
          <p:cNvSpPr txBox="1"/>
          <p:nvPr/>
        </p:nvSpPr>
        <p:spPr>
          <a:xfrm>
            <a:off x="5716270" y="1760220"/>
            <a:ext cx="589915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500">
                <a:solidFill>
                  <a:schemeClr val="accent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Below n</a:t>
            </a:r>
            <a:r>
              <a:rPr lang="en-US" sz="2500" baseline="-25000">
                <a:solidFill>
                  <a:schemeClr val="accent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break</a:t>
            </a:r>
            <a:r>
              <a:rPr lang="en-US" sz="2500">
                <a:solidFill>
                  <a:schemeClr val="accent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: Taylor Expansion + BPS crust</a:t>
            </a:r>
            <a:endParaRPr lang="en-US" altLang="en-US" sz="2500">
              <a:solidFill>
                <a:schemeClr val="accent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22" name="Text Box 21"/>
          <p:cNvSpPr txBox="1"/>
          <p:nvPr/>
        </p:nvSpPr>
        <p:spPr>
          <a:xfrm>
            <a:off x="5716270" y="556323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 Regular" panose="02020503050405090304" charset="0"/>
                <a:cs typeface="Times New Roman Regular" panose="02020503050405090304" charset="0"/>
              </a:rPr>
              <a:t>Transition density</a:t>
            </a:r>
            <a:endParaRPr lang="en-US" sz="24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24" name="Text Box 23"/>
          <p:cNvSpPr txBox="1"/>
          <p:nvPr/>
        </p:nvSpPr>
        <p:spPr>
          <a:xfrm>
            <a:off x="5569585" y="3820795"/>
            <a:ext cx="69392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The EOS below </a:t>
            </a:r>
            <a:r>
              <a:rPr lang="en-US" sz="240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n</a:t>
            </a:r>
            <a:r>
              <a:rPr lang="en-US" sz="2400" baseline="-2500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break</a:t>
            </a:r>
            <a:r>
              <a:rPr lang="en-US" sz="240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  is uniquely determined  </a:t>
            </a:r>
            <a:endParaRPr lang="en-US" sz="2400">
              <a:solidFill>
                <a:schemeClr val="accent4">
                  <a:lumMod val="90000"/>
                  <a:lumOff val="10000"/>
                </a:schemeClr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  <a:p>
            <a:r>
              <a:rPr lang="en-US" sz="240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by the expansion parameter!</a:t>
            </a:r>
            <a:endParaRPr lang="en-US" sz="2400">
              <a:solidFill>
                <a:schemeClr val="accent4">
                  <a:lumMod val="90000"/>
                  <a:lumOff val="10000"/>
                </a:schemeClr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3" name="标题 5"/>
          <p:cNvSpPr>
            <a:spLocks noGrp="1"/>
          </p:cNvSpPr>
          <p:nvPr>
            <p:ph type="title"/>
          </p:nvPr>
        </p:nvSpPr>
        <p:spPr>
          <a:xfrm>
            <a:off x="658700" y="975600"/>
            <a:ext cx="11162884" cy="574183"/>
          </a:xfrm>
        </p:spPr>
        <p:txBody>
          <a:bodyPr>
            <a:normAutofit/>
          </a:bodyPr>
          <a:p>
            <a:r>
              <a:rPr lang="en-US" altLang="zh-CN" b="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Construction of model-indenpent EOS</a:t>
            </a:r>
            <a:endParaRPr lang="en-US" altLang="zh-CN" b="0" dirty="0" smtClean="0"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ext Box 11"/>
          <p:cNvSpPr txBox="1"/>
          <p:nvPr/>
        </p:nvSpPr>
        <p:spPr>
          <a:xfrm>
            <a:off x="5716270" y="2231390"/>
            <a:ext cx="58146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 Regular" panose="02020503050405090304" charset="0"/>
                <a:cs typeface="Times New Roman Regular" panose="02020503050405090304" charset="0"/>
              </a:rPr>
              <a:t>Parameterizing the speed of sound in </a:t>
            </a:r>
            <a:r>
              <a:rPr lang="en-US" sz="240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 beta-equilibrium</a:t>
            </a:r>
            <a:r>
              <a:rPr lang="en-US" sz="2400">
                <a:latin typeface="Times New Roman Regular" panose="02020503050405090304" charset="0"/>
                <a:cs typeface="Times New Roman Regular" panose="02020503050405090304" charset="0"/>
              </a:rPr>
              <a:t> dense matter</a:t>
            </a:r>
            <a:endParaRPr lang="en-US" sz="24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842645" y="172974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 Regular" panose="02020503050405090304" charset="0"/>
                <a:cs typeface="Times New Roman Regular" panose="02020503050405090304" charset="0"/>
              </a:rPr>
              <a:t>Demo of physics-agnostic EOS</a:t>
            </a:r>
            <a:endParaRPr lang="en-US" sz="24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915" y="2128520"/>
            <a:ext cx="4977130" cy="4004945"/>
          </a:xfrm>
          <a:prstGeom prst="rect">
            <a:avLst/>
          </a:prstGeom>
        </p:spPr>
      </p:pic>
      <p:sp>
        <p:nvSpPr>
          <p:cNvPr id="20" name="Text Box 19"/>
          <p:cNvSpPr txBox="1"/>
          <p:nvPr/>
        </p:nvSpPr>
        <p:spPr>
          <a:xfrm>
            <a:off x="5716270" y="1760220"/>
            <a:ext cx="6588125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500">
                <a:solidFill>
                  <a:schemeClr val="accent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Above n</a:t>
            </a:r>
            <a:r>
              <a:rPr lang="en-US" sz="2500" baseline="-25000">
                <a:solidFill>
                  <a:schemeClr val="accent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break</a:t>
            </a:r>
            <a:r>
              <a:rPr lang="en-US" sz="2500">
                <a:solidFill>
                  <a:schemeClr val="accent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: Gaussian Process Extrapolation</a:t>
            </a:r>
            <a:endParaRPr lang="en-US" sz="2500">
              <a:solidFill>
                <a:schemeClr val="accent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pic>
        <p:nvPicPr>
          <p:cNvPr id="2" name="334E55B0-647D-440b-865C-3EC943EB4CBC-5" descr="wpsoff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655" y="3537585"/>
            <a:ext cx="2894330" cy="30670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5793740" y="3470910"/>
            <a:ext cx="2540000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sz="2400">
                <a:latin typeface="Times New Roman Regular" panose="02020503050405090304" charset="0"/>
                <a:cs typeface="Times New Roman Regular" panose="02020503050405090304" charset="0"/>
              </a:rPr>
              <a:t>auxiliary variable</a:t>
            </a:r>
            <a:endParaRPr lang="en-US" sz="24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885" y="3917950"/>
            <a:ext cx="4354830" cy="50673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6736715" y="313944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solidFill>
                  <a:schemeClr val="accent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Gorda et al.  APJ (2023)</a:t>
            </a:r>
            <a:endParaRPr lang="en-US" sz="2000">
              <a:solidFill>
                <a:schemeClr val="accent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9" name="标题 5"/>
          <p:cNvSpPr>
            <a:spLocks noGrp="1"/>
          </p:cNvSpPr>
          <p:nvPr>
            <p:ph type="title"/>
          </p:nvPr>
        </p:nvSpPr>
        <p:spPr>
          <a:xfrm>
            <a:off x="658700" y="975600"/>
            <a:ext cx="11162884" cy="574183"/>
          </a:xfrm>
        </p:spPr>
        <p:txBody>
          <a:bodyPr>
            <a:normAutofit/>
          </a:bodyPr>
          <a:p>
            <a:r>
              <a:rPr lang="en-US" altLang="zh-CN" b="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Construction of model-indenpent EOS</a:t>
            </a:r>
            <a:endParaRPr lang="en-US" altLang="zh-CN" b="0" dirty="0" smtClean="0"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385" y="4505325"/>
            <a:ext cx="5054600" cy="2120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365535" y="1303550"/>
            <a:ext cx="843427" cy="443226"/>
            <a:chOff x="666810" y="2586037"/>
            <a:chExt cx="468000" cy="245937"/>
          </a:xfrm>
        </p:grpSpPr>
        <p:sp>
          <p:nvSpPr>
            <p:cNvPr id="4" name="Freeform 10"/>
            <p:cNvSpPr/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4058033" y="1711215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439285" y="1274445"/>
            <a:ext cx="70999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dirty="0" smtClean="0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Nuclear Matter EOS and Symmetry Energy</a:t>
            </a:r>
            <a:endParaRPr lang="en-US" altLang="zh-CN" sz="2400" dirty="0" smtClean="0">
              <a:solidFill>
                <a:schemeClr val="tx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365535" y="2266703"/>
            <a:ext cx="843427" cy="443226"/>
            <a:chOff x="666810" y="2586037"/>
            <a:chExt cx="468000" cy="245937"/>
          </a:xfrm>
        </p:grpSpPr>
        <p:sp>
          <p:nvSpPr>
            <p:cNvPr id="13" name="Freeform 10"/>
            <p:cNvSpPr/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4058033" y="2674368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439285" y="3172460"/>
            <a:ext cx="71005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Construction of model-indenpent EOS</a:t>
            </a:r>
            <a:endParaRPr lang="en-US" altLang="zh-CN" sz="2400" dirty="0" smtClean="0"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365535" y="3229856"/>
            <a:ext cx="843427" cy="443226"/>
            <a:chOff x="666810" y="2586037"/>
            <a:chExt cx="468000" cy="245937"/>
          </a:xfrm>
        </p:grpSpPr>
        <p:sp>
          <p:nvSpPr>
            <p:cNvPr id="18" name="Freeform 10"/>
            <p:cNvSpPr/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4058033" y="3637521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439285" y="1854200"/>
            <a:ext cx="62420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b="0" dirty="0" smtClean="0">
                <a:latin typeface="Times New Roman Regular" panose="02020503050405090304" charset="0"/>
                <a:cs typeface="Times New Roman Regular" panose="02020503050405090304" charset="0"/>
              </a:rPr>
              <a:t>Con</a:t>
            </a:r>
            <a:r>
              <a:rPr lang="en-US" altLang="zh-CN" sz="240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straints in the Multi-Messenger Era</a:t>
            </a:r>
            <a:endParaRPr lang="en-US" altLang="zh-CN" sz="2400" b="0" dirty="0" smtClean="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algn="l">
              <a:buClrTx/>
              <a:buSzTx/>
              <a:buFontTx/>
            </a:pPr>
            <a:r>
              <a:rPr lang="en-US" altLang="zh-CN" sz="2400" dirty="0" smtClean="0">
                <a:latin typeface="Times New Roman Regular" panose="02020503050405090304" charset="0"/>
                <a:cs typeface="Times New Roman Regular" panose="02020503050405090304" charset="0"/>
              </a:rPr>
              <a:t>and </a:t>
            </a:r>
            <a:r>
              <a:rPr lang="en-US" altLang="zh-CN" sz="240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Bayesian Inference</a:t>
            </a:r>
            <a:endParaRPr lang="en-US" altLang="zh-CN" sz="2400" dirty="0" smtClean="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365535" y="4193009"/>
            <a:ext cx="843427" cy="443226"/>
            <a:chOff x="666810" y="2586037"/>
            <a:chExt cx="468000" cy="245937"/>
          </a:xfrm>
        </p:grpSpPr>
        <p:sp>
          <p:nvSpPr>
            <p:cNvPr id="23" name="Freeform 10"/>
            <p:cNvSpPr/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4058033" y="4600674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4439285" y="4164330"/>
            <a:ext cx="5340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None/>
            </a:pPr>
            <a:r>
              <a:rPr lang="en-US" altLang="zh-CN" sz="2400" dirty="0" smtClean="0">
                <a:solidFill>
                  <a:schemeClr val="accent4"/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Results</a:t>
            </a:r>
            <a:endParaRPr lang="en-US" altLang="zh-CN" sz="2400" dirty="0" smtClean="0">
              <a:solidFill>
                <a:schemeClr val="accent4"/>
              </a:solidFill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365535" y="1303550"/>
            <a:ext cx="843427" cy="443226"/>
            <a:chOff x="666810" y="2586037"/>
            <a:chExt cx="468000" cy="245937"/>
          </a:xfrm>
        </p:grpSpPr>
        <p:sp>
          <p:nvSpPr>
            <p:cNvPr id="4" name="Freeform 10"/>
            <p:cNvSpPr/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4058033" y="1711215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439285" y="1274445"/>
            <a:ext cx="70999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dirty="0" smtClean="0">
                <a:solidFill>
                  <a:schemeClr val="accent4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Nuclear Matter EOS and Symmetry Energy</a:t>
            </a:r>
            <a:endParaRPr lang="en-US" altLang="zh-CN" sz="2400" dirty="0" smtClean="0">
              <a:solidFill>
                <a:schemeClr val="accent4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365535" y="2266703"/>
            <a:ext cx="843427" cy="443226"/>
            <a:chOff x="666810" y="2586037"/>
            <a:chExt cx="468000" cy="245937"/>
          </a:xfrm>
        </p:grpSpPr>
        <p:sp>
          <p:nvSpPr>
            <p:cNvPr id="13" name="Freeform 10"/>
            <p:cNvSpPr/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4058033" y="2674368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439285" y="3162300"/>
            <a:ext cx="71005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Construction of model-indenpent EOS</a:t>
            </a:r>
            <a:endParaRPr lang="en-US" altLang="zh-CN" sz="2400" dirty="0" smtClean="0"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365535" y="3229856"/>
            <a:ext cx="843427" cy="443226"/>
            <a:chOff x="666810" y="2586037"/>
            <a:chExt cx="468000" cy="245937"/>
          </a:xfrm>
        </p:grpSpPr>
        <p:sp>
          <p:nvSpPr>
            <p:cNvPr id="18" name="Freeform 10"/>
            <p:cNvSpPr/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4058033" y="3637521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439285" y="1844040"/>
            <a:ext cx="62420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Constraints in the </a:t>
            </a:r>
            <a:r>
              <a:rPr lang="zh-CN" altLang="en-US" sz="240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Multi-Messenger Era</a:t>
            </a:r>
            <a:endParaRPr lang="zh-CN" altLang="en-US" sz="2400" b="0" dirty="0" smtClean="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algn="l">
              <a:buClrTx/>
              <a:buSzTx/>
              <a:buFontTx/>
            </a:pPr>
            <a:r>
              <a:rPr lang="en-US" altLang="zh-CN" sz="2400" dirty="0" smtClean="0">
                <a:latin typeface="Times New Roman Regular" panose="02020503050405090304" charset="0"/>
                <a:cs typeface="Times New Roman Regular" panose="02020503050405090304" charset="0"/>
              </a:rPr>
              <a:t>and </a:t>
            </a:r>
            <a:r>
              <a:rPr lang="en-US" altLang="zh-CN" sz="240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Bayesian Inference</a:t>
            </a:r>
            <a:endParaRPr lang="en-US" altLang="zh-CN" sz="2400" dirty="0" smtClean="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365535" y="4193009"/>
            <a:ext cx="843427" cy="443226"/>
            <a:chOff x="666810" y="2586037"/>
            <a:chExt cx="468000" cy="245937"/>
          </a:xfrm>
        </p:grpSpPr>
        <p:sp>
          <p:nvSpPr>
            <p:cNvPr id="23" name="Freeform 10"/>
            <p:cNvSpPr/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4058033" y="4600674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4439285" y="4164330"/>
            <a:ext cx="5340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None/>
            </a:pPr>
            <a:r>
              <a:rPr lang="en-US" altLang="zh-CN" sz="240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Results</a:t>
            </a:r>
            <a:endParaRPr lang="en-US" altLang="zh-CN" sz="2400" dirty="0" smtClean="0"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650" y="1673225"/>
            <a:ext cx="4871085" cy="4974590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58700" y="975600"/>
            <a:ext cx="11162884" cy="574183"/>
          </a:xfrm>
        </p:spPr>
        <p:txBody>
          <a:bodyPr>
            <a:normAutofit/>
          </a:bodyPr>
          <a:p>
            <a:r>
              <a:rPr lang="en-US" altLang="zh-CN" b="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Results  </a:t>
            </a:r>
            <a:endParaRPr lang="en-US" altLang="zh-CN" b="0" dirty="0" smtClean="0"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8817610" y="4258310"/>
            <a:ext cx="3374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latin typeface="Times New Roman Regular" panose="02020503050405090304" charset="0"/>
                <a:cs typeface="Times New Roman Regular" panose="02020503050405090304" charset="0"/>
              </a:rPr>
              <a:t>1. Slope parameter L~40MeV</a:t>
            </a:r>
            <a:endParaRPr lang="en-US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312035" y="100203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None/>
            </a:pPr>
            <a:r>
              <a:rPr lang="en-US" altLang="zh-CN" sz="2400" dirty="0" smtClean="0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High-Density Symmetry Energy</a:t>
            </a:r>
            <a:endParaRPr lang="en-US" altLang="zh-CN" sz="2400" dirty="0" smtClean="0">
              <a:solidFill>
                <a:schemeClr val="tx1"/>
              </a:solidFill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650" y="1673225"/>
            <a:ext cx="4871085" cy="4974590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58700" y="975600"/>
            <a:ext cx="11162884" cy="574183"/>
          </a:xfrm>
        </p:spPr>
        <p:txBody>
          <a:bodyPr>
            <a:normAutofit/>
          </a:bodyPr>
          <a:p>
            <a:r>
              <a:rPr lang="en-US" altLang="zh-CN" b="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Results  </a:t>
            </a:r>
            <a:endParaRPr lang="en-US" altLang="zh-CN" b="0" dirty="0" smtClean="0"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380" y="1628775"/>
            <a:ext cx="3498215" cy="501904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8817610" y="4258310"/>
            <a:ext cx="337439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latin typeface="Times New Roman Regular" panose="02020503050405090304" charset="0"/>
                <a:cs typeface="Times New Roman Regular" panose="02020503050405090304" charset="0"/>
              </a:rPr>
              <a:t>1. Slope parameter L~40MeV</a:t>
            </a:r>
            <a:endParaRPr lang="en-US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r>
              <a:rPr lang="en-US">
                <a:latin typeface="Times New Roman Regular" panose="02020503050405090304" charset="0"/>
                <a:cs typeface="Times New Roman Regular" panose="02020503050405090304" charset="0"/>
              </a:rPr>
              <a:t>2. Due to the EOS of symmetric nuclear matter is sitff,  </a:t>
            </a:r>
            <a:endParaRPr lang="en-US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r>
              <a:rPr lang="en-US">
                <a:solidFill>
                  <a:srgbClr val="FF0000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Symmetry energy is soft at </a:t>
            </a:r>
            <a:endParaRPr lang="en-US">
              <a:solidFill>
                <a:srgbClr val="FF0000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  <a:p>
            <a:r>
              <a:rPr lang="en-US">
                <a:solidFill>
                  <a:srgbClr val="FF0000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intermediate densities</a:t>
            </a:r>
            <a:r>
              <a:rPr lang="en-US">
                <a:latin typeface="Times New Roman Regular" panose="02020503050405090304" charset="0"/>
                <a:cs typeface="Times New Roman Regular" panose="02020503050405090304" charset="0"/>
              </a:rPr>
              <a:t> (~ [1, 2]n</a:t>
            </a:r>
            <a:r>
              <a:rPr lang="en-US" baseline="-25000">
                <a:latin typeface="Times New Roman Regular" panose="02020503050405090304" charset="0"/>
                <a:cs typeface="Times New Roman Regular" panose="02020503050405090304" charset="0"/>
              </a:rPr>
              <a:t>0</a:t>
            </a:r>
            <a:r>
              <a:rPr lang="en-US">
                <a:latin typeface="Times New Roman Regular" panose="02020503050405090304" charset="0"/>
                <a:cs typeface="Times New Roman Regular" panose="02020503050405090304" charset="0"/>
              </a:rPr>
              <a:t>)</a:t>
            </a:r>
            <a:endParaRPr lang="en-US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r>
              <a:rPr lang="en-US">
                <a:latin typeface="Times New Roman Regular" panose="02020503050405090304" charset="0"/>
                <a:cs typeface="Times New Roman Regular" panose="02020503050405090304" charset="0"/>
              </a:rPr>
              <a:t>3. Energy of pure neutron matter(PNM) is consistent with microscopic calculations.</a:t>
            </a:r>
            <a:endParaRPr lang="en-US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0" y="1628775"/>
            <a:ext cx="2948305" cy="242824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312035" y="100203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None/>
            </a:pPr>
            <a:r>
              <a:rPr lang="en-US" altLang="zh-CN" sz="2400" dirty="0" smtClean="0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High-Density Symmetry Energy</a:t>
            </a:r>
            <a:endParaRPr lang="en-US" altLang="zh-CN" sz="2400" dirty="0" smtClean="0">
              <a:solidFill>
                <a:schemeClr val="tx1"/>
              </a:solidFill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890" y="1648460"/>
            <a:ext cx="3244215" cy="4888230"/>
          </a:xfrm>
          <a:prstGeom prst="rect">
            <a:avLst/>
          </a:prstGeom>
        </p:spPr>
      </p:pic>
      <p:sp>
        <p:nvSpPr>
          <p:cNvPr id="11" name="标题 5"/>
          <p:cNvSpPr>
            <a:spLocks noGrp="1"/>
          </p:cNvSpPr>
          <p:nvPr>
            <p:ph type="title"/>
          </p:nvPr>
        </p:nvSpPr>
        <p:spPr>
          <a:xfrm>
            <a:off x="658700" y="975600"/>
            <a:ext cx="11162884" cy="574183"/>
          </a:xfrm>
        </p:spPr>
        <p:txBody>
          <a:bodyPr>
            <a:normAutofit/>
          </a:bodyPr>
          <a:p>
            <a:r>
              <a:rPr lang="en-US" altLang="zh-CN" b="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Results  </a:t>
            </a:r>
            <a:endParaRPr lang="en-US" altLang="zh-CN" b="0" dirty="0" smtClean="0"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355215" y="975360"/>
            <a:ext cx="4344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 Regular" panose="02020503050405090304" charset="0"/>
                <a:cs typeface="Times New Roman Regular" panose="02020503050405090304" charset="0"/>
              </a:rPr>
              <a:t>Astronomical implications</a:t>
            </a:r>
            <a:endParaRPr lang="en-US" sz="28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8020685" y="19526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latin typeface="Times New Roman Regular" panose="02020503050405090304" charset="0"/>
                <a:cs typeface="Times New Roman Regular" panose="02020503050405090304" charset="0"/>
              </a:rPr>
              <a:t>1. </a:t>
            </a:r>
            <a:endParaRPr lang="en-US" baseline="-250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pic>
        <p:nvPicPr>
          <p:cNvPr id="18" name="334E55B0-647D-440b-865C-3EC943EB4CBC-9" descr="/Users/caozheng/Library/Containers/com.kingsoft.wpsoffice.mac/Data/tmp/wpsoffice.ySjLdswpsoff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2155" y="2016125"/>
            <a:ext cx="3400425" cy="25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890" y="1648460"/>
            <a:ext cx="3244215" cy="4888230"/>
          </a:xfrm>
          <a:prstGeom prst="rect">
            <a:avLst/>
          </a:prstGeom>
        </p:spPr>
      </p:pic>
      <p:sp>
        <p:nvSpPr>
          <p:cNvPr id="11" name="标题 5"/>
          <p:cNvSpPr>
            <a:spLocks noGrp="1"/>
          </p:cNvSpPr>
          <p:nvPr>
            <p:ph type="title"/>
          </p:nvPr>
        </p:nvSpPr>
        <p:spPr>
          <a:xfrm>
            <a:off x="658700" y="975600"/>
            <a:ext cx="11162884" cy="574183"/>
          </a:xfrm>
        </p:spPr>
        <p:txBody>
          <a:bodyPr>
            <a:normAutofit/>
          </a:bodyPr>
          <a:p>
            <a:r>
              <a:rPr lang="en-US" altLang="zh-CN" b="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Results  </a:t>
            </a:r>
            <a:endParaRPr lang="en-US" altLang="zh-CN" b="0" dirty="0" smtClean="0"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520" y="1674495"/>
            <a:ext cx="3616325" cy="4690745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2355215" y="975360"/>
            <a:ext cx="4344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 Regular" panose="02020503050405090304" charset="0"/>
                <a:cs typeface="Times New Roman Regular" panose="02020503050405090304" charset="0"/>
              </a:rPr>
              <a:t>Astronomical implications</a:t>
            </a:r>
            <a:endParaRPr lang="en-US" sz="28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8020685" y="19526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latin typeface="Times New Roman Regular" panose="02020503050405090304" charset="0"/>
                <a:cs typeface="Times New Roman Regular" panose="02020503050405090304" charset="0"/>
              </a:rPr>
              <a:t>1. </a:t>
            </a:r>
            <a:endParaRPr lang="en-US" baseline="-250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pic>
        <p:nvPicPr>
          <p:cNvPr id="18" name="334E55B0-647D-440b-865C-3EC943EB4CBC-9" descr="/Users/caozheng/Library/Containers/com.kingsoft.wpsoffice.mac/Data/tmp/wpsoffice.ySjLdswpsoffi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2155" y="2016125"/>
            <a:ext cx="3400425" cy="254000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8089900" y="2513330"/>
            <a:ext cx="4063365" cy="3317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latin typeface="Times New Roman Regular" panose="02020503050405090304" charset="0"/>
                <a:cs typeface="Times New Roman Regular" panose="02020503050405090304" charset="0"/>
              </a:rPr>
              <a:t>2. Direct Urca(DU) Process: </a:t>
            </a:r>
            <a:endParaRPr lang="en-US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r>
              <a:rPr lang="en-US">
                <a:latin typeface="Times New Roman Regular" panose="02020503050405090304" charset="0"/>
                <a:cs typeface="Times New Roman Regular" panose="02020503050405090304" charset="0"/>
              </a:rPr>
              <a:t>    Neutron star Cooling</a:t>
            </a:r>
            <a:endParaRPr lang="en-US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r>
              <a:rPr lang="en-US">
                <a:latin typeface="Times New Roman Regular" panose="02020503050405090304" charset="0"/>
                <a:cs typeface="Times New Roman Regular" panose="02020503050405090304" charset="0"/>
              </a:rPr>
              <a:t>Yp: Proton Fraction</a:t>
            </a:r>
            <a:endParaRPr lang="en-US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r>
              <a:rPr lang="en-US">
                <a:latin typeface="Times New Roman Regular" panose="02020503050405090304" charset="0"/>
                <a:cs typeface="Times New Roman Regular" panose="02020503050405090304" charset="0"/>
              </a:rPr>
              <a:t>x</a:t>
            </a:r>
            <a:r>
              <a:rPr lang="en-US" baseline="-25000">
                <a:latin typeface="Times New Roman Regular" panose="02020503050405090304" charset="0"/>
                <a:cs typeface="Times New Roman Regular" panose="02020503050405090304" charset="0"/>
              </a:rPr>
              <a:t>DU</a:t>
            </a:r>
            <a:r>
              <a:rPr lang="en-US">
                <a:latin typeface="Times New Roman Regular" panose="02020503050405090304" charset="0"/>
                <a:cs typeface="Times New Roman Regular" panose="02020503050405090304" charset="0"/>
              </a:rPr>
              <a:t>: </a:t>
            </a:r>
            <a:r>
              <a:rPr lang="en-US">
                <a:latin typeface="Times New Roman Regular" panose="02020503050405090304" charset="0"/>
                <a:cs typeface="Times New Roman Regular" panose="02020503050405090304" charset="0"/>
              </a:rPr>
              <a:t>Threshold of DU Process</a:t>
            </a:r>
            <a:endParaRPr lang="en-US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r>
              <a:rPr lang="en-US">
                <a:latin typeface="Times New Roman Regular" panose="02020503050405090304" charset="0"/>
                <a:cs typeface="Times New Roman Regular" panose="02020503050405090304" charset="0"/>
              </a:rPr>
              <a:t>Modern Astro Observations:</a:t>
            </a:r>
            <a:endParaRPr lang="en-US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r>
              <a:rPr lang="en-US">
                <a:latin typeface="Times New Roman Regular" panose="02020503050405090304" charset="0"/>
                <a:cs typeface="Times New Roman Regular" panose="02020503050405090304" charset="0"/>
              </a:rPr>
              <a:t>M</a:t>
            </a:r>
            <a:r>
              <a:rPr lang="en-US" baseline="-25000">
                <a:latin typeface="Times New Roman Regular" panose="02020503050405090304" charset="0"/>
                <a:cs typeface="Times New Roman Regular" panose="02020503050405090304" charset="0"/>
              </a:rPr>
              <a:t>DU</a:t>
            </a:r>
            <a:r>
              <a:rPr lang="en-US">
                <a:latin typeface="Times New Roman Regular" panose="02020503050405090304" charset="0"/>
                <a:cs typeface="Times New Roman Regular" panose="02020503050405090304" charset="0"/>
              </a:rPr>
              <a:t>&gt;1~1.5 M</a:t>
            </a:r>
            <a:r>
              <a:rPr lang="en-US" baseline="-25000">
                <a:latin typeface="Times New Roman Regular" panose="02020503050405090304" charset="0"/>
                <a:cs typeface="Times New Roman Regular" panose="02020503050405090304" charset="0"/>
              </a:rPr>
              <a:t>sun</a:t>
            </a:r>
            <a:endParaRPr lang="en-US" baseline="-2500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endParaRPr lang="en-US" baseline="-2500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r>
              <a:rPr lang="en-US">
                <a:latin typeface="Times New Roman Regular" panose="02020503050405090304" charset="0"/>
                <a:cs typeface="Times New Roman Regular" panose="02020503050405090304" charset="0"/>
              </a:rPr>
              <a:t>Our Results: </a:t>
            </a:r>
            <a:r>
              <a:rPr lang="en-US">
                <a:solidFill>
                  <a:srgbClr val="FF0000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M</a:t>
            </a:r>
            <a:r>
              <a:rPr lang="en-US" baseline="-25000">
                <a:solidFill>
                  <a:srgbClr val="FF0000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DU</a:t>
            </a:r>
            <a:r>
              <a:rPr lang="en-US">
                <a:solidFill>
                  <a:srgbClr val="FF0000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&gt;1.5M</a:t>
            </a:r>
            <a:r>
              <a:rPr lang="en-US" baseline="-25000">
                <a:solidFill>
                  <a:srgbClr val="FF0000"/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☉</a:t>
            </a:r>
            <a:endParaRPr lang="en-US" baseline="-250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890" y="3208655"/>
            <a:ext cx="1847850" cy="287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658700" y="964805"/>
            <a:ext cx="11162884" cy="574183"/>
          </a:xfrm>
        </p:spPr>
        <p:txBody>
          <a:bodyPr>
            <a:normAutofit/>
          </a:bodyPr>
          <a:p>
            <a:r>
              <a:rPr lang="en-US" altLang="zh-CN" b="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Summary</a:t>
            </a:r>
            <a:endParaRPr lang="en-US" altLang="zh-CN" b="0" dirty="0" smtClean="0"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241165" y="5919470"/>
            <a:ext cx="6096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Thanks</a:t>
            </a:r>
            <a:r>
              <a:rPr lang="zh-CN" altLang="en-US" sz="4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！</a:t>
            </a:r>
            <a:endParaRPr lang="zh-CN" altLang="en-US" sz="48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30860" y="1644015"/>
            <a:ext cx="1141857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2400">
                <a:latin typeface="Times New Roman Regular" panose="02020503050405090304" charset="0"/>
                <a:cs typeface="Times New Roman Regular" panose="02020503050405090304" charset="0"/>
              </a:rPr>
              <a:t>Based on:</a:t>
            </a:r>
            <a:endParaRPr lang="en-US" sz="240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algn="l"/>
            <a:r>
              <a:rPr lang="en-US" sz="2400">
                <a:latin typeface="Times New Roman Regular" panose="02020503050405090304" charset="0"/>
                <a:cs typeface="Times New Roman Regular" panose="02020503050405090304" charset="0"/>
              </a:rPr>
              <a:t>(1)  low-density nuclear structure data</a:t>
            </a:r>
            <a:endParaRPr lang="en-US" sz="240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algn="l"/>
            <a:r>
              <a:rPr lang="en-US" sz="2400">
                <a:latin typeface="Times New Roman Regular" panose="02020503050405090304" charset="0"/>
                <a:cs typeface="Times New Roman Regular" panose="02020503050405090304" charset="0"/>
              </a:rPr>
              <a:t>(2)  intermediate-density heavy-ion collision results on symmetric </a:t>
            </a:r>
            <a:r>
              <a:rPr lang="en-US" sz="2400">
                <a:latin typeface="Times New Roman Regular" panose="02020503050405090304" charset="0"/>
                <a:cs typeface="Times New Roman Regular" panose="02020503050405090304" charset="0"/>
              </a:rPr>
              <a:t>nuclear matter</a:t>
            </a:r>
            <a:endParaRPr lang="en-US" sz="240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algn="l"/>
            <a:r>
              <a:rPr lang="en-US" sz="2400">
                <a:latin typeface="Times New Roman Regular" panose="02020503050405090304" charset="0"/>
                <a:cs typeface="Times New Roman Regular" panose="02020503050405090304" charset="0"/>
              </a:rPr>
              <a:t>(3)  multi-messenger astrophysical observations</a:t>
            </a:r>
            <a:endParaRPr lang="en-US" sz="240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algn="l"/>
            <a:r>
              <a:rPr lang="en-US" sz="2400">
                <a:latin typeface="Times New Roman Regular" panose="02020503050405090304" charset="0"/>
                <a:cs typeface="Times New Roman Regular" panose="02020503050405090304" charset="0"/>
              </a:rPr>
              <a:t>(4)  pQCD calculations </a:t>
            </a:r>
            <a:r>
              <a:rPr lang="en-US" sz="240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from ultra high-density</a:t>
            </a:r>
            <a:endParaRPr lang="en-US" sz="240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algn="l"/>
            <a:endParaRPr lang="en-US" sz="240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algn="l"/>
            <a:endParaRPr lang="en-US" sz="240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algn="l"/>
            <a:r>
              <a:rPr lang="en-US" sz="2400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We find that:</a:t>
            </a:r>
            <a:endParaRPr lang="en-US" sz="2400">
              <a:solidFill>
                <a:schemeClr val="tx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algn="l"/>
            <a:r>
              <a:rPr lang="en-US" sz="2400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(1) </a:t>
            </a:r>
            <a:r>
              <a:rPr lang="en-US" sz="2400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Symmetry energy is </a:t>
            </a:r>
            <a:r>
              <a:rPr lang="en-US" sz="2400">
                <a:solidFill>
                  <a:srgbClr val="FF0000"/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soft at  intermediate densities</a:t>
            </a:r>
            <a:r>
              <a:rPr lang="en-US" sz="240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 (~ [1, 2]n</a:t>
            </a:r>
            <a:r>
              <a:rPr lang="en-US" sz="2400" baseline="-2500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0</a:t>
            </a:r>
            <a:r>
              <a:rPr lang="en-US" sz="240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)</a:t>
            </a:r>
            <a:endParaRPr lang="en-US" sz="2400"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algn="l"/>
            <a:r>
              <a:rPr lang="en-US" altLang="zh-CN" sz="2400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(2) </a:t>
            </a:r>
            <a:r>
              <a:rPr lang="en-US" sz="2400">
                <a:latin typeface="Times New Roman Regular" panose="02020503050405090304" charset="0"/>
                <a:cs typeface="Times New Roman Regular" panose="02020503050405090304" charset="0"/>
              </a:rPr>
              <a:t>The threshold mass for the direct Urca process is larger than ~</a:t>
            </a:r>
            <a:r>
              <a:rPr lang="en-US" sz="2400">
                <a:solidFill>
                  <a:srgbClr val="FF0000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1.5 </a:t>
            </a:r>
            <a:r>
              <a:rPr lang="en-US" sz="2400">
                <a:solidFill>
                  <a:srgbClr val="FF0000"/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M</a:t>
            </a:r>
            <a:r>
              <a:rPr lang="en-US" sz="2400" baseline="-25000">
                <a:solidFill>
                  <a:srgbClr val="FF0000"/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☉</a:t>
            </a:r>
            <a:r>
              <a:rPr lang="en-US" sz="2400">
                <a:latin typeface="Times New Roman Regular" panose="02020503050405090304" charset="0"/>
                <a:cs typeface="Times New Roman Regular" panose="02020503050405090304" charset="0"/>
              </a:rPr>
              <a:t>.</a:t>
            </a:r>
            <a:endParaRPr lang="en-US" sz="24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58700" y="975600"/>
            <a:ext cx="11162884" cy="574183"/>
          </a:xfrm>
        </p:spPr>
        <p:txBody>
          <a:bodyPr>
            <a:normAutofit/>
          </a:bodyPr>
          <a:lstStyle/>
          <a:p>
            <a:r>
              <a:rPr lang="en-US" altLang="zh-CN" b="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Nuclear Matter EOS and Symmetry Energy</a:t>
            </a:r>
            <a:endParaRPr lang="en-US" altLang="zh-CN" b="0" dirty="0" smtClean="0"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605520" y="1644650"/>
            <a:ext cx="204724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kumimoji="1" lang="en-US" altLang="zh-CN" sz="2000" b="1" dirty="0">
                <a:solidFill>
                  <a:schemeClr val="tx1"/>
                </a:solidFill>
                <a:latin typeface="Times New Roman" panose="02020503050405090304" pitchFamily="18" charset="0"/>
                <a:ea typeface="宋体" pitchFamily="2" charset="-122"/>
                <a:sym typeface="+mn-ea"/>
              </a:rPr>
              <a:t>(Parabolic law)</a:t>
            </a:r>
            <a:endParaRPr kumimoji="1" lang="en-US" altLang="zh-CN" sz="2000" b="1" dirty="0">
              <a:solidFill>
                <a:schemeClr val="tx1"/>
              </a:solidFill>
              <a:latin typeface="Times New Roman" panose="02020503050405090304" pitchFamily="18" charset="0"/>
              <a:ea typeface="宋体" pitchFamily="2" charset="-122"/>
              <a:sym typeface="+mn-ea"/>
            </a:endParaRPr>
          </a:p>
        </p:txBody>
      </p:sp>
      <p:grpSp>
        <p:nvGrpSpPr>
          <p:cNvPr id="2058" name="Group 10"/>
          <p:cNvGrpSpPr/>
          <p:nvPr/>
        </p:nvGrpSpPr>
        <p:grpSpPr bwMode="auto">
          <a:xfrm>
            <a:off x="4728211" y="1631317"/>
            <a:ext cx="5924551" cy="1039813"/>
            <a:chOff x="2172" y="768"/>
            <a:chExt cx="3732" cy="655"/>
          </a:xfrm>
        </p:grpSpPr>
        <p:sp>
          <p:nvSpPr>
            <p:cNvPr id="2068" name="Oval 11"/>
            <p:cNvSpPr>
              <a:spLocks noChangeArrowheads="1"/>
            </p:cNvSpPr>
            <p:nvPr/>
          </p:nvSpPr>
          <p:spPr bwMode="auto">
            <a:xfrm>
              <a:off x="2172" y="768"/>
              <a:ext cx="864" cy="27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 wrap="none" anchor="ctr"/>
            <a:p>
              <a:endParaRPr lang="zh-CN" altLang="en-US"/>
            </a:p>
          </p:txBody>
        </p:sp>
        <p:sp>
          <p:nvSpPr>
            <p:cNvPr id="2069" name="Line 12"/>
            <p:cNvSpPr>
              <a:spLocks noChangeShapeType="1"/>
            </p:cNvSpPr>
            <p:nvPr/>
          </p:nvSpPr>
          <p:spPr bwMode="auto">
            <a:xfrm>
              <a:off x="2945" y="992"/>
              <a:ext cx="257" cy="2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 anchor="b"/>
            <a:p>
              <a:endParaRPr lang="zh-CN" altLang="en-US"/>
            </a:p>
          </p:txBody>
        </p:sp>
        <p:sp>
          <p:nvSpPr>
            <p:cNvPr id="2070" name="Text Box 13"/>
            <p:cNvSpPr txBox="1">
              <a:spLocks noChangeArrowheads="1"/>
            </p:cNvSpPr>
            <p:nvPr/>
          </p:nvSpPr>
          <p:spPr bwMode="auto">
            <a:xfrm>
              <a:off x="3151" y="1190"/>
              <a:ext cx="2753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b">
              <a:spAutoFit/>
            </a:bodyPr>
            <a:p>
              <a:pPr algn="l"/>
              <a:r>
                <a:rPr kumimoji="1" lang="en-US" altLang="zh-CN" sz="1800" b="1" dirty="0">
                  <a:solidFill>
                    <a:srgbClr val="FF3300"/>
                  </a:solidFill>
                  <a:latin typeface="Times New Roman" panose="02020503050405090304" pitchFamily="18" charset="0"/>
                  <a:ea typeface="宋体" pitchFamily="2" charset="-122"/>
                </a:rPr>
                <a:t>Symmetry energy term (largely uncertain)</a:t>
              </a:r>
              <a:endParaRPr kumimoji="1" lang="en-US" altLang="zh-CN" sz="1800" b="1" dirty="0">
                <a:solidFill>
                  <a:srgbClr val="FF3300"/>
                </a:solidFill>
                <a:latin typeface="Times New Roman" panose="02020503050405090304" pitchFamily="18" charset="0"/>
                <a:ea typeface="宋体" pitchFamily="2" charset="-122"/>
              </a:endParaRPr>
            </a:p>
          </p:txBody>
        </p:sp>
      </p:grpSp>
      <p:grpSp>
        <p:nvGrpSpPr>
          <p:cNvPr id="2059" name="Group 14"/>
          <p:cNvGrpSpPr/>
          <p:nvPr/>
        </p:nvGrpSpPr>
        <p:grpSpPr bwMode="auto">
          <a:xfrm>
            <a:off x="1281430" y="1659255"/>
            <a:ext cx="3371850" cy="1066800"/>
            <a:chOff x="36" y="768"/>
            <a:chExt cx="2124" cy="672"/>
          </a:xfrm>
        </p:grpSpPr>
        <p:sp>
          <p:nvSpPr>
            <p:cNvPr id="2065" name="Oval 15"/>
            <p:cNvSpPr>
              <a:spLocks noChangeArrowheads="1"/>
            </p:cNvSpPr>
            <p:nvPr/>
          </p:nvSpPr>
          <p:spPr bwMode="auto">
            <a:xfrm>
              <a:off x="1632" y="768"/>
              <a:ext cx="528" cy="219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</a:ln>
          </p:spPr>
          <p:txBody>
            <a:bodyPr wrap="none" anchor="ctr"/>
            <a:p>
              <a:endParaRPr lang="zh-CN" altLang="en-US"/>
            </a:p>
          </p:txBody>
        </p:sp>
        <p:sp>
          <p:nvSpPr>
            <p:cNvPr id="2066" name="Line 16"/>
            <p:cNvSpPr>
              <a:spLocks noChangeShapeType="1"/>
            </p:cNvSpPr>
            <p:nvPr/>
          </p:nvSpPr>
          <p:spPr bwMode="auto">
            <a:xfrm flipH="1">
              <a:off x="960" y="950"/>
              <a:ext cx="768" cy="15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tailEnd type="triangle" w="med" len="med"/>
            </a:ln>
          </p:spPr>
          <p:txBody>
            <a:bodyPr anchor="b"/>
            <a:p>
              <a:endParaRPr lang="zh-CN" altLang="en-US"/>
            </a:p>
          </p:txBody>
        </p:sp>
        <p:sp>
          <p:nvSpPr>
            <p:cNvPr id="2067" name="Text Box 17"/>
            <p:cNvSpPr txBox="1">
              <a:spLocks noChangeArrowheads="1"/>
            </p:cNvSpPr>
            <p:nvPr/>
          </p:nvSpPr>
          <p:spPr bwMode="auto">
            <a:xfrm>
              <a:off x="36" y="1036"/>
              <a:ext cx="1836" cy="4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b">
              <a:spAutoFit/>
            </a:bodyPr>
            <a:p>
              <a:r>
                <a:rPr kumimoji="1" lang="en-US" altLang="zh-CN" sz="1800" b="1" dirty="0">
                  <a:solidFill>
                    <a:srgbClr val="3333FF"/>
                  </a:solidFill>
                  <a:latin typeface="Times New Roman" panose="02020503050405090304" pitchFamily="18" charset="0"/>
                  <a:ea typeface="宋体" pitchFamily="2" charset="-122"/>
                </a:rPr>
                <a:t>Symmetric Nuclear Matter</a:t>
              </a:r>
              <a:endParaRPr kumimoji="1" lang="en-US" altLang="zh-CN" sz="1800" b="1" dirty="0">
                <a:solidFill>
                  <a:srgbClr val="3333FF"/>
                </a:solidFill>
                <a:latin typeface="Times New Roman" panose="02020503050405090304" pitchFamily="18" charset="0"/>
                <a:ea typeface="宋体" pitchFamily="2" charset="-122"/>
              </a:endParaRPr>
            </a:p>
            <a:p>
              <a:r>
                <a:rPr kumimoji="1" lang="en-US" altLang="zh-CN" sz="1800" b="1" dirty="0">
                  <a:solidFill>
                    <a:srgbClr val="3333FF"/>
                  </a:solidFill>
                  <a:latin typeface="Times New Roman" panose="02020503050405090304" pitchFamily="18" charset="0"/>
                  <a:ea typeface="宋体" pitchFamily="2" charset="-122"/>
                </a:rPr>
                <a:t>(relatively well-determined)</a:t>
              </a:r>
              <a:endParaRPr kumimoji="1" lang="en-US" altLang="zh-CN" sz="1800" b="1" dirty="0">
                <a:solidFill>
                  <a:srgbClr val="3333FF"/>
                </a:solidFill>
                <a:latin typeface="Times New Roman" panose="02020503050405090304" pitchFamily="18" charset="0"/>
                <a:ea typeface="宋体" pitchFamily="2" charset="-122"/>
              </a:endParaRPr>
            </a:p>
          </p:txBody>
        </p:sp>
      </p:grpSp>
      <p:sp>
        <p:nvSpPr>
          <p:cNvPr id="2060" name="Text Box 18"/>
          <p:cNvSpPr txBox="1">
            <a:spLocks noChangeArrowheads="1"/>
          </p:cNvSpPr>
          <p:nvPr/>
        </p:nvSpPr>
        <p:spPr bwMode="auto">
          <a:xfrm>
            <a:off x="8177642" y="2054544"/>
            <a:ext cx="2047653" cy="371513"/>
          </a:xfrm>
          <a:prstGeom prst="rect">
            <a:avLst/>
          </a:prstGeom>
          <a:noFill/>
          <a:ln w="28575" algn="ctr">
            <a:noFill/>
            <a:miter lim="800000"/>
          </a:ln>
        </p:spPr>
        <p:txBody>
          <a:bodyPr wrap="none" lIns="90000" tIns="46800" rIns="90000" bIns="46800">
            <a:spAutoFit/>
          </a:bodyPr>
          <a:p>
            <a:r>
              <a:rPr lang="en-US" altLang="zh-CN" sz="1800" b="1" dirty="0" err="1">
                <a:solidFill>
                  <a:srgbClr val="CC3300"/>
                </a:solidFill>
                <a:latin typeface="Times New Roman" panose="02020503050405090304" pitchFamily="18" charset="0"/>
              </a:rPr>
              <a:t>Isospin</a:t>
            </a:r>
            <a:r>
              <a:rPr lang="en-US" altLang="zh-CN" sz="1800" b="1" dirty="0">
                <a:solidFill>
                  <a:srgbClr val="CC3300"/>
                </a:solidFill>
                <a:latin typeface="Times New Roman" panose="02020503050405090304" pitchFamily="18" charset="0"/>
              </a:rPr>
              <a:t> asymmetry</a:t>
            </a:r>
            <a:endParaRPr lang="en-US" altLang="zh-CN" sz="1800" b="1" dirty="0">
              <a:solidFill>
                <a:srgbClr val="CC3300"/>
              </a:solidFill>
              <a:latin typeface="Times New Roman" panose="02020503050405090304" pitchFamily="18" charset="0"/>
            </a:endParaRPr>
          </a:p>
        </p:txBody>
      </p:sp>
      <p:sp>
        <p:nvSpPr>
          <p:cNvPr id="2061" name="Line 19"/>
          <p:cNvSpPr>
            <a:spLocks noChangeShapeType="1"/>
          </p:cNvSpPr>
          <p:nvPr/>
        </p:nvSpPr>
        <p:spPr bwMode="auto">
          <a:xfrm>
            <a:off x="7120256" y="1971993"/>
            <a:ext cx="1114425" cy="220662"/>
          </a:xfrm>
          <a:prstGeom prst="line">
            <a:avLst/>
          </a:prstGeom>
          <a:noFill/>
          <a:ln w="28575">
            <a:solidFill>
              <a:srgbClr val="922706"/>
            </a:solidFill>
            <a:round/>
            <a:tailEnd type="triangle" w="med" len="med"/>
          </a:ln>
        </p:spPr>
        <p:txBody>
          <a:bodyPr lIns="90000" tIns="46800" rIns="90000" bIns="46800" anchor="ctr">
            <a:spAutoFit/>
          </a:bodyPr>
          <a:p>
            <a:endParaRPr lang="zh-CN" altLang="en-US"/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495" y="3098582"/>
            <a:ext cx="4228445" cy="3086953"/>
          </a:xfrm>
          <a:prstGeom prst="rect">
            <a:avLst/>
          </a:prstGeom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58495" y="6310630"/>
            <a:ext cx="4370705" cy="307975"/>
          </a:xfrm>
          <a:prstGeom prst="rect">
            <a:avLst/>
          </a:prstGeom>
          <a:noFill/>
          <a:ln w="28575" algn="ctr">
            <a:noFill/>
            <a:miter lim="800000"/>
          </a:ln>
        </p:spPr>
        <p:txBody>
          <a:bodyPr wrap="square" lIns="90000" tIns="46800" rIns="90000" bIns="46800">
            <a:spAutoFit/>
          </a:bodyPr>
          <a:p>
            <a:r>
              <a:rPr lang="en-US" altLang="zh-CN" sz="1400" b="1" dirty="0">
                <a:solidFill>
                  <a:srgbClr val="0000FF"/>
                </a:solidFill>
                <a:latin typeface="Times New Roman" panose="02020503050405090304" pitchFamily="18" charset="0"/>
              </a:rPr>
              <a:t>S. </a:t>
            </a:r>
            <a:r>
              <a:rPr lang="en-US" altLang="zh-CN" sz="1400" b="1" dirty="0" err="1">
                <a:solidFill>
                  <a:srgbClr val="0000FF"/>
                </a:solidFill>
                <a:latin typeface="Times New Roman" panose="02020503050405090304" pitchFamily="18" charset="0"/>
              </a:rPr>
              <a:t>Huth</a:t>
            </a:r>
            <a:r>
              <a:rPr lang="en-US" altLang="zh-CN" sz="1400" b="1" dirty="0">
                <a:solidFill>
                  <a:srgbClr val="0000FF"/>
                </a:solidFill>
                <a:latin typeface="Times New Roman" panose="02020503050405090304" pitchFamily="18" charset="0"/>
              </a:rPr>
              <a:t> et al.,  Nature 606, 276 (2022)</a:t>
            </a:r>
            <a:endParaRPr lang="en-US" altLang="zh-CN" sz="1400" b="1" dirty="0">
              <a:solidFill>
                <a:srgbClr val="0000FF"/>
              </a:solidFill>
              <a:latin typeface="Times New Roman" panose="02020503050405090304" pitchFamily="18" charset="0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2331536" y="5042535"/>
            <a:ext cx="922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 dirty="0">
                <a:solidFill>
                  <a:srgbClr val="C00000"/>
                </a:solidFill>
              </a:rPr>
              <a:t>68% C.L.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9" name="文本框 11"/>
          <p:cNvSpPr txBox="1"/>
          <p:nvPr/>
        </p:nvSpPr>
        <p:spPr>
          <a:xfrm rot="18600000">
            <a:off x="1151895" y="3930113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 dirty="0">
                <a:solidFill>
                  <a:schemeClr val="accent1">
                    <a:lumMod val="90000"/>
                  </a:schemeClr>
                </a:solidFill>
              </a:rPr>
              <a:t>N2LO</a:t>
            </a:r>
            <a:endParaRPr lang="zh-CN" altLang="en-US" sz="140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10" name="文本框 12"/>
          <p:cNvSpPr txBox="1"/>
          <p:nvPr/>
        </p:nvSpPr>
        <p:spPr>
          <a:xfrm rot="18600000">
            <a:off x="1114646" y="4455015"/>
            <a:ext cx="65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 dirty="0">
                <a:solidFill>
                  <a:schemeClr val="accent1">
                    <a:lumMod val="25000"/>
                  </a:schemeClr>
                </a:solidFill>
              </a:rPr>
              <a:t>N3LO</a:t>
            </a:r>
            <a:endParaRPr lang="zh-CN" altLang="en-US" sz="1400" dirty="0">
              <a:solidFill>
                <a:schemeClr val="accent1">
                  <a:lumMod val="25000"/>
                </a:schemeClr>
              </a:solidFill>
            </a:endParaRPr>
          </a:p>
        </p:txBody>
      </p:sp>
      <p:grpSp>
        <p:nvGrpSpPr>
          <p:cNvPr id="16" name="组合 2"/>
          <p:cNvGrpSpPr/>
          <p:nvPr/>
        </p:nvGrpSpPr>
        <p:grpSpPr>
          <a:xfrm>
            <a:off x="5428344" y="2633980"/>
            <a:ext cx="5607322" cy="4121229"/>
            <a:chOff x="6758800" y="2234095"/>
            <a:chExt cx="3509088" cy="2579561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58800" y="2234095"/>
              <a:ext cx="2105804" cy="2010275"/>
            </a:xfrm>
            <a:prstGeom prst="rect">
              <a:avLst/>
            </a:prstGeom>
          </p:spPr>
        </p:pic>
        <p:sp>
          <p:nvSpPr>
            <p:cNvPr id="35" name="Text Box 16"/>
            <p:cNvSpPr txBox="1">
              <a:spLocks noChangeArrowheads="1"/>
            </p:cNvSpPr>
            <p:nvPr/>
          </p:nvSpPr>
          <p:spPr bwMode="auto">
            <a:xfrm>
              <a:off x="6872225" y="4620888"/>
              <a:ext cx="3395663" cy="192768"/>
            </a:xfrm>
            <a:prstGeom prst="rect">
              <a:avLst/>
            </a:prstGeom>
            <a:noFill/>
            <a:ln w="28575" algn="ctr">
              <a:noFill/>
              <a:miter lim="800000"/>
            </a:ln>
          </p:spPr>
          <p:txBody>
            <a:bodyPr wrap="square" lIns="90000" tIns="46800" rIns="90000" bIns="46800">
              <a:spAutoFit/>
            </a:bodyPr>
            <a:p>
              <a:pPr algn="l"/>
              <a:r>
                <a:rPr lang="en-US" altLang="zh-CN" sz="1400" b="1" dirty="0">
                  <a:solidFill>
                    <a:srgbClr val="3333FF"/>
                  </a:solidFill>
                  <a:latin typeface="Times New Roman" panose="02020503050405090304" pitchFamily="18" charset="0"/>
                </a:rPr>
                <a:t>LWC, EPJ Web of Conf. 88, 00017 (2015)</a:t>
              </a:r>
              <a:endParaRPr lang="en-US" altLang="zh-CN" sz="1400" b="1" dirty="0">
                <a:solidFill>
                  <a:srgbClr val="3333FF"/>
                </a:solidFill>
                <a:latin typeface="Times New Roman" panose="02020503050405090304" pitchFamily="18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4630" y="2633980"/>
            <a:ext cx="2717165" cy="3086735"/>
          </a:xfrm>
          <a:prstGeom prst="rect">
            <a:avLst/>
          </a:prstGeom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9131935" y="6435822"/>
            <a:ext cx="5426075" cy="307975"/>
          </a:xfrm>
          <a:prstGeom prst="rect">
            <a:avLst/>
          </a:prstGeom>
          <a:noFill/>
          <a:ln w="28575" algn="ctr">
            <a:noFill/>
            <a:miter lim="800000"/>
          </a:ln>
        </p:spPr>
        <p:txBody>
          <a:bodyPr wrap="square" lIns="90000" tIns="46800" rIns="90000" bIns="46800">
            <a:spAutoFit/>
          </a:bodyPr>
          <a:p>
            <a:pPr algn="l"/>
            <a:r>
              <a:rPr lang="en-US" altLang="zh-CN" sz="1400" b="1" dirty="0">
                <a:solidFill>
                  <a:srgbClr val="3333FF"/>
                </a:solidFill>
                <a:latin typeface="Times New Roman" panose="02020503050405090304" pitchFamily="18" charset="0"/>
              </a:rPr>
              <a:t>Reed, PRL, 126, 172503 (2021)</a:t>
            </a:r>
            <a:endParaRPr lang="en-US" altLang="zh-CN" sz="1400" b="1" dirty="0">
              <a:solidFill>
                <a:srgbClr val="3333FF"/>
              </a:solidFill>
              <a:latin typeface="Times New Roman" panose="02020503050405090304" pitchFamily="18" charset="0"/>
            </a:endParaRPr>
          </a:p>
        </p:txBody>
      </p:sp>
      <p:pic>
        <p:nvPicPr>
          <p:cNvPr id="19" name="334E55B0-647D-440b-865C-3EC943EB4CBC-7" descr="/Users/caozheng/Library/Containers/com.kingsoft.wpsoffice.mac/Data/tmp/wpsoffice.KStQkKwpsoffi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225" y="1710055"/>
            <a:ext cx="5581015" cy="272415"/>
          </a:xfrm>
          <a:prstGeom prst="rect">
            <a:avLst/>
          </a:prstGeom>
        </p:spPr>
      </p:pic>
      <p:sp>
        <p:nvSpPr>
          <p:cNvPr id="20" name="Text Box 19"/>
          <p:cNvSpPr txBox="1"/>
          <p:nvPr/>
        </p:nvSpPr>
        <p:spPr>
          <a:xfrm>
            <a:off x="6099810" y="5890895"/>
            <a:ext cx="24244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olidFill>
                  <a:schemeClr val="accent3">
                    <a:lumMod val="75000"/>
                  </a:schemeClr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Theoretical calculation </a:t>
            </a:r>
            <a:endParaRPr lang="en-US" sz="1600">
              <a:solidFill>
                <a:schemeClr val="accent3">
                  <a:lumMod val="75000"/>
                </a:schemeClr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  <a:p>
            <a:r>
              <a:rPr lang="en-US" sz="1600">
                <a:solidFill>
                  <a:schemeClr val="accent3">
                    <a:lumMod val="75000"/>
                  </a:schemeClr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with different models</a:t>
            </a:r>
            <a:endParaRPr lang="en-US" sz="1600">
              <a:solidFill>
                <a:schemeClr val="accent3">
                  <a:lumMod val="75000"/>
                </a:schemeClr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9749155" y="2680653"/>
            <a:ext cx="5080000" cy="275590"/>
          </a:xfrm>
          <a:prstGeom prst="rect">
            <a:avLst/>
          </a:prstGeom>
        </p:spPr>
        <p:txBody>
          <a:bodyPr>
            <a:spAutoFit/>
          </a:bodyPr>
          <a:p>
            <a:pPr marL="0" indent="0"/>
            <a:r>
              <a:rPr lang="en-US" altLang="zh-CN" sz="1200" b="0" i="0">
                <a:solidFill>
                  <a:srgbClr val="000000"/>
                </a:solidFill>
                <a:latin typeface="Times New Roman Regular" panose="02020503050405090304" charset="0"/>
                <a:ea typeface="Lucida Grande" panose="020B0600040502020204"/>
                <a:cs typeface="Times New Roman Regular" panose="02020503050405090304" charset="0"/>
              </a:rPr>
              <a:t>Lead Radius Experiment</a:t>
            </a:r>
            <a:endParaRPr lang="en-US" altLang="zh-CN" sz="1200" b="0" i="0">
              <a:solidFill>
                <a:srgbClr val="000000"/>
              </a:solidFill>
              <a:latin typeface="Times New Roman Regular" panose="02020503050405090304" charset="0"/>
              <a:ea typeface="Lucida Grande" panose="020B0600040502020204"/>
              <a:cs typeface="Times New Roman Regular" panose="0202050305040509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9397365" y="5845810"/>
            <a:ext cx="24244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olidFill>
                  <a:schemeClr val="accent3">
                    <a:lumMod val="75000"/>
                  </a:schemeClr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Tension between PREX-2 and previews results</a:t>
            </a:r>
            <a:endParaRPr lang="en-US" sz="1600">
              <a:solidFill>
                <a:schemeClr val="accent3">
                  <a:lumMod val="75000"/>
                </a:schemeClr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58700" y="975600"/>
            <a:ext cx="11162884" cy="574183"/>
          </a:xfrm>
        </p:spPr>
        <p:txBody>
          <a:bodyPr>
            <a:normAutofit/>
          </a:bodyPr>
          <a:p>
            <a:r>
              <a:rPr lang="en-US" altLang="zh-CN" b="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Nuclear Matter EOS and Symmetry Energy</a:t>
            </a:r>
            <a:endParaRPr lang="en-US" altLang="zh-CN" b="0" dirty="0" smtClean="0"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565" y="1840230"/>
            <a:ext cx="6043295" cy="385445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658495" y="5718175"/>
            <a:ext cx="57556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solidFill>
                  <a:schemeClr val="accent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Constraints on EOS at different densities</a:t>
            </a:r>
            <a:endParaRPr lang="en-US" sz="2000">
              <a:solidFill>
                <a:schemeClr val="accent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  <a:p>
            <a:r>
              <a:rPr lang="en-US" sz="2000">
                <a:solidFill>
                  <a:schemeClr val="accent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Tsang </a:t>
            </a:r>
            <a:r>
              <a:rPr lang="en-US" sz="2000">
                <a:solidFill>
                  <a:schemeClr val="accent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et al. Nat Ast., 2023</a:t>
            </a:r>
            <a:endParaRPr lang="en-US" sz="2000">
              <a:solidFill>
                <a:schemeClr val="accent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414135" y="1591310"/>
            <a:ext cx="51142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solidFill>
                  <a:srgbClr val="C00000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Could we extract 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Symmetry Energy in a model-independent manner?</a:t>
            </a:r>
            <a:endParaRPr lang="en-US" altLang="zh-CN" sz="2000" dirty="0" smtClean="0">
              <a:solidFill>
                <a:srgbClr val="C00000"/>
              </a:solidFill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58700" y="975600"/>
            <a:ext cx="11162884" cy="574183"/>
          </a:xfrm>
        </p:spPr>
        <p:txBody>
          <a:bodyPr>
            <a:normAutofit/>
          </a:bodyPr>
          <a:p>
            <a:r>
              <a:rPr lang="en-US" altLang="zh-CN" b="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Nuclear Matter EOS and Symmetry Energy</a:t>
            </a:r>
            <a:endParaRPr lang="en-US" altLang="zh-CN" b="0" dirty="0" smtClean="0"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565" y="1840230"/>
            <a:ext cx="6043295" cy="385445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658495" y="5718175"/>
            <a:ext cx="57556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solidFill>
                  <a:schemeClr val="accent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Constraints on EOS at different densities</a:t>
            </a:r>
            <a:endParaRPr lang="en-US" sz="2000">
              <a:solidFill>
                <a:schemeClr val="accent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  <a:p>
            <a:r>
              <a:rPr lang="en-US" sz="2000">
                <a:solidFill>
                  <a:schemeClr val="accent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Tsang </a:t>
            </a:r>
            <a:r>
              <a:rPr lang="en-US" sz="2000">
                <a:solidFill>
                  <a:schemeClr val="accent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et al. Nat Ast., 2023</a:t>
            </a:r>
            <a:endParaRPr lang="en-US" sz="2000">
              <a:solidFill>
                <a:schemeClr val="accent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414135" y="1591310"/>
            <a:ext cx="51142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solidFill>
                  <a:srgbClr val="C00000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Could we extract 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Symmetry Energy in a model-independent manner?</a:t>
            </a:r>
            <a:endParaRPr lang="en-US" altLang="zh-CN" sz="2000" dirty="0" smtClean="0">
              <a:solidFill>
                <a:srgbClr val="C00000"/>
              </a:solidFill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787515" y="2666365"/>
            <a:ext cx="0" cy="18669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6228080" y="2214245"/>
            <a:ext cx="6451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Times New Roman Regular" panose="02020503050405090304" charset="0"/>
                <a:cs typeface="Times New Roman Regular" panose="02020503050405090304" charset="0"/>
              </a:rPr>
              <a:t>Astro observation: neutron star, etc.  </a:t>
            </a:r>
            <a:r>
              <a:rPr lang="en-US" altLang="zh-CN" sz="200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&gt;3n0, </a:t>
            </a:r>
            <a:r>
              <a:rPr lang="zh-CN" altLang="en-US" sz="280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☺</a:t>
            </a:r>
            <a:endParaRPr lang="zh-CN" altLang="en-US" sz="2800">
              <a:solidFill>
                <a:schemeClr val="accent4">
                  <a:lumMod val="90000"/>
                  <a:lumOff val="10000"/>
                </a:schemeClr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pic>
        <p:nvPicPr>
          <p:cNvPr id="19" name="334E55B0-647D-440b-865C-3EC943EB4CBC-8" descr="/Users/caozheng/Library/Containers/com.kingsoft.wpsoffice.mac/Data/tmp/wpsoffice.KStQkKwpsoff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710" y="2941955"/>
            <a:ext cx="5581015" cy="272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58700" y="975600"/>
            <a:ext cx="11162884" cy="574183"/>
          </a:xfrm>
        </p:spPr>
        <p:txBody>
          <a:bodyPr>
            <a:normAutofit/>
          </a:bodyPr>
          <a:p>
            <a:r>
              <a:rPr lang="en-US" altLang="zh-CN" b="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Nuclear Matter EOS and Symmetry Energy</a:t>
            </a:r>
            <a:endParaRPr lang="en-US" altLang="zh-CN" b="0" dirty="0" smtClean="0"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565" y="1840230"/>
            <a:ext cx="6043295" cy="385445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658495" y="5718175"/>
            <a:ext cx="57556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solidFill>
                  <a:schemeClr val="accent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Constraints on EOS at different densities</a:t>
            </a:r>
            <a:endParaRPr lang="en-US" sz="2000">
              <a:solidFill>
                <a:schemeClr val="accent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  <a:p>
            <a:r>
              <a:rPr lang="en-US" sz="2000">
                <a:solidFill>
                  <a:schemeClr val="accent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Tsang </a:t>
            </a:r>
            <a:r>
              <a:rPr lang="en-US" sz="2000">
                <a:solidFill>
                  <a:schemeClr val="accent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et al. Nat Ast., 2023</a:t>
            </a:r>
            <a:endParaRPr lang="en-US" sz="2000">
              <a:solidFill>
                <a:schemeClr val="accent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414135" y="1591310"/>
            <a:ext cx="51142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solidFill>
                  <a:srgbClr val="C00000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Could we extract 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Symmetry Energy in a model-independent manner?</a:t>
            </a:r>
            <a:endParaRPr lang="en-US" altLang="zh-CN" sz="2000" dirty="0" smtClean="0">
              <a:solidFill>
                <a:srgbClr val="C00000"/>
              </a:solidFill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787515" y="2666365"/>
            <a:ext cx="0" cy="18669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6228080" y="2214245"/>
            <a:ext cx="6451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Times New Roman Regular" panose="02020503050405090304" charset="0"/>
                <a:cs typeface="Times New Roman Regular" panose="02020503050405090304" charset="0"/>
              </a:rPr>
              <a:t>Astro observation: neutron star, etc.  </a:t>
            </a:r>
            <a:r>
              <a:rPr lang="en-US" altLang="zh-CN" sz="200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&gt;3n0, </a:t>
            </a:r>
            <a:r>
              <a:rPr lang="zh-CN" altLang="en-US" sz="280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☺</a:t>
            </a:r>
            <a:endParaRPr lang="zh-CN" altLang="en-US" sz="2800">
              <a:solidFill>
                <a:schemeClr val="accent4">
                  <a:lumMod val="90000"/>
                  <a:lumOff val="10000"/>
                </a:schemeClr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6158230" y="3628390"/>
            <a:ext cx="604393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Symmetric matter constraints:</a:t>
            </a:r>
            <a:endParaRPr lang="en-US" sz="2000"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  <a:p>
            <a:r>
              <a:rPr lang="en-US" sz="200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heavy-ion collisions, </a:t>
            </a:r>
            <a:r>
              <a:rPr lang="en-US" sz="200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 etc. </a:t>
            </a:r>
            <a:r>
              <a:rPr lang="en-US" sz="200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&gt;n0, </a:t>
            </a:r>
            <a:r>
              <a:rPr lang="zh-CN" altLang="en-US" sz="280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☺</a:t>
            </a:r>
            <a:endParaRPr lang="zh-CN" altLang="en-US" sz="3200"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  <a:p>
            <a:r>
              <a:rPr lang="en-US" altLang="zh-CN" sz="2000">
                <a:solidFill>
                  <a:srgbClr val="FF0000"/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E(n,0) is stiff based on morden analysis, </a:t>
            </a:r>
            <a:endParaRPr lang="en-US" altLang="zh-CN" sz="2000">
              <a:solidFill>
                <a:srgbClr val="FF0000"/>
              </a:solidFill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  <a:p>
            <a:r>
              <a:rPr lang="en-US" altLang="zh-CN" sz="2000">
                <a:solidFill>
                  <a:srgbClr val="FF0000"/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see, e.g., Cozma, PRC 110, 064911 (2024)</a:t>
            </a:r>
            <a:endParaRPr lang="zh-CN" altLang="en-US" sz="2800">
              <a:solidFill>
                <a:schemeClr val="accent4">
                  <a:lumMod val="90000"/>
                  <a:lumOff val="10000"/>
                </a:schemeClr>
              </a:solidFill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033260" y="3275330"/>
            <a:ext cx="434975" cy="43561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9" name="334E55B0-647D-440b-865C-3EC943EB4CBC-8" descr="/Users/caozheng/Library/Containers/com.kingsoft.wpsoffice.mac/Data/tmp/wpsoffice.KStQkKwpsoff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710" y="2941955"/>
            <a:ext cx="5581015" cy="272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58700" y="975600"/>
            <a:ext cx="11162884" cy="574183"/>
          </a:xfrm>
        </p:spPr>
        <p:txBody>
          <a:bodyPr>
            <a:normAutofit/>
          </a:bodyPr>
          <a:p>
            <a:r>
              <a:rPr lang="en-US" altLang="zh-CN" b="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Nuclear Matter EOS and Symmetry Energy</a:t>
            </a:r>
            <a:endParaRPr lang="en-US" altLang="zh-CN" b="0" dirty="0" smtClean="0"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565" y="1840230"/>
            <a:ext cx="6043295" cy="385445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658495" y="5718175"/>
            <a:ext cx="57556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solidFill>
                  <a:schemeClr val="accent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Constraints on EOS at different densities</a:t>
            </a:r>
            <a:endParaRPr lang="en-US" sz="2000">
              <a:solidFill>
                <a:schemeClr val="accent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  <a:p>
            <a:r>
              <a:rPr lang="en-US" sz="2000">
                <a:solidFill>
                  <a:schemeClr val="accent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Tsang </a:t>
            </a:r>
            <a:r>
              <a:rPr lang="en-US" sz="2000">
                <a:solidFill>
                  <a:schemeClr val="accent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et al. Nat Ast., 2023</a:t>
            </a:r>
            <a:endParaRPr lang="en-US" sz="2000">
              <a:solidFill>
                <a:schemeClr val="accent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414135" y="1591310"/>
            <a:ext cx="51142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solidFill>
                  <a:srgbClr val="C00000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Could we extract 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Symmetry Energy in a model-independent manner?</a:t>
            </a:r>
            <a:endParaRPr lang="en-US" altLang="zh-CN" sz="2000" dirty="0" smtClean="0">
              <a:solidFill>
                <a:srgbClr val="C00000"/>
              </a:solidFill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787515" y="2666365"/>
            <a:ext cx="0" cy="18669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6228080" y="2214245"/>
            <a:ext cx="6451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Times New Roman Regular" panose="02020503050405090304" charset="0"/>
                <a:cs typeface="Times New Roman Regular" panose="02020503050405090304" charset="0"/>
              </a:rPr>
              <a:t>Astro observation: neutron star, etc.  </a:t>
            </a:r>
            <a:r>
              <a:rPr lang="en-US" altLang="zh-CN" sz="200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&gt;3n0, </a:t>
            </a:r>
            <a:r>
              <a:rPr lang="zh-CN" altLang="en-US" sz="280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☺</a:t>
            </a:r>
            <a:endParaRPr lang="zh-CN" altLang="en-US" sz="2800">
              <a:solidFill>
                <a:schemeClr val="accent4">
                  <a:lumMod val="90000"/>
                  <a:lumOff val="10000"/>
                </a:schemeClr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6158230" y="3628390"/>
            <a:ext cx="6043930" cy="29229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Symmetric matter constraints:</a:t>
            </a:r>
            <a:endParaRPr lang="en-US" sz="2000"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  <a:p>
            <a:r>
              <a:rPr lang="en-US" sz="200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heavy-ion collisions, </a:t>
            </a:r>
            <a:r>
              <a:rPr lang="en-US" sz="200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 etc. </a:t>
            </a:r>
            <a:r>
              <a:rPr lang="en-US" sz="200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&gt;n0, </a:t>
            </a:r>
            <a:r>
              <a:rPr lang="zh-CN" altLang="en-US" sz="280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☺</a:t>
            </a:r>
            <a:endParaRPr lang="zh-CN" altLang="en-US" sz="3200"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  <a:p>
            <a:r>
              <a:rPr lang="en-US" altLang="zh-CN" sz="2000">
                <a:solidFill>
                  <a:srgbClr val="FF0000"/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E(n,0) is stiff based on morden analysis, </a:t>
            </a:r>
            <a:endParaRPr lang="en-US" altLang="zh-CN" sz="2000">
              <a:solidFill>
                <a:srgbClr val="FF0000"/>
              </a:solidFill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  <a:p>
            <a:r>
              <a:rPr lang="en-US" altLang="zh-CN" sz="2000">
                <a:solidFill>
                  <a:srgbClr val="FF0000"/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see, e.g., Cozma, PRC 110, 064911 (2024)</a:t>
            </a:r>
            <a:endParaRPr lang="en-US" altLang="zh-CN" sz="2000">
              <a:solidFill>
                <a:srgbClr val="FF0000"/>
              </a:solidFill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  <a:p>
            <a:endParaRPr lang="zh-CN" altLang="en-US" sz="2000"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  <a:p>
            <a:r>
              <a:rPr lang="en-US" sz="200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Symmetry energy:</a:t>
            </a:r>
            <a:endParaRPr lang="en-US" sz="2000"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  <a:p>
            <a:r>
              <a:rPr lang="en-US" sz="200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nuclear mass, </a:t>
            </a:r>
            <a:r>
              <a:rPr lang="en-US" sz="200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etc. </a:t>
            </a:r>
            <a:r>
              <a:rPr lang="en-US" sz="200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&lt;n0, </a:t>
            </a:r>
            <a:r>
              <a:rPr lang="zh-CN" altLang="en-US" sz="280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☺</a:t>
            </a:r>
            <a:endParaRPr lang="zh-CN" altLang="en-US" sz="2800">
              <a:solidFill>
                <a:schemeClr val="accent4">
                  <a:lumMod val="90000"/>
                  <a:lumOff val="10000"/>
                </a:schemeClr>
              </a:solidFill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  <a:p>
            <a:r>
              <a:rPr lang="en-US" sz="200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heavy-ion collisions  </a:t>
            </a:r>
            <a:r>
              <a:rPr lang="en-US" sz="200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&gt;n0, </a:t>
            </a:r>
            <a:r>
              <a:rPr lang="zh-CN" altLang="en-US" sz="2800">
                <a:solidFill>
                  <a:schemeClr val="accent4">
                    <a:lumMod val="90000"/>
                    <a:lumOff val="10000"/>
                  </a:schemeClr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😭</a:t>
            </a:r>
            <a:endParaRPr lang="zh-CN" altLang="en-US" sz="2800">
              <a:solidFill>
                <a:schemeClr val="accent4">
                  <a:lumMod val="90000"/>
                  <a:lumOff val="10000"/>
                </a:schemeClr>
              </a:solidFill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033260" y="3275330"/>
            <a:ext cx="434975" cy="43561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9" name="334E55B0-647D-440b-865C-3EC943EB4CBC-8" descr="/Users/caozheng/Library/Containers/com.kingsoft.wpsoffice.mac/Data/tmp/wpsoffice.KStQkKwpsoff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710" y="2941955"/>
            <a:ext cx="5581015" cy="272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365535" y="1303550"/>
            <a:ext cx="843427" cy="443226"/>
            <a:chOff x="666810" y="2586037"/>
            <a:chExt cx="468000" cy="245937"/>
          </a:xfrm>
        </p:grpSpPr>
        <p:sp>
          <p:nvSpPr>
            <p:cNvPr id="4" name="Freeform 10"/>
            <p:cNvSpPr/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4058033" y="1711215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439285" y="1274445"/>
            <a:ext cx="70999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dirty="0" smtClean="0">
                <a:solidFill>
                  <a:schemeClr val="tx1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Nuclear Matter EOS and Symmetry Energy</a:t>
            </a:r>
            <a:endParaRPr lang="en-US" altLang="zh-CN" sz="2400" dirty="0" smtClean="0">
              <a:solidFill>
                <a:schemeClr val="tx1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365535" y="2266703"/>
            <a:ext cx="843427" cy="443226"/>
            <a:chOff x="666810" y="2586037"/>
            <a:chExt cx="468000" cy="245937"/>
          </a:xfrm>
        </p:grpSpPr>
        <p:sp>
          <p:nvSpPr>
            <p:cNvPr id="13" name="Freeform 10"/>
            <p:cNvSpPr/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4058033" y="2674368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439285" y="3176905"/>
            <a:ext cx="71005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Construction of model-indenpent EOS</a:t>
            </a:r>
            <a:endParaRPr lang="en-US" altLang="zh-CN" sz="2400" dirty="0" smtClean="0"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365535" y="3229856"/>
            <a:ext cx="843427" cy="443226"/>
            <a:chOff x="666810" y="2586037"/>
            <a:chExt cx="468000" cy="245937"/>
          </a:xfrm>
        </p:grpSpPr>
        <p:sp>
          <p:nvSpPr>
            <p:cNvPr id="18" name="Freeform 10"/>
            <p:cNvSpPr/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4058033" y="3637521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439285" y="1856740"/>
            <a:ext cx="62420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b="0" dirty="0" smtClean="0">
                <a:solidFill>
                  <a:schemeClr val="accent4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Con</a:t>
            </a:r>
            <a:r>
              <a:rPr lang="en-US" altLang="zh-CN" sz="2400" dirty="0" smtClean="0">
                <a:solidFill>
                  <a:schemeClr val="accent4"/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straints in the Multi-Messenger Era</a:t>
            </a:r>
            <a:endParaRPr lang="en-US" altLang="zh-CN" sz="2400" b="0" dirty="0" smtClean="0">
              <a:solidFill>
                <a:schemeClr val="accent4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  <a:p>
            <a:pPr algn="l">
              <a:buClrTx/>
              <a:buSzTx/>
              <a:buFontTx/>
            </a:pPr>
            <a:r>
              <a:rPr lang="en-US" altLang="zh-CN" sz="2400" dirty="0" smtClean="0">
                <a:solidFill>
                  <a:schemeClr val="accent4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and </a:t>
            </a:r>
            <a:r>
              <a:rPr lang="en-US" altLang="zh-CN" sz="2400" dirty="0" smtClean="0">
                <a:solidFill>
                  <a:schemeClr val="accent4"/>
                </a:solidFill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Bayesian Inference</a:t>
            </a:r>
            <a:endParaRPr lang="en-US" altLang="zh-CN" sz="2400" dirty="0" smtClean="0">
              <a:solidFill>
                <a:schemeClr val="accent4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365535" y="4193009"/>
            <a:ext cx="843427" cy="443226"/>
            <a:chOff x="666810" y="2586037"/>
            <a:chExt cx="468000" cy="245937"/>
          </a:xfrm>
        </p:grpSpPr>
        <p:sp>
          <p:nvSpPr>
            <p:cNvPr id="23" name="Freeform 10"/>
            <p:cNvSpPr/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4058033" y="4600674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4439285" y="4164330"/>
            <a:ext cx="5340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None/>
            </a:pPr>
            <a:r>
              <a:rPr lang="en-US" altLang="zh-CN" sz="240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Results</a:t>
            </a:r>
            <a:endParaRPr lang="en-US" altLang="zh-CN" sz="2400" dirty="0" smtClean="0"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58700" y="848600"/>
            <a:ext cx="11162884" cy="574183"/>
          </a:xfrm>
        </p:spPr>
        <p:txBody>
          <a:bodyPr>
            <a:normAutofit fontScale="90000"/>
          </a:bodyPr>
          <a:p>
            <a:r>
              <a:rPr lang="en-US" altLang="zh-CN" b="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Constraints in the Multi-Messenger Era</a:t>
            </a:r>
            <a:br>
              <a:rPr lang="en-US" altLang="zh-CN" b="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</a:br>
            <a:r>
              <a:rPr lang="en-US" altLang="zh-CN" b="0" dirty="0" smtClean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and Bayesian Inference</a:t>
            </a:r>
            <a:endParaRPr lang="en-US" altLang="zh-CN" b="0" dirty="0" smtClean="0">
              <a:latin typeface="Times New Roman Regular" panose="02020503050405090304" charset="0"/>
              <a:cs typeface="Times New Roman Regular" panose="02020503050405090304" charset="0"/>
              <a:sym typeface="+mn-e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40195" y="130175"/>
            <a:ext cx="5551805" cy="6374765"/>
          </a:xfrm>
          <a:prstGeom prst="rect">
            <a:avLst/>
          </a:prstGeom>
        </p:spPr>
      </p:pic>
      <p:sp>
        <p:nvSpPr>
          <p:cNvPr id="22" name="Text Box 21"/>
          <p:cNvSpPr txBox="1"/>
          <p:nvPr/>
        </p:nvSpPr>
        <p:spPr>
          <a:xfrm>
            <a:off x="503555" y="1743075"/>
            <a:ext cx="69627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chemeClr val="accent4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Likelihood for different  observations</a:t>
            </a:r>
            <a:endParaRPr lang="en-US" sz="2800">
              <a:solidFill>
                <a:schemeClr val="accent4"/>
              </a:solidFill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03555" y="2712403"/>
            <a:ext cx="5080000" cy="460375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sz="2400">
                <a:latin typeface="Times New Roman Regular" panose="02020503050405090304" charset="0"/>
                <a:cs typeface="Times New Roman Regular" panose="02020503050405090304" charset="0"/>
              </a:rPr>
              <a:t>Asymmetric matter constraints</a:t>
            </a:r>
            <a:endParaRPr lang="en-US" sz="240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pic>
        <p:nvPicPr>
          <p:cNvPr id="3" name="334E55B0-647D-440b-865C-3EC943EB4CBC-1" descr="/Users/caozheng/Library/Containers/com.kingsoft.wpsoffice.mac/Data/tmp/wpsoffice.YXFNzwwpsoff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95" y="3620453"/>
            <a:ext cx="4065270" cy="429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2.xml><?xml version="1.0" encoding="utf-8"?>
<p:tagLst xmlns:p="http://schemas.openxmlformats.org/presentationml/2006/main">
  <p:tag name="commondata" val="eyJoZGlkIjoiODU1OGVkOTQ2OGQ2ZjVhY2RjODQzMGU0ODI4ZTVjNjUifQ=="/>
</p:tagLst>
</file>

<file path=ppt/theme/theme1.xml><?xml version="1.0" encoding="utf-8"?>
<a:theme xmlns:a="http://schemas.openxmlformats.org/drawingml/2006/main" name="2016-VI主题-蓝">
  <a:themeElements>
    <a:clrScheme name="VI蓝色版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004098"/>
      </a:accent1>
      <a:accent2>
        <a:srgbClr val="0086D1"/>
      </a:accent2>
      <a:accent3>
        <a:srgbClr val="338D27"/>
      </a:accent3>
      <a:accent4>
        <a:srgbClr val="00514E"/>
      </a:accent4>
      <a:accent5>
        <a:srgbClr val="FDD000"/>
      </a:accent5>
      <a:accent6>
        <a:srgbClr val="F08300"/>
      </a:accent6>
      <a:hlink>
        <a:srgbClr val="B5B5B6"/>
      </a:hlink>
      <a:folHlink>
        <a:srgbClr val="BD9F68"/>
      </a:folHlink>
    </a:clrScheme>
    <a:fontScheme name="自定义 7">
      <a:majorFont>
        <a:latin typeface="等线"/>
        <a:ea typeface="等线"/>
        <a:cs typeface=""/>
      </a:majorFont>
      <a:minorFont>
        <a:latin typeface="等线 Light"/>
        <a:ea typeface="等线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334E55B0-647D-440b-865C-3EC943EB4CBC-1">
      <extobjdata type="334E55B0-647D-440b-865C-3EC943EB4CBC" data="ewoJIkltZ1NldHRpbmdKc29uIiA6ICJ7XCJkcGlcIjpcIjYwMFwiLFwiZm9ybWF0XCI6XCJQTkdcIixcInRyYW5zcGFyZW50XCI6dHJ1ZSxcImF1dG9cIjpmYWxzZX0iLAoJIkxhdGV4IiA6ICJYRnNnWEcxaGRHaGpZV3g3VEgwb0lHUmZYSFJsZUhSN1lYTjVmU0JjYldsa0lGeDBhR1YwWVY5Y2RHVjRkSHRGVDFOOUtTQmNjMmx0SUNCY2JXRjBhR05oYkh0T2ZTaGNiWFVzSUZ4emFXZHRZVjR5S1NCY1hRPT0iLAoJIkxhdGV4SW1nQmFzZTY0IiA6ICJpVkJPUncwS0dnb0FBQUFOU1VoRVVnQUFBNkFBQUFCaUJBTUFBQUM4STZPZ0FBQUFNRkJNVkVYLy8vOEFBQUFBQUFBQUFBQUFBQUFBQUFBQUFBQUFBQUFBQUFBQUFBQUFBQUFBQUFBQUFBQUFBQUFBQUFBQUFBQXYzYUI3QUFBQUQzUlNUbE1BTW5hNzNlK3JSRlFpelJCbWlabEkzSk5rQUFBQUNYQklXWE1BQUE3RUFBQU94QUdWS3c0YkFBQWRCa2xFUVZSNEFlMWRmWXhzU1ZYdm5vODNIejF2WmlTaVNJQWVncGpJQm50TVFPSVhQYnJ1R29IUUl5elIzUlh1Q0VUSlN1aFJGd0lTNkU0Z0d5UEdHWkMzYXd5eEI5ZEZCTEVIZ1EzclJydVZZRUkwMnc4UkVEZXhSeFArY0RXWjBaMVoyTm0zci95ZCtqeFZ0MjUzMzU1K1QxNHk5VWZmcWxQbm5Eb2ZWYWRPMWIxdlhxRndYbTVFQzd6M0FmR0tyOStJZ3AvTEhMWEFGd1dWMSs5SE84K0JONXdGUGl4KytsMzMvYk1RVjI0NHljOEZqbG1nS0g2S3dCVWh0bUxkNTdBYnpRS1hIcGV4dGlqRUV6ZWE2T2Z5eGl6UTNsUFFoaERkV1A4NTdNYXl3THpReWRBRklaNjZzVVEvbHpabWdlbXJHcm9neFAvR0VNNWhONVlGT3VMMVd1QzJPTDZ4UkwrUnBYM3VtNVBUYXlOL1dZZzF4Ymt2VFBTOU5pT2RjN1VXS0g0VEIzOWhteE90TklUWVV3eDdRdXlPeS9yOTIrTlNEcVg3NnNGUWxJa2hYT3BPak5VZ1JndFY4dWNKUjVtY0FWdENyQ3ZPTzBJb3QrUlhhL2xrN0tuQXRZcld4VkVVZkUyQU00OWZFN1loVXl3ZEZINUtuS0FCWjRSb3FnRXh6S3FzNVZlci9qK2h6Qk5ybDY1bjdsMnFmWEppZ21jem1wTCtGTjltR0JNMDRFTDFWWnB4eFlUYzNHcE42NlhOSkp4WWRVRThPVEZld3hsZE90NGZqcFFMbzVUR2JpbUhicmllYTJQQXFvM3FnOVFxdnVDV2sxOTFvc2hhTzNZTi9PbDN2dmhORDVnelVVQ1Fvem5Fb2ZmVTdyaWNnOXN3MUtKNDVUQ1VmUDMzbXZqSHlLcktvZHNPRkRXZzZ4NnpKb1F4L3dDMTNwR1FOT3ZlRUJkRXhLYkxVbXErVDNnMEl6Y0dPL1NMNGxpY05FZG1OaHh4WjdLSGlhWFFWcEJnaml4emZQOWJuREJSQTdydU1XdUk3RGE0WmFyMWZ1a200ZWNPZmIrcHhwK1ZtTEdsbTArK2dRNzlzUGlsd3Z4RVh4TmRuT3dyaWtiayttMWFpRGU4MnpOQzFJQWV4amdOZU9EQTBHV3A5ZnZLbnphUGt2aHowYlJsN3NWZlM5Z1VNWnh6UHdjNWRGN1FpNFhHUkhmdzJrU3Z5K3JDeTMyazlpM3hVZDhLY1FQNk9HTzBlbllMQlhGY0xaMmV3YXQ3YklEUFpWM3FZNHBzTXJ6eHFvTWNXcEd4ZjNFQ296alpXanJWZDVDejFHcis2VVN5Nm9kVEp0T0FaeG01Z0t2YzJ4MkRxRnFsdHZqejczb1AxcDN3em9idHJHMEhEdDF5TE1lc0RYRG9sRGpCQWkwc1RUVG1Ub21OTVNXTmtaR3RRbml5RjBBeURSamc1V3N1bWxPb0pJdXE5VXlaTlFIUkM2VkxidXNOUnV4TTRvWGNBSWYyaER6K0ZubG9DVVFZbzVrOFBRWlJCa21KYk5YME8rZk1WYXNCWnh2UVlJejFQQlRmNG5RUnRaQ2RiUkZLQWlFWmJzZHR2WndCNmp2bVlCdkFjeld6SFFwNTFpUXJieXJtWWg1RDdrMHc1dUtyZ1ZTVVdnNXZ6TE1OR0JOdlZCakMxeXJIamFpMW85L0c5SHlIMWtNQkxadkRTU3lkYklkK3pyd2RTaktubEJVbFIyWEdTeEJ5RUVaUTU4bWhRUjR4Rys1UTJRYU1jQndaMUF0TzFHbTFzQ0RVc2FZRElkMVZYOUdlWGxOajFienJ5bFQzYUlCc2gxWk5uS2hOZE51YlQrZWxvMGthd2JwSURtWFJqRkRLUVU0MHdJQVJqcU9DbG9LakpVNTMvS3FSMkZ3eUVRNjN2eXdwbW80ZVdvZ0FHOGpaajZGSTF1enBtSmk2Z3RtL3BWcHRKbzdySDd0VzgxNkRqTTJHQ1BFVmlMdXUwWno2VC9rc3N3M280K1ZyOVZLWFBTbTFhaWJDVVZhMFpkbVhNK01kTEo3aEMwczhRaVhUb1orek8zU2JCWXdST0E1RHFZUlp5ekNDN1A1RjBROWVreUVGMmZQeHN3M280K1ZxTFlWeGdUN3JYUE5ZSUhyb05RdUhzaXZzYW1ZT2djdS9ZUHZ3R0k3WXlIUm8zUWFWOWlRaWdST25Nd214RmJ0WjBjSHM5NUtUWXJoMHNnM29STXBkNngzdmhqU2hXaTFoZGlwK3BZUzRtdm5kQ2tMelZzZzFmenZMb1ZqL1ppT3ZUZlpqcUF0bTV1WVhOcVRvbkZMUXZjekJVNzUvQnhtUWsrV3JUNGtmbHdTUE1MZUdhclh0b1hKRi9LaGpQeVV5ajIyWW5GMkhPRzR0eTZHWVZ1dWFaeTFiaG5GR25STmhIam9PRjBuVHVFcDU3Z2FuWHd4MjZBRUc1R1Q1NmhYOVVxVEdIQnFvQmNHTUpCYy93TGpQWk8rVEV6bUdaaVpGT0R4dGF6bFNlUWVUYjV5cTNaekhJZlpvS2xjS2NLaUpKTEtyRTd5QUdtQkFqMVdleHBRSkN0NHRsYThXNG1lUWJxc1J5dG1udG9rY1F6TWRtdGdKaG13Nk1GSWU1U080VldPUFNGOCtFRDVFcUFzL2Z1d0VwNGNCQnN3M0ZzUEdQSktsNklVYVh5MHN0eURkVmpTSDJjcFA1QmlhNVZDOGFEU3hIdGN4c2ZkM1RNR2MxWjRmSkhOU2MvVGFFVjJYbWRBbWV3NERNdzR3SU9lVXB6NWxZdGRGYjZMN2FyVkYvSGppQWw4NEpCWk9kRTJIZUVQYUdYc29Jb1k1RTJFMzhBUWZ3bkI0ZDhzUGtzTUpNakV3TTFZUWM4M2VRSGpocWNYdnplU1VwNk55dThJdU5Ud0hlR3JSVy9iVkNGUEFJMUFKWW1sb0Zzb284QXlIWXVMdmFYSWNxSzZPd21sa25KbUp6RVFNVjhRaW9EVDN3QTBkbmxvR0dOQVI1YXZoRnZkMVZEQ3dkMG5scVFXeHZNQmhocmlZblJIaUdIcGswTTd3ekhCb3pkeGJGUXI0QXNCRTN6T013MGd2VENxRUw0a21ydHc4TzRTbmxnRUdaQkxscXZZeG9pNG1pRWw2VDYxT2h0RVdZN2E4NTVaVGZFYUdvTGllUzVBNGN0eWg5QnJEUkF3RU5TKzB4UG5rZ0dKL3pvRTlBUFVDZmJrT1NWa2VGSjVhSWdhOCtMcTFBVHlIZHNuN1krMVFiMFY1YWxXQzVOdXdYZUhDS21EcGhlS2tob010NXNDYVFUdkRNKzVRU0cwalJzdXoyQm1HTXFTWUxXYXlHTkI0ejFtUzhkRGI0bGVDN1Q1aXdFTzNoUyswZjNISXlLVkhidEhPdytPNENleXlhL3ZKbmFjV0l0eG1qSFhERFc2NksrTHFidUh1NC8yZHlaZ2w3bEJjSzFqTDlESW1teEVvLzNNaU55SVl0a1V5Tm1CZ0owSkRueWdNSkcxQUpKTjJSVU5OZ3hoL3psV1orNVNQWUhkYnRqd3FwaGErVDRrZlQvcXBmZkl6NHBpbWQzWHZjSmd3M21DWmpiaER5MHhyREJRY0JUS1pqZGhSbThTZEpjYmFvYTBBVG1FM1puMXZXeXNVMGdiRWgxdFdIVGhub01qRm12V2RyQndOeEdacVVWd21ONlZLMVYvVitPZzBVZG5uekpYYVpGS0x1RU81RTlzaUZDSWxaazVBUFI2T2NuSkJ0S1U3SXZwQWVkMlN0amR0VlZaU0JxUWNiOFBnMUxOdnlpVktYN3JSL1Z3MmhORW5Vd3NKanQyeVBOeUV5U283R2pydHBYUE9SRktWdUVNVGQycWhyR1BMRStyTWpjTlUzQm1QSmU0VjZPekNsbHlKSDJHSWFjcUF0S0szcUlkS012aEE5b2RnTFc1TDZQY1RWTmkzMjRyZS8yVnF0ZGlXNVNGNVp5ejBRSHI5YndrUURMdzdUSThzUnlQcVVKb3VaamFTd2JvNUdJNkFXaEZCWUxRMHovbTNmMXExRFZPWjN6VTEvMWxTc3gyV3NGTjdIZ2NacjRRR2xFbE5WNk5ncHd1MlhJOTJJY0VKZkx0UWVCOHNrSmJLUTVVTnBsYUZiVmtjRVNPdThUYWxXQmlCQ2tpT1ZPMXN2MUdIMGhid3NWOVI1YTRSMWNraHhvNS9JcmVVU09BUnFtNnliVjFwSFlRUTFaNVhFNjB2M0dFOS9FSXNaY0JDb2VjdTBYSFF5SnBaTkFLK0lWRXpCU1RyY1JFOEtGT3J4cUlHeDhGSzZmSjJ3ZDNmbGtjYnhLT09OYUlPbForU3dyaW14QWpQQUN0bkxJd2ROZDZqQWV2ZVhnRFF6V1gxRDZoYm9OclZvSm5nN1hIS2dBWGM1dHZkRGRjNW0zSFdCTVVDMWEreGtVZU5FZzJkV3BUa2JzUTRZd3B0Y3pnU2dEdDF1eE11WG82WG94NTE2QW9FWXNWN3FSRGxYWHJreDVJNzN0WU0rajUvVjNMOFJyTDF5LzJPbG5qYUI2Z1dwVGRVL084amtmdHN4TEJ4dGFLOGh3VEU3Zyt0NEpJeU5DQVlKUzZaeEhhNkhtZE5VUERkMDcyMXdYdXR4bkpxWVFaWWtYU25laUQwclhKQXcrR2g2blZ4dER6MXFFUExKdGlBRXdZaTh6OG0wd0wyOHhkc2xMOXN3dzFDaUo5Z3NFTGhyeVh3dEZtWUNtYkVpanZrY29KRGNKREZib21xdDdySHNWeGRlNCtzdDZtaFBlOTJ0VkFJRFloMXgxUnJEVndVZFJmSmUwT3lZVFc2VXd1WnRMOFNqZENZczd1bVRzL0V0ZnREamxDY2JGQTk2dEFlaXpFWWlEYWFxZ2lLRFZ5RkFrejZ4NWhkNzZrSmZ2R0NmK3FFVi9VZnFaN3V0bElPRFFCU1FIQTVmZjcrcDErRWNkWTlpV3RiWHRNMnRQZHdVMkQzNVBxUjdaV1YwSUQwRHp0YytJU2FFRHVqNEpMWWJyQ3RrZjdleVlxZEFTc1FLY29XUVg2ZmRVQmwrMmF5N2FvTUkzODE2dEE2eTdocWFqdDQxdS9pNzArS3QvNDJsWC84R29CTzR2bEUvTEFjZUw0bWZ0WkowRC9acGtheC9hMXE0RCtudWNPbTlQTlVFdndXSE11MVhvaEhMK3lHUjRvYzBwcHJyV1NQYzVUZmVYSlc2SVJKTlJsdHAwNEpudzR0ZlBYWU5jQ1ZRWjQzU0hpVFovUXNNMGZaYnFvRURrWE10N2RXTEhKNEpIa2JVWWZDWDN1YUVjMy9OVmxIemFZY0MzMFhLM0NiYXFUQ2pPdHFPaXhiZmNEQ0tqR0s2cjRWeDhoZzQ5a1dCNnIxZGlGK2pzSHQrMlFHazFVall3TWlLcmVsZkI4WUVHUjgzMlRiYWNpYjdvaXR0dlRTdFpuR0NDRk9MVmduMkRZMExtSXhuMkE5Tjd1UXZvMlNlSVZqcHR0Umg4SkNselVxUXBRSisyM21tSVdhM1NSd0dibHIrS3AvYnlWYlpTdDZuOUhKcmxtWGFCcENpb1hHQnFXcWx4Zk5XRVlPbVdyMlh5WEJSM3JPcFh3ZkdCQlVMWVByYjZjK2E3UXdmZDBaRlE3dHBqQlNBS2RXTzhzN09ENXdzcHBiT05qdGozalgyUFdZUXlucjN0WWNNY2ZOK3ZLaXZQMUhsNldhemJ5bGpkWTFZZHY0cDdCb09lZ3VwemtUZTlGZDRHQ2htelVQaEo0Wm55RlRWWjlhWk9hakR3blRucm1BRXhnUUVDeUtWYUpHNGR1cGdyQmZ4SlZOMjRSRG03YVJXYkZxVVZSenhCemZsNGZ1Yk5aME4zcU01VGhCL25yTW9WaitkbFZnK3B1WjZqbDAzcXhoTEFKaklZeStJNjRxR1lydUNud2hkQ2dPQkdsQnl5ekwybkdLRmtvSmN5NG5telVoa2VhZnltNVhiSXFoRVgwREVyRHV4dWJiS1djczZ4MG1BaTFycG1NS1Z3T3NXdlRTL1NDSzVjdURpV3VpSDBYMXkxR1N2TUNZUXlHUXRXN1ozWGw0RGkwa1cyb290NE5TRzVHaksrRVgyUnl0QjJ2TVRtV0pxWC82WnQ2Z1hVeHNtb05GdHNuUlhMMWhEN050a3hXVkxVaWorUVlrSU5zMytYYnEyT3BhejlsYVhoZnVwakJTQUtzV1pvcU5jRDZXdndWQU9tdm5SaGFKejJCNEsrWlF4Q0k3MVEvZFpQTWQydCtUek9IOERUNUtvdmYyUlFZdXB4eHFGaGVqYkIreEJtN2Q1TjhCQjZpYXRYMGRQbWtJWUh3VlVTckJNWlJlcmV3YkxQa2MrUmhhWlRrUjNiTjZYT0tOV1VPQ21XSWQ1YVBDMVV5ZWpwbUlRT3FQTklUUExkcUtPUlNod0U3MXhJbmdPN1NoSEFEaG01eHhSY2ZYR2JiSGgvOWswMnJPQ2QwV0NpaitPb0g0VDluNzNjWktIRmZXa3cwRFdvRkRMMU9qcW1ReThOUXh3ZDgzTVE5MkhXcFFZeWJ3cmdzRE5ONjBhcFV6UDZ2ekhkcHcyeGx5L0dEV2M4NTU2akdISW02YStJZnRWRytLZEs2dzZ4WWpkSjZTdzFRQ2c4UEIyOVF4eTdMdzVVQldkMkNUTE9SUDBaOFhXRnJpMzlIeGpxeDhFUytlcEErSkdQS3F1Q3oycU1tS2IwQjBBR0Nkem01MUdZbXFJdkN3MWM1MmdCU21BMWkxc0tCdDlIRGRWUE12T2pDanpGRUZlWlJkUXo1SjNsYUdRNDAyTUlDVnpUcjBLNnNZWlZiS1VrcnNhVU9ORElJTnFpMHk3eStsSE1wbmhxS2JEMVpMSDA2NjQwMXQvRFlWUXZocmsxeVpXOHUwbVBsWVkvc0dCSkR2bTRQYzVKMGlFS2N6RWpOUHFCV2pNcVRlOG5wc0EyemxkRmNBT043TUxpd2NZM0tMUEY0bDVsQ0VYT1BGRHBQTk9yUktRazFMSFZPcHY1bmFjS3dWZlNId1g4ZWxQRmJvcFdDWG1rdmdTeXIyOUdOUlZjVW11V2hXMVoxSDZoaEthOWRLSWNsYUxubUZtMHdjQ2xpamlabXdZYUd3aHpHOGhVVXFSaTA2amF4RytnR0NkWnF1NTFEWWtPSk5JSWN4UmkzRG9VYUJQdHRuckVOclpLUzVMOU5vQ0kyYjNxaUlIVEpHZXpjZjcvSlFDcTFJZUZrSzA0Z0hZUllVZFgvbzA4dFdtWVdvQmhDYkpNeCtnT2diRUowOTUySE1SVE50QXlvMG9kZVdoZUk4c200YjJSV2pGaVpERUpJc0RYemR0UTA2UWgzb0ZoTGVQVlRmSVJWWStJRUhUbTUrdnU3QjR5TnZUbTc3eWRVTEd3NHlvQlp6S014d3BFa1N0NFc2UFRUWnRndzdLVjFyT3NOTGhIalVvdm1WUm1ScHpLVnNjQys4Sk1SLythU3UxV2ZlZ01WcFFZWEpsL3pDbyt0SVVJTU5UUnN4WkJQMTc5azFBUDRFeHpYYmJybFpZR0dSaWxHcjQ3WkdpMVY4Z1J3RzAvMnloZEVYcUd1NkJScnFhSy9pWjY0dDdyOUxpRC9WWFlWN3hhMy84VVBWSitnWVVIN2RLejd4TTRuVXZIcmJKLzRrTVNqc0dYTW81aEdJcVNEWWJLb2FmczBLTGJJd3R1TW1tY2FyNm5qVEVFSzhaZGNTOHdwN3RlL0FIM2RWWGZ2UVMwOCtsdnA4d1dJbEc3WktkejYweTVWdC9tYTZmQU1DV25NNW5ONU82MDJEeko5WU1WM2I3cHZOMFVLaUZhTldoYTl1aGJsUTFjSERNMWZmRFFJN2J0TjlJNkZYbmxoRmNFNU1pSmlUcno1S2RmSkpHWXJxd0ZLbFdrU09tRU5oQmhCVE1UbXJiQmlIZnBZNTlOQk5Nb2tqMTBDWHFnZzhDSmh2aEd5cHdqNitTZldOQ2xpeWs1c29FaG5sS3VuVXhUT2d2S0cxKzNsTGlaN3N4NFpFeUcwYU9NekJvb0dCcHA5R0xRZ1Q4cXlZS1ZHenV5Ym80Zmx0elFaMlJHMmVoTk4vdHVXQ2lkc3Q5U3JwSXZta2RGOVZpSmZ0RXRHSHNMZTlteXBCaVRrVTlnRXhGWHpWclNyMHF4ejYwRzhrVmd6blBvZlZOMUdsTG1UNWxKSFpvYkRQNHh3d1oyM1JNMW9QUXpVTDlhZFNURHdEeXFURXZHblQyMmt4Y3NjQkxwaU9WbTdVdDFLTUl3Q3RGamFzTUpIRDlORG5reXFMZUxUZVZqV2ZSTHJ2QWhGaXVDNUJhM3Jqcm1xdGF0SW5DQjFhc0g3NFpRY1JVY29mbVgxVm9aaGdidDZwME9pM3JUeUVYNnNyd1pvT2cyb1ZzeWlRdU1seThxaVBRRW5wUmdqSzNTN2JsVWFraUNTd0ZJL0NtcUZuUUdtc3A4MVFFQjNWaTNyR3Z2ZEhuRklBODJ5cXhmK0lpYUdPUExWYTJINnYzblgvMi81MjM2RlltOEE2eXJLeWI4VWFEMDRrT1diSkZ5WWZhK2hKWUl4Vk9TSWlKSnNIOUVSK0Z6L25SQjFxZ2djL2U4UWRXdVBlVmVQWU5BbHZxbFhweWc3M2t4aVpIQ2gzcmU2RlY5cEVyeTVFMkhvR2xOOEptWkFEbDFGaXZhajRZUFpaVDVNc21NcHI5S1JTamMxNTFlWDlhclhnUFZtT3YyNWRtcWcvZ3duc3NsbXFSQW56ZHVrcGsyOWFuSTFOL01DNUIzamd1bDZLV2pScnVpVWRpaVdrcDBSZFloR21WNklPYmVsaHkxN3d3TzNVd3c4L2ZOOGozSWVKbldTR0svVFowL1ZuVkpWcXhvWWFER00xZFhXY1I1R0lTbWJlYWc2WVdPSTVFYmFlQVhHOTVXNnBXNnFxemRRQWZWUHprbytxUGFuQXdGNFB4K0oxclJhOSs5SGw5T3VxSDNQbmRvMjV3aE44Sko5YkVnNEVDYTlmUm5NaGtYOEUxVnpOekJzZnJDaUhOdlRNSzNsN2ptWlA1TEhwdDZpR0xTWGU1bUdTb2t0K3lPMDZabFE3TkZKU1E3djBnT3EyUUk5ZDI4aGZxZEMxL2JTWjI1cCtCeWI1V0VSRno0RHk3MTJhUFJOVGdDWmFmMHR5cUlOK1Q5YjBUME04cFdzOVkxSGVIYWxydGJESnVYSXFUNU16d3Y0M0xkUGVuVXBiNXlxTksvS2RWVW5aWmI0cHVVK3JoQnd4VmgzZGxyb1NER2J5dVJ3c0V3bkVUOVNoK0w2TCtxZE5icWFRalVQbm1VT3JKZ1ZTS1BpRmFXaWVtU0pkNm9WSEhETENTd1NEUE1vVEsrQ1g0WWVBaFRTajhSVmo0eHVRWnB2MitvWFRpcHpxeWJiRWhudjltVDF0M01oM1U4WTRYZFZxMFJDc25QNzNyMyt3YWw4ZDRlcUtDOTRTMGpMSTJNdTBoQzU2ZWNFRmZjSUNNL29FenhUSXMwYjFqcGx3cGtNL293NUZvS2J1UTIrQkFxZ0haQTZGK0FlYWszNVUyZTRqUWIrSnpXcWY0MXp3WmludkdhV09DQ2hPMzJ6TWJTaGtvSXZNV2QrQXlCek5kS3Urc2tNT1hkS1RBRkw3TEJHZGRpWHpRL0h6WnBEQlQ2VVc3UDN4di90S0FuYXMyTXlhY2hyRlZ2S2FWNWFwWDhIYUFVNlpjaUpkUHZqTzc5ZStyeENqVjMvSmRFQ0hUYXJyMEdMQnBoSjNhSmxtd2JLZkp6aUh5cXUvd2hTOTM4Sm82NGFWZXNKbTJ6NWtKM0R4ckFyb1B0TElMVXBvVWFSU2pLZ1BtQjhJWktkdlFHeHoraEw4N3RQOVpUb3BYTktwWWc4ZC9ueTRwQno1YlBINExodG1RRldwMVpEbmo5STlDUTFsU3RPUitSdnlEajZUWFBqcThYWUJIL0pzenlkckdxOTBENnlva2phWjlWTGpOZnU2czZmTXh5ZUdZNThSY2pHUnJoVG1haWROanVrYzJwWWVtNlUxMzdKM0VCcVZiT1pSeVV6Yk0zL1piazhCNGtqTk1nWkE2UWJJNU9kWUVQSU1pT1h6T0wxb0xiMlA0a3BWZElzSm5sUndWamh4NjRnZytBenVHNFhTN3doWWU3UWkxY0pHZWlEUkYvNCtJVEZsNGRlWGRTL3FMYlR4LzZqUTRpbDhScHdrNXZnNkQraGIzd1dJNUZUb0t5Ni9vRm80b2xGVW1mS2wxWDE0eEZkbzRXNXhtOW1NTGE0TnVWV3BZNHU4aEVPWFBqSnJOTElaVll1N0dvQkgzOStlS243NjRmQkdxbUc5bzJCeCtRWGplbnUzNmZVTWlIQjk5R3o1THdUcCsrRUhZVU83S2w5MGZGUEFjeWtoR3p6ZU5aeUdQYVZhcys0S2R1RUxDVWtxVHI3QktSdCtiQ2srbHJ6MkgyVC9lOXUzcmlyRU9mekxDMWp2Z25Gb3NTNzVtRG1NNjlnbWpxeSsyZDBRR1E0dGZLRjJzeHJJb1ZxSEt0RE9PcDQ0djVsNXBhQ3dtWXg4TTBlT2NOWVBobGdacmk5M3JTeTF1ejFGVnc4RTBRaWVBVEg5MWdzZmVvbTQ0OHV5OTNudDEyNHpQb0ZEQzNPUEpYZThjWjhoREs1S3RkNytNb1pVZk9RbHlYRndVelk3L0wxblhUeEJvMXFIRmtydmVTa3BiVnlZMEpHdHQ4NEc0dFVzaDNJY1hROGNlbmdBT0pJUkx6V2pKYnRKK0RJZ1V3VmwyYk0xZ3ZMb1ZsSU0rSys2Z05ybUlGbi9xMDlGdVhvRzdBUzd1Y2VrNUN2aTlZM1FHRkd0aTBNelFrVC9MbzNuSElyR0gzelRmZVplb1RtaHMzTkM5TXY0RG0xM2lkT2hsN2JKazk0YXdXZDF0a0YxZXphbUJ0N2cyRGduMjNsLzdzWmtOZnZKY0ZyUGdBalhxNWtreGJPSk5hSmE4SHVtQktxanI2ZS9jZWdIRkJocWE5azcySERDajBBY3o3RWRXbEw4TWVtM0hEZTZIMVFIZ1ZrV2lZdGV5SjJ4c1lQVDVhZy83NEZYUnhkamxJVm5RTXkrS0pJRXpqT0pzN0V5ZTBaVnEwNDc0SUFDZ2Zkazl6VHRvZDlibURmenJDcldGQmxpMVBZTVd5OEthbjdIZHVpU0NwellvcDgwdlBERU1VRnVvZDdMNWpuUGhTMHRNS082bGxWdXdGcXdQM2pqTG1mYXlFUExhb3lxMWpBOHVLc3J4NUFPYmUvYVR6azZPbittZStiMW5ZMHNPY1oycVBtYlhWWFBTTmhDRCtSUXN5WkFvRFhsWlhhSDRUazFTN1RKd0prQllZa0JxM0QyNkV3RGpxcldzamU3MDBQaXhuNVhRdVVkSHh4cXpEVnRzM2o4NmF4YU0wMnBJR003dEtkekNMandzbU5lTis2ZFpSY09pMlp1RVY3SllEaWlhMXBqQmtUNE1KbGlaTWp5WGdRNE1taGt0WVloNGhKVGJTZ2RDcmsxT0hSTENiR3NWeTRkL284anQ1eGExSEVkdW1DT2NBc0pTOFFSZ0RjVTQxbTJHTXI4VnVQaUlLTnFvU2I1WUFaRU5Odk1abjNZemU0YjNqTzZXbjBXdXlKOHNVS2JFdHluRFQvWnQvOEJ4YUsxSWxDdVJDZ1ZLSmREMlVudG1aYm5oMDNRQjhPKy9BOHFpVE51YnJyMHBGTERwYWt0SFRQakxPUWFWNXdCTWZtM01nY3JKWmxkbzNTTXJ0Yk1BQ0V3RW01SXRtakFoYXUwVklWN2xWRzJkME00SzJaUHpCd09UWVJ6Nk4rdzZGVzNkNzc0OU5LRVh6aFVIbzhoMmpTTHZ1UnpGVkZJNk90U25BRlgyQ1JMRGIzTVoxMnFkeWhnZExYbVdFU0xzZFgvcThvek41RFdMajFCSDhCOWt0Qkt0ZHN0ZHQwa3ZCYmlLcU02dFBRUTNwcUlMK0VOOThNUFAvU3NmMFhkM3B4T0pmcHZLOWdLMk0rS3Q0cW5wZXZtYXFmTWhRdmlpaHY4dXRTY0FSc20zNGlOMjdvekJoMFZsa2V0UTMxSG04SDdzMEw4V3FGdzcvRitXVHlCZjVDRi81VHJwQXZVTDdKUGlNb0RUbCtqT3JRS0YvcGwwd3FFUDNmeWhuY1hTcitYaU5kWTJPekpQdjVwOTc5ODMwUFBhSHNoWnZINkhscElIbXZBdnJrZHRWS3lpcm9uWVlCYzFUeHF6ZkFjTVRMS0M0VzQ5YVhBUVVLQ1A5U0pMTGNuN3NjL0NvR1hUVmtjRUUzR2QraTZZVjhvUlA2c3pleTM4UTJ6bWdFZmRZaTRnL1RmamZLdWExVzNCbXdQdUhaYlB0dkZYeDYxRm9hbGhjOTlTWEx6bzdER2M5KzJqYmNjZUkvd2hkckpyVGN4ODdSc2RHUkFYUjNWb1dsS0RpbmhHdnFPbDMrQWdSWVAwUGo4VjI0Uk4vOGdnK0xRY3Jiak8rYzFhdDBhY0ZCeTJEdFR4TTJuMWc3N3I5QkdWY0xEazlmb0hzUTFKdU5ReDI5SWJYckFkajZFZFB4dWJVQWNRNS9NWWpJMytDeVJSV2JnK2RTYU91TzJrL1Y5bUpUbU9qdjAwTnhNR2xOY2o2YzJJUFlrdCs4SDQ4Ny9XUURJMTh5cFZ0K2VRUElObzdHenZnK1QzZGZYb1ZQZUNXWXNiY1loVWdiRUNXOXRIT3JoTkhuVnVtaFBkOE41ZXhoenQyeWgzY2tNTk9pOHZnN2RPZHZVOUpUTDBkQUdQSHhWRHBvOHFMblZxb3g1ZHBNZnRtVitIeVpGTHJuelpCNFZ4c09sL3pubi82V01hOERSaE0ydjF2eVlXM2FaTHNJWEJsL042Rzk5UnhQOWpGaWRBUzg3enNoNk1QbTRCaHpNMWZTT29kWWY3UnJpWEUrNVFxY0hMKzk3bXJsWW5nbjV3ZkhVT05PWWluaE1BNDQyOHZWVGE1R3VBZnRibzRsMWp2V2Rid0VLN2crNkcvWHZmSUhQSlJ4aWdaMlR1N3liMUNIbzU5M2Y2UllvUFhhTWY5bHpYcTZYQmY0UFVvRjBGc1ZITHMwQUFBQUFTVVZPUks1Q1lJST0iCn0K"/>
    </extobj>
    <extobj name="334E55B0-647D-440b-865C-3EC943EB4CBC-3">
      <extobjdata type="334E55B0-647D-440b-865C-3EC943EB4CBC" data="ewoJIkltZ1NldHRpbmdKc29uIiA6ICJ7XCJkcGlcIjpcIjYwMFwiLFwiZm9ybWF0XCI6XCJQTkdcIixcInRyYW5zcGFyZW50XCI6dHJ1ZSxcImF1dG9cIjpmYWxzZX0iLAoJIkxhdGV4IiA6ICJYRnNnY0NoY2RHaGxkR0ZmWEhSbGVIUjdSVTlUZlNCY2JXbGtJRngyWldON1pIMHBJRnh3Y205d2RHOGdYSEJ5YjJSZmFTQmNiV0YwYUdOaGJIdE1mVnhzWldaMEtHUmZhU0JjYldsa0lGeDBhR1YwWVY5Y2RHVjRkSHRGVDFOOUlGeHlhV2RvZENrZ1hIQnBLRngwYUdWMFlWOWNkR1Y0ZEh0RlQxTjlLU0JjWFE9PSIsCgkiTGF0ZXhJbWdCYXNlNjQiIDogImlWQk9SdzBLR2dvQUFBQU5TVWhFVWdBQUJWOEFBQUMwQkFNQUFBQnh0a0hGQUFBQU1GQk1WRVgvLy84QUFBQUFBQUFBQUFBQUFBQUFBQUFBQUFBQUFBQUFBQUFBQUFBQUFBQUFBQUFBQUFBQUFBQUFBQUFBQUFBdjNhQjdBQUFBRDNSU1RsTUFNcnZ2M2F0bXpZa2lFSFpFVkprVnBLT1BBQUFBQ1hCSVdYTUFBQTdFQUFBT3hBR1ZLdzRiQUFBZ0FFbEVRVlI0QWUxZGYyeHRTVjAvN2V2cmErL3JlNjNSaEVpTXJkbU5SaFJiV1JSWXdmTVVpY0tTM0tldVFRbDZLMmlDb3JTeVdmbWhlQnFCQkJGdCtXSFlFTFNYM1pXRTNaaVc1UThRRTIvbGg4RVlhSVZkQXhxOEZhT29BZnJjZHJlNzdQTEd6L3orY2ViYzg2UG4zTDVMNS94eHpweVo3OHg4NS9QOW5KbnZ6Snh6YnhTTjd2SGgvZEhWUFdoK0JoR0lIeitEalE1TkhsMEUyby9Vb0h1ZmxEdityNFk2UXhGbkU0RjFzbkh5aGdmQ25oekRVRUl4QkxiSWFqSEJRVktCc0lQUUNXbDFJakJKamsvZXhRYkMxbW1TVUphRndLVzI2MjgrYWFWWHVibnI2emZyUXAvNEc5K3hyZ1ZlOFBXM1Zha2s1RG1iQ0V4bzVvalF3M1VBTWZabVdlNlN0N2habVh6YnlUdDBid1VoOGxzVWdmT1NPZXI2V0QwdGZZVW9jREJobjFkUFphR1VzNFBBKzc1a0htMXl1RmRQMjFzeForeEF3aDUxNjZrc2xISkdFVUIvdTE5WDB6Y0xFUGJXdWlvTDVaeE5CRHJrNUZNdWlkemxBb1RkbHNMaEdoQ29nTUJGY3JoUklacy95MWdCd25iOVdVTnNRS0FRQWx1a3psM1NmTUllRmRJcUNBVUVNaERZSlRzWktWV2krUXJ2b0VsWExTdG9WVlFMZWI0MUVEaGY2eXBUd3JyWVFZU3Q0MDJiYncza1F5dHVBQVFDWVc4QUl3UVZpaU1RQ0ZzY3F5QjVBeUFRQ0hzREdLRXVGUjdjcWF1ay9ITGV0Sjh2d3lTbWY3U2dZREd4SVJDMklveFRQMTZzQlhWSW5RRFVpcTBycG5VNXZTN1h1TjZacXgrNWxpc2lCTm9MUlNXTHlEVlAyS293enBJaSt0Y2tVeG5VcXEwcnFIY3B2VHAxcm5mbUtOZ2kzOGlSVU1uM0huZFYrT1NCNWdsYkZjWXRVbWM3YzVDcURHclYxdVhvSTVQTDZEVmU2M3FuMUNEak9rMEtmMWc0SGI4b281QXEwWTBUdGpLTW0zVjhDRlFVa3FxZ1ZtNWRRY1hLNkpVODZoUjY2ZmJEMXpsUnRkM21FN2IxWGYvNmx1K0w5MUhqZkoydlQ5VkQyTEVIbm4vNE1qOFlLUmlwMlBzLzg5R2Z1K082UDRPTUhVell1bzFSRWRSVTYwNVByL05rVFVMSHI1TXhhWk5hRisyTjh2TUplMERvY1JWNUx0WHhTWmVzdXhiQ2ZpcW11aTNJTXMxckNrYWF5Ris1eWRtUkdFalkybzFSRGRSVTYwNVJyL1dIVGR5amFMcDl1QnoxeWJJZFc5ZGRQbUVaSjNqMTZ6bW1McU5VUXFsR1RyYlQ5U0FyZ3ppQWNTMWNHRm5zT1piQkhjRWN0UWNSdGdGalZBTFZiZDBwNmpYanpvTDY1R2xSTkZQam0zMldmZklKKzQ5di9YbVllWVBtbWlEYlZ1YVQzQ1NNT3ljaTdEdFpFVGp0cFJWSndjaEVaajc2bHBqa2VlMkRDTnVBTWFxQW1tcmRLZXAxajlPWFh1UWRTSEtZTmtvZE1mbUVSUzB4NGJWUGsvcldMeExHdHBNUTlpSXJnWjVXMDBpNE1Db0pkTEwrU3BYRUFNSTJZWXdxb0xxdE8wMjlrbU9GSEF2MENIdnhmc1hoc1MxVS9hNGdZWVV2MEt2dmxiK0UwYzNQSGY0UllvNy8wVXJJNzM3YnAyTmF6TFYwKzEwWWxRUUllMVhkZUFNRENOdUlNU3FBNnJidUZQV2FkQWFzU1VMbUtLenplZjJDRi92OHlDS0ViUkVpM0w1ejdvUXd2NElzaVlReUxhTlJoUWo3N1lUTzlpL1FVdElyY3k2TVdvc3RrdmZvWnhPMkdXT1VCOVZ0M1ducXRlVjhOclZMbm1CZ3o5WTRHbXZyWVVybnNiYVpUc09YRkNVbTY5TWlvVXc3QVdGblJFOFpvNVFuWFkwakYwWXQwQ2Q1eTZ6WmhHM0dHT1ZCZFZ0M21ucDE3RzBXZkYxNmhZRjlqdlVuR3ZlNlFrVUlpOFVnT1hTM0hZZWx1aG9KaUtiTHRjc3Awc1AyQ1hkUFZsQkttckFPakVieEI4SWZONktjWUNaaG16SkdhVkNkMXAybVhtTU9MOGVKMlBhYUVQWnh3RDN4YlJIQzR1YzBwTnZYOTgzSUt5bVJVTDZxQjhFdW9nQmgwY0Z5UndCRGZMcmJkMkUwaW0rVEhOODR5aVJzVThZb0M2cmJ1dFBVYTl4WjFPcExlT0dyR2FqWEZ5eENXSEJpV2RRNGtVR3g4Z29sbEs4WnBSVWc3THVJV0dLalAwNXp6YTNlaFZHbmEzOWN4em1oVE1JMlpZeXlvTHF0TzAyOTVtMFhGcDI5bUZDQXNHenk1WUI3NHRzaWhPMFQ1ZlpkRkM3MWlldU5FaER0QklSdHl4R0h6cnBrLzYrMGNtQlU4YVkvYmtUYXdTekNObWFNc3FBNnJUdFZ2Ulp0V3VLbkt4WTRtckRMc28xclBYZEZDR3U0ZmExY0Q3Q29XZ25sYStVZWRvcVFiL0thQUV6NkZRY0hSa01ud3g4M1lxMWdGbUViTTBaWlVKM1duYVplTGRsdkNBVDdxbC9GeUxkdHdWclRUUkhDbW01ZnB5NG5OcUY4clV6WVRTSW1veEhXVmZkZExGd1lqWFRESHpkaXJXQVdZZnVOR2FNY3FHN3JUbE92aStReEM3dFk3Wk1ENkRVcnFhYWJBb1MxM0w1ZDM3WlNGVjBTUW84bGI5WjhIeGE1bDNuV1dmTDlxVEpjR0EwQnd4ODNZcTFnRm1HYk0wWTVVTjNXbmFaZUU5Smw1UWhpUVZpdTJNQ0creGFzTmQwVUlLeGVoa1dkczdhRzFiVUE1WEJVSkN4VWtsdlZVLytTMXNHQjBSVG9FK1dQbTlGbU9JT3dEUnFqSEtoTzYwNVZyM203L3pMMnZkRXpwS1lXSnNwVnd3VUlhN2w5NDg0WVVMWGVrMDI2TU43dy9SUi85UTZNcHBEaGo1dlJaamlEc0EwYW94eW9UdXRPVmE4RGU5eGYwWDdBdkpwK21kaWVQRnlBc0piYk4rbDQyWlUxU05DL1Z1NWgrOFJaL3JQVmNHQTBFMDEvM0l3M3dobUViZEFZNVVCMVduZXFlaEd4VFNEZ2ErdnhDeVk2clI1Mnk1enZUYXVaaDJIaUtzRUVkSzFNV0dUZUgxQ3BBNk1oQ1g5OFVOZk1KRE1JMjZBeHlvSHF0TzQwOWNMMmpRRXUzY05YTzZIcmcwMWtaaXNWTHRERDlpMk90bXRhclFEbmNGVHpZWUdUdmZ4bk45bUIwVXdFcExsdlNQb0oyNmd4eW9EcXRPNVU5WnJTQktVb201N2FvdllPVEFPY09GeUFzQWZXWTlTUks4TW5yRHFoZksxSVdLdzh5am1YVHdzSFJsTUUvdmcxODk0WDloTzJVV09VQWRWcDNaRDBHcnZwNkdjWldKTTNIYjV1UThKMndaN1J6QnZkQVl5N0xjWHF2QTRpN0tYYjR6dDNvcWl0MXRab3hTdlpGcC8rekQrNHFyMy9TMDkxbzhSOWdoWlZKZXdXc1lGeXFuQmc1S2tQUGYvNFphd1BXSENrVTdkK3dzNDNhWXdCb0tiVWMxbzNKTDNXRDJQNjVVdDBmM3lJYVVCWGFEVXJ0Mi80UGR5QUpaRUNMNmV1Rlh0Um9pcFk3UDNhMGZUdS9wZzhrenpjZGR5Kytjd3g5ZGVnNDhON1pqa3pIY09wTVJNUVRpQ3QyMmNuenJLMDdKZFVlZ1o1N0p6c3pvR1J4clUrVEFEMDAvRGFZZjV6N3lkc284YndnWHJYSFF3RmZYb3hiNnJUdXVIb2RmRnc1eExkVVJ5TEg5dUlQcThvc0t0Q1RMZFlUN1N3MkRiSWErTk5xWExPN21IeEJjci9SRFB0RnpsdTM2eDhtZHV0YllWQmUvZ3hIWDhSRGNoY1ZFaVl1SHdnZFNZYW1tVnAyWVJ0WnpHZEYrUEFTQ043NVBwRzlNbWpicjhBakg3Q3hrMGF3d1BxWHpJTXpKUHdncHpXRFVldmVYUnJpNWoyOTY1MzZUdlVrb3ZyMW5CTGYxVmRkbGp3dmV3WFpibHBUbjdPSkd4cmtmd0VpaDgvZHR5K0NmbittRlAzM1FMYnd4MlpNQU5mNHJjMjNpOXZuV3ZDNUNzUmxnNDNhMDV4NXEwTkkwMjVteHpONGJLNGVtRDU0MlltSGZZU3RsbGpwRUdkamhrKzFvbXJhTGR1U0hvdGJrZlJPbmw4aWhOeW5YKzJSVGw4UmVQR1BxTHZpbnY2aW9lUlZGOHdrN0NmRUJQQU5rYjZCYU8rOHhuem5UWjUrbE0vK0RrQXJEYVgxOG1QZFkyTVRqQmh0cWhFV0x6NUloOXhwMUIrYThPSXVKbVliOGhNUEdyNzQ5N2NrWmV3Wm85UnZ6SFNvTzR5ZUt5VEFOWnUzWEQwbXFhclZ5dmtzWFcreExJbE82M1lvZ2EyTU5TcTFpeVJNbjZRSzhkbUVSYUxKNnVzVUlvY0hpOTFBQ0VWTmdMajVQWDBqZzVrYitEUjUrSC84cEQzbkRCalZDSXNKc2FERmdraUcwYlV2aXVBcE10aHVjdXdmc0kyYTR3VXFMVGpmT1pQdjdaOS9Gb2M1Rm4wZk9jZXg5RnUzWEQwdW53ZGRmZWcweHpUQVcrTWI3Q0F2ZFlLcXFqZWFsNTlCOGkxcnUyY1JkaDU2bUxUQSt5d3VqTzR0bHhabHFwT0I3UkpPS0MwK08zRlJMNmV3aFBjYzRKeXMxeFJQSjQ0TW4zWXpRRnB0Qm9ieGlpQzljV3ZnclVIejlhNGp0NGV0bGxqcEVDOWh6ejhHOUJtWlpXcWxDelRzenpzMWcxSHIxbmFzNjZyTjF2d2ZPMVRkZUNiYmRPck9DQncvQXZpU0lvZ0xUT1d1V1lRRmpZV3I5M1FyLy9OQWpFSDJ6SHZlWGlNdHdCdGlBbDVEbzBibHdXa2hWa01Xb1JqeVpzNnk5SXlDZHRUTDhONmN6c3cwaStPcGNySWVjMmJ4NHowRXJaWlk2UkFUWTUycUVxTGEvUnNkUmhPNjRhajF5NjFVMGZOSE1BSlpqaU1XTXRVUVhFa3hEcnlrWllaeTF3ekNJdCs5U292QnRTMWZnb0k5OHZwQ2k0b0dYeTd3dnJtQXd2bWRBN2VPdGJ1VkdJT1lkdUQzeVJ3WUtRTHlaTDc4N1kvbnFxWVJYZ0p5OVZWQnFuWkdDNm9GNFZ2eUI2ME1hdkRjRm8zSEwwTzlvRk1yQnd4ckZrOVRxSENkWWRleGFIUTRZRlZHWjk1L2NDWDd6aTg4MnRPY3V1aE84Z0wvaHFSNC90T0Nydk5JQ3hlYXVweWNXY1psZzREYXp6RlBPK3lCdEFZWUUvUnZtUXZLWnV5UE15UnJrSllhR0JOVHQyeUhSanA1UFZXSWJObGoyRnVUbjd2SlN5M2dUclhiQXdYMUUzKy9NOHdxazVhRHJ2VE9xVVJEelNrVjNzUFM5bmEvNGNPN0hzUHpIN25OSWJVOHR2aWxzNFcxdkRqZTlUNXRvNTlMZC82Q0lSaTlJZkxPZzdWWU14QTVCdmhNM3NiNHljczZwUHVNNExVZ2RHSDZudDFGSWFMTlhYWForNzJwdEpkSmRpQmhOQmp5WTRVZDRON1dPcWtySG56OFVnYlJ1WldTL0ZkQytHTU1ueUViZG9ZRHFpTFY1aHVsOW1rKzd3YXZXaWszYnJoNk5XaVM2cHdXMlN2QkIyZW9McWdLOWlnVjM2QXhvcS9rS0JKbUowNWgySHdIam4rRUZadzNtei80M2FmUEwwYlRiK2N2SDVhelBwbDhlTHFKeXptbm9aeTE2dzhjdm5BakdRdEVoR1VUeHZSb29XeUtTdkNDV3VKb2I4aE01aXdGSVVkUTlvTjJqRFNvVXpCaXFmWGtINktmeGxqVTRscjJhYU5ZWU02SXpRNHgzcU5DZGwzTUhYczFnMUhyMHZVbUtoWVdndnZjakNkY08xcWpIQ24wSVZMU1pkaHg3NzB5alpteUw5Ti94TCtuMTk1T3dRMGx6NVBIcDVqbVI4a1J6dXFsQ255WEJaK0N2bDRHY0wydEsrSFJjY0ZWUndOMk5qeXBFbnBKTkxiQkJLcG45Zmpjc1laVWpna0JFWUNnb01KUzFOdGVmdk9oakhDQTZRZW5rUUgyUnozcXAyVDMva0kyN1F4YkZEUHN3RVhzMFUyOFoyMWZoN1VidDF3OUJyN1FTQ2pwelcwNDJTTFFyWXVFRkRMc0Z2S2YwRG9pa1Q1THQwUFV2N3ZpZmllc1huYVl4TWdKQnpZa01naU1uNnFLTmFsZ1I3YlNwb0dEQVZVL0dXR3JMamRoTElUdnBtWkVxZUJCTFNyUnRoNWc0RldrZUxHaHBGK3BTanNUM1ZuUXhrWEJHUUx2dncrd2padERCdlUxZ2JYYS8wYXZlNHE5ZW1kM2JvaDZnWG1MVk1GY0tCVzFzT0N1RjBXd1U1Z2lob0xWaFExMGVHdEtwbDNFMGtVYktTK1VFYVB4V1JmaE1mVWkvbHdLblErS1ltcjF5V2dBNDJVMmRXT0NZK0tQZDNpeERla09LNDA5MEh1dmx3Q3FXcUVYYmRvWjFRc2dqYU0yS0JSNDVEdGowTnVPWjA3aW55RW5XM1lHRDVRNGN3d2svV2trWm15ZHV1R3FGZWZLRmRwUyt3S2dJd0dnSnRxS1pRdGdRbTZXU04wSzVhanhiMXFWbzhTTnRYQWQwSDNqa2tKd3ByUDdicWxGRXIzWVR0N3hWQThTc0JFcTFjd0UyV1lDbFVqTEhMYTAwQlpwTGphTUdKUlM3VWNUKzAxTFR6RHh6VWRJVUkrd200MmJBd2ZxUGdWNnpXcVVzZHFyZDI2SWVwbGZBMjNLOUN3ZFVHczZyZGkxUmxZaEkzNnNnOWVORzJJK2R3K2JTbGRNdSt5SzA2Ynltd3lobDI5UGV5ODBZZFpiaC9OMGphTkxzcmF2Q29DN0FJVXRkOWlKcGpoQkVLVkNJdmxGVThmYnhSdHcyak9vMjN3b2ovZk1ITHBvSSt3VFJ2REJ5cmN2QjJxVlZ2T2Y1bUtkdXVHcUpkZXphWjdYdXdoc25YcGE3dFEwTHRNM2NqRy9KeVk3QmdlTEJWYmwxN3N1bDdDTzErQ3NEM2xnVkMzVHo0VVhBRnZEenUvTHhMWmhhNFQ3SmtSdm5BQ0lkMUNXMktXcFprVE9TTWRqNk44SG8xWUkyakR5QmN0ZURMS1hUTUVNNEkrd3ZhMXFvMFlJL1k5Zy93ZjdweC9Vck5iTnp5OTBFL0k0Und2YWZGT3kzWlBWdlNjQUh4a3N6SWdiQk4yU2t6TCt2YTdYSmhuekRGckpOcVZIQ3RCMkVTYkIyNmY1VUpSbCtCS3l0SzdhMVlVOGk5WUVaNGJ5T0JZOHFUa3JCTFFpZkdPTjV1SXRHRUVZT3FwM2MzSnlRdndFYlpwWS9oQWpmck11alAyaUdhM2JuaDZvWjlRcmdrc3NFQ3hzaWVBUGQwZGdJRFNPN0FKeTdkQ0tJa3NueEc5eWlvRHYyMDR4VEdQWXZINjVITUo2S0I3VllqWWJoK045R0hiMzlZbElqVGZwQThMTUJRRHJWcmxqUTNqbHZHbXpMcnJqOHNzMXRWSDJLYU40UU0xV21SajIwV2JzSGJyaHFjWE9zMGxBUk1kWTVacDJOWUY2TEpZSk96cVFkQW1yRml3QjBHdlFFd2ZzZWdXWTdYMWdJV3R3b1JGcjZxcVJuMU92bFFFcW5WNldMQmM3dXhxblp4UWdrbzBCbmJpTEV2TGNBbm05WEJqNTVKM05vekFUZzFsaVY0b2xNS2VxNCt3VFJ2REIycUxHL0h5SU1JT1R5OU14QmNFV0RBdlh6QUFpVGMwZ05CbFI5eDFkSUlpN05UMzBNUjRqcDd2Y2RkS084SkZTRlFsOGxVMUttNGV2aDUyRWdxeGNpRzRwZnQ1a1UwcnJzdXhmVmk2S0t5NmFDMWtoeExJVkNKc3ozQ3c3U0xGblEzamloN0tNSEt3UHN1YlMwZG1FSFpIU0hTYU1JWVAxQ25wS0Y3VHVybmJvVTJUUk9zRkltd0xQY0JkN21xQ3VSSVZKTUV3RzF3Q1FLdmVSaEYybkxtV2kzdFVCRWFaNDZMaTNCY2xkVVJQUzZNM0YwU2lkZkVSbHM1VHBOQ3VwUk5pb2N4Vm1haXU5aW9CWmJsUnNaS3lBZ2xrS2hFV0dkTUttRVduWUx3bVV0UCt1SmxOaFgyRTdUVnJEQytvNS9qWU5xSGNRYVpocW5VYlhQRkdTR0xvMWRjY2czbTVCd3EvZGsvQlJna3JicUNqV3RsUWhKMWdoUDMwSEpWWmRMMDZGTGxQRTBBM0prRERNNkpsTkt3UEgySFJSYWs5dG5XbGhjamp2bGpFb3UxMVdMcXQ1bXFrYXhTaEJESlZDRXNkS05XbVZLazB3b1lSdXF3S01lQjR6WnZEanN3Z3JDNmtmbU40UVYzaFN4cXplckpEVmJCYjExUG1hWVFraGw3QVVjS0VTcSt3TUd5eExDT2pxSzhrTU0zWWwvR0tzT2NZWVZrMG5nTzFXODdsMEdrdjBSQnlQdGJsVVJsbkgySGhCRjZYNHR6dG0zbXB2TWRxdHFta2lMNGc1NFRzSG4rVkZoc3FxNnhXSUNIMFlGcGE4ZlJtbHFXcFVjVktONThtSzBIZDJEQjJ0Q2JBam5MM1UxMHErdkZiZm85ZVBJZVBzUDFtamVFRk5lSGo3YXc5V05tdEc1NWV4dGR3YlVrQkVHOU5Beml2TU9vWjNaVWk3THdtTEI0NlJUQ2VIMnNmYkEyQ1RwOGUrYUl1TXgzeUVSYWNlRUpJUWlYcTlsMVFLeHIwQ2Q5SkZUUEZod2dSUDA3MmQzTjlnZ1NxVlNIc2x2WkpsUnBqRDJ5b01ITmExdlR0Z2ZhOWtKVW1KSE00M1UxZXF6ZXp0VFFOK1FnNzM2d3hmS0NDbVV5dkxXVU1kanRVa21pOVVLM2tCQlNUcTZXNk00QnVnSmRwU0JlU05Ea2xZVnR0SFdjUVRPUkFIOG1ueGpBWElUL3lJUkh0dWZnSWk5RkZUcXloTWExbjY1cktDZ2ZYWkFlUG43RjZ3LzVoRnlybHJCTWtWTE1LUFd3djdjSk9MOHB0RmE2TkJlTzY3QTdZbUxWRCtReXBWdnRxbENpL2gyZVRaeDloR3phR0QxUjh4TWswVXArb0N2MnMxZzFOTHhCQmRscXdyUXkybGJzRjVUQ2NjeFhSbW4yaHJOdzRhTDN2d3dhSkZUMlZGQ2hITzBhMlVrWjVjZngybGVRRWZJUkZoZkpwZ0hLVXEvMEZsUTB4S3F3RHNRNUc3QTJIdHA1ZkdrbEdNS0Y2VlNCc3JEYjlWR0U5eHlPeVlPenBFZUdBcWM1ZTdod0hQQWZtakVFVjV1OWhHemFHRDFUWnMyN3FDUVZUMG1yZDBQUUN4MlNudGNrSEtxck1vbWxBdGFXeFpYWlc2R0hGSVRuRlNHd055UkY5QjFRNENldEMrdGxkMXRyVXlVZFk5UG55RVFJZ3E4alQyVllaeDlWNG9LSVFXTmNDMkl4YllIc0hqcHRpaWlPY01NV1duRmgrTzh2U3JGNWJ5dUZKbDBPVGpKTCtqN3kzWVp6WGM3U1ltZjQ4emI5eWhhSzlwcktZQVY4UDI3QXhmS0N1Q3lOc09UM0VNRW1pOVFJUjVGeVRUMnNZWWoxekJVTU5FeDNWMzBISVIxaE1zVFI3V1VGWVNSWFRzQmxPREQzSW02WkIyRWRZdkQ4Z0h3QjBTdnVRaWpkVU52OWZNbTRhek90UVp3Qjl2RnEzVTNuTkFOZkx5R1lrRGlBczJucjlKYS81bFY5RkZmTG9tU01RamJSZ1JGbDdYQkxkR0gyR3psSGcyMmhRYkF4Y1hJS2ZmWVJ0MkJnK1VHUFJlNEd3TzZaNlZ1dUdwdGVtWWhDNmpPZElmZVpWejRZWUxDbk0wUVQwZDl0U2dCSDJEZmZkOThHL1B6QTRDdlpMZ2dsQnRFTTZhR01QZ0RyMDJOZUZHQ0V2WVR0RStMQjBDd0dWenhoN29WdHVYYXl3eXhoaXhYR1pONktUVWtvSzhHdUNvaXU0QkQyV0RXNy8yN3V5dk5nY2dXaWtCU1BHc21VdXVjSTdaL3JKOGlRZVorQXJFbml5T3ZzSTI3QXhQS0FDK3F0TUpUeHgrMG8zQkt6V0RVMHZnQ2NZZFkvODRRbm9ZdjhtV01JQnZVZnZHa0FFUGV3Q0x2aitYM2VxaUpPVEpKcUVBNTJKSGxBRlpmMGp0SmV3OHpKM0gvUlloaWVzNlFpODVOREFhaEtubHU0Rk9qeUlRZFI4MEV4aEZrNlFYcDZ3TUpBOHBGOXVQdkc4Rmd0R1BPL2M4SkJqTUhYVzhNbzhIbkNNQVJzcHJXaUVqN0R3WUpacFdrUEc4SUNLb1dTUDFraGY3MTlpQVhHeVdqYzB2VHBBajhIVmFodTk2cmdrQ3RPdHo2bTV5QzlDWFVuWXFLOEpDMjRZaktLQzZGYk1HRTVaM241UmpyeDRDWXRLV1BvTWVUV0RiY3ZnNklvTm55eW4vOE1pOUI3WkE2T0pqM1JsY3ZxYUFBSEhGRW9JblFvTy9jaXBCTU1qZ2dEOTZKSWFWUHpVakpLeVlVekViR0gzMFFPcVdvdml2clZFSjdYTzRyWE03eVZzczhid2dMb3JKNWV3cnB4Uk1BM3QxZzFMcjVnY3I2L1Mrdkdwd0p4RUNnKzlNZmJDT05lUWN0azJuQ0xzckNhc2NNNVVNZXp6V250cU1yT29QODQzNURKOFdQUmplMVJxNVFuMFQ4dVlVaTNRTzM1MC9CdWo0bmZ0b2tseXVNTUY0WllNK2pXNEJNbmxDWHZBY3FuVDhYLzkzVHY0cnl3SzdkakZobkdUUDBHVFpIdWU5ckJUbEtidjNxYTdnSTRmSll2d0VyWlpZM2hBWFpSRE1FWUNhM0MwV3pja3ZjQ0l4eWFvR3ZoSlN2cTd4dUxBT3YrR0RGUG5sWkxPK2M4UVJWaStOUnY5TFRLQUdrNW5nV0ZFODVtVjZKbGRzM2h2RHh2MTJVOVBuQWRaNlkrQ2pwbGF4WlRCbnVQZ2tUbkUzaC9yNWZqdkFLOGUvdU5YZVdScFZNSll0K1JOemV4aDBZbzN2dW9QWTVaVm5WSTlzUTNqSmU3aWRoN0Z4NTRRblplalJVZXQwemc2ZUFuYnJESFNvSUlod3MxRGErUTZQVlBVYnQyUTlJSkgvZVIwL0R2UldFZXF4VUdUZmd1LzJ3VTNQa21lWitHcENIdUJNekx1c3VtRHN6YTZwVmZOWk81ZHEvZVdzZjVWQW14bkhlMUVkOFg0emVkN3dmelBHNzAxdWx6VTZEbncxejIvK01xWFdJdE9yRHUwd0RieUpZeHdKUW5MZjRhdzlWQ3MySXJBbmxFcUQ5cHhmZkxpYVBwTmFCRGNyNTFMOFRhWHdkYk4xVlJHRnVFbExEcms1b3poQVJVTXVTYlVjN3NqdTNYRDBZc3R3NzZUSExtRHBqMDB6TFR4TStmWHV4YXNpckQ4YmExcDVrTzA5Vm9qRis0VDd2aCtwODZiTWNmdzk3RFJld2hwc3c0ZW4rUGVZazZlTHNxUlNwY3NRbi9HU1BUc3JrNllYa2RVbllTRllmZFo4ZE8vSHJQYTZPbC9kWVV5Wk1NNG5WQ2dLVS92Sm9leGZQakFpQjBwYjEvOWhHM1NHQjVRMFkrS0p3dGpMTyticEpaMjY0YWpGeGFpVnFQb2MvRXpmMWxxd2ErNzlveG04dWFqNyszYUVvcXdQSnB0MjlDUHdtVHJlRFQ2dGowYWF2TmJkbzQ5WFZHR0R3djU3Nzdqa0ZjOTh4WHg5eUc4cUhGN1NEREtqKzYvK2ZBbnYycEdSTkcvM1hINEFqdEczU1dNY1V2cTNnek1zclRVVUk5NTB1OUxzZW1YeDB6bzhJOWtqSEYxWUJ6N1N2eU0zMlRKbjAxZU1DZmtMdmhISEtUNkNSczFhQXdmcUcrNlRUYm83dU1kR1dSWHAzVkQwV3ZUWlpqUTZKenpNRm1Lc2h1SHNPeVhaZ0d4dFpKQXYyemxzemZxTU1qandDRTFqOC9vWVdXbTFIWEwzTnRJcFphSVNCamZ5aEgyRS9RWFNPUXg5dXFiNDZQWDdjaGI4NW9QSTZXbHVZNWk1czRnckNraXduVVpveHlvK2Eyclg2OFZkd3dYQ0V6WlN3TDVHRjFnbmptV0NlUlVnbVZSTTZ4NFJ4ZlJyNFd3UFRFbzYzSXJocW9RdG1oVitURFNMNHN0eUl5aUt4TzJzakhLZ1pyZk9vZXdOZWpWY2ZhSEpWeVlDY2hneHRYUlpZc3QwU0diTlg1QzZBckxIMi9yWXVaTHVRUTZueDFxNTd3OWJVc1B1R3VTc1BrdzBvM1poUXp0S2hPMnNqSEtnWnJmdXJwSW92V0szWFVvaVYzSHl5cVppcXVqeThvM1dGcVBtQ3RQOUVPRFBSWWZyK3FzdTE2cWxYUUpwalBuWExxaVlxRW1DUnZsd2tqZlF3ZEVEMjU0bEsxTTJLckdLQXRxYnV0cUlvbldDNHRzY3JMcUFMWnB2bURvcExGYlI1ZGtpY1ZpTjJUQmtNYmFBcitMalQyU25ya3BvWVJMRXZaeXJwT3RTczRKTkVyWVhCaXhGMGpob08vQXBJN0toSzFxakxLZzVyYXVKcEpvdmVneWJBb25GaUhlSFBFbjBsaGJsMG5KMDdZNWhjQ2kyUUl2SVRZMkZCSkJZcDRpenlVSnV5VkxsdmtyWHhzbGJDNk1lRDBlY0l4NTE5eXFFcmF5TWNxQ210dTZta2lpOVdMTHNGNVR0N0o4QlNsdDYvSXVPUVhDUHd2c1NKR29weFkvWXozUkd2TlBNa29TZHQzclY2aWFTd1FhSld3dWpOakx3K0J6M25sbmlLdGZsYkNWalZFVzFOelcxVVFTclJkZmh2VmFWd3Q1azJrUHU2cFN4bUpzdjdCanVxM1hSN0ZGSUxkN1l4MDdRZGE0cUgwdVI5aVdQYm16aXlwMzF5aGhzUVl3TjFpZGRicmlUZCtCU1IrbENGdURNY3FEbXRlNmVraGk2TFZKL093QmVCTlpHNFlDV0pQckxld1BTTHVnMDE3aklxMk9kZzlpUWw0cU1tYjhobnM1d2s3VnRRcGI4VjBDMFpiOFN4Nk1HSVZBdGNWbFgwbkZDVnVQTWNxRG10ZTYydlhDTXV5ZUR5ckV6V1I1dDB6K3Z2Y3Q0cVdJOTk1SGozZDhnWFpTWFZrTy9xNmFsNmtDU0lrZldTRnZZeEtmbEg5UUtPWEZ0UnhoTjJXUDdwUlM0WllxWC81dHJhSVZEWVlScGN6REdiOG9YM0szU3kxSzJMcU1VUjdVd2ExclFLK09RVFFiTEx5ZDVaM01jeWtzQmppSEZzYmZ4UngrdFJ2OTFYK1F3MjFWWm53cjNnWDRtWDk2N3pzK2tqV1dseU5zNGpleHFxOUVJR0V0V2ZMbW1HVnAxdEt5VjI1QTVDQVlhYlp4dUFRSEwvSVdVSkN3dFJtakFxaURXdGVBWGxnRDFEMmppOW1FbkVlNUNReGxaa25qWkt3QytQNzJLTjZqTDRUUjQzak9VeDZpU2hGMlV2M2hsYit3TXJFSlU2c3h3ZzZDa2FyWmFoOHZIbmU5Q2xjbWJEVmpWQUYxVU92U2hEMmhYdmYvSjdYVk03NytKMTYwd0NCajdkUXZraFg3Z1M4Ly8vQTFYK3NheVgrQWNPc0wySFAvZ1EwajFneVdJdXlXc1JSaEZsSWwzREJoYzJHOGVOTXo5dng2RnlTc1A3T0tMV3lNS3FEbXRrNnBrUXFVMSt1QWRTMDRwY3JpRWYyamJrWktFOUdsQ0x1WXNkMVJSYkdHQ1J0Vmg3RWV3aGJHcEJLbzFWdFhYcStWUS95ditFL2RrdVZVNHZ1QjFjS0ZubHl3REdFdkQvQldTbXZTTkdHcnd6aGN3bFlEdFhycmlocXFoRjdySjVwdEZGVkl5SlVoYk05d2hrcFdreFp2bXJCUlpSaUhTOWlLb0ZadVhkb1MvcGdTZWszSkZWVi9TZlhHbGlEc3Bad2w0bktLTlU3WXlqQU9sYkJWUWEzY3VvSldLcVZYejd0aldMQ21rbUxPZjVRTXlqMlAzZmY2anNZSkcxV0ZjU3Q3Q2FlKzVzdVNLb05hdFhXeTRweHJLYjB1cWYycm5GTHJTRmJmdXVVVjF0THZKZVNKRmtsdm5yQlZZZVQvTmxTa0RTZVhxUTVxMWRZVjA3bWtYbitSdFFoVnJMWlNVZzlsTEVFQ2JNTUFBQU42U1VSQlZPNmtDbW45VWlycUpCSE5FemFxQ09NbDUwTzdrN1F5TCs4SlFLM1l1anlOZVBvSjlDcFd3ZWhKRFlHd293ZEswUGpHUlNBUTlzYTFUZERNZzBBZ3JBZVVFSFhqSXRBbTlMam1WWENMcGRXNTZ1dXRKa1FHQklvandEaVo4WHJ0UEV2MGZyOVN2SUlnR1JDb0VRSDg2aEE5dnVrdHNzZlNocmtjNmxValJBWUVGQUw0am9jZS9tR2Z1d3YxcnZ1cW1rTWdJRkFCZ1UzR1YvUFRTVjBJUGlwbXg2MDZLb1FDQXFlS0FINzVraCsrbDM5M1JkcHg5MVIxREpVSEJCUUNyeENjOVAwb252QVdJUEZjSlI4Q0FZRlRSR0Q2ellxdjVQRGZIVVUrRyt2RTI0YTRSKzJvRVc0REFoeUJ1LzcwZHMxSUdqcjZvYmZ1Q0hCbTN2cGw2U3NJbVR2LysyTUJ1SURBYVNMUUYxUTBMMnRDSWZ5NlF1cndlYm1ucVgrbys0d2gwRTlSVXYwR0NQMjdwdFFSQ0h2R0NIS2pOYmVmb21RZzdJMW1vNkNQZ1VBZ3JBRkdDQVlFQWdJQmdZQkFRQ0FnRUJBSUNBUUVBZ0lCZ1lCQVFDQWdFQkFJQ0FRRUFnSUJnWUJBUUNBZ0VCQUlDQVFFQWdJQmdZQkFRQ0FnRUJBSUNBUUVBZ0lCZ1lCQVFDQWdFQkFJQ0FRRUFnSUJnWUJBUUNBZ0VCQUlDQVFFQWdJQmdZQkFRQ0FnRUJBSUNBUUVBZ0lCZ1ZORVlDeDUyaW5XSHFvT0NKUkVZRFB6LzZKTEZoVEVBd0xEUU9BZzQvZTRoMUYzcUNNZ1VCcUJSVExFLzlndHJWM0lFQkJ3RU5nbCswNU11QTBJM01BSVRIL3hCbFl1cUJZUUNBZ0VCQUlDQVlHQVFFQWdJQkFRQ0FnRUJBSUNBWUdBUUVBZ0lCQVFDQWdFQkVZZGdabWJuclU5Nm0wSStwOGRCRnFMeDhsUitOdkRzMlB3VVcvcHZZOUVGOGpxcUxjaTZIOW1FRmhjaXk2VGI1Nlo1b2FHampnQ2swZFJORTRlRy9GV0JQWFBEQUlUajBmUk9YTDl6TFEzTkhURUVWaFppS0xOOERyc2lGdnhES25mM291aWRZSnVOaHdCZ1JGQW9IVUlKV095TUFLcUJoVURBbEUwZlZzVXpSQ0NialljQVlFUlFlQThJU09pYVZBeklBQUV0c0pIM29FSG80VEFDbmx5bE5RTnVwNTFCQkt5ZE5ZaENPMGZJUVNtQ1ZrYklYV0RxbWNkZ1NsQ05zNDZCcUg5STRUQXVmQTdSU05rcmFCcXRFdmYxYnIwd29CRVFHQTBFT2pRT1JkOUJ5WWNBWUVSUUtCRjZBOXJ6VjhaQVZXRGlnRUJPQU9FekVWUlp6bGdFUkFZQ1FTbUNONS9ZZS9BaklTNlFjbXpqc0JGY294dkRzTHZ3NTUxSG94TSs4Zm9xbFp2ZFdUMERZcWVkUVFXRDZQTFI5Mnpqa0pvLzhnZ2NDOTVEWG5EeUdnYkZBMElQSERMMHdNSU55SUMvdzlzSkdQS0F1Nkk2Z0FBQUFCSlJVNUVya0pnZ2c9PSIKfQo="/>
    </extobj>
  </extobjs>
</s:customData>
</file>

<file path=customXml/itemProps1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2016-VI主题-蓝</Template>
  <TotalTime>0</TotalTime>
  <Words>4742</Words>
  <Application>WPS Presentation</Application>
  <PresentationFormat>全屏显示(4:3)</PresentationFormat>
  <Paragraphs>301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5" baseType="lpstr">
      <vt:lpstr>Arial</vt:lpstr>
      <vt:lpstr>宋体</vt:lpstr>
      <vt:lpstr>Wingdings</vt:lpstr>
      <vt:lpstr>Calibri</vt:lpstr>
      <vt:lpstr>Helvetica Neue</vt:lpstr>
      <vt:lpstr>微软雅黑</vt:lpstr>
      <vt:lpstr>汉仪旗黑</vt:lpstr>
      <vt:lpstr>Times New Roman Regular</vt:lpstr>
      <vt:lpstr>Times New Roman</vt:lpstr>
      <vt:lpstr>汉仪书宋二KW</vt:lpstr>
      <vt:lpstr>Lucida Grande</vt:lpstr>
      <vt:lpstr>宋体</vt:lpstr>
      <vt:lpstr>等线</vt:lpstr>
      <vt:lpstr>汉仪中等线KW</vt:lpstr>
      <vt:lpstr>Arial Unicode MS</vt:lpstr>
      <vt:lpstr>等线 Light</vt:lpstr>
      <vt:lpstr>宋体-简</vt:lpstr>
      <vt:lpstr>Apple Color Emoji</vt:lpstr>
      <vt:lpstr>黑体</vt:lpstr>
      <vt:lpstr>汉仪中黑KW</vt:lpstr>
      <vt:lpstr>2016-VI主题-蓝</vt:lpstr>
      <vt:lpstr>Determination of High-Density Symmetry Energy in the Multi-Messenger Era</vt:lpstr>
      <vt:lpstr>目录 Contents</vt:lpstr>
      <vt:lpstr>Nuclear Matter EOS and Symmetry Energy</vt:lpstr>
      <vt:lpstr>Nuclear Matter EOS and Symmetry Energy</vt:lpstr>
      <vt:lpstr>Nuclear Matter EOS and Symmetry Energy</vt:lpstr>
      <vt:lpstr>Nuclear Matter EOS and Symmetry Energy</vt:lpstr>
      <vt:lpstr>Nuclear Matter EOS and Symmetry Energy</vt:lpstr>
      <vt:lpstr>目录 Contents</vt:lpstr>
      <vt:lpstr>Data-driven Method</vt:lpstr>
      <vt:lpstr>Constraints in the Multi-Messenger Era and Bayesian Inference</vt:lpstr>
      <vt:lpstr>Constraints in the Multi-Messenger Era and Bayesian Inference</vt:lpstr>
      <vt:lpstr>Constraints in the Multi-Messenger Era and Bayesian Inference</vt:lpstr>
      <vt:lpstr>Constraints in the Multi-Messenger Era and Bayesian Inference</vt:lpstr>
      <vt:lpstr>Constraints in the Multi-Messenger Era</vt:lpstr>
      <vt:lpstr>目录 Contents</vt:lpstr>
      <vt:lpstr>Construction of model-indenpent EOS</vt:lpstr>
      <vt:lpstr>Construction of model-indenpent EOS</vt:lpstr>
      <vt:lpstr>Construction of model-indenpent EOS</vt:lpstr>
      <vt:lpstr>目录 Contents</vt:lpstr>
      <vt:lpstr>Results  </vt:lpstr>
      <vt:lpstr>Results  </vt:lpstr>
      <vt:lpstr>Results  </vt:lpstr>
      <vt:lpstr>Results  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沈小丹</dc:creator>
  <cp:lastModifiedBy>政</cp:lastModifiedBy>
  <cp:revision>1862</cp:revision>
  <dcterms:created xsi:type="dcterms:W3CDTF">2025-10-08T23:56:07Z</dcterms:created>
  <dcterms:modified xsi:type="dcterms:W3CDTF">2025-10-08T23:56:07Z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189542534DD3D9EFFBCDD1645141C027_42</vt:lpwstr>
  </property>
  <property fmtid="{D5CDD505-2E9C-101B-9397-08002B2CF9AE}" pid="3" name="KSOProductBuildVer">
    <vt:lpwstr>1033-6.12.1.8902</vt:lpwstr>
  </property>
</Properties>
</file>