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1" r:id="rId2"/>
    <p:sldId id="294" r:id="rId3"/>
    <p:sldId id="295" r:id="rId4"/>
    <p:sldId id="284" r:id="rId5"/>
    <p:sldId id="287" r:id="rId6"/>
    <p:sldId id="292" r:id="rId7"/>
    <p:sldId id="288" r:id="rId8"/>
    <p:sldId id="290" r:id="rId9"/>
    <p:sldId id="291" r:id="rId10"/>
    <p:sldId id="296" r:id="rId11"/>
    <p:sldId id="297" r:id="rId12"/>
    <p:sldId id="298" r:id="rId13"/>
    <p:sldId id="302" r:id="rId14"/>
    <p:sldId id="299" r:id="rId15"/>
    <p:sldId id="300" r:id="rId16"/>
    <p:sldId id="301" r:id="rId17"/>
    <p:sldId id="303" r:id="rId18"/>
    <p:sldId id="293" r:id="rId19"/>
    <p:sldId id="304" r:id="rId20"/>
    <p:sldId id="305" r:id="rId2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>
      <p:cViewPr varScale="1">
        <p:scale>
          <a:sx n="52" d="100"/>
          <a:sy n="52" d="100"/>
        </p:scale>
        <p:origin x="1326" y="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473211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1636891" y="878276"/>
            <a:ext cx="11083430" cy="162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1682045" y="2869636"/>
            <a:ext cx="5418667" cy="28177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7317458" y="2869636"/>
            <a:ext cx="5418667" cy="28177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1682045" y="5904089"/>
            <a:ext cx="5418667" cy="28177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317458" y="5904089"/>
            <a:ext cx="5418667" cy="28177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1300480" y="8994987"/>
            <a:ext cx="2709333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2013-07-11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768427" y="8994987"/>
            <a:ext cx="4118187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北京九华山庄</a:t>
            </a: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645227" y="8994987"/>
            <a:ext cx="2709333" cy="650240"/>
          </a:xfrm>
          <a:prstGeom prst="rect">
            <a:avLst/>
          </a:prstGeom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fld id="{CAD11BEB-79C4-4FBB-B5E5-E3318CFA8BB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768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标题文本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正文级别 1</a:t>
            </a:r>
          </a:p>
          <a:p>
            <a:pPr lvl="1">
              <a:defRPr sz="1800"/>
            </a:pPr>
            <a:r>
              <a:rPr sz="3200"/>
              <a:t>正文级别 2</a:t>
            </a:r>
          </a:p>
          <a:p>
            <a:pPr lvl="2">
              <a:defRPr sz="1800"/>
            </a:pPr>
            <a:r>
              <a:rPr sz="3200"/>
              <a:t>正文级别 3</a:t>
            </a:r>
          </a:p>
          <a:p>
            <a:pPr lvl="3">
              <a:defRPr sz="1800"/>
            </a:pPr>
            <a:r>
              <a:rPr sz="3200"/>
              <a:t>正文级别 4</a:t>
            </a:r>
          </a:p>
          <a:p>
            <a:pPr lvl="4">
              <a:defRPr sz="1800"/>
            </a:pPr>
            <a:r>
              <a:rPr sz="32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正文级别 1</a:t>
            </a:r>
          </a:p>
          <a:p>
            <a:pPr lvl="1">
              <a:defRPr sz="1800"/>
            </a:pPr>
            <a:r>
              <a:rPr sz="2800"/>
              <a:t>正文级别 2</a:t>
            </a:r>
          </a:p>
          <a:p>
            <a:pPr lvl="2">
              <a:defRPr sz="1800"/>
            </a:pPr>
            <a:r>
              <a:rPr sz="2800"/>
              <a:t>正文级别 3</a:t>
            </a:r>
          </a:p>
          <a:p>
            <a:pPr lvl="3">
              <a:defRPr sz="1800"/>
            </a:pPr>
            <a:r>
              <a:rPr sz="2800"/>
              <a:t>正文级别 4</a:t>
            </a:r>
          </a:p>
          <a:p>
            <a:pPr lvl="4">
              <a:defRPr sz="1800"/>
            </a:pPr>
            <a:r>
              <a:rPr sz="28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正文级别 1</a:t>
            </a:r>
          </a:p>
          <a:p>
            <a:pPr lvl="1">
              <a:defRPr sz="1800"/>
            </a:pPr>
            <a:r>
              <a:rPr sz="3600"/>
              <a:t>正文级别 2</a:t>
            </a:r>
          </a:p>
          <a:p>
            <a:pPr lvl="2">
              <a:defRPr sz="1800"/>
            </a:pPr>
            <a:r>
              <a:rPr sz="3600"/>
              <a:t>正文级别 3</a:t>
            </a:r>
          </a:p>
          <a:p>
            <a:pPr lvl="3">
              <a:defRPr sz="1800"/>
            </a:pPr>
            <a:r>
              <a:rPr sz="3600"/>
              <a:t>正文级别 4</a:t>
            </a:r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标题文本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正文级别 1</a:t>
            </a:r>
          </a:p>
          <a:p>
            <a:pPr lvl="1">
              <a:defRPr sz="1800"/>
            </a:pPr>
            <a:r>
              <a:rPr sz="3600"/>
              <a:t>正文级别 2</a:t>
            </a:r>
          </a:p>
          <a:p>
            <a:pPr lvl="2">
              <a:defRPr sz="1800"/>
            </a:pPr>
            <a:r>
              <a:rPr sz="3600"/>
              <a:t>正文级别 3</a:t>
            </a:r>
          </a:p>
          <a:p>
            <a:pPr lvl="3">
              <a:defRPr sz="1800"/>
            </a:pPr>
            <a:r>
              <a:rPr sz="3600"/>
              <a:t>正文级别 4</a:t>
            </a:r>
          </a:p>
          <a:p>
            <a:pPr lvl="4">
              <a:defRPr sz="1800"/>
            </a:pPr>
            <a:r>
              <a:rPr sz="3600"/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emf"/><Relationship Id="rId7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8.jpe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00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81920" y="2324209"/>
                <a:ext cx="8676164" cy="4547910"/>
              </a:xfrm>
              <a:prstGeom prst="rect">
                <a:avLst/>
              </a:prstGeom>
              <a:noFill/>
            </p:spPr>
            <p:txBody>
              <a:bodyPr wrap="square" lIns="130046" tIns="65023" rIns="130046" bIns="65023" rtlCol="0">
                <a:spAutoFit/>
              </a:bodyPr>
              <a:lstStyle/>
              <a:p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Searching for Rare Particles in Heavy Ion Collisions</a:t>
                </a:r>
              </a:p>
              <a:p>
                <a:endParaRPr lang="en-US" altLang="zh-CN" sz="8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sz="2000" i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Pengfei Zhuang                                                                                                                                        (Tsinghua University, Beijing) </a:t>
                </a:r>
              </a:p>
              <a:p>
                <a:endParaRPr lang="en-US" altLang="zh-CN" sz="23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3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3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3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3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              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起：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Why rare particles in HIC  </a:t>
                </a:r>
              </a:p>
              <a:p>
                <a:pPr algn="l"/>
                <a:r>
                  <a: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               承：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Multi-charmed hadron states </a:t>
                </a:r>
              </a:p>
              <a:p>
                <a:pPr algn="l"/>
                <a:r>
                  <a:rPr lang="zh-CN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              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转：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True </a:t>
                </a:r>
                <a:r>
                  <a:rPr lang="en-US" altLang="zh-CN" sz="2400" i="1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muonium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state</a:t>
                </a:r>
              </a:p>
              <a:p>
                <a:pPr algn="l"/>
                <a:r>
                  <a:rPr lang="zh-CN" alt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                 合：</a:t>
                </a:r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Hunting down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in HIC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920" y="2324209"/>
                <a:ext cx="8676164" cy="4547910"/>
              </a:xfrm>
              <a:prstGeom prst="rect">
                <a:avLst/>
              </a:prstGeom>
              <a:blipFill>
                <a:blip r:embed="rId2"/>
                <a:stretch>
                  <a:fillRect t="-938" r="-51581" b="-1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  1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28" y="3649957"/>
            <a:ext cx="1152128" cy="108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2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9C4E9-05EC-7C19-3689-F344F8D28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D843DE-DB79-2C61-E022-B8CF79345EEE}"/>
                  </a:ext>
                </a:extLst>
              </p:cNvPr>
              <p:cNvSpPr txBox="1"/>
              <p:nvPr/>
            </p:nvSpPr>
            <p:spPr>
              <a:xfrm>
                <a:off x="381720" y="4732784"/>
                <a:ext cx="12204556" cy="562203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</a:ln>
            </p:spPr>
            <p:txBody>
              <a:bodyPr wrap="square" lIns="130046" tIns="65023" rIns="130046" bIns="65023" rtlCol="0">
                <a:spAutoFit/>
              </a:bodyPr>
              <a:lstStyle/>
              <a:p>
                <a:r>
                  <a:rPr lang="en-US" altLang="zh-CN" sz="28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True Muonium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800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HIC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5D843DE-DB79-2C61-E022-B8CF79345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0" y="4732784"/>
                <a:ext cx="12204556" cy="562203"/>
              </a:xfrm>
              <a:prstGeom prst="rect">
                <a:avLst/>
              </a:prstGeom>
              <a:blipFill>
                <a:blip r:embed="rId2"/>
                <a:stretch>
                  <a:fillRect t="-6316" b="-24211"/>
                </a:stretch>
              </a:blipFill>
              <a:ln w="952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37BCCE-0FAD-2793-0C78-9BD6FF7FE248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10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B47F64E-33CA-8FAF-E549-9058E3409E6C}"/>
              </a:ext>
            </a:extLst>
          </p:cNvPr>
          <p:cNvSpPr/>
          <p:nvPr/>
        </p:nvSpPr>
        <p:spPr>
          <a:xfrm>
            <a:off x="7222480" y="5452864"/>
            <a:ext cx="53637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Y.Chen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1204.4389                                                   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Z.Liang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Q.Yang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H.Zhang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2505.10070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8B948-EFE3-11FC-AC05-1CFAF12BB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916A736-20EA-C7DB-47E7-A5CC75EC44D2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11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1E83BB2-2774-0A10-2E10-24A84068CAEA}"/>
                  </a:ext>
                </a:extLst>
              </p:cNvPr>
              <p:cNvSpPr/>
              <p:nvPr/>
            </p:nvSpPr>
            <p:spPr>
              <a:xfrm>
                <a:off x="5062897" y="700336"/>
                <a:ext cx="30852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800" b="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800" b="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2800" b="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Vacuum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1E83BB2-2774-0A10-2E10-24A84068CA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897" y="700336"/>
                <a:ext cx="3085267" cy="523220"/>
              </a:xfrm>
              <a:prstGeom prst="rect">
                <a:avLst/>
              </a:prstGeom>
              <a:blipFill>
                <a:blip r:embed="rId2"/>
                <a:stretch>
                  <a:fillRect t="-12791" r="-3162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8431F6-F0C9-D075-0F3E-0779E0C54BC9}"/>
                  </a:ext>
                </a:extLst>
              </p:cNvPr>
              <p:cNvSpPr txBox="1"/>
              <p:nvPr/>
            </p:nvSpPr>
            <p:spPr>
              <a:xfrm>
                <a:off x="1029792" y="2454498"/>
                <a:ext cx="11017224" cy="45198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A pure QED system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Lifetime: </a:t>
                </a: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𝒪</m:t>
                    </m:r>
                    <m:d>
                      <m:d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zh-CN" altLang="en-US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3200" b="0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ps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, 6 decades smaller than the life time of </a:t>
                </a: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𝜇</m:t>
                    </m:r>
                  </m:oMath>
                </a14:m>
                <a:endParaRPr kumimoji="0" lang="en-US" altLang="zh-CN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Decay channel: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→</m:t>
                    </m:r>
                    <m:sSup>
                      <m:sSup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𝑒</m:t>
                        </m:r>
                      </m:e>
                      <m:sup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,  </m:t>
                    </m:r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98%</m:t>
                    </m:r>
                  </m:oMath>
                </a14:m>
                <a:endParaRPr kumimoji="0" lang="en-US" altLang="zh-CN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ea typeface="Cambria Math" panose="02040503050406030204" pitchFamily="18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Binding energy: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zh-CN" alt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𝜀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𝑛</m:t>
                        </m:r>
                      </m:sub>
                    </m:sSub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~−1.4/</m:t>
                    </m:r>
                    <m:sSup>
                      <m:sSup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𝑛</m:t>
                        </m:r>
                      </m:e>
                      <m:sup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3200" b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KeV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Mass: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𝑚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𝑛</m:t>
                        </m:r>
                      </m:sub>
                    </m:sSub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~2</m:t>
                    </m:r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𝑚</m:t>
                        </m:r>
                      </m:e>
                      <m:sub>
                        <m:r>
                          <a:rPr kumimoji="0" lang="zh-CN" alt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𝜇</m:t>
                        </m:r>
                      </m:sub>
                    </m:sSub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=211 </m:t>
                    </m:r>
                  </m:oMath>
                </a14:m>
                <a:r>
                  <a:rPr kumimoji="0" lang="en-US" altLang="zh-CN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MeV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Mean radius: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𝑟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𝑛</m:t>
                        </m:r>
                      </m:sub>
                    </m:sSub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~</m:t>
                    </m:r>
                    <m:sSup>
                      <m:sSup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3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3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0" lang="zh-CN" altLang="en-US" sz="3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  <m:t>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CN" sz="3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</m:ctrlPr>
                              </m:sSubPr>
                              <m:e>
                                <m:r>
                                  <a:rPr kumimoji="0" lang="zh-CN" altLang="en-US" sz="3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kumimoji="0" lang="en-US" altLang="zh-CN" sz="3200" b="0" i="1" u="none" strike="noStrike" cap="none" spc="0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FillTx/>
                                    <a:latin typeface="Cambria Math" panose="02040503050406030204" pitchFamily="18" charset="0"/>
                                    <a:sym typeface="Helvetica Light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1/2</m:t>
                        </m:r>
                      </m:sup>
                    </m:sSup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=512 </m:t>
                    </m:r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𝑛</m:t>
                    </m:r>
                  </m:oMath>
                </a14:m>
                <a:r>
                  <a:rPr kumimoji="0" lang="zh-CN" altLang="en-US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fm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Formation 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zh-CN" alt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𝜏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𝑛</m:t>
                        </m:r>
                      </m:sub>
                    </m:sSub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~</m:t>
                    </m:r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𝑟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𝑛</m:t>
                        </m:r>
                      </m:sub>
                    </m:sSub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=1.72</m:t>
                    </m:r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×</m:t>
                    </m:r>
                    <m:sSup>
                      <m:sSup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10</m:t>
                        </m:r>
                      </m:e>
                      <m:sup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−21</m:t>
                        </m:r>
                      </m:sup>
                    </m:sSup>
                  </m:oMath>
                </a14:m>
                <a:r>
                  <a:rPr kumimoji="0" lang="en-US" altLang="zh-CN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s</a:t>
                </a:r>
                <a:endParaRPr kumimoji="0" lang="zh-CN" alt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6E8431F6-F0C9-D075-0F3E-0779E0C54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92" y="2454498"/>
                <a:ext cx="11017224" cy="4519827"/>
              </a:xfrm>
              <a:prstGeom prst="rect">
                <a:avLst/>
              </a:prstGeom>
              <a:blipFill>
                <a:blip r:embed="rId3"/>
                <a:stretch>
                  <a:fillRect t="-1215" b="-37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0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15FA2-1B46-91CE-5B22-9899ABEDF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F2EB65E-34C5-F001-817C-1773949EB8DC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12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FE32237-049D-15F6-F36A-054233A7066C}"/>
                  </a:ext>
                </a:extLst>
              </p:cNvPr>
              <p:cNvSpPr/>
              <p:nvPr/>
            </p:nvSpPr>
            <p:spPr>
              <a:xfrm>
                <a:off x="5313766" y="700336"/>
                <a:ext cx="2583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800" b="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800" b="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QGP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0FE32237-049D-15F6-F36A-054233A706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766" y="700336"/>
                <a:ext cx="2583528" cy="523220"/>
              </a:xfrm>
              <a:prstGeom prst="rect">
                <a:avLst/>
              </a:prstGeom>
              <a:blipFill>
                <a:blip r:embed="rId2"/>
                <a:stretch>
                  <a:fillRect t="-12791" r="-4255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82D43B7-1786-387D-1503-650D515E4DFA}"/>
                  </a:ext>
                </a:extLst>
              </p:cNvPr>
              <p:cNvSpPr txBox="1"/>
              <p:nvPr/>
            </p:nvSpPr>
            <p:spPr>
              <a:xfrm>
                <a:off x="813768" y="2284512"/>
                <a:ext cx="11377264" cy="53774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QGP temperature: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𝑇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𝑄𝐺𝑃</m:t>
                        </m:r>
                      </m:sub>
                    </m:sSub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~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hundreds of </a:t>
                </a:r>
                <a:r>
                  <a:rPr kumimoji="0" lang="en-US" altLang="zh-CN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MeV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QGP lifetime: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zh-CN" alt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𝜏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𝑄𝐺𝑃</m:t>
                        </m:r>
                      </m:sub>
                    </m:sSub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~10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Helvetica Light"/>
                  </a:rPr>
                  <a:t> fm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 ~</m:t>
                    </m:r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𝒪</m:t>
                    </m:r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(</m:t>
                    </m:r>
                    <m:sSup>
                      <m:sSup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10</m:t>
                        </m:r>
                      </m:e>
                      <m:sup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−23</m:t>
                        </m:r>
                      </m:sup>
                    </m:sSup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)</m:t>
                    </m:r>
                  </m:oMath>
                </a14:m>
                <a:r>
                  <a:rPr kumimoji="0" lang="zh-CN" altLang="en-US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32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s 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≪ </m:t>
                    </m:r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zh-CN" alt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𝜏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altLang="zh-CN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QGP radius: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𝑟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𝑄𝐺𝑃</m:t>
                        </m:r>
                      </m:sub>
                    </m:sSub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~10</m:t>
                    </m:r>
                  </m:oMath>
                </a14:m>
                <a:r>
                  <a:rPr kumimoji="0" lang="zh-CN" altLang="en-US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3200" b="0" u="none" strike="noStrike" cap="none" spc="0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fm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≪</m:t>
                    </m:r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𝑟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altLang="zh-CN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The interaction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zh-CN" alt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𝜇</m:t>
                        </m:r>
                      </m:e>
                      <m:sup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zh-CN" altLang="en-US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zh-CN" alt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𝜇</m:t>
                        </m:r>
                      </m:e>
                      <m:sup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zh-CN" altLang="en-US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is Coulomb-like outside   the QGP and Yukawa-like with photon screening </a:t>
                </a:r>
                <a:r>
                  <a:rPr lang="en-US" altLang="zh-CN" sz="3200" i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adius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𝑟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𝐷</m:t>
                        </m:r>
                      </m:sub>
                    </m:sSub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~2.11/</m:t>
                    </m:r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𝑇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inside the QGP.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QGP serves as a source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zh-CN" alt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𝜇</m:t>
                        </m:r>
                      </m:e>
                      <m:sup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pPr>
                      <m:e>
                        <m:r>
                          <a:rPr kumimoji="0" lang="zh-CN" altLang="en-US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𝜇</m:t>
                        </m:r>
                      </m:e>
                      <m:sup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,while not interfering  with the formation and decay of the bound state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.  </a:t>
                </a:r>
                <a:endParaRPr kumimoji="0" lang="zh-CN" altLang="en-US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82D43B7-1786-387D-1503-650D515E4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68" y="2284512"/>
                <a:ext cx="11377264" cy="5377498"/>
              </a:xfrm>
              <a:prstGeom prst="rect">
                <a:avLst/>
              </a:prstGeom>
              <a:blipFill>
                <a:blip r:embed="rId3"/>
                <a:stretch>
                  <a:fillRect l="-1714" t="-1020" r="-1339" b="-317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6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DB7F9-F6EC-566D-0288-086E93B13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1CDD23-48BE-7154-8761-21C72DB2EFAA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13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DDCAAC4-B4BD-B6BD-CA02-DB142476F153}"/>
              </a:ext>
            </a:extLst>
          </p:cNvPr>
          <p:cNvSpPr/>
          <p:nvPr/>
        </p:nvSpPr>
        <p:spPr>
          <a:xfrm>
            <a:off x="3665473" y="700336"/>
            <a:ext cx="5880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Parton Mass and Coupling in QGP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2B3F97B-69D6-70C4-92EF-4E066E175EEF}"/>
              </a:ext>
            </a:extLst>
          </p:cNvPr>
          <p:cNvSpPr txBox="1"/>
          <p:nvPr/>
        </p:nvSpPr>
        <p:spPr>
          <a:xfrm>
            <a:off x="1389832" y="1564432"/>
            <a:ext cx="9289032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3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Extracted from Lattice QCD:</a:t>
            </a:r>
            <a:endParaRPr kumimoji="0" lang="zh-CN" altLang="en-US" sz="3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05604A-2366-1075-8A7E-C4993A673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056" y="2159467"/>
            <a:ext cx="4276472" cy="199725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ED24F8E-2B2C-C7E1-58CF-997ED4DAB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199" y="4312350"/>
            <a:ext cx="6899625" cy="2148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4469D73-EC46-D2F1-BDC3-FB7E786CF2C9}"/>
                  </a:ext>
                </a:extLst>
              </p:cNvPr>
              <p:cNvSpPr txBox="1"/>
              <p:nvPr/>
            </p:nvSpPr>
            <p:spPr>
              <a:xfrm>
                <a:off x="1173808" y="6597635"/>
                <a:ext cx="11017224" cy="10874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The process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→</m:t>
                    </m:r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𝑞</m:t>
                    </m:r>
                    <m:acc>
                      <m:accPr>
                        <m:chr m:val="̅"/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</m:ctrlPr>
                      </m:acc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𝑞</m:t>
                        </m:r>
                      </m:e>
                    </m:acc>
                  </m:oMath>
                </a14:m>
                <a:r>
                  <a:rPr kumimoji="0" lang="zh-CN" altLang="en-US" sz="3200" b="0" i="1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is kinematically forbidden due to   the thermal quark mass.</a:t>
                </a:r>
                <a:endParaRPr kumimoji="0" lang="zh-CN" altLang="en-US" sz="3200" b="0" i="1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54469D73-EC46-D2F1-BDC3-FB7E786CF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808" y="6597635"/>
                <a:ext cx="11017224" cy="1087477"/>
              </a:xfrm>
              <a:prstGeom prst="rect">
                <a:avLst/>
              </a:prstGeom>
              <a:blipFill>
                <a:blip r:embed="rId4"/>
                <a:stretch>
                  <a:fillRect l="-1826" t="-6145" r="-1328" b="-173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8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F758-BB01-7B87-6A3F-9D3D9AC69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ACE9238-E66C-05CF-C39F-2EF0CA024299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14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7B98395-3493-D54D-EBCA-2EC2C46ED4BB}"/>
                  </a:ext>
                </a:extLst>
              </p:cNvPr>
              <p:cNvSpPr/>
              <p:nvPr/>
            </p:nvSpPr>
            <p:spPr>
              <a:xfrm>
                <a:off x="4343153" y="700336"/>
                <a:ext cx="45247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800" b="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800" b="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Production Process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7B98395-3493-D54D-EBCA-2EC2C46ED4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153" y="700336"/>
                <a:ext cx="4524764" cy="523220"/>
              </a:xfrm>
              <a:prstGeom prst="rect">
                <a:avLst/>
              </a:prstGeom>
              <a:blipFill>
                <a:blip r:embed="rId2"/>
                <a:stretch>
                  <a:fillRect t="-12791" r="-2019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757718E-3254-9AA7-2C7C-0B1F6EA6B175}"/>
                  </a:ext>
                </a:extLst>
              </p:cNvPr>
              <p:cNvSpPr txBox="1"/>
              <p:nvPr/>
            </p:nvSpPr>
            <p:spPr>
              <a:xfrm>
                <a:off x="813768" y="1286852"/>
                <a:ext cx="11377264" cy="68736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LO: 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𝑞</m:t>
                    </m:r>
                    <m:acc>
                      <m:accPr>
                        <m:chr m:val="̅"/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acc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  <m:t>𝑞</m:t>
                        </m:r>
                      </m:e>
                    </m:acc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Helvetica Light"/>
                      </a:rPr>
                      <m:t>→</m:t>
                    </m:r>
                    <m:d>
                      <m:d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Helvetica Light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  <a:sym typeface="Helvetica Light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is kinematically forbidden.</a:t>
                </a:r>
                <a:endParaRPr kumimoji="0" lang="en-US" altLang="zh-CN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algn="l" rtl="0" latinLnBrk="1" hangingPunct="0"/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NLO:</a:t>
                </a:r>
                <a:r>
                  <a:rPr lang="en-US" altLang="zh-CN" sz="320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𝑞</m:t>
                        </m:r>
                      </m:e>
                    </m:acc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kumimoji="0" lang="en-US" altLang="zh-CN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altLang="zh-CN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altLang="zh-CN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lang="en-US" altLang="zh-CN" sz="3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Coulomb </a:t>
                </a:r>
                <a:r>
                  <a:rPr kumimoji="0" lang="en-US" altLang="zh-CN" sz="3200" b="0" i="1" u="none" strike="noStrike" cap="none" spc="0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resummation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 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3200" b="0" i="1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3200" b="0" i="1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algn="l" rtl="0" latinLnBrk="1" hangingPunct="0"/>
                <a14:m>
                  <m:oMath xmlns:m="http://schemas.openxmlformats.org/officeDocument/2006/math">
                    <m:r>
                      <a:rPr lang="en-US" altLang="zh-C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altLang="zh-CN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Photon-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32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vertex  </a:t>
                </a:r>
                <a:endParaRPr lang="zh-CN" altLang="en-US" sz="3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3200" b="0" i="1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757718E-3254-9AA7-2C7C-0B1F6EA6B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68" y="1286852"/>
                <a:ext cx="11377264" cy="6873677"/>
              </a:xfrm>
              <a:prstGeom prst="rect">
                <a:avLst/>
              </a:prstGeom>
              <a:blipFill>
                <a:blip r:embed="rId3"/>
                <a:stretch>
                  <a:fillRect t="-62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97CC35D8-4BC3-232E-691E-F95E7614F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008" y="5308848"/>
            <a:ext cx="5749893" cy="18271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0923D7-784D-740B-5EF8-60E211939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213" y="7647356"/>
            <a:ext cx="3060703" cy="973860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A19A06C1-7996-390C-E518-A4FBD9B8BAFE}"/>
              </a:ext>
            </a:extLst>
          </p:cNvPr>
          <p:cNvSpPr/>
          <p:nvPr/>
        </p:nvSpPr>
        <p:spPr>
          <a:xfrm>
            <a:off x="4461864" y="3076600"/>
            <a:ext cx="744392" cy="1368152"/>
          </a:xfrm>
          <a:prstGeom prst="ellipse">
            <a:avLst/>
          </a:prstGeom>
          <a:solidFill>
            <a:schemeClr val="bg1"/>
          </a:solidFill>
          <a:ln w="12700" cap="flat">
            <a:solidFill>
              <a:srgbClr val="FFFF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1D0117F-7797-7738-266A-FDE478C90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824" y="2644552"/>
            <a:ext cx="4272784" cy="21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B6768-26D9-D9C9-3D6A-769600925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CB2EBE0-3801-1075-12A2-BCB5273A4539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15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919B795-C58C-5A40-CB5B-62D7117DEBC3}"/>
              </a:ext>
            </a:extLst>
          </p:cNvPr>
          <p:cNvSpPr/>
          <p:nvPr/>
        </p:nvSpPr>
        <p:spPr>
          <a:xfrm>
            <a:off x="4774208" y="556320"/>
            <a:ext cx="3001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in QGP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1E8E60C-DF68-5DC3-F1E4-13B6A985E668}"/>
                  </a:ext>
                </a:extLst>
              </p:cNvPr>
              <p:cNvSpPr txBox="1"/>
              <p:nvPr/>
            </p:nvSpPr>
            <p:spPr>
              <a:xfrm>
                <a:off x="813768" y="1331754"/>
                <a:ext cx="11377264" cy="52732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  <m:d>
                      <m:d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is not thermalized with the QGP.</a:t>
                </a:r>
                <a:endParaRPr kumimoji="0" lang="en-US" altLang="zh-CN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Neglecting the dissociation in QGP, the Boltzmann equation</a:t>
                </a: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8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Production rate  </a:t>
                </a:r>
                <a:endParaRPr kumimoji="0" lang="zh-CN" altLang="en-US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1E8E60C-DF68-5DC3-F1E4-13B6A985E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68" y="1331754"/>
                <a:ext cx="11377264" cy="5273238"/>
              </a:xfrm>
              <a:prstGeom prst="rect">
                <a:avLst/>
              </a:prstGeom>
              <a:blipFill>
                <a:blip r:embed="rId2"/>
                <a:stretch>
                  <a:fillRect t="-925" b="-323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D0E6F5D-A69C-76AE-F4CF-0D443EF40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666" y="2572544"/>
            <a:ext cx="5060758" cy="9571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1461CB3-4FE5-F64C-921D-2773F9C44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171" y="3529662"/>
            <a:ext cx="6594437" cy="227595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B2EEB03-D8D5-84BA-EE92-ADBAAD23B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872" y="6903672"/>
            <a:ext cx="2894964" cy="3493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27F84C-9EE3-9941-C066-855AA84286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408" y="5091432"/>
            <a:ext cx="5106113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ECA48-B860-3341-F0E7-B89E7B0E6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1EAC822-B1B6-46A8-27F7-DC838B05EE92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16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5CDBE9-0E83-1CBE-28F8-D798FDB67534}"/>
              </a:ext>
            </a:extLst>
          </p:cNvPr>
          <p:cNvSpPr/>
          <p:nvPr/>
        </p:nvSpPr>
        <p:spPr>
          <a:xfrm>
            <a:off x="3406056" y="412304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7433A04-4952-0304-EC74-959E2D8E610C}"/>
                  </a:ext>
                </a:extLst>
              </p:cNvPr>
              <p:cNvSpPr txBox="1"/>
              <p:nvPr/>
            </p:nvSpPr>
            <p:spPr>
              <a:xfrm>
                <a:off x="813768" y="1564432"/>
                <a:ext cx="11377264" cy="318035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zh-CN" altLang="en-US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∎</m:t>
                    </m:r>
                    <m:d>
                      <m:d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</m:ctrlPr>
                          </m:sSupPr>
                          <m:e>
                            <m:r>
                              <a:rPr kumimoji="0" lang="zh-CN" altLang="en-US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𝜇</m:t>
                            </m:r>
                          </m:e>
                          <m:sup>
                            <m:r>
                              <a:rPr kumimoji="0" lang="en-US" altLang="zh-CN" sz="3200" b="0" i="1" u="none" strike="noStrike" cap="none" spc="0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uFillTx/>
                                <a:latin typeface="Cambria Math" panose="02040503050406030204" pitchFamily="18" charset="0"/>
                                <a:sym typeface="Helvetica Light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distribution</a:t>
                </a:r>
                <a:endParaRPr kumimoji="0" lang="en-US" altLang="zh-CN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zh-CN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altLang="zh-CN" sz="32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Yield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 </a:t>
                </a:r>
                <a:endParaRPr kumimoji="0" lang="zh-CN" altLang="en-US" sz="32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7433A04-4952-0304-EC74-959E2D8E6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68" y="1564432"/>
                <a:ext cx="11377264" cy="3180358"/>
              </a:xfrm>
              <a:prstGeom prst="rect">
                <a:avLst/>
              </a:prstGeom>
              <a:blipFill>
                <a:blip r:embed="rId2"/>
                <a:stretch>
                  <a:fillRect t="-1919" b="-575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30B72A3-34B9-EF7C-8F7E-0BE9E8AD7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76" y="2212504"/>
            <a:ext cx="6538583" cy="12961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E3C7915-CCA3-927A-D3A0-368B2E1E7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09" y="4732784"/>
            <a:ext cx="6181886" cy="12241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B77C159-4FAA-3F34-08C9-80EEEF3FA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520" y="794768"/>
            <a:ext cx="4839375" cy="8164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D29B20-0423-21AA-DF2E-00AE5A1CB9DF}"/>
                  </a:ext>
                </a:extLst>
              </p:cNvPr>
              <p:cNvSpPr txBox="1"/>
              <p:nvPr/>
            </p:nvSpPr>
            <p:spPr>
              <a:xfrm>
                <a:off x="669752" y="6531598"/>
                <a:ext cx="6682599" cy="15855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l" rtl="0" latinLnBrk="1" hangingPunct="0"/>
                <a:r>
                  <a:rPr lang="en-US" altLang="zh-CN" sz="3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n a billion central </a:t>
                </a:r>
                <a:r>
                  <a:rPr kumimoji="0" lang="en-US" altLang="zh-CN" sz="3200" b="0" i="1" u="none" strike="noStrike" cap="none" spc="0" normalizeH="0" baseline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Pb+Pb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collisions,  there are approximately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kumimoji="0" lang="zh-CN" altLang="en-US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at RHIC and LHC energy !</a:t>
                </a:r>
                <a:endParaRPr kumimoji="0" lang="zh-CN" altLang="en-US" sz="32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4D29B20-0423-21AA-DF2E-00AE5A1CB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52" y="6531598"/>
                <a:ext cx="6682599" cy="1585562"/>
              </a:xfrm>
              <a:prstGeom prst="rect">
                <a:avLst/>
              </a:prstGeom>
              <a:blipFill>
                <a:blip r:embed="rId6"/>
                <a:stretch>
                  <a:fillRect l="-2920" t="-3831" r="-3285" b="-1187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1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4D157-E671-1D02-469C-91DCE6BFF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99CA439-E4DF-D858-87E6-DDE62E2F3D51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17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0AB7534-E14E-78EF-767D-A69176C14DA9}"/>
              </a:ext>
            </a:extLst>
          </p:cNvPr>
          <p:cNvSpPr/>
          <p:nvPr/>
        </p:nvSpPr>
        <p:spPr>
          <a:xfrm>
            <a:off x="4630192" y="753180"/>
            <a:ext cx="3126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B9A8E4F-57B2-8722-2737-7C00A4D30242}"/>
                  </a:ext>
                </a:extLst>
              </p:cNvPr>
              <p:cNvSpPr txBox="1"/>
              <p:nvPr/>
            </p:nvSpPr>
            <p:spPr>
              <a:xfrm>
                <a:off x="813768" y="2072744"/>
                <a:ext cx="11377264" cy="15799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Helvetica Light"/>
                      </a:rPr>
                      <m:t>∎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production which is usually used to measure the  medium</a:t>
                </a:r>
                <a:r>
                  <a:rPr kumimoji="0" lang="en-US" altLang="zh-CN" sz="3200" b="0" i="1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temperature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,</a:t>
                </a:r>
                <a:r>
                  <a:rPr kumimoji="0" lang="en-US" altLang="zh-CN" sz="3200" b="0" i="1" u="none" strike="noStrike" cap="none" spc="0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is sensitive to the initial condition of the QGP: 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it is produced mainly in the initial stage.</a:t>
                </a:r>
                <a:endParaRPr kumimoji="0" lang="zh-CN" altLang="en-US" sz="32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B9A8E4F-57B2-8722-2737-7C00A4D30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68" y="2072744"/>
                <a:ext cx="11377264" cy="1579920"/>
              </a:xfrm>
              <a:prstGeom prst="rect">
                <a:avLst/>
              </a:prstGeom>
              <a:blipFill>
                <a:blip r:embed="rId2"/>
                <a:stretch>
                  <a:fillRect l="-1714" t="-4247" r="-2142" b="-1196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5DF0B30F-F97B-A3B9-F04E-7326173DE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096" y="3830522"/>
            <a:ext cx="5093510" cy="421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25736" y="1771745"/>
            <a:ext cx="12095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i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altLang="zh-CN" sz="32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A3D1850-934C-C573-AC0E-73161F1A6F8A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18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8611A30-D136-67CA-2D34-6A30C09936AD}"/>
                  </a:ext>
                </a:extLst>
              </p:cNvPr>
              <p:cNvSpPr txBox="1"/>
              <p:nvPr/>
            </p:nvSpPr>
            <p:spPr>
              <a:xfrm>
                <a:off x="599344" y="3004592"/>
                <a:ext cx="12095744" cy="25545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altLang="zh-CN" sz="32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r>
                  <a:rPr lang="en-US" altLang="zh-CN" sz="3200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Rare particle enhancement in HIC is a unique signal of QGP formation.  </a:t>
                </a:r>
                <a:endParaRPr lang="en-US" altLang="zh-CN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zh-CN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∎</m:t>
                    </m:r>
                  </m:oMath>
                </a14:m>
                <a:r>
                  <a:rPr lang="en-US" altLang="zh-CN" sz="3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HIC may offer the most promising opportunity for the first observation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altLang="zh-CN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3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3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8611A30-D136-67CA-2D34-6A30C0993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44" y="3004592"/>
                <a:ext cx="12095744" cy="2554545"/>
              </a:xfrm>
              <a:prstGeom prst="rect">
                <a:avLst/>
              </a:prstGeom>
              <a:blipFill>
                <a:blip r:embed="rId2"/>
                <a:stretch>
                  <a:fillRect l="-1259" t="-3103" b="-692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0E3F4E06-AD57-8B50-F4F2-C72ADFAE0A07}"/>
              </a:ext>
            </a:extLst>
          </p:cNvPr>
          <p:cNvSpPr/>
          <p:nvPr/>
        </p:nvSpPr>
        <p:spPr>
          <a:xfrm>
            <a:off x="597744" y="6965032"/>
            <a:ext cx="1195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i="1" dirty="0">
                <a:solidFill>
                  <a:srgbClr val="0000FF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Happy Birthday, Professor Jan Pawlowski! </a:t>
            </a:r>
          </a:p>
        </p:txBody>
      </p:sp>
    </p:spTree>
    <p:extLst>
      <p:ext uri="{BB962C8B-B14F-4D97-AF65-F5344CB8AC3E}">
        <p14:creationId xmlns:p14="http://schemas.microsoft.com/office/powerpoint/2010/main" val="13379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A9756-6A27-DA88-34B2-44F16FCEE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F2FD1F5-A077-81C3-8C6A-2ACDED876512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19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7F2252B-D96C-E181-7560-DF95E2FF30CC}"/>
                  </a:ext>
                </a:extLst>
              </p:cNvPr>
              <p:cNvSpPr/>
              <p:nvPr/>
            </p:nvSpPr>
            <p:spPr>
              <a:xfrm>
                <a:off x="2521093" y="753180"/>
                <a:ext cx="73443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Difficulty for detecting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8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altLang="zh-CN" sz="2800" b="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Cascade decay 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77F2252B-D96C-E181-7560-DF95E2FF3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093" y="753180"/>
                <a:ext cx="7344383" cy="523220"/>
              </a:xfrm>
              <a:prstGeom prst="rect">
                <a:avLst/>
              </a:prstGeom>
              <a:blipFill>
                <a:blip r:embed="rId2"/>
                <a:stretch>
                  <a:fillRect l="-83" t="-12941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EC28A231-C026-4C56-A86F-D5A51B81F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601" y="2572544"/>
            <a:ext cx="4220023" cy="28363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51996C3-EA63-9432-7F27-58EA351D6401}"/>
              </a:ext>
            </a:extLst>
          </p:cNvPr>
          <p:cNvSpPr txBox="1"/>
          <p:nvPr/>
        </p:nvSpPr>
        <p:spPr>
          <a:xfrm>
            <a:off x="2397944" y="1780456"/>
            <a:ext cx="734438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3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onleptonic cascade decay mode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8DE96F-19DD-422B-7587-26CD907A855A}"/>
              </a:ext>
            </a:extLst>
          </p:cNvPr>
          <p:cNvSpPr txBox="1"/>
          <p:nvPr/>
        </p:nvSpPr>
        <p:spPr>
          <a:xfrm>
            <a:off x="1965896" y="5454605"/>
            <a:ext cx="650306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3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emi-leptonic decay mode 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AEE7C5E-453E-D9E7-E9A5-D18F330CB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75" y="6388968"/>
            <a:ext cx="5835517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5696" y="3119492"/>
                <a:ext cx="12695088" cy="3701524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</a:ln>
            </p:spPr>
            <p:txBody>
              <a:bodyPr wrap="square" lIns="130046" tIns="65023" rIns="130046" bIns="65023" rtlCol="0">
                <a:spAutoFit/>
              </a:bodyPr>
              <a:lstStyle/>
              <a:p>
                <a:pPr algn="ctr"/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Rare Particle Enhancement in HIC</a:t>
                </a: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4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altLang="zh-CN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comparison with pp collisions, </a:t>
                </a:r>
              </a:p>
              <a:p>
                <a:pPr algn="l"/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l">
                  <a:buAutoNum type="arabicParenR"/>
                </a:pPr>
                <a:r>
                  <a:rPr lang="en-US" altLang="zh-CN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off-diagonal interaction </a:t>
                </a:r>
                <a:r>
                  <a:rPr lang="en-US" altLang="zh-CN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among heavy quarks in QGP leads to a strong  enhancement of multi-charmed hadrons (J/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Υ</m:t>
                    </m:r>
                  </m:oMath>
                </a14:m>
                <a:r>
                  <a:rPr lang="en-US" altLang="zh-CN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,…), </a:t>
                </a:r>
              </a:p>
              <a:p>
                <a:pPr marL="457200" indent="-457200" algn="l">
                  <a:buAutoNum type="arabicParenR"/>
                </a:pPr>
                <a:endParaRPr lang="en-US" altLang="zh-CN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l">
                  <a:buAutoNum type="arabicParenR"/>
                </a:pPr>
                <a:r>
                  <a:rPr lang="en-US" altLang="zh-CN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the </a:t>
                </a:r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production of dileptons </a:t>
                </a:r>
                <a:r>
                  <a:rPr lang="en-US" altLang="zh-CN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QGP results in a significant enhancement of true muonium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96" y="3119492"/>
                <a:ext cx="12695088" cy="3701524"/>
              </a:xfrm>
              <a:prstGeom prst="rect">
                <a:avLst/>
              </a:prstGeom>
              <a:blipFill>
                <a:blip r:embed="rId2"/>
                <a:stretch>
                  <a:fillRect l="-480" t="-1149" r="-767" b="-2956"/>
                </a:stretch>
              </a:blipFill>
              <a:ln w="952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  2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77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35FBE-A1E9-8C91-6FF2-7B69BA2CF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749D3EB-F246-114C-A997-2C9E4EE543AC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20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EFE1791-456E-6983-43A1-145146B3847F}"/>
                  </a:ext>
                </a:extLst>
              </p:cNvPr>
              <p:cNvSpPr/>
              <p:nvPr/>
            </p:nvSpPr>
            <p:spPr>
              <a:xfrm>
                <a:off x="2662127" y="753180"/>
                <a:ext cx="706231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Difficulty for detecting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u="sng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800" b="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zh-CN" altLang="en-US" sz="280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altLang="zh-CN" sz="2800" b="0" i="1" u="sng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Background </a:t>
                </a:r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EFE1791-456E-6983-43A1-145146B38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127" y="753180"/>
                <a:ext cx="7062318" cy="523220"/>
              </a:xfrm>
              <a:prstGeom prst="rect">
                <a:avLst/>
              </a:prstGeom>
              <a:blipFill>
                <a:blip r:embed="rId2"/>
                <a:stretch>
                  <a:fillRect l="-1382" t="-12941" r="-1209" b="-3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8407E7E-CBA6-561F-3F0C-E7422A5F6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00" y="1472266"/>
            <a:ext cx="3448531" cy="72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0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5A989-616D-066A-A6C0-646D7D327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2CFE46-E33D-719A-3604-0A83CC2B775B}"/>
                  </a:ext>
                </a:extLst>
              </p:cNvPr>
              <p:cNvSpPr txBox="1"/>
              <p:nvPr/>
            </p:nvSpPr>
            <p:spPr>
              <a:xfrm>
                <a:off x="381720" y="4732784"/>
                <a:ext cx="12204556" cy="562203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</a:ln>
            </p:spPr>
            <p:txBody>
              <a:bodyPr wrap="square" lIns="130046" tIns="65023" rIns="130046" bIns="65023" rtlCol="0">
                <a:spAutoFit/>
              </a:bodyPr>
              <a:lstStyle/>
              <a:p>
                <a:r>
                  <a:rPr lang="en-US" altLang="zh-CN" sz="28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𝐶𝐶𝐶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sSub>
                      <m:sSub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sub>
                    </m:sSub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 </m:t>
                    </m:r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acc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800" i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HIC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2CFE46-E33D-719A-3604-0A83CC2B7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20" y="4732784"/>
                <a:ext cx="12204556" cy="562203"/>
              </a:xfrm>
              <a:prstGeom prst="rect">
                <a:avLst/>
              </a:prstGeom>
              <a:blipFill>
                <a:blip r:embed="rId2"/>
                <a:stretch>
                  <a:fillRect t="-6316" b="-24211"/>
                </a:stretch>
              </a:blipFill>
              <a:ln w="952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415F94E-B5E9-E074-7233-BFE90AEE6ACA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  3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3728" y="628328"/>
                <a:ext cx="12204556" cy="8701804"/>
              </a:xfrm>
              <a:prstGeom prst="rect">
                <a:avLst/>
              </a:prstGeom>
              <a:noFill/>
              <a:ln w="9525">
                <a:solidFill>
                  <a:srgbClr val="0000FF"/>
                </a:solidFill>
              </a:ln>
            </p:spPr>
            <p:txBody>
              <a:bodyPr wrap="square" lIns="130046" tIns="65023" rIns="130046" bIns="65023" rtlCol="0">
                <a:spAutoFit/>
              </a:bodyPr>
              <a:lstStyle/>
              <a:p>
                <a:pPr algn="ctr"/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N-body </a:t>
                </a:r>
                <a:r>
                  <a:rPr lang="en-US" altLang="zh-CN" sz="2800" i="1" u="sng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Schroedinger</a:t>
                </a:r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Coalescence  </a:t>
                </a: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</a:p>
              <a:p>
                <a:pPr algn="l"/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20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𝑑𝑛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nary>
                        <m:naryPr>
                          <m:ctrlPr>
                            <a:rPr lang="en-US" altLang="zh-C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l-GR" altLang="zh-C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zh-CN" altLang="en-U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C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altLang="zh-C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sSup>
                                    <m:sSupPr>
                                      <m:ctrlP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zh-CN" altLang="en-U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US" altLang="zh-CN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altLang="zh-C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d>
                                <m:dPr>
                                  <m:ctrlP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zh-C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  <m:sSub>
                            <m:sSubPr>
                              <m:ctrlPr>
                                <a:rPr lang="en-US" altLang="zh-CN" sz="24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……</m:t>
                          </m:r>
                          <m:sSub>
                            <m:sSubPr>
                              <m:ctrlPr>
                                <a:rPr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altLang="zh-CN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400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endParaRPr lang="en-US" altLang="zh-CN" sz="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coalescence region is determined                                     </a:t>
                </a:r>
                <a:r>
                  <a:rPr lang="en-US" altLang="zh-CN" sz="2000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heavy quark distribution is controlled by</a:t>
                </a:r>
              </a:p>
              <a:p>
                <a:pPr algn="l"/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by hydrodynamics                                                                     </a:t>
                </a:r>
                <a:r>
                  <a:rPr lang="en-US" altLang="zh-CN" sz="2000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transport equation or simply an equilibrium     </a:t>
                </a:r>
              </a:p>
              <a:p>
                <a:pPr algn="l"/>
                <a:r>
                  <a:rPr lang="en-US" altLang="zh-CN" sz="2000" i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            </a:t>
                </a:r>
                <a:r>
                  <a:rPr lang="en-US" altLang="zh-CN" sz="2000" i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distribution</a:t>
                </a:r>
                <a:endParaRPr lang="en-US" altLang="zh-CN" sz="20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28" y="628328"/>
                <a:ext cx="12204556" cy="8701804"/>
              </a:xfrm>
              <a:prstGeom prst="rect">
                <a:avLst/>
              </a:prstGeom>
              <a:blipFill>
                <a:blip r:embed="rId2"/>
                <a:stretch>
                  <a:fillRect l="-150" t="-420" r="-2345"/>
                </a:stretch>
              </a:blipFill>
              <a:ln w="952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连接符 7"/>
          <p:cNvCxnSpPr>
            <a:cxnSpLocks/>
          </p:cNvCxnSpPr>
          <p:nvPr/>
        </p:nvCxnSpPr>
        <p:spPr>
          <a:xfrm>
            <a:off x="3694088" y="7541096"/>
            <a:ext cx="0" cy="432048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接连接符 8"/>
          <p:cNvCxnSpPr>
            <a:cxnSpLocks/>
          </p:cNvCxnSpPr>
          <p:nvPr/>
        </p:nvCxnSpPr>
        <p:spPr>
          <a:xfrm>
            <a:off x="8446616" y="7469088"/>
            <a:ext cx="0" cy="576064"/>
          </a:xfrm>
          <a:prstGeom prst="line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接连接符 10"/>
          <p:cNvCxnSpPr>
            <a:cxnSpLocks/>
          </p:cNvCxnSpPr>
          <p:nvPr/>
        </p:nvCxnSpPr>
        <p:spPr>
          <a:xfrm>
            <a:off x="7078464" y="5956920"/>
            <a:ext cx="0" cy="864096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E9E49B2B-C6BD-2AB6-8DFF-53480B0FCEC2}"/>
                  </a:ext>
                </a:extLst>
              </p:cNvPr>
              <p:cNvSpPr txBox="1"/>
              <p:nvPr/>
            </p:nvSpPr>
            <p:spPr>
              <a:xfrm>
                <a:off x="357717" y="1329731"/>
                <a:ext cx="12494188" cy="2692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276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276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sz="2276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276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𝛻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altLang="zh-CN" sz="2276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276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276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,……</m:t>
                                  </m:r>
                                  <m:sSub>
                                    <m:sSubPr>
                                      <m:ctrlPr>
                                        <a:rPr lang="en-US" altLang="zh-CN" sz="2276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CN" sz="2276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𝑁</m:t>
                                      </m:r>
                                    </m:sub>
                                  </m:sSub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r>
                        <m:rPr>
                          <m:sty m:val="p"/>
                        </m:rPr>
                        <a:rPr lang="el-GR" altLang="zh-CN" sz="2276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Ψ</m:t>
                      </m:r>
                      <m:d>
                        <m:dPr>
                          <m:ctrlP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,……</m:t>
                          </m:r>
                          <m:sSub>
                            <m:sSubPr>
                              <m:ctrlP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altLang="zh-CN" sz="2276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altLang="zh-CN" sz="2276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Ψ</m:t>
                      </m:r>
                      <m:d>
                        <m:dPr>
                          <m:ctrlP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,……</m:t>
                          </m:r>
                          <m:sSub>
                            <m:sSubPr>
                              <m:ctrlP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276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276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                    </m:t>
                      </m:r>
                      <m:r>
                        <a:rPr lang="en-US" altLang="zh-CN" sz="2276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,……</m:t>
                          </m:r>
                          <m:sSub>
                            <m:sSubPr>
                              <m:ctrlP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  <m:r>
                        <a:rPr lang="en-US" altLang="zh-CN" sz="2276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≠</m:t>
                          </m:r>
                          <m: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2276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276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sz="2276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276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altLang="zh-CN" sz="2276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sz="2276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CN" sz="2276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n-US" altLang="zh-CN" sz="2276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sz="2276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altLang="zh-CN" sz="2276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276" i="1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altLang="zh-CN" sz="2276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                        </a:t>
                </a:r>
                <a:r>
                  <a:rPr lang="en-US" altLang="zh-CN" sz="2276" i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Lattice QCD potential</a:t>
                </a:r>
                <a:r>
                  <a:rPr lang="en-US" altLang="zh-CN" sz="2276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altLang="zh-CN" sz="2276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276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p>
                    </m:sSubSup>
                    <m:d>
                      <m:dPr>
                        <m:ctrlP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276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76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2276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276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276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altLang="zh-CN" sz="2276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𝑖𝑗</m:t>
                        </m:r>
                      </m:sub>
                      <m:sup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p>
                    </m:sSubSup>
                    <m:d>
                      <m:dPr>
                        <m:ctrlP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276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76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2276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276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276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276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zh-CN" altLang="en-US" sz="2276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sSup>
                      <m:sSupPr>
                        <m:ctrlP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zh-CN" altLang="en-US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276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276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sz="2276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276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𝑟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276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sup>
                    </m:sSup>
                    <m:sSub>
                      <m:sSubPr>
                        <m:ctrlP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276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276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276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zh-CN" sz="2276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altLang="zh-CN" sz="2276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altLang="zh-CN" sz="2276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276" i="1" u="sng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TextBox 1">
                <a:extLst>
                  <a:ext uri="{FF2B5EF4-FFF2-40B4-BE49-F238E27FC236}">
                    <a16:creationId xmlns:a16="http://schemas.microsoft.com/office/drawing/2014/main" id="{E9E49B2B-C6BD-2AB6-8DFF-53480B0FC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17" y="1329731"/>
                <a:ext cx="12494188" cy="2692788"/>
              </a:xfrm>
              <a:prstGeom prst="rect">
                <a:avLst/>
              </a:prstGeom>
              <a:blipFill>
                <a:blip r:embed="rId3"/>
                <a:stretch>
                  <a:fillRect b="-2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9A99EC1-2924-B627-1BE9-FA885480A0BC}"/>
                  </a:ext>
                </a:extLst>
              </p:cNvPr>
              <p:cNvSpPr/>
              <p:nvPr/>
            </p:nvSpPr>
            <p:spPr>
              <a:xfrm>
                <a:off x="3371849" y="4811738"/>
                <a:ext cx="6370911" cy="1361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l"/>
                <a:r>
                  <a:rPr lang="en-US" altLang="zh-CN" sz="2276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coalescence probability (Wigner function):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276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d>
                        <m:dPr>
                          <m:ctrlP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altLang="zh-CN" sz="2276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sz="2276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76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sz="2276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276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e>
                              </m:acc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Ψ</m:t>
                          </m:r>
                          <m: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/2</m:t>
                          </m:r>
                          <m: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p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(</m:t>
                          </m:r>
                          <m:acc>
                            <m:accPr>
                              <m:chr m:val="⃗"/>
                              <m:ctrlP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276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/2</m:t>
                          </m:r>
                          <m: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CN" sz="2276" i="1" dirty="0">
                              <a:solidFill>
                                <a:srgbClr val="FF000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altLang="zh-CN" sz="2276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69A99EC1-2924-B627-1BE9-FA885480A0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49" y="4811738"/>
                <a:ext cx="6370911" cy="1361206"/>
              </a:xfrm>
              <a:prstGeom prst="rect">
                <a:avLst/>
              </a:prstGeom>
              <a:blipFill>
                <a:blip r:embed="rId4"/>
                <a:stretch>
                  <a:fillRect l="-1244" t="-26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1">
            <a:extLst>
              <a:ext uri="{FF2B5EF4-FFF2-40B4-BE49-F238E27FC236}">
                <a16:creationId xmlns:a16="http://schemas.microsoft.com/office/drawing/2014/main" id="{2794FECE-611E-A698-12CC-BDCCBA64FE4F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  4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F2907DB-FD09-E7A4-3FF7-1DEAAFE327BD}"/>
              </a:ext>
            </a:extLst>
          </p:cNvPr>
          <p:cNvSpPr/>
          <p:nvPr/>
        </p:nvSpPr>
        <p:spPr>
          <a:xfrm>
            <a:off x="7247205" y="1153870"/>
            <a:ext cx="5375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H.He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Y.Liu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PLB746, 59(2015)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71559" y="934129"/>
            <a:ext cx="2861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Functions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63" y="1702048"/>
            <a:ext cx="5869429" cy="3742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565909" y="2303300"/>
                <a:ext cx="1542858" cy="787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𝑐𝑐𝑐</m:t>
                          </m:r>
                        </m:sub>
                      </m:sSub>
                    </m:oMath>
                  </m:oMathPara>
                </a14:m>
                <a:endParaRPr lang="zh-CN" altLang="en-US" sz="512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909" y="2303300"/>
                <a:ext cx="1542858" cy="7879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982509" y="5452864"/>
            <a:ext cx="5375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H.He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PLB771, 349(2017)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989" y="1636440"/>
            <a:ext cx="5435288" cy="63811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43238" y="7906142"/>
            <a:ext cx="49157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S.Shi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PRD102, 114001 (2020)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2F5E6C54-986F-5A7A-2F10-D44B496CFBA6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  5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2D4D97B-F557-A4B1-05A3-A8A61A5E6A6B}"/>
                  </a:ext>
                </a:extLst>
              </p:cNvPr>
              <p:cNvSpPr/>
              <p:nvPr/>
            </p:nvSpPr>
            <p:spPr>
              <a:xfrm>
                <a:off x="9526736" y="2916439"/>
                <a:ext cx="1781257" cy="880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12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𝑐𝑐</m:t>
                      </m:r>
                      <m:acc>
                        <m:accPr>
                          <m:chr m:val="̅"/>
                          <m:ctrlP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zh-CN" altLang="en-US" sz="512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2D4D97B-F557-A4B1-05A3-A8A61A5E6A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736" y="2916439"/>
                <a:ext cx="1781257" cy="880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5C3350C-1080-5771-6532-712A50024290}"/>
                  </a:ext>
                </a:extLst>
              </p:cNvPr>
              <p:cNvSpPr txBox="1"/>
              <p:nvPr/>
            </p:nvSpPr>
            <p:spPr>
              <a:xfrm>
                <a:off x="885776" y="6658029"/>
                <a:ext cx="6624736" cy="59503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𝑐</m:t>
                    </m:r>
                    <m:acc>
                      <m:accPr>
                        <m:chr m:val="̅"/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acc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𝑐</m:t>
                        </m:r>
                      </m:e>
                    </m:acc>
                    <m:r>
                      <a:rPr kumimoji="0" lang="en-US" altLang="zh-CN" sz="32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Cambria Math" panose="02040503050406030204" pitchFamily="18" charset="0"/>
                        <a:sym typeface="Helvetica Light"/>
                      </a:rPr>
                      <m:t>𝑐</m:t>
                    </m:r>
                    <m:acc>
                      <m:accPr>
                        <m:chr m:val="̅"/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accPr>
                      <m:e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𝑐</m:t>
                        </m:r>
                      </m:e>
                    </m:acc>
                  </m:oMath>
                </a14:m>
                <a:r>
                  <a:rPr kumimoji="0" lang="zh-CN" altLang="en-US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 </a:t>
                </a:r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is more compact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</m:ctrlPr>
                      </m:sSubPr>
                      <m:e>
                        <m:r>
                          <a:rPr kumimoji="0" lang="el-GR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Helvetica Light"/>
                          </a:rPr>
                          <m:t>𝛺</m:t>
                        </m:r>
                      </m:e>
                      <m:sub>
                        <m:r>
                          <a:rPr kumimoji="0" lang="en-US" altLang="zh-CN" sz="32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sym typeface="Helvetica Light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kumimoji="0" lang="en-US" altLang="zh-CN" sz="32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Helvetica Light"/>
                  </a:rPr>
                  <a:t>.</a:t>
                </a:r>
                <a:endParaRPr kumimoji="0" lang="zh-CN" altLang="en-US" sz="32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5C3350C-1080-5771-6532-712A50024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76" y="6658029"/>
                <a:ext cx="6624736" cy="595035"/>
              </a:xfrm>
              <a:prstGeom prst="rect">
                <a:avLst/>
              </a:prstGeom>
              <a:blipFill>
                <a:blip r:embed="rId6"/>
                <a:stretch>
                  <a:fillRect t="-11224" b="-3265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31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"/>
              <p:cNvSpPr txBox="1"/>
              <p:nvPr/>
            </p:nvSpPr>
            <p:spPr>
              <a:xfrm>
                <a:off x="2610767" y="433988"/>
                <a:ext cx="7476031" cy="698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800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𝑄𝑄</m:t>
                    </m:r>
                    <m:acc>
                      <m:accPr>
                        <m:chr m:val="̅"/>
                        <m:ctrlPr>
                          <a:rPr lang="en-US" altLang="zh-CN" sz="2800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  <m:acc>
                      <m:accPr>
                        <m:chr m:val="̅"/>
                        <m:ctrlPr>
                          <a:rPr lang="el-GR" altLang="zh-CN" sz="2800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altLang="zh-CN" sz="2800" i="1" u="sng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</m:acc>
                    <m:r>
                      <a:rPr lang="en-US" altLang="zh-CN" sz="2800" i="1" u="sng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800" i="1" u="sng" dirty="0">
                    <a:solidFill>
                      <a:srgbClr val="FF0000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in Vacuum</a:t>
                </a:r>
              </a:p>
              <a:p>
                <a:pPr algn="r"/>
                <a:endParaRPr lang="en-US" altLang="zh-CN" sz="569" dirty="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pPr algn="r"/>
                <a:r>
                  <a:rPr lang="en-US" altLang="zh-CN" sz="569" dirty="0">
                    <a:solidFill>
                      <a:schemeClr val="tx1"/>
                    </a:solidFill>
                    <a:latin typeface="Arial" panose="020B0604020202020204" pitchFamily="34" charset="0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endParaRPr lang="en-US" altLang="zh-CN" sz="569" i="1" dirty="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767" y="433988"/>
                <a:ext cx="7476031" cy="698396"/>
              </a:xfrm>
              <a:prstGeom prst="rect">
                <a:avLst/>
              </a:prstGeom>
              <a:blipFill>
                <a:blip r:embed="rId2"/>
                <a:stretch>
                  <a:fillRect t="-8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61" y="2276511"/>
            <a:ext cx="11367663" cy="512056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449705" y="1873950"/>
            <a:ext cx="48133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S.Shi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PRD102, 114001 (2020)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84242" y="2810054"/>
            <a:ext cx="5325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LHCb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Collaboration, Science Bulletin 65, 1983(2020)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A1EAF640-2958-11ED-E262-ACB0EB727C86}"/>
              </a:ext>
            </a:extLst>
          </p:cNvPr>
          <p:cNvSpPr txBox="1"/>
          <p:nvPr/>
        </p:nvSpPr>
        <p:spPr>
          <a:xfrm>
            <a:off x="562540" y="9210560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  6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10645" y="370700"/>
            <a:ext cx="2983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Wigner Functions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912" y="1384644"/>
            <a:ext cx="5066155" cy="31321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08" y="5164832"/>
            <a:ext cx="4631560" cy="36142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858684" y="8642702"/>
            <a:ext cx="48133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S.Shi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PRD102, 114001 (2020)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943318" y="1348408"/>
                <a:ext cx="1542858" cy="787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𝑐𝑐𝑐</m:t>
                          </m:r>
                        </m:sub>
                      </m:sSub>
                    </m:oMath>
                  </m:oMathPara>
                </a14:m>
                <a:endParaRPr lang="zh-CN" altLang="en-US" sz="512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318" y="1348408"/>
                <a:ext cx="1542858" cy="787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597707" y="5452864"/>
                <a:ext cx="1781257" cy="880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512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𝑐𝑐</m:t>
                      </m:r>
                      <m:acc>
                        <m:accPr>
                          <m:chr m:val="̅"/>
                          <m:ctrlP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512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zh-CN" altLang="en-US" sz="512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707" y="5452864"/>
                <a:ext cx="1781257" cy="880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1">
            <a:extLst>
              <a:ext uri="{FF2B5EF4-FFF2-40B4-BE49-F238E27FC236}">
                <a16:creationId xmlns:a16="http://schemas.microsoft.com/office/drawing/2014/main" id="{1990EF9B-6813-D7F4-0C0C-BC72FBD70E0D}"/>
              </a:ext>
            </a:extLst>
          </p:cNvPr>
          <p:cNvSpPr txBox="1"/>
          <p:nvPr/>
        </p:nvSpPr>
        <p:spPr>
          <a:xfrm>
            <a:off x="525736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  7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E39AF8D-3AF5-9DDE-0027-1C10629D7A97}"/>
                  </a:ext>
                </a:extLst>
              </p:cNvPr>
              <p:cNvSpPr txBox="1"/>
              <p:nvPr/>
            </p:nvSpPr>
            <p:spPr>
              <a:xfrm>
                <a:off x="8446616" y="2331525"/>
                <a:ext cx="2592288" cy="8170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𝐴𝐴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𝑐𝑜𝑙𝑙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𝑝𝑝</m:t>
                            </m:r>
                          </m:sub>
                        </m:sSub>
                      </m:den>
                    </m:f>
                    <m:r>
                      <a:rPr lang="en-US" altLang="zh-C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r>
                  <a:rPr lang="zh-CN" alt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E39AF8D-3AF5-9DDE-0027-1C10629D7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616" y="2331525"/>
                <a:ext cx="2592288" cy="817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0C87303A-CEF8-961F-4D5D-D7AA49C0AD2F}"/>
              </a:ext>
            </a:extLst>
          </p:cNvPr>
          <p:cNvSpPr/>
          <p:nvPr/>
        </p:nvSpPr>
        <p:spPr>
          <a:xfrm>
            <a:off x="2062629" y="4444752"/>
            <a:ext cx="53758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PLB775, 84(2017)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0D5A0B-F6A8-7249-558F-C972C916A2BA}"/>
                  </a:ext>
                </a:extLst>
              </p:cNvPr>
              <p:cNvSpPr txBox="1"/>
              <p:nvPr/>
            </p:nvSpPr>
            <p:spPr>
              <a:xfrm>
                <a:off x="8446616" y="5308848"/>
                <a:ext cx="2592288" cy="8170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𝐴𝐴</m:t>
                            </m:r>
                          </m:sub>
                        </m:sSub>
                        <m:r>
                          <a:rPr lang="en-US" altLang="zh-CN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𝑐𝑜𝑙𝑙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𝑝𝑝</m:t>
                            </m:r>
                          </m:sub>
                        </m:sSub>
                      </m:den>
                    </m:f>
                    <m:r>
                      <a:rPr lang="en-US" altLang="zh-C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altLang="zh-CN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zh-CN" altLang="en-US" sz="28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zh-CN" altLang="en-US" sz="28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A0D5A0B-F6A8-7249-558F-C972C916A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616" y="5308848"/>
                <a:ext cx="2592288" cy="8170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C9B627F8-B4C6-B8EE-B26C-DF4AAFA9AA2A}"/>
              </a:ext>
            </a:extLst>
          </p:cNvPr>
          <p:cNvSpPr/>
          <p:nvPr/>
        </p:nvSpPr>
        <p:spPr>
          <a:xfrm>
            <a:off x="7654528" y="7181056"/>
            <a:ext cx="4283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Off-diagonal interactions 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654528" y="2428528"/>
                <a:ext cx="617157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→</m:t>
                      </m:r>
                    </m:oMath>
                  </m:oMathPara>
                </a14:m>
                <a:endParaRPr kumimoji="0" lang="zh-CN" alt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528" y="2428528"/>
                <a:ext cx="617157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7726536" y="5402922"/>
                <a:ext cx="617157" cy="5539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CN" altLang="en-US" sz="3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Helvetica Light"/>
                        </a:rPr>
                        <m:t>→</m:t>
                      </m:r>
                    </m:oMath>
                  </m:oMathPara>
                </a14:m>
                <a:endParaRPr kumimoji="0" lang="zh-CN" alt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536" y="5402922"/>
                <a:ext cx="617157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6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"/>
              <p:cNvSpPr txBox="1"/>
              <p:nvPr/>
            </p:nvSpPr>
            <p:spPr>
              <a:xfrm>
                <a:off x="2918002" y="628328"/>
                <a:ext cx="7476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zh-CN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altLang="zh-CN" sz="2800" i="1" dirty="0">
                  <a:solidFill>
                    <a:schemeClr val="tx1"/>
                  </a:solidFill>
                  <a:latin typeface="Arial" panose="020B0604020202020204" pitchFamily="34" charset="0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002" y="628328"/>
                <a:ext cx="747603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Screen Shot 2021-07-01 at 5.53.50 PM.png" descr="Screen Shot 2021-07-01 at 5.53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48" y="1564432"/>
            <a:ext cx="4198866" cy="5513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Screen Shot 2021-07-01 at 9.24.21 PM.png" descr="Screen Shot 2021-07-01 at 9.24.2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376" y="1420416"/>
            <a:ext cx="4931748" cy="3177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Screen Shot 2021-07-02 at 10.35.08 AM.png" descr="Screen Shot 2021-07-02 at 10.35.08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376" y="4948808"/>
            <a:ext cx="4813335" cy="3003106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矩形 14"/>
          <p:cNvSpPr/>
          <p:nvPr/>
        </p:nvSpPr>
        <p:spPr>
          <a:xfrm>
            <a:off x="2880320" y="7964433"/>
            <a:ext cx="6934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also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L.Zhang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X.Li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W.Xing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S.Cao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G.Qin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Phys.Rev.C111, 5(2025)   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7CF6F1B9-9CB8-197F-49C3-9E0B3DC56A09}"/>
              </a:ext>
            </a:extLst>
          </p:cNvPr>
          <p:cNvSpPr txBox="1"/>
          <p:nvPr/>
        </p:nvSpPr>
        <p:spPr>
          <a:xfrm>
            <a:off x="562540" y="9125272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  8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1BC700A-5B78-9025-9BD4-FBCFDA02789F}"/>
              </a:ext>
            </a:extLst>
          </p:cNvPr>
          <p:cNvSpPr/>
          <p:nvPr/>
        </p:nvSpPr>
        <p:spPr>
          <a:xfrm>
            <a:off x="6840760" y="1051665"/>
            <a:ext cx="4198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Eur.Phys.J.A61, 41(2025)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96" y="5125395"/>
            <a:ext cx="4560981" cy="32534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5696" y="8366533"/>
            <a:ext cx="4301278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range potential at high T !</a:t>
            </a:r>
            <a:endParaRPr lang="zh-CN" altLang="en-US" sz="199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2902000" y="575524"/>
                <a:ext cx="799299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487647" indent="-487647"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𝛺</m:t>
                        </m:r>
                      </m:e>
                      <m:sub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𝑐𝑐𝑐</m:t>
                        </m:r>
                      </m:sub>
                    </m:sSub>
                  </m:oMath>
                </a14:m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a Borromean Ring and an </a:t>
                </a:r>
                <a:r>
                  <a:rPr lang="en-US" altLang="zh-CN" sz="2800" i="1" u="sng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Efimov</a:t>
                </a:r>
                <a:r>
                  <a:rPr lang="en-US" altLang="zh-CN" sz="2800" i="1" u="sng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</a:t>
                </a:r>
                <a:endParaRPr lang="en-US" altLang="zh-CN" sz="2800" i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2000" y="575524"/>
                <a:ext cx="7992991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55" y="5262100"/>
            <a:ext cx="3944549" cy="330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505378" y="5286446"/>
          <a:ext cx="4557306" cy="324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6" imgW="2700314" imgH="2138226" progId="AcroExch.Document.11">
                  <p:embed/>
                </p:oleObj>
              </mc:Choice>
              <mc:Fallback>
                <p:oleObj name="Acrobat Document" r:id="rId6" imgW="2700314" imgH="2138226" progId="AcroExch.Document.11">
                  <p:embed/>
                  <p:pic>
                    <p:nvPicPr>
                      <p:cNvPr id="3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5378" y="5286446"/>
                        <a:ext cx="4557306" cy="3241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23" y="5593679"/>
            <a:ext cx="721783" cy="71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38570" y="8563609"/>
                <a:ext cx="5018158" cy="634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27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altLang="zh-CN" sz="2276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altLang="zh-CN" sz="2276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276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276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zh-CN" altLang="en-US" sz="2276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altLang="zh-CN" sz="2276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276" i="1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altLang="zh-CN" sz="2276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=515</m:t>
                    </m:r>
                  </m:oMath>
                </a14:m>
                <a:r>
                  <a:rPr lang="en-US" altLang="zh-CN" sz="2276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altLang="zh-CN" sz="2276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Efimov</a:t>
                </a:r>
                <a:r>
                  <a:rPr lang="en-US" altLang="zh-CN" sz="2276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state !</a:t>
                </a:r>
                <a:endParaRPr lang="zh-CN" altLang="en-US" sz="2276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570" y="8563609"/>
                <a:ext cx="5018158" cy="6342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8784976" y="988368"/>
            <a:ext cx="3759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6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J.Zhao</a:t>
            </a:r>
            <a:r>
              <a:rPr lang="en-US" altLang="zh-CN" sz="1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PZ, PLB775,84(2017)</a:t>
            </a:r>
            <a:endParaRPr lang="zh-CN" altLang="en-US" sz="16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508356" y="3647864"/>
            <a:ext cx="10036315" cy="113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399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Question:</a:t>
            </a:r>
            <a:r>
              <a:rPr lang="en-US" altLang="zh-CN" sz="2399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99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 to realize </a:t>
            </a:r>
            <a:r>
              <a:rPr lang="en-US" altLang="zh-CN" sz="2399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Efimov</a:t>
            </a:r>
            <a:r>
              <a:rPr lang="en-US" altLang="zh-CN" sz="2399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 at quark level?                                                                                      </a:t>
            </a:r>
          </a:p>
          <a:p>
            <a:pPr algn="l"/>
            <a:r>
              <a:rPr lang="en-US" altLang="zh-CN" sz="2399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Answer:   </a:t>
            </a:r>
            <a:r>
              <a:rPr lang="en-US" altLang="zh-CN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vacuum, no, because of the long range interaction.</a:t>
            </a:r>
          </a:p>
          <a:p>
            <a:pPr algn="l"/>
            <a:r>
              <a:rPr lang="en-US" altLang="zh-CN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At finite temperature, probably yes, due to the screened quark potential. </a:t>
            </a:r>
            <a:endParaRPr lang="zh-CN" altLang="en-US" sz="20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B_state.png"/>
          <p:cNvPicPr/>
          <p:nvPr/>
        </p:nvPicPr>
        <p:blipFill>
          <a:blip r:embed="rId10"/>
          <a:stretch>
            <a:fillRect/>
          </a:stretch>
        </p:blipFill>
        <p:spPr>
          <a:xfrm>
            <a:off x="1791476" y="1281806"/>
            <a:ext cx="2355462" cy="21612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te070517052.jpg"/>
          <p:cNvPicPr/>
          <p:nvPr/>
        </p:nvPicPr>
        <p:blipFill>
          <a:blip r:embed="rId11"/>
          <a:stretch>
            <a:fillRect/>
          </a:stretch>
        </p:blipFill>
        <p:spPr>
          <a:xfrm>
            <a:off x="6088740" y="1497225"/>
            <a:ext cx="4714938" cy="19082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1">
            <a:extLst>
              <a:ext uri="{FF2B5EF4-FFF2-40B4-BE49-F238E27FC236}">
                <a16:creationId xmlns:a16="http://schemas.microsoft.com/office/drawing/2014/main" id="{626216CD-8930-59FF-835D-6800CC94CA0F}"/>
              </a:ext>
            </a:extLst>
          </p:cNvPr>
          <p:cNvSpPr txBox="1"/>
          <p:nvPr/>
        </p:nvSpPr>
        <p:spPr>
          <a:xfrm>
            <a:off x="562540" y="9210560"/>
            <a:ext cx="11879720" cy="346760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l"/>
            <a:r>
              <a:rPr lang="en-US" altLang="zh-CN" sz="14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Pengfei Zhuang,  Workshop on QCD phases, Dalian, 20251008-11                                                                                                                               9</a:t>
            </a:r>
            <a:endParaRPr lang="zh-CN" altLang="en-US" sz="14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2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13500</TotalTime>
  <Words>621</Words>
  <Application>Microsoft Office PowerPoint</Application>
  <PresentationFormat>Custom</PresentationFormat>
  <Paragraphs>182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Helvetica Light</vt:lpstr>
      <vt:lpstr>Helvetica Neue</vt:lpstr>
      <vt:lpstr>楷体</vt:lpstr>
      <vt:lpstr>Arial</vt:lpstr>
      <vt:lpstr>Cambria Math</vt:lpstr>
      <vt:lpstr>White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zhuang</dc:creator>
  <cp:lastModifiedBy>Windows 用户</cp:lastModifiedBy>
  <cp:revision>671</cp:revision>
  <dcterms:modified xsi:type="dcterms:W3CDTF">2025-10-08T09:20:12Z</dcterms:modified>
</cp:coreProperties>
</file>