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5"/>
  </p:notesMasterIdLst>
  <p:sldIdLst>
    <p:sldId id="1250" r:id="rId2"/>
    <p:sldId id="928" r:id="rId3"/>
    <p:sldId id="1258" r:id="rId4"/>
    <p:sldId id="1263" r:id="rId5"/>
    <p:sldId id="1265" r:id="rId6"/>
    <p:sldId id="1264" r:id="rId7"/>
    <p:sldId id="930" r:id="rId8"/>
    <p:sldId id="1259" r:id="rId9"/>
    <p:sldId id="1257" r:id="rId10"/>
    <p:sldId id="1261" r:id="rId11"/>
    <p:sldId id="1262" r:id="rId12"/>
    <p:sldId id="1266" r:id="rId13"/>
    <p:sldId id="933" r:id="rId14"/>
    <p:sldId id="865" r:id="rId15"/>
    <p:sldId id="881" r:id="rId16"/>
    <p:sldId id="1243" r:id="rId17"/>
    <p:sldId id="869" r:id="rId18"/>
    <p:sldId id="870" r:id="rId19"/>
    <p:sldId id="1267" r:id="rId20"/>
    <p:sldId id="921" r:id="rId21"/>
    <p:sldId id="926" r:id="rId22"/>
    <p:sldId id="1255" r:id="rId23"/>
    <p:sldId id="1149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4D4D4D"/>
    <a:srgbClr val="663300"/>
    <a:srgbClr val="660033"/>
    <a:srgbClr val="660066"/>
    <a:srgbClr val="993300"/>
    <a:srgbClr val="006600"/>
    <a:srgbClr val="996600"/>
    <a:srgbClr val="B4DE8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46" autoAdjust="0"/>
  </p:normalViewPr>
  <p:slideViewPr>
    <p:cSldViewPr>
      <p:cViewPr varScale="1">
        <p:scale>
          <a:sx n="110" d="100"/>
          <a:sy n="110" d="100"/>
        </p:scale>
        <p:origin x="131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85FB32-0F20-45D5-AF11-1BB58DE9EE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5429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C38DD18-7FC4-44B7-956E-C09A286E0F2D}" type="slidenum">
              <a:rPr lang="en-US" altLang="zh-CN" sz="1200" smtClean="0"/>
              <a:pPr/>
              <a:t>15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57216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3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AA41-DCAD-43AD-B4EC-95E4B9D086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690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8381-F6F9-4319-8024-DA3860795C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016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1842-C67D-4F8F-8350-CCA213E00E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076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5F2C-7BFC-4D78-B6CC-3B1F74C474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993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323F-CD9E-4C83-ABCF-48E675B318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406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F080-4378-4227-9633-86D1994F21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120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6BA5-314A-4991-935B-A081BB9CCE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85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FAE8-74D4-4A80-A9C7-669BFD8B03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37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9DAC-773F-45FE-9C96-5FDDA533E5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43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7838-3873-47C4-9850-8BFB16C497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381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D7E0-D209-4FF0-B6CB-6A60280727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78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B4D3-A0BC-4BAE-A5E3-56B1389FD7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656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D99B-31EF-4A79-81D1-8DE6792BA7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222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E04E-1535-449A-97DB-DE3CA1EF69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19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CCE0-A8D0-4D2C-850E-B41211B339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73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8329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3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98F35158-6462-4442-8998-CAA85DF54B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  <p:sldLayoutId id="2147484632" r:id="rId13"/>
    <p:sldLayoutId id="2147484633" r:id="rId14"/>
    <p:sldLayoutId id="214748463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5.png"/><Relationship Id="rId7" Type="http://schemas.openxmlformats.org/officeDocument/2006/relationships/image" Target="../media/image26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7.emf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gi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th.phys.titech.ac.jp/~conf2003/poster1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10" Type="http://schemas.openxmlformats.org/officeDocument/2006/relationships/slide" Target="slide5.xml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23u.mov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ic17"/>
          <p:cNvPicPr>
            <a:picLocks noChangeAspect="1" noChangeArrowheads="1"/>
          </p:cNvPicPr>
          <p:nvPr/>
        </p:nvPicPr>
        <p:blipFill>
          <a:blip r:embed="rId2">
            <a:lum bright="-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-27383"/>
            <a:ext cx="9180513" cy="144016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zh-CN" sz="4000" b="1" spc="-8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华文行楷" panose="02010800040101010101" pitchFamily="2" charset="-122"/>
              </a:rPr>
              <a:t>QCD Phase Diagram in View of General Principle</a:t>
            </a:r>
            <a:endParaRPr lang="zh-CN" altLang="en-US" b="1" spc="-18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7950" y="1412379"/>
            <a:ext cx="9251950" cy="1152525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dirty="0"/>
              <a:t>   </a:t>
            </a:r>
            <a:r>
              <a:rPr lang="en-US" altLang="zh-CN" dirty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Yu-</a:t>
            </a:r>
            <a:r>
              <a:rPr lang="en-US" altLang="zh-CN" dirty="0" err="1">
                <a:solidFill>
                  <a:schemeClr val="accent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xin</a:t>
            </a:r>
            <a:r>
              <a:rPr lang="en-US" altLang="zh-CN" dirty="0">
                <a:solidFill>
                  <a:schemeClr val="accent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Liu </a:t>
            </a:r>
            <a:endParaRPr lang="zh-CN" altLang="en-US" b="1" dirty="0">
              <a:latin typeface="Comic Sans MS" panose="030F0702030302020204" pitchFamily="66" charset="0"/>
            </a:endParaRPr>
          </a:p>
          <a:p>
            <a:pPr marL="711200" indent="-711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Department of Physics, Peking University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36512" y="6021288"/>
            <a:ext cx="9396413" cy="7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lvl="0" eaLnBrk="1" hangingPunct="1">
              <a:defRPr/>
            </a:pPr>
            <a:r>
              <a:rPr lang="en-US" altLang="zh-CN" sz="2500" b="1" kern="0" spc="-80" dirty="0">
                <a:latin typeface="Comic Sans MS" panose="030F0702030302020204" pitchFamily="66" charset="0"/>
                <a:ea typeface="华文行楷" panose="02010800040101010101" pitchFamily="2" charset="-122"/>
              </a:rPr>
              <a:t>Intl. Workshop on the QCD Phase Diagram: From Theory to Experimental Signatures</a:t>
            </a:r>
            <a:r>
              <a:rPr lang="en-US" altLang="zh-CN" sz="2500" b="1" kern="0" spc="-80" dirty="0">
                <a:latin typeface="+mn-lt"/>
                <a:ea typeface="华文行楷" panose="02010800040101010101" pitchFamily="2" charset="-122"/>
              </a:rPr>
              <a:t>,</a:t>
            </a:r>
            <a:r>
              <a:rPr lang="en-US" altLang="zh-CN" sz="2500" b="1" kern="0" spc="-80" dirty="0">
                <a:latin typeface="Comic Sans MS" panose="030F0702030302020204" pitchFamily="66" charset="0"/>
                <a:ea typeface="华文行楷" panose="02010800040101010101" pitchFamily="2" charset="-122"/>
              </a:rPr>
              <a:t> Dalian</a:t>
            </a:r>
            <a:r>
              <a:rPr lang="zh-CN" altLang="en-US" sz="2600" b="1" kern="0" spc="-80" dirty="0">
                <a:latin typeface="+mn-ea"/>
                <a:ea typeface="+mn-ea"/>
              </a:rPr>
              <a:t>，</a:t>
            </a:r>
            <a:r>
              <a:rPr lang="en-US" altLang="zh-CN" sz="2500" b="1" spc="-80" dirty="0">
                <a:latin typeface="Comic Sans MS" panose="030F0702030302020204" pitchFamily="66" charset="0"/>
                <a:ea typeface="华文行楷" panose="02010800040101010101" pitchFamily="2" charset="-122"/>
              </a:rPr>
              <a:t>2025/10/10/</a:t>
            </a:r>
            <a:endParaRPr lang="zh-CN" altLang="en-US" sz="2500" b="1" spc="-80" dirty="0"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9552" y="2709317"/>
            <a:ext cx="8425061" cy="316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711200" indent="-7112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                           </a:t>
            </a: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en-US" altLang="zh-CN" sz="3000" b="1" dirty="0">
                <a:solidFill>
                  <a:srgbClr val="FF0000"/>
                </a:solidFill>
                <a:latin typeface="Comic Sans MS" panose="030F0702030302020204" pitchFamily="66" charset="0"/>
                <a:ea typeface="华文行楷" pitchFamily="2" charset="-122"/>
              </a:rPr>
              <a:t>Outline</a:t>
            </a:r>
            <a:r>
              <a:rPr lang="zh-CN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    </a:t>
            </a:r>
          </a:p>
          <a:p>
            <a:pPr marL="711200" indent="-711200" eaLnBrk="1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3000" b="1" dirty="0">
                <a:solidFill>
                  <a:srgbClr val="FF0000"/>
                </a:solidFill>
              </a:rPr>
              <a:t>               </a:t>
            </a: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</a:t>
            </a:r>
            <a:r>
              <a:rPr lang="en-US" altLang="zh-CN" sz="2600" b="1" dirty="0">
                <a:solidFill>
                  <a:srgbClr val="FF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Introduction</a:t>
            </a:r>
            <a:endParaRPr lang="en-US" altLang="zh-CN" sz="30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711200" indent="-711200" eaLnBrk="1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/>
                <a:ea typeface="华文行楷"/>
              </a:rPr>
              <a:t>             Ⅱ</a:t>
            </a: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zh-CN" sz="2600" b="1" dirty="0">
                <a:solidFill>
                  <a:srgbClr val="FF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Order of QCD Phase Transition</a:t>
            </a:r>
            <a:r>
              <a:rPr lang="en-US" altLang="zh-CN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zh-CN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pPr marL="711200" indent="-711200" eaLnBrk="1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/>
                <a:ea typeface="华文行楷"/>
              </a:rPr>
              <a:t>             Ⅲ</a:t>
            </a:r>
            <a:r>
              <a:rPr lang="en-US" altLang="zh-C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zh-CN" sz="2600" b="1" dirty="0">
                <a:solidFill>
                  <a:srgbClr val="FF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Possibility of Observation in RHIC</a:t>
            </a:r>
            <a:endParaRPr lang="en-US" altLang="zh-CN" sz="3000" b="1" dirty="0">
              <a:solidFill>
                <a:srgbClr val="FF00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pPr marL="711200" indent="-711200" eaLnBrk="1" hangingPunct="1">
              <a:spcBef>
                <a:spcPts val="6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华文行楷"/>
                <a:ea typeface="华文行楷"/>
              </a:rPr>
              <a:t>             Ⅳ</a:t>
            </a:r>
            <a:r>
              <a:rPr lang="en-US" altLang="zh-CN" sz="3000" b="1" dirty="0">
                <a:solidFill>
                  <a:srgbClr val="FF0000"/>
                </a:solidFill>
              </a:rPr>
              <a:t>.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Summary &amp; Remarks</a:t>
            </a:r>
            <a:endParaRPr lang="en-US" altLang="zh-CN" sz="30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5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539750" y="0"/>
            <a:ext cx="860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3600" b="1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0" y="-36095"/>
            <a:ext cx="9144000" cy="907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8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 </a:t>
            </a:r>
            <a:r>
              <a:rPr lang="en-US" altLang="zh-CN" sz="25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Taking the thermodynamic potential in terms of the baryon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5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 number fluctuations or the chemical potential fluctuations </a:t>
            </a:r>
            <a:endParaRPr lang="zh-CN" altLang="en-US" sz="2500" b="1" dirty="0">
              <a:solidFill>
                <a:srgbClr val="8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B1696F-812E-4149-87A1-850728A6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420184"/>
            <a:ext cx="8892480" cy="43781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Y. Lu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F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Gao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X.F. Luo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L. Chang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and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X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Liu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  Sci. China-Phys. Mech. </a:t>
            </a:r>
            <a:r>
              <a:rPr lang="en-US" altLang="zh-CN" sz="1600" dirty="0" err="1">
                <a:solidFill>
                  <a:schemeClr val="bg2"/>
                </a:solidFill>
                <a:latin typeface="+mn-lt"/>
                <a:sym typeface="Symbol" pitchFamily="18" charset="2"/>
              </a:rPr>
              <a:t>Atron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68, 251012 (2025). 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(a </a:t>
            </a:r>
            <a:r>
              <a:rPr lang="en-US" altLang="zh-CN" sz="1600" dirty="0" err="1">
                <a:solidFill>
                  <a:schemeClr val="bg2"/>
                </a:solidFill>
                <a:latin typeface="+mn-lt"/>
                <a:sym typeface="Symbol" pitchFamily="18" charset="2"/>
              </a:rPr>
              <a:t>rViv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: 2211.03401)</a:t>
            </a:r>
            <a:endParaRPr lang="en-US" altLang="zh-CN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EF7C8AB9-3AD5-45C9-898A-6687B5FD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71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zh-CN" altLang="en-US" sz="2800" b="1" kern="0" spc="-28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Symbol" panose="05050102010706020507" pitchFamily="18" charset="2"/>
              </a:rPr>
              <a:t>    </a:t>
            </a:r>
            <a:r>
              <a:rPr lang="en-US" altLang="zh-CN" sz="28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experimental data &amp; calculations </a:t>
            </a:r>
            <a:r>
              <a:rPr lang="en-US" altLang="zh-CN" sz="2800" b="1" kern="0" spc="-28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Wingdings" panose="05000000000000000000" pitchFamily="2" charset="2"/>
              </a:rPr>
              <a:t> </a:t>
            </a:r>
            <a:endParaRPr lang="zh-CN" altLang="en-US" sz="2400" b="1" dirty="0">
              <a:solidFill>
                <a:schemeClr val="bg2"/>
              </a:solidFill>
              <a:latin typeface="+mn-lt"/>
              <a:ea typeface="华文行楷" panose="0201080004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E05AFD-7BFC-44EA-8C3C-B59534A80BA6}"/>
              </a:ext>
            </a:extLst>
          </p:cNvPr>
          <p:cNvSpPr/>
          <p:nvPr/>
        </p:nvSpPr>
        <p:spPr>
          <a:xfrm>
            <a:off x="251520" y="3429000"/>
            <a:ext cx="900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spc="-8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Extracted thermodynamic potential reads </a:t>
            </a:r>
            <a:endParaRPr lang="en-US" altLang="zh-CN" sz="2600" spc="-80" dirty="0">
              <a:solidFill>
                <a:schemeClr val="bg2"/>
              </a:solidFill>
              <a:latin typeface="Comic Sans MS" panose="030F0702030302020204" pitchFamily="66" charset="0"/>
              <a:ea typeface="+mn-ea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75E6424-B738-40E6-B7A2-07D07C79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340768"/>
            <a:ext cx="3240360" cy="5454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5FA7D89-0F94-4A6F-BA95-560B0BF72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57" y="3858673"/>
            <a:ext cx="6686087" cy="257018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962A09A-A723-4BA0-9674-B7D4A5672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32065"/>
            <a:ext cx="2622681" cy="20727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529AED7-6B57-4E24-B552-455C88454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5" y="1412776"/>
            <a:ext cx="2312124" cy="2016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4651174-CA82-4501-B2C1-19AE17FF0786}"/>
                  </a:ext>
                </a:extLst>
              </p:cNvPr>
              <p:cNvSpPr/>
              <p:nvPr/>
            </p:nvSpPr>
            <p:spPr>
              <a:xfrm>
                <a:off x="6588225" y="1268760"/>
                <a:ext cx="2312124" cy="24622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spc="-80" dirty="0">
                    <a:solidFill>
                      <a:srgbClr val="000000"/>
                    </a:solidFill>
                    <a:ea typeface="华文行楷" panose="02010800040101010101" pitchFamily="2" charset="-122"/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1000" b="1" i="1" spc="-6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</m:t>
                    </m:r>
                  </m:oMath>
                </a14:m>
                <a:r>
                  <a:rPr lang="en-US" altLang="zh-CN" sz="1000" b="1" spc="-6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</a:rPr>
                  <a:t> Along the freeze-out line in DSE </a:t>
                </a:r>
                <a:endParaRPr lang="zh-CN" altLang="en-US" sz="1000" spc="-6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4651174-CA82-4501-B2C1-19AE17FF0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5" y="1268760"/>
                <a:ext cx="2312124" cy="246221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9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9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539750" y="0"/>
            <a:ext cx="860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3600" b="1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0" y="-36095"/>
            <a:ext cx="9144000" cy="907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8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 </a:t>
            </a:r>
            <a:r>
              <a:rPr lang="en-US" altLang="zh-CN" sz="25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Taking the thermodynamic potential in terms of the baryon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5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 number fluctuations or the chemical potential fluctuations </a:t>
            </a:r>
            <a:endParaRPr lang="zh-CN" altLang="en-US" sz="2500" b="1" dirty="0">
              <a:solidFill>
                <a:srgbClr val="8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B1696F-812E-4149-87A1-850728A6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420184"/>
            <a:ext cx="8892480" cy="43781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Y. Lu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F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Gao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X.F. Luo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L. Chang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and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X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Liu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  Sci. China-Phys. Mech. </a:t>
            </a:r>
            <a:r>
              <a:rPr lang="en-US" altLang="zh-CN" sz="1600" dirty="0" err="1">
                <a:solidFill>
                  <a:schemeClr val="bg2"/>
                </a:solidFill>
                <a:latin typeface="+mn-lt"/>
                <a:sym typeface="Symbol" pitchFamily="18" charset="2"/>
              </a:rPr>
              <a:t>Atron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68, 251012 (2025). 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(a </a:t>
            </a:r>
            <a:r>
              <a:rPr lang="en-US" altLang="zh-CN" sz="1600" dirty="0" err="1">
                <a:solidFill>
                  <a:schemeClr val="bg2"/>
                </a:solidFill>
                <a:latin typeface="+mn-lt"/>
                <a:sym typeface="Symbol" pitchFamily="18" charset="2"/>
              </a:rPr>
              <a:t>rViv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: 2211.03401)</a:t>
            </a:r>
            <a:endParaRPr lang="en-US" altLang="zh-CN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EF7C8AB9-3AD5-45C9-898A-6687B5FD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71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zh-CN" altLang="en-US" sz="2800" b="1" kern="0" spc="-28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Symbol" panose="05050102010706020507" pitchFamily="18" charset="2"/>
              </a:rPr>
              <a:t>    </a:t>
            </a:r>
            <a:r>
              <a:rPr lang="en-US" altLang="zh-CN" sz="28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Check via the NJL model</a:t>
            </a:r>
            <a:endParaRPr lang="zh-CN" altLang="en-US" sz="2400" b="1" dirty="0">
              <a:solidFill>
                <a:schemeClr val="bg2"/>
              </a:solidFill>
              <a:latin typeface="+mn-lt"/>
              <a:ea typeface="华文行楷" panose="020108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868C20-6E21-4306-B466-51E4CA4E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19" y="1359931"/>
            <a:ext cx="5965096" cy="468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539750" y="0"/>
            <a:ext cx="860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3600" b="1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0" y="-36095"/>
            <a:ext cx="914400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30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 Including</a:t>
            </a:r>
            <a:r>
              <a:rPr lang="en-US" altLang="zh-CN" sz="26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30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the</a:t>
            </a:r>
            <a:r>
              <a:rPr lang="en-US" altLang="zh-CN" sz="18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30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dynamical</a:t>
            </a:r>
            <a:r>
              <a:rPr lang="en-US" altLang="zh-CN" sz="18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30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evolution</a:t>
            </a:r>
            <a:r>
              <a:rPr lang="en-US" altLang="zh-CN" sz="20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30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&amp;</a:t>
            </a:r>
            <a:r>
              <a:rPr lang="en-US" altLang="zh-CN" sz="20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30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other effects</a:t>
            </a:r>
            <a:endParaRPr lang="zh-CN" altLang="en-US" sz="3000" b="1" dirty="0">
              <a:solidFill>
                <a:srgbClr val="8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B1696F-812E-4149-87A1-850728A6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420184"/>
            <a:ext cx="8892480" cy="43781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L.J. Jiang</a:t>
            </a:r>
            <a:r>
              <a:rPr lang="en-US" altLang="zh-CN" sz="1800" b="1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F</a:t>
            </a:r>
            <a:r>
              <a:rPr lang="en-US" altLang="zh-CN" sz="1800" b="1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Gao</a:t>
            </a:r>
            <a:r>
              <a:rPr lang="en-US" altLang="zh-CN" sz="1800" b="1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and</a:t>
            </a:r>
            <a:r>
              <a:rPr lang="en-US" altLang="zh-CN" sz="1800" b="1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</a:t>
            </a:r>
            <a:r>
              <a:rPr lang="en-US" altLang="zh-CN" sz="1800" b="1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X</a:t>
            </a:r>
            <a:r>
              <a:rPr lang="en-US" altLang="zh-CN" sz="1800" b="1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Liu</a:t>
            </a:r>
            <a:r>
              <a:rPr lang="en-US" altLang="zh-CN" sz="1800" b="1" dirty="0">
                <a:solidFill>
                  <a:schemeClr val="bg2"/>
                </a:solidFill>
                <a:latin typeface="+mn-lt"/>
                <a:sym typeface="Symbol" pitchFamily="18" charset="2"/>
              </a:rPr>
              <a:t>,   Eur. Phys. J. C 85, 807 (2025). (</a:t>
            </a:r>
            <a:r>
              <a:rPr lang="en-US" altLang="zh-CN" sz="1800" b="1" dirty="0" err="1">
                <a:solidFill>
                  <a:schemeClr val="bg2"/>
                </a:solidFill>
                <a:latin typeface="+mn-lt"/>
                <a:sym typeface="Symbol" pitchFamily="18" charset="2"/>
              </a:rPr>
              <a:t>arViv</a:t>
            </a:r>
            <a:r>
              <a:rPr lang="en-US" altLang="zh-CN" sz="1800" b="1" dirty="0">
                <a:solidFill>
                  <a:schemeClr val="bg2"/>
                </a:solidFill>
                <a:latin typeface="+mn-lt"/>
                <a:sym typeface="Symbol" pitchFamily="18" charset="2"/>
              </a:rPr>
              <a:t>: 2310.15770)</a:t>
            </a:r>
            <a:endParaRPr lang="en-US" altLang="zh-CN" sz="18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EF7C8AB9-3AD5-45C9-898A-6687B5FD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951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zh-CN" altLang="en-US" sz="2800" b="1" kern="0" spc="-28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Symbol" panose="05050102010706020507" pitchFamily="18" charset="2"/>
              </a:rPr>
              <a:t>    </a:t>
            </a:r>
            <a:r>
              <a:rPr lang="en-US" altLang="zh-CN" sz="28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With the Fokker-Planck equation &amp; relation time approx.</a:t>
            </a:r>
            <a:endParaRPr lang="zh-CN" altLang="en-US" sz="2600" b="1" dirty="0">
              <a:solidFill>
                <a:schemeClr val="bg2"/>
              </a:solidFill>
              <a:latin typeface="+mn-lt"/>
              <a:ea typeface="华文行楷" panose="0201080004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513EE9-48DD-4CFA-B971-5D74F4C2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60" y="980728"/>
            <a:ext cx="7532679" cy="192765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33C33B-C895-49A8-BDA4-DBF237E77E6B}"/>
              </a:ext>
            </a:extLst>
          </p:cNvPr>
          <p:cNvSpPr/>
          <p:nvPr/>
        </p:nvSpPr>
        <p:spPr>
          <a:xfrm>
            <a:off x="1187624" y="2181470"/>
            <a:ext cx="7393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900" b="1" i="1" dirty="0">
                <a:solidFill>
                  <a:srgbClr val="131413"/>
                </a:solidFill>
                <a:latin typeface="MTMI"/>
              </a:rPr>
              <a:t>τ</a:t>
            </a:r>
            <a:r>
              <a:rPr lang="en-US" altLang="zh-CN" sz="900" b="1" baseline="-25000" dirty="0" err="1">
                <a:solidFill>
                  <a:srgbClr val="131413"/>
                </a:solidFill>
                <a:latin typeface="Times-Italic"/>
              </a:rPr>
              <a:t>rel</a:t>
            </a:r>
            <a:r>
              <a:rPr lang="en-US" altLang="zh-CN" sz="900" b="1" i="1" dirty="0">
                <a:solidFill>
                  <a:srgbClr val="131413"/>
                </a:solidFill>
                <a:latin typeface="Times-Italic"/>
              </a:rPr>
              <a:t> </a:t>
            </a:r>
            <a:r>
              <a:rPr lang="en-US" altLang="zh-CN" sz="900" b="1" dirty="0">
                <a:solidFill>
                  <a:srgbClr val="131413"/>
                </a:solidFill>
                <a:latin typeface="MTSYN"/>
              </a:rPr>
              <a:t>= </a:t>
            </a:r>
            <a:r>
              <a:rPr lang="en-US" altLang="zh-CN" sz="900" b="1" dirty="0">
                <a:solidFill>
                  <a:srgbClr val="131413"/>
                </a:solidFill>
                <a:latin typeface="Times-Roman"/>
              </a:rPr>
              <a:t>0</a:t>
            </a:r>
            <a:r>
              <a:rPr lang="en-US" altLang="zh-CN" sz="900" b="1" i="1" dirty="0">
                <a:solidFill>
                  <a:srgbClr val="131413"/>
                </a:solidFill>
                <a:latin typeface="MTMI"/>
              </a:rPr>
              <a:t>.</a:t>
            </a:r>
            <a:r>
              <a:rPr lang="en-US" altLang="zh-CN" sz="900" b="1" dirty="0">
                <a:solidFill>
                  <a:srgbClr val="131413"/>
                </a:solidFill>
                <a:latin typeface="Times-Roman"/>
              </a:rPr>
              <a:t>1 </a:t>
            </a:r>
            <a:r>
              <a:rPr lang="en-US" altLang="zh-CN" sz="900" b="1" dirty="0" err="1">
                <a:solidFill>
                  <a:srgbClr val="131413"/>
                </a:solidFill>
                <a:latin typeface="Times-Roman"/>
              </a:rPr>
              <a:t>fm</a:t>
            </a:r>
            <a:endParaRPr lang="zh-CN" altLang="en-US" sz="9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87193C1-08AB-4230-9D80-57B1CEEA9018}"/>
              </a:ext>
            </a:extLst>
          </p:cNvPr>
          <p:cNvSpPr/>
          <p:nvPr/>
        </p:nvSpPr>
        <p:spPr>
          <a:xfrm>
            <a:off x="2627784" y="2205444"/>
            <a:ext cx="7393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900" b="1" i="1" dirty="0">
                <a:solidFill>
                  <a:srgbClr val="131413"/>
                </a:solidFill>
                <a:latin typeface="MTMI"/>
              </a:rPr>
              <a:t>τ</a:t>
            </a:r>
            <a:r>
              <a:rPr lang="en-US" altLang="zh-CN" sz="900" b="1" baseline="-25000" dirty="0" err="1">
                <a:solidFill>
                  <a:srgbClr val="131413"/>
                </a:solidFill>
                <a:latin typeface="Times-Italic"/>
              </a:rPr>
              <a:t>rel</a:t>
            </a:r>
            <a:r>
              <a:rPr lang="en-US" altLang="zh-CN" sz="900" b="1" i="1" dirty="0">
                <a:solidFill>
                  <a:srgbClr val="131413"/>
                </a:solidFill>
                <a:latin typeface="Times-Italic"/>
              </a:rPr>
              <a:t> </a:t>
            </a:r>
            <a:r>
              <a:rPr lang="en-US" altLang="zh-CN" sz="900" b="1" dirty="0">
                <a:solidFill>
                  <a:srgbClr val="131413"/>
                </a:solidFill>
                <a:latin typeface="MTSYN"/>
              </a:rPr>
              <a:t>= </a:t>
            </a:r>
            <a:r>
              <a:rPr lang="en-US" altLang="zh-CN" sz="900" b="1" dirty="0">
                <a:solidFill>
                  <a:srgbClr val="131413"/>
                </a:solidFill>
                <a:latin typeface="Times-Roman"/>
              </a:rPr>
              <a:t>0</a:t>
            </a:r>
            <a:r>
              <a:rPr lang="en-US" altLang="zh-CN" sz="900" b="1" i="1" dirty="0">
                <a:solidFill>
                  <a:srgbClr val="131413"/>
                </a:solidFill>
                <a:latin typeface="MTMI"/>
              </a:rPr>
              <a:t>.</a:t>
            </a:r>
            <a:r>
              <a:rPr lang="en-US" altLang="zh-CN" sz="900" b="1" dirty="0">
                <a:solidFill>
                  <a:srgbClr val="131413"/>
                </a:solidFill>
                <a:latin typeface="Times-Roman"/>
              </a:rPr>
              <a:t>1 </a:t>
            </a:r>
            <a:r>
              <a:rPr lang="en-US" altLang="zh-CN" sz="900" b="1" dirty="0" err="1">
                <a:solidFill>
                  <a:srgbClr val="131413"/>
                </a:solidFill>
                <a:latin typeface="Times-Roman"/>
              </a:rPr>
              <a:t>fm</a:t>
            </a:r>
            <a:endParaRPr lang="zh-CN" altLang="en-US" sz="9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A666A52-16AF-4A44-88F3-F128F6461F38}"/>
              </a:ext>
            </a:extLst>
          </p:cNvPr>
          <p:cNvSpPr/>
          <p:nvPr/>
        </p:nvSpPr>
        <p:spPr>
          <a:xfrm>
            <a:off x="4067944" y="2204864"/>
            <a:ext cx="7393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900" b="1" i="1" dirty="0">
                <a:solidFill>
                  <a:srgbClr val="131413"/>
                </a:solidFill>
                <a:latin typeface="MTMI"/>
              </a:rPr>
              <a:t>τ</a:t>
            </a:r>
            <a:r>
              <a:rPr lang="en-US" altLang="zh-CN" sz="900" b="1" baseline="-25000" dirty="0" err="1">
                <a:solidFill>
                  <a:srgbClr val="131413"/>
                </a:solidFill>
                <a:latin typeface="Times-Italic"/>
              </a:rPr>
              <a:t>rel</a:t>
            </a:r>
            <a:r>
              <a:rPr lang="en-US" altLang="zh-CN" sz="900" b="1" i="1" dirty="0">
                <a:solidFill>
                  <a:srgbClr val="131413"/>
                </a:solidFill>
                <a:latin typeface="Times-Italic"/>
              </a:rPr>
              <a:t> </a:t>
            </a:r>
            <a:r>
              <a:rPr lang="en-US" altLang="zh-CN" sz="900" b="1" dirty="0">
                <a:solidFill>
                  <a:srgbClr val="131413"/>
                </a:solidFill>
                <a:latin typeface="MTSYN"/>
              </a:rPr>
              <a:t>= </a:t>
            </a:r>
            <a:r>
              <a:rPr lang="en-US" altLang="zh-CN" sz="900" b="1" dirty="0">
                <a:solidFill>
                  <a:srgbClr val="131413"/>
                </a:solidFill>
                <a:latin typeface="Times-Roman"/>
              </a:rPr>
              <a:t>0</a:t>
            </a:r>
            <a:r>
              <a:rPr lang="en-US" altLang="zh-CN" sz="900" b="1" i="1" dirty="0">
                <a:solidFill>
                  <a:srgbClr val="131413"/>
                </a:solidFill>
                <a:latin typeface="MTMI"/>
              </a:rPr>
              <a:t>.</a:t>
            </a:r>
            <a:r>
              <a:rPr lang="en-US" altLang="zh-CN" sz="900" b="1" dirty="0">
                <a:solidFill>
                  <a:srgbClr val="131413"/>
                </a:solidFill>
                <a:latin typeface="Times-Roman"/>
              </a:rPr>
              <a:t>1 </a:t>
            </a:r>
            <a:r>
              <a:rPr lang="en-US" altLang="zh-CN" sz="900" b="1" dirty="0" err="1">
                <a:solidFill>
                  <a:srgbClr val="131413"/>
                </a:solidFill>
                <a:latin typeface="Times-Roman"/>
              </a:rPr>
              <a:t>fm</a:t>
            </a:r>
            <a:endParaRPr lang="zh-CN" altLang="en-US" sz="9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4482DE-65D5-4BA5-8B8D-7BAF8C75B358}"/>
              </a:ext>
            </a:extLst>
          </p:cNvPr>
          <p:cNvSpPr/>
          <p:nvPr/>
        </p:nvSpPr>
        <p:spPr>
          <a:xfrm>
            <a:off x="5508104" y="2271300"/>
            <a:ext cx="7393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900" b="1" i="1" dirty="0">
                <a:solidFill>
                  <a:srgbClr val="131413"/>
                </a:solidFill>
                <a:latin typeface="MTMI"/>
              </a:rPr>
              <a:t>τ</a:t>
            </a:r>
            <a:r>
              <a:rPr lang="en-US" altLang="zh-CN" sz="900" b="1" baseline="-25000" dirty="0" err="1">
                <a:solidFill>
                  <a:srgbClr val="131413"/>
                </a:solidFill>
                <a:latin typeface="Times-Italic"/>
              </a:rPr>
              <a:t>rel</a:t>
            </a:r>
            <a:r>
              <a:rPr lang="en-US" altLang="zh-CN" sz="900" b="1" i="1" dirty="0">
                <a:solidFill>
                  <a:srgbClr val="131413"/>
                </a:solidFill>
                <a:latin typeface="Times-Italic"/>
              </a:rPr>
              <a:t> </a:t>
            </a:r>
            <a:r>
              <a:rPr lang="en-US" altLang="zh-CN" sz="900" b="1" dirty="0">
                <a:solidFill>
                  <a:srgbClr val="131413"/>
                </a:solidFill>
                <a:latin typeface="MTSYN"/>
              </a:rPr>
              <a:t>= </a:t>
            </a:r>
            <a:r>
              <a:rPr lang="en-US" altLang="zh-CN" sz="900" b="1" dirty="0">
                <a:solidFill>
                  <a:srgbClr val="131413"/>
                </a:solidFill>
                <a:latin typeface="Times-Roman"/>
              </a:rPr>
              <a:t>0</a:t>
            </a:r>
            <a:r>
              <a:rPr lang="en-US" altLang="zh-CN" sz="900" b="1" i="1" dirty="0">
                <a:solidFill>
                  <a:srgbClr val="131413"/>
                </a:solidFill>
                <a:latin typeface="MTMI"/>
              </a:rPr>
              <a:t>.</a:t>
            </a:r>
            <a:r>
              <a:rPr lang="en-US" altLang="zh-CN" sz="900" b="1" dirty="0">
                <a:solidFill>
                  <a:srgbClr val="131413"/>
                </a:solidFill>
                <a:latin typeface="Times-Roman"/>
              </a:rPr>
              <a:t>1 </a:t>
            </a:r>
            <a:r>
              <a:rPr lang="en-US" altLang="zh-CN" sz="900" b="1" dirty="0" err="1">
                <a:solidFill>
                  <a:srgbClr val="131413"/>
                </a:solidFill>
                <a:latin typeface="Times-Roman"/>
              </a:rPr>
              <a:t>fm</a:t>
            </a:r>
            <a:endParaRPr lang="zh-CN" altLang="en-US" sz="9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B16DC46-01F4-4EAA-8D24-2D3866680188}"/>
              </a:ext>
            </a:extLst>
          </p:cNvPr>
          <p:cNvSpPr/>
          <p:nvPr/>
        </p:nvSpPr>
        <p:spPr>
          <a:xfrm>
            <a:off x="6948264" y="2295641"/>
            <a:ext cx="7393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900" b="1" i="1" dirty="0">
                <a:solidFill>
                  <a:srgbClr val="131413"/>
                </a:solidFill>
                <a:latin typeface="MTMI"/>
              </a:rPr>
              <a:t>τ</a:t>
            </a:r>
            <a:r>
              <a:rPr lang="en-US" altLang="zh-CN" sz="900" b="1" baseline="-25000" dirty="0" err="1">
                <a:solidFill>
                  <a:srgbClr val="131413"/>
                </a:solidFill>
                <a:latin typeface="Times-Italic"/>
              </a:rPr>
              <a:t>rel</a:t>
            </a:r>
            <a:r>
              <a:rPr lang="en-US" altLang="zh-CN" sz="900" b="1" i="1" dirty="0">
                <a:solidFill>
                  <a:srgbClr val="131413"/>
                </a:solidFill>
                <a:latin typeface="Times-Italic"/>
              </a:rPr>
              <a:t> </a:t>
            </a:r>
            <a:r>
              <a:rPr lang="en-US" altLang="zh-CN" sz="900" b="1" dirty="0">
                <a:solidFill>
                  <a:srgbClr val="131413"/>
                </a:solidFill>
                <a:latin typeface="MTSYN"/>
              </a:rPr>
              <a:t>= </a:t>
            </a:r>
            <a:r>
              <a:rPr lang="en-US" altLang="zh-CN" sz="900" b="1" dirty="0">
                <a:solidFill>
                  <a:srgbClr val="131413"/>
                </a:solidFill>
                <a:latin typeface="Times-Roman"/>
              </a:rPr>
              <a:t>0</a:t>
            </a:r>
            <a:r>
              <a:rPr lang="en-US" altLang="zh-CN" sz="900" b="1" i="1" dirty="0">
                <a:solidFill>
                  <a:srgbClr val="131413"/>
                </a:solidFill>
                <a:latin typeface="MTMI"/>
              </a:rPr>
              <a:t>.</a:t>
            </a:r>
            <a:r>
              <a:rPr lang="en-US" altLang="zh-CN" sz="900" b="1" dirty="0">
                <a:solidFill>
                  <a:srgbClr val="131413"/>
                </a:solidFill>
                <a:latin typeface="Times-Roman"/>
              </a:rPr>
              <a:t>1 </a:t>
            </a:r>
            <a:r>
              <a:rPr lang="en-US" altLang="zh-CN" sz="900" b="1" dirty="0" err="1">
                <a:solidFill>
                  <a:srgbClr val="131413"/>
                </a:solidFill>
                <a:latin typeface="Times-Roman"/>
              </a:rPr>
              <a:t>fm</a:t>
            </a:r>
            <a:endParaRPr lang="zh-CN" altLang="en-US" sz="9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6B4FDC-1259-41AB-8C71-51EE2744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2" y="2982403"/>
            <a:ext cx="2907764" cy="26068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E15879-A37D-412F-8D38-0FB1D6912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5" y="2982401"/>
            <a:ext cx="2664296" cy="26068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CE6DE8-27D8-44ED-8EDC-864341D46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2996952"/>
            <a:ext cx="222808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4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539750" y="0"/>
            <a:ext cx="860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3600" b="1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zh-CN" b="1" kern="0" spc="-80" dirty="0">
                <a:solidFill>
                  <a:srgbClr val="800000"/>
                </a:solidFill>
                <a:latin typeface="Times New Roman"/>
                <a:ea typeface="宋体"/>
                <a:cs typeface="Times New Roman" panose="02020603050405020304" pitchFamily="18" charset="0"/>
                <a:sym typeface="Symbol" panose="05050102010706020507" pitchFamily="18" charset="2"/>
              </a:rPr>
              <a:t>4.</a:t>
            </a:r>
            <a:r>
              <a:rPr lang="zh-CN" altLang="en-US" b="1" kern="0" dirty="0">
                <a:solidFill>
                  <a:srgbClr val="800000"/>
                </a:solidFill>
                <a:latin typeface="Comic Sans MS" panose="030F0702030302020204" pitchFamily="66" charset="0"/>
                <a:ea typeface="宋体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宋体"/>
                <a:cs typeface="Times New Roman" panose="02020603050405020304" pitchFamily="18" charset="0"/>
                <a:sym typeface="Symbol" panose="05050102010706020507" pitchFamily="18" charset="2"/>
              </a:rPr>
              <a:t>Possibility for the CEP to be detected at RHIC</a:t>
            </a:r>
            <a:endParaRPr lang="zh-CN" altLang="en-US" sz="2800" b="1" dirty="0">
              <a:solidFill>
                <a:schemeClr val="bg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0" y="476672"/>
                <a:ext cx="9066213" cy="509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600" b="1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 </a:t>
                </a:r>
                <a:r>
                  <a:rPr lang="en-US" altLang="zh-CN" sz="2600" b="1" dirty="0">
                    <a:solidFill>
                      <a:schemeClr val="bg2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Generally </a:t>
                </a:r>
                <a:r>
                  <a:rPr lang="en-US" altLang="zh-CN" sz="2400" b="1" kern="0" dirty="0">
                    <a:solidFill>
                      <a:srgbClr val="0000FF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4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  <m:r>
                          <a:rPr lang="en-US" altLang="zh-CN" sz="2400" b="1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zh-CN" altLang="en-US" sz="24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24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𝐁</m:t>
                            </m:r>
                            <m:r>
                              <a:rPr lang="en-US" altLang="zh-CN" sz="24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altLang="zh-CN" sz="24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e>
                    </m:d>
                    <m:r>
                      <a:rPr lang="en-US" altLang="zh-CN" sz="2400" b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4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4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𝟏𝟎𝟓</m:t>
                    </m:r>
                    <m:r>
                      <a:rPr lang="en-US" altLang="zh-CN" sz="24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en-US" altLang="zh-CN" sz="24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𝟏𝟐𝟎</m:t>
                    </m:r>
                    <m:r>
                      <a:rPr lang="en-US" altLang="zh-CN" sz="24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4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𝟔𝟎𝟎</m:t>
                    </m:r>
                    <m:r>
                      <a:rPr lang="en-US" altLang="zh-CN" sz="24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en-US" altLang="zh-CN" sz="24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𝟕𝟎𝟎</m:t>
                    </m:r>
                    <m:r>
                      <a:rPr lang="en-US" altLang="zh-CN" sz="24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4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MeV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.</a:t>
                </a:r>
                <a:endParaRPr lang="zh-CN" altLang="en-US" sz="2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6672"/>
                <a:ext cx="9066213" cy="509178"/>
              </a:xfrm>
              <a:prstGeom prst="rect">
                <a:avLst/>
              </a:prstGeom>
              <a:blipFill>
                <a:blip r:embed="rId2"/>
                <a:stretch>
                  <a:fillRect l="-1210" t="-11905" b="-273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-36512" y="908720"/>
            <a:ext cx="9503841" cy="7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b="1" kern="0" spc="-280" dirty="0">
                <a:solidFill>
                  <a:srgbClr val="8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200" b="1" kern="0" spc="-6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 The experiments observed are the states after the freeze-out</a:t>
            </a:r>
            <a:r>
              <a:rPr lang="en-US" altLang="zh-CN" sz="2200" b="1" kern="0" spc="-60" dirty="0">
                <a:solidFill>
                  <a:srgbClr val="800000"/>
                </a:solidFill>
                <a:latin typeface="+mn-lt"/>
                <a:ea typeface="华文行楷" panose="0201080004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2200" b="1" kern="0" spc="-6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200" b="1" kern="0" spc="-6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 but not the those at the phase transition.</a:t>
            </a:r>
            <a:endParaRPr lang="zh-CN" altLang="en-US" sz="2200" b="1" kern="0" spc="-80" dirty="0">
              <a:solidFill>
                <a:srgbClr val="00A44A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B1696F-812E-4149-87A1-850728A6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5344"/>
            <a:ext cx="9066212" cy="3411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22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Yi Lu</a:t>
            </a:r>
            <a:r>
              <a:rPr lang="en-US" altLang="zh-CN" sz="2200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22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et. al.</a:t>
            </a:r>
            <a:r>
              <a:rPr lang="en-US" altLang="zh-CN" sz="2200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22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in preparation</a:t>
            </a:r>
            <a:r>
              <a:rPr lang="en-US" altLang="zh-CN" sz="2200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endParaRPr lang="en-US" altLang="zh-CN" sz="2200" dirty="0">
              <a:solidFill>
                <a:schemeClr val="bg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0B7DD9B0-E098-45BB-9BCC-521BD3B14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512" y="1579439"/>
                <a:ext cx="9503841" cy="735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Clr>
                    <a:schemeClr val="accent2"/>
                  </a:buClr>
                  <a:buSzPct val="80000"/>
                  <a:defRPr/>
                </a:pPr>
                <a:r>
                  <a:rPr lang="en-US" altLang="zh-CN" sz="2200" b="1" kern="0" spc="-6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 Determining the freeze-out condition via the DSE including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kern="0" spc="-6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200" b="1" i="1" kern="0" spc="-6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CN" sz="2200" b="1" i="1" kern="0" spc="-6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2200" b="1" kern="0" spc="-6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accent2"/>
                  </a:buClr>
                  <a:buSzPct val="80000"/>
                  <a:defRPr/>
                </a:pPr>
                <a:r>
                  <a:rPr lang="en-US" altLang="zh-CN" sz="2200" b="1" kern="0" spc="-6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 to consider the Polyakov-loop effect</a:t>
                </a:r>
                <a:endParaRPr lang="zh-CN" altLang="en-US" sz="2200" b="1" kern="0" spc="-80" dirty="0">
                  <a:solidFill>
                    <a:schemeClr val="bg1"/>
                  </a:solidFill>
                  <a:latin typeface="Comic Sans MS" panose="030F0702030302020204" pitchFamily="66" charset="0"/>
                  <a:ea typeface="华文行楷" panose="02010800040101010101" pitchFamily="2" charset="-122"/>
                </a:endParaRPr>
              </a:p>
            </p:txBody>
          </p:sp>
        </mc:Choice>
        <mc:Fallback xmlns="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0B7DD9B0-E098-45BB-9BCC-521BD3B14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1579439"/>
                <a:ext cx="9503841" cy="735586"/>
              </a:xfrm>
              <a:prstGeom prst="rect">
                <a:avLst/>
              </a:prstGeom>
              <a:blipFill>
                <a:blip r:embed="rId3"/>
                <a:stretch>
                  <a:fillRect l="-834" t="-6612" b="-157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F4D867F3-F0BC-4CB2-AC49-95684724CEFC}"/>
              </a:ext>
            </a:extLst>
          </p:cNvPr>
          <p:cNvSpPr/>
          <p:nvPr/>
        </p:nvSpPr>
        <p:spPr>
          <a:xfrm>
            <a:off x="395536" y="4797152"/>
            <a:ext cx="5405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0" dirty="0">
                <a:solidFill>
                  <a:srgbClr val="0000FF"/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</a:t>
            </a:r>
            <a:endParaRPr lang="zh-CN" altLang="en-US" sz="26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44E097-C8CA-457A-B9B7-4D05626E33AC}"/>
              </a:ext>
            </a:extLst>
          </p:cNvPr>
          <p:cNvSpPr/>
          <p:nvPr/>
        </p:nvSpPr>
        <p:spPr>
          <a:xfrm>
            <a:off x="107504" y="5733256"/>
            <a:ext cx="90662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200" b="1" kern="0" spc="-6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 It is possible for the CEP to be detected at RHIC if the beam </a:t>
            </a:r>
          </a:p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200" b="1" kern="0" spc="-6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intensity is enhanced.</a:t>
            </a:r>
            <a:endParaRPr lang="zh-CN" altLang="en-US" sz="2200" b="1" kern="0" spc="-80" dirty="0">
              <a:solidFill>
                <a:srgbClr val="0000FF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875C05-6827-4E74-B60C-30BA0F2D0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76" y="2276872"/>
            <a:ext cx="4370804" cy="1676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8815F7-C8EA-4BAE-A8BF-1601DFDD1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009565"/>
            <a:ext cx="2448272" cy="1795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B00293-61C3-46A0-9843-C5651D143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352" y="2276872"/>
            <a:ext cx="2257295" cy="16767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DF63C5-FDC4-435E-829F-B628343FE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854" y="4049281"/>
            <a:ext cx="2228282" cy="175598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6176399-6E04-4D04-A3E9-C74B8D493F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160" y="4005064"/>
            <a:ext cx="2016224" cy="175819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81B6CCA2-B7E2-4671-9751-75B6C82F1203}"/>
              </a:ext>
            </a:extLst>
          </p:cNvPr>
          <p:cNvSpPr/>
          <p:nvPr/>
        </p:nvSpPr>
        <p:spPr>
          <a:xfrm>
            <a:off x="6228185" y="4211796"/>
            <a:ext cx="1368151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sz="900" b="1" spc="-6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 </a:t>
            </a:r>
            <a:r>
              <a:rPr lang="en-US" altLang="zh-CN" sz="900" b="1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Along the freeze-out line in DSE</a:t>
            </a:r>
            <a:r>
              <a:rPr lang="en-US" altLang="zh-CN" sz="900" b="1" spc="-6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</a:t>
            </a:r>
            <a:endParaRPr lang="zh-CN" altLang="en-US" sz="900" spc="-60" dirty="0"/>
          </a:p>
        </p:txBody>
      </p:sp>
    </p:spTree>
    <p:extLst>
      <p:ext uri="{BB962C8B-B14F-4D97-AF65-F5344CB8AC3E}">
        <p14:creationId xmlns:p14="http://schemas.microsoft.com/office/powerpoint/2010/main" val="7677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20" grpId="0"/>
      <p:bldP spid="24" grpId="0"/>
      <p:bldP spid="10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7" name="Rectangle 7"/>
          <p:cNvSpPr>
            <a:spLocks noChangeArrowheads="1"/>
          </p:cNvSpPr>
          <p:nvPr/>
        </p:nvSpPr>
        <p:spPr bwMode="auto">
          <a:xfrm>
            <a:off x="0" y="5517232"/>
            <a:ext cx="9144000" cy="11389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spcBef>
                <a:spcPts val="1800"/>
              </a:spcBef>
              <a:buFont typeface="Symbol" pitchFamily="18" charset="2"/>
              <a:buNone/>
              <a:defRPr/>
            </a:pPr>
            <a:r>
              <a:rPr lang="en-US" altLang="zh-CN" sz="4400" b="1" dirty="0">
                <a:solidFill>
                  <a:srgbClr val="A2001F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Thanks</a:t>
            </a:r>
            <a:r>
              <a:rPr lang="en-US" altLang="zh-CN" sz="4400" b="1" dirty="0">
                <a:solidFill>
                  <a:srgbClr val="A2001F"/>
                </a:solidFill>
                <a:latin typeface="+mn-lt"/>
                <a:ea typeface="华文行楷" pitchFamily="2" charset="-122"/>
                <a:sym typeface="Symbol" pitchFamily="18" charset="2"/>
              </a:rPr>
              <a:t> !! </a:t>
            </a:r>
            <a:endParaRPr lang="zh-CN" altLang="en-US" sz="4400" b="1" dirty="0">
              <a:solidFill>
                <a:srgbClr val="A2001F"/>
              </a:solidFill>
              <a:latin typeface="+mn-lt"/>
              <a:ea typeface="华文行楷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-34624" y="1916832"/>
                <a:ext cx="9394826" cy="474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zh-CN" sz="2400" b="1" dirty="0">
                    <a:solidFill>
                      <a:srgbClr val="663300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zh-CN" sz="22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sym typeface="Symbol" panose="05050102010706020507" pitchFamily="18" charset="2"/>
                  </a:rPr>
                  <a:t> </a:t>
                </a:r>
                <a:r>
                  <a:rPr lang="en-US" altLang="zh-CN" sz="2200" b="1" dirty="0" err="1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fQCD</a:t>
                </a:r>
                <a:r>
                  <a:rPr lang="en-US" altLang="zh-CN" sz="22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(DSE &amp; FRG) </a:t>
                </a:r>
                <a:r>
                  <a:rPr lang="en-US" altLang="zh-CN" sz="2200" b="1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</a:t>
                </a:r>
                <a:r>
                  <a:rPr lang="en-US" altLang="zh-CN" sz="2200" b="1" kern="0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b="1" i="1" kern="0" dirty="0">
                            <a:solidFill>
                              <a:schemeClr val="bg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1" i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200" b="1" i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200" b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  <m:r>
                          <a:rPr lang="en-US" altLang="zh-CN" sz="2200" b="1" i="1" kern="0" dirty="0">
                            <a:solidFill>
                              <a:schemeClr val="bg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b="1" i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zh-CN" altLang="en-US" sz="2200" b="1" i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2200" b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𝐁</m:t>
                            </m:r>
                            <m:r>
                              <a:rPr lang="en-US" altLang="zh-CN" sz="2200" b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altLang="zh-CN" sz="2200" b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e>
                    </m:d>
                    <m:r>
                      <a:rPr lang="en-US" altLang="zh-CN" sz="2200" b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200" b="1" i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200" b="1" i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𝟏𝟎𝟓</m:t>
                    </m:r>
                    <m:r>
                      <a:rPr lang="en-US" altLang="zh-CN" sz="2200" b="1" i="1" kern="0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en-US" altLang="zh-CN" sz="2200" b="1" i="1" kern="0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𝟏𝟐𝟎</m:t>
                    </m:r>
                    <m:r>
                      <a:rPr lang="en-US" altLang="zh-CN" sz="2200" b="1" i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200" b="1" i="1" kern="0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altLang="zh-CN" sz="2200" b="1" i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𝟔</m:t>
                    </m:r>
                    <m:r>
                      <a:rPr lang="en-US" altLang="zh-CN" sz="2200" b="1" i="1" kern="0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𝟎𝟎</m:t>
                    </m:r>
                    <m:r>
                      <a:rPr lang="en-US" altLang="zh-CN" sz="2200" b="1" i="1" kern="0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en-US" altLang="zh-CN" sz="2200" b="1" i="1" kern="0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𝟕𝟎𝟎</m:t>
                    </m:r>
                    <m:r>
                      <a:rPr lang="en-US" altLang="zh-CN" sz="2200" b="1" i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1200" b="1" kern="0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</a:t>
                </a:r>
                <a:r>
                  <a:rPr lang="en-US" altLang="zh-CN" sz="2200" b="1" kern="0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MeV.</a:t>
                </a:r>
                <a:endParaRPr lang="zh-CN" altLang="en-US" sz="2200" dirty="0">
                  <a:solidFill>
                    <a:schemeClr val="bg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4624" y="1916832"/>
                <a:ext cx="9394826" cy="474489"/>
              </a:xfrm>
              <a:prstGeom prst="rect">
                <a:avLst/>
              </a:prstGeom>
              <a:blipFill>
                <a:blip r:embed="rId2"/>
                <a:stretch>
                  <a:fillRect t="-3846" b="-217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-34624" y="656701"/>
            <a:ext cx="95392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ª"/>
            </a:pPr>
            <a:r>
              <a:rPr lang="en-US" altLang="zh-CN" sz="26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With general principle and observations</a:t>
            </a:r>
            <a:r>
              <a:rPr lang="en-US" altLang="zh-CN" sz="2600" b="1" dirty="0">
                <a:solidFill>
                  <a:schemeClr val="bg1"/>
                </a:solidFill>
                <a:sym typeface="Symbol" panose="05050102010706020507" pitchFamily="18" charset="2"/>
              </a:rPr>
              <a:t>, </a:t>
            </a:r>
            <a:r>
              <a:rPr lang="en-US" altLang="zh-CN" sz="26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we show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there must exist a CEP in QCD Phase diagram</a:t>
            </a:r>
            <a:r>
              <a:rPr lang="en-US" altLang="zh-CN" sz="2600" b="1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.</a:t>
            </a:r>
            <a:endParaRPr lang="zh-CN" altLang="en-US" sz="2600" dirty="0">
              <a:latin typeface="+mn-lt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648506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 A new criterion to identify the 1</a:t>
            </a:r>
            <a:r>
              <a:rPr lang="en-US" altLang="zh-CN" sz="2600" b="1" baseline="300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st</a:t>
            </a:r>
            <a:r>
              <a:rPr lang="en-US" altLang="zh-CN" sz="26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PT is proposed</a:t>
            </a:r>
            <a:r>
              <a:rPr lang="en-US" altLang="zh-CN" sz="26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0F4FC7F-9B5C-47E0-A7AA-E3D85C321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506" y="2348880"/>
                <a:ext cx="9394826" cy="878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zh-CN" sz="2400" b="1" dirty="0">
                    <a:solidFill>
                      <a:srgbClr val="663300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zh-CN" sz="24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sym typeface="Symbol" panose="05050102010706020507" pitchFamily="18" charset="2"/>
                  </a:rPr>
                  <a:t> </a:t>
                </a:r>
                <a:r>
                  <a:rPr lang="en-US" altLang="zh-CN" sz="24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Combining</a:t>
                </a:r>
                <a:r>
                  <a:rPr lang="en-US" altLang="zh-CN" sz="18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the</a:t>
                </a:r>
                <a:r>
                  <a:rPr lang="en-US" altLang="zh-CN" sz="18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DSE</a:t>
                </a:r>
                <a:r>
                  <a:rPr lang="en-US" altLang="zh-CN" sz="18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calculation</a:t>
                </a:r>
                <a:r>
                  <a:rPr lang="en-US" altLang="zh-CN" sz="18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&amp;</a:t>
                </a:r>
                <a:r>
                  <a:rPr lang="en-US" altLang="zh-CN" sz="18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the</a:t>
                </a:r>
                <a:r>
                  <a:rPr lang="en-US" altLang="zh-CN" sz="18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Lee-Yang</a:t>
                </a:r>
                <a:r>
                  <a:rPr lang="en-US" altLang="zh-CN" sz="18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zero</a:t>
                </a:r>
                <a:r>
                  <a:rPr lang="en-US" altLang="zh-CN" sz="18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analysis </a:t>
                </a:r>
              </a:p>
              <a:p>
                <a:pPr lvl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400" b="1" dirty="0">
                    <a:solidFill>
                      <a:srgbClr val="6633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</a:t>
                </a:r>
                <a:r>
                  <a:rPr lang="en-US" altLang="zh-CN" sz="2400" b="1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 </a:t>
                </a:r>
                <a:r>
                  <a:rPr lang="en-US" altLang="zh-CN" sz="2400" b="1" kern="0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kern="0" dirty="0">
                            <a:solidFill>
                              <a:schemeClr val="bg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400" b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  <m:r>
                          <a:rPr lang="en-US" altLang="zh-CN" sz="2400" b="1" i="1" kern="0" dirty="0">
                            <a:solidFill>
                              <a:schemeClr val="bg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1" i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zh-CN" altLang="en-US" sz="2400" b="1" i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2400" b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𝐁</m:t>
                            </m:r>
                            <m:r>
                              <a:rPr lang="en-US" altLang="zh-CN" sz="2400" b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altLang="zh-CN" sz="2400" b="1" kern="0" dirty="0">
                                <a:solidFill>
                                  <a:schemeClr val="bg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e>
                    </m:d>
                    <m:r>
                      <a:rPr lang="en-US" altLang="zh-CN" sz="2400" b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400" b="1" i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400" b="1" i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𝟏𝟐𝟐</m:t>
                    </m:r>
                    <m:r>
                      <a:rPr lang="en-US" altLang="zh-CN" sz="2400" b="1" i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400" b="1" i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𝟔𝟓𝟐</m:t>
                    </m:r>
                    <m:r>
                      <a:rPr lang="en-US" altLang="zh-CN" sz="2400" b="1" i="1" kern="0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400" b="1" kern="0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MeV.</a:t>
                </a:r>
                <a:endParaRPr lang="zh-CN" altLang="en-US"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0F4FC7F-9B5C-47E0-A7AA-E3D85C321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9506" y="2348880"/>
                <a:ext cx="9394826" cy="878510"/>
              </a:xfrm>
              <a:prstGeom prst="rect">
                <a:avLst/>
              </a:prstGeom>
              <a:blipFill>
                <a:blip r:embed="rId3"/>
                <a:stretch>
                  <a:fillRect t="-6250" r="-844" b="-13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95A685BB-713C-459B-9BA6-1C7CBFD0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189" y="-18256"/>
            <a:ext cx="9176189" cy="6749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 algn="l" eaLnBrk="1" hangingPunct="1">
              <a:defRPr/>
            </a:pPr>
            <a:r>
              <a:rPr lang="en-US" altLang="zh-CN" sz="3600" b="1" spc="-350" dirty="0">
                <a:solidFill>
                  <a:srgbClr val="800000"/>
                </a:solidFill>
                <a:effectLst/>
                <a:latin typeface="Times New Roman"/>
                <a:ea typeface="华文行楷" panose="02010800040101010101" pitchFamily="2" charset="-122"/>
                <a:cs typeface="+mn-cs"/>
              </a:rPr>
              <a:t>IV</a:t>
            </a:r>
            <a:r>
              <a:rPr lang="en-US" altLang="zh-CN" sz="3600" b="1" kern="1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  <a:r>
              <a:rPr lang="en-US" altLang="zh-CN" sz="36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Summary &amp; Remarks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3C97660E-716B-47AB-AE00-A6CF77813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28" y="3183168"/>
                <a:ext cx="9066213" cy="533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400" b="1" dirty="0">
                    <a:solidFill>
                      <a:schemeClr val="bg2">
                        <a:lumMod val="50000"/>
                        <a:lumOff val="50000"/>
                      </a:schemeClr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 Sophisticated effective model </a:t>
                </a:r>
                <a:r>
                  <a:rPr lang="en-US" altLang="zh-CN" sz="2400" b="1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400" b="1" i="1" kern="0" dirty="0" smtClean="0">
                            <a:solidFill>
                              <a:schemeClr val="bg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 kern="0" dirty="0">
                                <a:solidFill>
                                  <a:srgbClr val="0000FF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zh-CN" altLang="en-US" sz="2400" b="1" i="1" kern="0" dirty="0">
                                <a:solidFill>
                                  <a:srgbClr val="0000FF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2400" b="1" kern="0" dirty="0">
                                <a:solidFill>
                                  <a:srgbClr val="0000FF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𝐁</m:t>
                            </m:r>
                            <m:r>
                              <a:rPr lang="en-US" altLang="zh-CN" sz="2400" b="1" kern="0" dirty="0">
                                <a:solidFill>
                                  <a:srgbClr val="0000FF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altLang="zh-CN" sz="2400" b="1" kern="0" dirty="0">
                                <a:solidFill>
                                  <a:srgbClr val="0000FF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1" i="1" kern="0" dirty="0">
                                <a:solidFill>
                                  <a:srgbClr val="0000FF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0" dirty="0">
                                <a:solidFill>
                                  <a:srgbClr val="0000FF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400" b="1" kern="0" dirty="0">
                                <a:solidFill>
                                  <a:srgbClr val="0000FF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den>
                    </m:f>
                    <m:r>
                      <a:rPr lang="en-US" altLang="zh-CN" sz="2400" b="1" i="0" kern="0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&gt;</m:t>
                    </m:r>
                    <m:r>
                      <a:rPr lang="en-US" altLang="zh-CN" sz="2400" b="1" i="0" kern="0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en-US" altLang="zh-CN" sz="2400" b="1" i="0" kern="0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2400" b="1" i="0" kern="0" dirty="0" smtClean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</m:oMath>
                </a14:m>
                <a:r>
                  <a:rPr lang="zh-CN" altLang="en-US" sz="2400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solidFill>
                    <a:schemeClr val="bg1">
                      <a:lumMod val="40000"/>
                      <a:lumOff val="6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3C97660E-716B-47AB-AE00-A6CF77813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28" y="3183168"/>
                <a:ext cx="9066213" cy="533864"/>
              </a:xfrm>
              <a:prstGeom prst="rect">
                <a:avLst/>
              </a:prstGeom>
              <a:blipFill>
                <a:blip r:embed="rId4"/>
                <a:stretch>
                  <a:fillRect l="-1076" t="-5682" b="-170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2890D795-1556-4CA8-9F82-7B3BC6AAB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24" y="1496397"/>
            <a:ext cx="9539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600" b="1" dirty="0">
                <a:solidFill>
                  <a:schemeClr val="bg1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 </a:t>
            </a:r>
            <a:r>
              <a:rPr lang="en-US" altLang="zh-CN" sz="26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Position of the CEP proposed via </a:t>
            </a:r>
            <a:r>
              <a:rPr lang="en-US" altLang="zh-CN" sz="2600" b="1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fQCD</a:t>
            </a:r>
            <a:r>
              <a:rPr lang="en-US" altLang="zh-CN" sz="26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&amp; eff. models </a:t>
            </a:r>
            <a:endParaRPr lang="zh-CN" altLang="en-US" sz="26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359B6E-85B5-4B83-9E67-830302719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" y="4077072"/>
            <a:ext cx="914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 With analyzing the freeze-out condition obtained in 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DSE calculation</a:t>
            </a:r>
            <a:r>
              <a:rPr lang="en-US" altLang="zh-CN" sz="2600" b="1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we propose that the CEP could be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detected in RHIC with enhanced beam intensity.</a:t>
            </a:r>
          </a:p>
        </p:txBody>
      </p:sp>
    </p:spTree>
    <p:extLst>
      <p:ext uri="{BB962C8B-B14F-4D97-AF65-F5344CB8AC3E}">
        <p14:creationId xmlns:p14="http://schemas.microsoft.com/office/powerpoint/2010/main" val="9594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7" grpId="0" animBg="1"/>
      <p:bldP spid="7" grpId="0"/>
      <p:bldP spid="9" grpId="0"/>
      <p:bldP spid="2" grpId="0"/>
      <p:bldP spid="10" grpId="0"/>
      <p:bldP spid="12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27110"/>
            <a:ext cx="4968552" cy="25540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-26988"/>
            <a:ext cx="9144000" cy="7683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zh-CN" altLang="en-US" sz="44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7" y="1820114"/>
            <a:ext cx="6552727" cy="45612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10" y="1950693"/>
            <a:ext cx="3958546" cy="15503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9" y="1844825"/>
            <a:ext cx="1618758" cy="158417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59034" y="2112355"/>
            <a:ext cx="279288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6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How does the mass of nucleon</a:t>
            </a:r>
          </a:p>
          <a:p>
            <a:pPr algn="ctr">
              <a:lnSpc>
                <a:spcPct val="90000"/>
              </a:lnSpc>
            </a:pPr>
            <a:r>
              <a:rPr lang="en-US" altLang="zh-CN" sz="26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arise </a:t>
            </a:r>
            <a:r>
              <a:rPr lang="en-US" altLang="zh-CN" sz="2600" b="1" dirty="0">
                <a:solidFill>
                  <a:srgbClr val="800000"/>
                </a:solidFill>
                <a:latin typeface="+mn-lt"/>
                <a:ea typeface="华文行楷" panose="02010800040101010101" pitchFamily="2" charset="-122"/>
                <a:hlinkClick r:id="rId7" action="ppaction://hlinksldjump"/>
              </a:rPr>
              <a:t>??</a:t>
            </a:r>
            <a:endParaRPr lang="zh-CN" altLang="en-US" sz="26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-36512" y="-27384"/>
            <a:ext cx="9324528" cy="98488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 algn="l" eaLnBrk="1" hangingPunct="1">
              <a:lnSpc>
                <a:spcPct val="90000"/>
              </a:lnSpc>
              <a:defRPr/>
            </a:pPr>
            <a:r>
              <a:rPr lang="en-US" altLang="zh-CN" sz="3000" b="1" dirty="0">
                <a:solidFill>
                  <a:srgbClr val="800000"/>
                </a:solidFill>
                <a:effectLst/>
                <a:latin typeface="Times New Roman"/>
                <a:sym typeface="Symbol" pitchFamily="18" charset="2"/>
              </a:rPr>
              <a:t></a:t>
            </a:r>
            <a:r>
              <a:rPr lang="zh-CN" altLang="en-US" sz="3000" b="1" spc="-180" dirty="0">
                <a:solidFill>
                  <a:srgbClr val="8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800" b="1" spc="-8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DCSB is the origin for the mass of observable </a:t>
            </a:r>
            <a:br>
              <a:rPr lang="en-US" altLang="zh-CN" sz="2800" b="1" spc="-8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</a:br>
            <a:r>
              <a:rPr lang="en-US" altLang="zh-CN" sz="2800" b="1" spc="-8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 particles to be generated</a:t>
            </a:r>
            <a:endParaRPr lang="zh-CN" altLang="en-US" sz="2800" b="1" spc="-80" dirty="0">
              <a:solidFill>
                <a:srgbClr val="8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984" y="1988840"/>
            <a:ext cx="665000" cy="50405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108489" y="2126264"/>
            <a:ext cx="1295547" cy="798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700" b="1" dirty="0">
                <a:solidFill>
                  <a:srgbClr val="660033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What is </a:t>
            </a:r>
          </a:p>
          <a:p>
            <a:pPr algn="ctr">
              <a:lnSpc>
                <a:spcPct val="90000"/>
              </a:lnSpc>
            </a:pPr>
            <a:r>
              <a:rPr lang="en-US" altLang="zh-CN" sz="1700" b="1" dirty="0">
                <a:solidFill>
                  <a:srgbClr val="660033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the other </a:t>
            </a:r>
          </a:p>
          <a:p>
            <a:pPr algn="ctr">
              <a:lnSpc>
                <a:spcPct val="90000"/>
              </a:lnSpc>
            </a:pPr>
            <a:r>
              <a:rPr lang="en-US" altLang="zh-CN" sz="1700" b="1" dirty="0">
                <a:solidFill>
                  <a:srgbClr val="660033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99% </a:t>
            </a:r>
            <a:r>
              <a:rPr lang="en-US" altLang="zh-CN" sz="1700" b="1" dirty="0">
                <a:solidFill>
                  <a:srgbClr val="660033"/>
                </a:solidFill>
                <a:latin typeface="+mn-lt"/>
                <a:ea typeface="华文行楷" panose="02010800040101010101" pitchFamily="2" charset="-122"/>
              </a:rPr>
              <a:t>??</a:t>
            </a:r>
            <a:endParaRPr lang="zh-CN" altLang="en-US" sz="1700" dirty="0">
              <a:solidFill>
                <a:srgbClr val="660033"/>
              </a:solidFill>
              <a:latin typeface="+mn-lt"/>
            </a:endParaRPr>
          </a:p>
        </p:txBody>
      </p:sp>
      <p:pic>
        <p:nvPicPr>
          <p:cNvPr id="21" name="Picture 27" descr="C:\PersonalWorking\集锦\millennium_prize_problems_atiya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987648"/>
            <a:ext cx="872822" cy="139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4531D45-EEB3-4802-9C39-8D5550B19765}"/>
              </a:ext>
            </a:extLst>
          </p:cNvPr>
          <p:cNvSpPr/>
          <p:nvPr/>
        </p:nvSpPr>
        <p:spPr>
          <a:xfrm>
            <a:off x="-108520" y="859939"/>
            <a:ext cx="94685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kern="0" dirty="0">
                <a:solidFill>
                  <a:schemeClr val="bg1"/>
                </a:solidFill>
                <a:latin typeface="Times New Roman"/>
                <a:ea typeface="宋体"/>
                <a:cs typeface="+mj-cs"/>
                <a:sym typeface="Symbol" pitchFamily="18" charset="2"/>
              </a:rPr>
              <a:t>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The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conventional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Higgs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mechanism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can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not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generate     </a:t>
            </a:r>
            <a:b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</a:b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</a:rPr>
              <a:t>   the observable mass: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宋体"/>
                <a:cs typeface="+mj-cs"/>
                <a:sym typeface="Symbol" pitchFamily="18" charset="2"/>
              </a:rPr>
              <a:t>The Nucleon Mass Crisis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38"/>
            <a:ext cx="9324975" cy="104179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l">
              <a:buFont typeface="Symbol" pitchFamily="18" charset="2"/>
              <a:buNone/>
              <a:defRPr/>
            </a:pPr>
            <a:r>
              <a:rPr lang="en-US" altLang="zh-CN" sz="3200" b="1" dirty="0">
                <a:solidFill>
                  <a:srgbClr val="800000"/>
                </a:solidFill>
                <a:effectLst/>
                <a:latin typeface="+mn-lt"/>
                <a:sym typeface="Symbol" pitchFamily="18" charset="2"/>
              </a:rPr>
              <a:t> </a:t>
            </a:r>
            <a: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sym typeface="Symbol" pitchFamily="18" charset="2"/>
              </a:rPr>
              <a:t>The glitch of pulsars is still a puzzle in </a:t>
            </a:r>
            <a:b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sym typeface="Symbol" pitchFamily="18" charset="2"/>
              </a:rPr>
            </a:br>
            <a: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sym typeface="Symbol" pitchFamily="18" charset="2"/>
              </a:rPr>
              <a:t>   astronomical observations</a:t>
            </a:r>
          </a:p>
        </p:txBody>
      </p:sp>
      <p:sp>
        <p:nvSpPr>
          <p:cNvPr id="5396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04056" y="1014413"/>
            <a:ext cx="4499992" cy="453673"/>
          </a:xfrm>
          <a:solidFill>
            <a:schemeClr val="tx1"/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2600" b="1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altLang="zh-CN" sz="2600" b="1" dirty="0">
                <a:solidFill>
                  <a:schemeClr val="bg1"/>
                </a:solidFill>
              </a:rPr>
              <a:t>  </a:t>
            </a:r>
            <a:r>
              <a:rPr lang="en-US" altLang="zh-CN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first observation</a:t>
            </a:r>
            <a:endParaRPr lang="en-US" altLang="zh-CN" sz="2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华文行楷" pitchFamily="2" charset="-122"/>
            </a:endParaRP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35" y="4958662"/>
            <a:ext cx="1372341" cy="135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42" y="4941168"/>
            <a:ext cx="1372342" cy="137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819D5EA-48A9-4E83-858F-C629A394F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34" y="1495073"/>
            <a:ext cx="2047634" cy="22939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5329115-C049-4453-81A5-E38B1E4C3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1503239"/>
            <a:ext cx="2592288" cy="228580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476E6AC1-7FBE-4ECB-B232-A3129AD7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7" y="4005064"/>
            <a:ext cx="9361488" cy="86409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We’d say it arises from the radial instability corresponding to a first order hadron-quark PT</a:t>
            </a:r>
            <a:endParaRPr lang="zh-CN" altLang="zh-CN" sz="2800" kern="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766BFD5-FD23-400A-83AE-994D5EADA372}"/>
              </a:ext>
            </a:extLst>
          </p:cNvPr>
          <p:cNvSpPr/>
          <p:nvPr/>
        </p:nvSpPr>
        <p:spPr>
          <a:xfrm>
            <a:off x="3852091" y="3328973"/>
            <a:ext cx="143981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latin typeface="QlqxxhHelvetica"/>
              </a:rPr>
              <a:t>NATURE. VOL. 222. APRIL 19, 1969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D35627-24B8-40EC-85F8-3DF544993565}"/>
              </a:ext>
            </a:extLst>
          </p:cNvPr>
          <p:cNvSpPr/>
          <p:nvPr/>
        </p:nvSpPr>
        <p:spPr>
          <a:xfrm>
            <a:off x="2771800" y="3717032"/>
            <a:ext cx="2295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2"/>
                </a:solidFill>
                <a:latin typeface="QlqxxhHelvetica"/>
              </a:rPr>
              <a:t>NATURE. 222, 229 (1969)</a:t>
            </a:r>
            <a:endParaRPr lang="zh-CN" altLang="en-US" sz="1600" b="1" dirty="0">
              <a:solidFill>
                <a:schemeClr val="bg2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9EED52D-6CC9-4B30-A8DB-5595F2B88912}"/>
              </a:ext>
            </a:extLst>
          </p:cNvPr>
          <p:cNvSpPr/>
          <p:nvPr/>
        </p:nvSpPr>
        <p:spPr>
          <a:xfrm>
            <a:off x="312040" y="3717032"/>
            <a:ext cx="2295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2"/>
                </a:solidFill>
                <a:latin typeface="QlqxxhHelvetica"/>
              </a:rPr>
              <a:t>NATURE. 222, 228 (1969)</a:t>
            </a:r>
            <a:endParaRPr lang="zh-CN" altLang="en-US" sz="1600" b="1" dirty="0">
              <a:solidFill>
                <a:schemeClr val="bg2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747A789-B5B8-4468-94F3-66F8DCCA6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1041401"/>
            <a:ext cx="3312368" cy="4266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2600" b="1" kern="0" dirty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US" altLang="zh-CN" sz="2600" b="1" kern="0" dirty="0">
                <a:solidFill>
                  <a:schemeClr val="bg1"/>
                </a:solidFill>
              </a:rPr>
              <a:t>  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General feature</a:t>
            </a:r>
            <a:endParaRPr lang="en-US" altLang="zh-CN" sz="2600" b="1" kern="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华文行楷" pitchFamily="2" charset="-122"/>
            </a:endParaRPr>
          </a:p>
        </p:txBody>
      </p:sp>
      <p:pic>
        <p:nvPicPr>
          <p:cNvPr id="21" name="Picture 3" descr="单极振动(monopole)">
            <a:extLst>
              <a:ext uri="{FF2B5EF4-FFF2-40B4-BE49-F238E27FC236}">
                <a16:creationId xmlns:a16="http://schemas.microsoft.com/office/drawing/2014/main" id="{37370DBB-8A7C-427B-86E2-09F51FF39C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52718"/>
            <a:ext cx="1572626" cy="157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36D7D2DA-3E13-408F-9025-88556E8A5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842" y="6258860"/>
            <a:ext cx="3100534" cy="58820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This G-mode oscillation </a:t>
            </a:r>
          </a:p>
          <a:p>
            <a:pPr>
              <a:lnSpc>
                <a:spcPct val="85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induces the GW radiation</a:t>
            </a:r>
            <a:endParaRPr lang="en-US" altLang="zh-CN" sz="1800" b="1" kern="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华文行楷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2C0F4D3-177D-447B-9B1B-5AB583E88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128" y="1519842"/>
            <a:ext cx="3240360" cy="22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14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3" grpId="0" build="p" animBg="1"/>
      <p:bldP spid="13" grpId="0" uiExpand="1" build="p" animBg="1"/>
      <p:bldP spid="7" grpId="0"/>
      <p:bldP spid="16" grpId="0"/>
      <p:bldP spid="17" grpId="0" build="p" animBg="1"/>
      <p:bldP spid="2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4975" cy="1052513"/>
          </a:xfrm>
          <a:solidFill>
            <a:schemeClr val="accent2"/>
          </a:solidFill>
        </p:spPr>
        <p:txBody>
          <a:bodyPr/>
          <a:lstStyle/>
          <a:p>
            <a:pPr algn="l">
              <a:buFont typeface="Symbol" pitchFamily="18" charset="2"/>
              <a:buNone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+mn-lt"/>
                <a:sym typeface="Symbol" pitchFamily="18" charset="2"/>
              </a:rPr>
              <a:t> </a:t>
            </a:r>
            <a:r>
              <a:rPr lang="en-US" altLang="zh-CN" sz="3400" b="1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Comparison of </a:t>
            </a:r>
            <a:r>
              <a:rPr lang="en-US" altLang="zh-CN" sz="3400" b="1" dirty="0">
                <a:solidFill>
                  <a:schemeClr val="tx1"/>
                </a:solidFill>
                <a:latin typeface="Comic Sans MS" panose="030F0702030302020204" pitchFamily="66" charset="0"/>
                <a:sym typeface="Symbol" pitchFamily="18" charset="2"/>
              </a:rPr>
              <a:t>G-mode Oscillation </a:t>
            </a:r>
            <a:br>
              <a:rPr lang="en-US" altLang="zh-CN" sz="3400" b="1" dirty="0">
                <a:solidFill>
                  <a:schemeClr val="tx1"/>
                </a:solidFill>
                <a:latin typeface="Comic Sans MS" panose="030F0702030302020204" pitchFamily="66" charset="0"/>
                <a:sym typeface="Symbol" pitchFamily="18" charset="2"/>
              </a:rPr>
            </a:br>
            <a:r>
              <a:rPr lang="en-US" altLang="zh-CN" sz="3400" b="1" dirty="0">
                <a:solidFill>
                  <a:schemeClr val="tx1"/>
                </a:solidFill>
                <a:latin typeface="Comic Sans MS" panose="030F0702030302020204" pitchFamily="66" charset="0"/>
                <a:sym typeface="Symbol" pitchFamily="18" charset="2"/>
              </a:rPr>
              <a:t>  Frequencies of the two kind </a:t>
            </a:r>
            <a:r>
              <a:rPr lang="en-US" altLang="zh-CN" sz="3400" b="1" dirty="0" err="1">
                <a:solidFill>
                  <a:schemeClr val="tx1"/>
                </a:solidFill>
                <a:latin typeface="Comic Sans MS" panose="030F0702030302020204" pitchFamily="66" charset="0"/>
                <a:sym typeface="Symbol" pitchFamily="18" charset="2"/>
              </a:rPr>
              <a:t>nb</a:t>
            </a:r>
            <a:r>
              <a:rPr lang="en-US" altLang="zh-CN" sz="3400" b="1" dirty="0">
                <a:solidFill>
                  <a:schemeClr val="tx1"/>
                </a:solidFill>
                <a:latin typeface="Comic Sans MS" panose="030F0702030302020204" pitchFamily="66" charset="0"/>
                <a:sym typeface="Symbol" pitchFamily="18" charset="2"/>
              </a:rPr>
              <a:t> Stars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68312" y="6065838"/>
            <a:ext cx="8675687" cy="792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500" b="1" dirty="0">
                <a:solidFill>
                  <a:schemeClr val="bg2"/>
                </a:solidFill>
                <a:latin typeface="Comic Sans MS" panose="030F0702030302020204" pitchFamily="66" charset="0"/>
              </a:rPr>
              <a:t>W.J. Fu</a:t>
            </a:r>
            <a:r>
              <a:rPr lang="en-US" altLang="zh-CN" sz="2500" b="1" dirty="0">
                <a:solidFill>
                  <a:schemeClr val="bg2"/>
                </a:solidFill>
                <a:cs typeface="Times New Roman" panose="02020603050405020304" pitchFamily="18" charset="0"/>
              </a:rPr>
              <a:t>,</a:t>
            </a:r>
            <a:r>
              <a:rPr lang="en-US" altLang="zh-CN" sz="2500" b="1" dirty="0">
                <a:solidFill>
                  <a:schemeClr val="bg2"/>
                </a:solidFill>
                <a:latin typeface="Comic Sans MS" panose="030F0702030302020204" pitchFamily="66" charset="0"/>
              </a:rPr>
              <a:t> H.Q. Wei</a:t>
            </a:r>
            <a:r>
              <a:rPr lang="en-US" altLang="zh-CN" sz="2500" b="1" dirty="0">
                <a:solidFill>
                  <a:schemeClr val="bg2"/>
                </a:solidFill>
                <a:cs typeface="Times New Roman" panose="02020603050405020304" pitchFamily="18" charset="0"/>
              </a:rPr>
              <a:t>,</a:t>
            </a:r>
            <a:r>
              <a:rPr lang="en-US" altLang="zh-CN" sz="2500" b="1" dirty="0">
                <a:solidFill>
                  <a:schemeClr val="bg2"/>
                </a:solidFill>
                <a:latin typeface="Comic Sans MS" panose="030F0702030302020204" pitchFamily="66" charset="0"/>
              </a:rPr>
              <a:t> &amp; Y.X. Liu</a:t>
            </a:r>
            <a:r>
              <a:rPr lang="en-US" altLang="zh-CN" sz="2500" b="1" dirty="0">
                <a:solidFill>
                  <a:schemeClr val="bg2"/>
                </a:solidFill>
                <a:cs typeface="Times New Roman" panose="02020603050405020304" pitchFamily="18" charset="0"/>
              </a:rPr>
              <a:t>,</a:t>
            </a:r>
            <a:r>
              <a:rPr lang="en-US" altLang="zh-CN" sz="25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5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arXiv</a:t>
            </a:r>
            <a:r>
              <a:rPr lang="en-US" altLang="zh-CN" sz="2500" b="1" dirty="0">
                <a:solidFill>
                  <a:schemeClr val="bg2"/>
                </a:solidFill>
                <a:latin typeface="Comic Sans MS" panose="030F0702030302020204" pitchFamily="66" charset="0"/>
              </a:rPr>
              <a:t>: 0810.1084</a:t>
            </a:r>
            <a:r>
              <a:rPr lang="en-US" altLang="zh-CN" sz="2500" b="1" dirty="0">
                <a:solidFill>
                  <a:schemeClr val="bg2"/>
                </a:solidFill>
                <a:cs typeface="Times New Roman" panose="02020603050405020304" pitchFamily="18" charset="0"/>
              </a:rPr>
              <a:t>;</a:t>
            </a:r>
            <a:r>
              <a:rPr lang="en-US" altLang="zh-CN" sz="25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500" b="1" dirty="0">
                <a:solidFill>
                  <a:schemeClr val="bg2"/>
                </a:solidFill>
                <a:latin typeface="Comic Sans MS" panose="030F0702030302020204" pitchFamily="66" charset="0"/>
              </a:rPr>
              <a:t>Phys. Rev. Lett. 101</a:t>
            </a:r>
            <a:r>
              <a:rPr lang="zh-CN" altLang="en-US" sz="2500" b="1" dirty="0">
                <a:solidFill>
                  <a:schemeClr val="bg2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 sz="2500" b="1" dirty="0">
                <a:solidFill>
                  <a:schemeClr val="bg2"/>
                </a:solidFill>
                <a:latin typeface="Comic Sans MS" panose="030F0702030302020204" pitchFamily="66" charset="0"/>
              </a:rPr>
              <a:t>181102  (2008)</a:t>
            </a:r>
            <a:r>
              <a:rPr lang="en-US" altLang="zh-CN" sz="2500" b="1" dirty="0">
                <a:solidFill>
                  <a:schemeClr val="bg2"/>
                </a:solidFill>
                <a:cs typeface="Times New Roman" panose="02020603050405020304" pitchFamily="18" charset="0"/>
              </a:rPr>
              <a:t>.</a:t>
            </a:r>
            <a:r>
              <a:rPr lang="en-US" altLang="zh-CN" sz="2500" b="1" dirty="0">
                <a:solidFill>
                  <a:schemeClr val="bg2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zh-CN" sz="2800"/>
          </a:p>
        </p:txBody>
      </p:sp>
      <p:sp>
        <p:nvSpPr>
          <p:cNvPr id="563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7950" y="942975"/>
            <a:ext cx="9217025" cy="17653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b="1"/>
              <a:t>  </a:t>
            </a:r>
            <a:r>
              <a:rPr lang="en-US" altLang="zh-CN" b="1">
                <a:solidFill>
                  <a:srgbClr val="CC00CC"/>
                </a:solidFill>
                <a:latin typeface="Comic Sans MS" panose="030F0702030302020204" pitchFamily="66" charset="0"/>
              </a:rPr>
              <a:t>Neutron Star</a:t>
            </a:r>
            <a:r>
              <a:rPr lang="en-US" altLang="zh-CN" b="1">
                <a:solidFill>
                  <a:srgbClr val="CC00CC"/>
                </a:solidFill>
              </a:rPr>
              <a:t>: </a:t>
            </a:r>
            <a:r>
              <a:rPr lang="en-US" altLang="zh-CN" b="1">
                <a:solidFill>
                  <a:srgbClr val="CC00CC"/>
                </a:solidFill>
                <a:latin typeface="Comic Sans MS" panose="030F0702030302020204" pitchFamily="66" charset="0"/>
              </a:rPr>
              <a:t>RMF</a:t>
            </a:r>
            <a:r>
              <a:rPr lang="en-US" altLang="zh-CN" b="1">
                <a:solidFill>
                  <a:srgbClr val="CC00CC"/>
                </a:solidFill>
              </a:rPr>
              <a:t>,</a:t>
            </a:r>
            <a:r>
              <a:rPr lang="en-US" altLang="zh-CN" b="1">
                <a:solidFill>
                  <a:schemeClr val="bg1"/>
                </a:solidFill>
              </a:rPr>
              <a:t> </a:t>
            </a:r>
            <a:r>
              <a:rPr lang="en-US" altLang="zh-CN" b="1">
                <a:solidFill>
                  <a:schemeClr val="accent1"/>
                </a:solidFill>
              </a:rPr>
              <a:t> </a:t>
            </a:r>
            <a:r>
              <a:rPr lang="en-US" altLang="zh-CN" b="1">
                <a:solidFill>
                  <a:srgbClr val="993300"/>
                </a:solidFill>
              </a:rPr>
              <a:t> </a:t>
            </a:r>
            <a:r>
              <a:rPr lang="en-US" altLang="zh-CN" b="1">
                <a:solidFill>
                  <a:srgbClr val="993300"/>
                </a:solidFill>
                <a:latin typeface="Comic Sans MS" panose="030F0702030302020204" pitchFamily="66" charset="0"/>
              </a:rPr>
              <a:t>Quark Star</a:t>
            </a:r>
            <a:r>
              <a:rPr lang="en-US" altLang="zh-CN" b="1">
                <a:solidFill>
                  <a:srgbClr val="993300"/>
                </a:solidFill>
              </a:rPr>
              <a:t>: </a:t>
            </a:r>
            <a:r>
              <a:rPr lang="en-US" altLang="zh-CN" b="1">
                <a:solidFill>
                  <a:srgbClr val="993300"/>
                </a:solidFill>
                <a:latin typeface="Comic Sans MS" panose="030F0702030302020204" pitchFamily="66" charset="0"/>
              </a:rPr>
              <a:t>Bag Model</a:t>
            </a:r>
            <a:endParaRPr lang="en-US" altLang="zh-CN" b="1">
              <a:solidFill>
                <a:srgbClr val="9933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/>
              <a:t>                </a:t>
            </a:r>
            <a:r>
              <a:rPr lang="en-US" altLang="zh-CN" b="1">
                <a:solidFill>
                  <a:srgbClr val="993300"/>
                </a:solidFill>
              </a:rPr>
              <a:t> </a:t>
            </a:r>
            <a:r>
              <a:rPr lang="en-US" altLang="zh-CN" b="1">
                <a:solidFill>
                  <a:srgbClr val="0000CC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Frequency of the G</a:t>
            </a:r>
            <a:r>
              <a:rPr lang="en-US" altLang="zh-CN" b="1">
                <a:solidFill>
                  <a:srgbClr val="0000CC"/>
                </a:solidFill>
                <a:latin typeface="Comic Sans MS" panose="030F0702030302020204" pitchFamily="66" charset="0"/>
              </a:rPr>
              <a:t>-mode oscillation</a:t>
            </a:r>
            <a:endParaRPr lang="en-US" altLang="zh-CN" b="1">
              <a:solidFill>
                <a:srgbClr val="0000CC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70088"/>
            <a:ext cx="86756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AutoShape 8"/>
          <p:cNvSpPr>
            <a:spLocks noChangeArrowheads="1"/>
          </p:cNvSpPr>
          <p:nvPr/>
        </p:nvSpPr>
        <p:spPr bwMode="auto">
          <a:xfrm>
            <a:off x="827088" y="1628775"/>
            <a:ext cx="976312" cy="215900"/>
          </a:xfrm>
          <a:prstGeom prst="righ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156930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4975" cy="620713"/>
          </a:xfrm>
          <a:solidFill>
            <a:schemeClr val="accent2"/>
          </a:solidFill>
        </p:spPr>
        <p:txBody>
          <a:bodyPr/>
          <a:lstStyle/>
          <a:p>
            <a:pPr algn="l">
              <a:buFont typeface="Symbol" pitchFamily="18" charset="2"/>
              <a:buNone/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+mn-lt"/>
                <a:sym typeface="Symbol" pitchFamily="18" charset="2"/>
              </a:rPr>
              <a:t> </a:t>
            </a:r>
            <a:r>
              <a:rPr lang="en-US" altLang="zh-CN" sz="4000" b="1" dirty="0">
                <a:solidFill>
                  <a:schemeClr val="tx1"/>
                </a:solidFill>
                <a:latin typeface="Comic Sans MS" panose="030F0702030302020204" pitchFamily="66" charset="0"/>
                <a:sym typeface="Symbol" pitchFamily="18" charset="2"/>
              </a:rPr>
              <a:t>Comparison with other modes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5949280"/>
            <a:ext cx="9144000" cy="4048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Z. Bai</a:t>
            </a:r>
            <a:r>
              <a:rPr lang="en-US" altLang="zh-CN" sz="2400" b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W.J. Fu</a:t>
            </a:r>
            <a:r>
              <a:rPr lang="en-US" altLang="zh-CN" sz="2400" b="1" dirty="0">
                <a:solidFill>
                  <a:schemeClr val="bg2"/>
                </a:solidFill>
                <a:latin typeface="+mn-lt"/>
              </a:rPr>
              <a:t>,</a:t>
            </a:r>
            <a:r>
              <a:rPr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&amp; Y.X. Liu</a:t>
            </a:r>
            <a:r>
              <a:rPr lang="en-US" altLang="zh-CN" sz="2400" b="1" dirty="0">
                <a:solidFill>
                  <a:schemeClr val="bg2"/>
                </a:solidFill>
                <a:latin typeface="+mn-lt"/>
              </a:rPr>
              <a:t>,</a:t>
            </a:r>
            <a:r>
              <a:rPr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ApJ</a:t>
            </a:r>
            <a:r>
              <a:rPr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 922 (2021) 2: 266.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34925" y="5301208"/>
            <a:ext cx="9431338" cy="6445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ct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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G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-mode</a:t>
            </a:r>
            <a:r>
              <a:rPr lang="en-US" altLang="zh-CN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oscillation</a:t>
            </a:r>
            <a:r>
              <a:rPr lang="en-US" altLang="zh-CN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  <a:r>
              <a:rPr lang="en-US" altLang="zh-CN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quark</a:t>
            </a:r>
            <a:r>
              <a:rPr lang="en-US" altLang="zh-CN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star</a:t>
            </a:r>
            <a:r>
              <a:rPr lang="en-US" altLang="zh-CN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  <a:r>
              <a:rPr lang="en-US" altLang="zh-CN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rel.</a:t>
            </a:r>
            <a:r>
              <a:rPr lang="en-US" altLang="zh-CN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low</a:t>
            </a:r>
            <a:r>
              <a:rPr lang="en-US" altLang="zh-CN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freq</a:t>
            </a:r>
            <a:r>
              <a:rPr lang="en-US" altLang="zh-CN" sz="2800" b="1" dirty="0">
                <a:solidFill>
                  <a:srgbClr val="FF0000"/>
                </a:solidFill>
              </a:rPr>
              <a:t>. !</a:t>
            </a:r>
            <a:endParaRPr lang="en-US" altLang="zh-CN" sz="28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620713"/>
            <a:ext cx="9396413" cy="10779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b="1"/>
              <a:t>  </a:t>
            </a:r>
            <a:r>
              <a:rPr lang="en-US" altLang="zh-CN" b="1">
                <a:solidFill>
                  <a:srgbClr val="CC00CC"/>
                </a:solidFill>
                <a:latin typeface="Comic Sans MS" panose="030F0702030302020204" pitchFamily="66" charset="0"/>
              </a:rPr>
              <a:t>Neutron Star</a:t>
            </a:r>
            <a:r>
              <a:rPr lang="en-US" altLang="zh-CN" b="1">
                <a:solidFill>
                  <a:srgbClr val="CC00CC"/>
                </a:solidFill>
              </a:rPr>
              <a:t>: </a:t>
            </a:r>
            <a:r>
              <a:rPr lang="en-US" altLang="zh-CN" b="1">
                <a:solidFill>
                  <a:srgbClr val="CC00CC"/>
                </a:solidFill>
                <a:latin typeface="Comic Sans MS" panose="030F0702030302020204" pitchFamily="66" charset="0"/>
              </a:rPr>
              <a:t>RMF</a:t>
            </a:r>
            <a:r>
              <a:rPr lang="en-US" altLang="zh-CN" b="1">
                <a:solidFill>
                  <a:srgbClr val="CC00CC"/>
                </a:solidFill>
              </a:rPr>
              <a:t>,  </a:t>
            </a:r>
            <a:r>
              <a:rPr lang="en-US" altLang="zh-CN" b="1">
                <a:solidFill>
                  <a:schemeClr val="accent1"/>
                </a:solidFill>
              </a:rPr>
              <a:t> </a:t>
            </a:r>
            <a:r>
              <a:rPr lang="en-US" altLang="zh-CN" b="1">
                <a:solidFill>
                  <a:srgbClr val="993300"/>
                </a:solidFill>
                <a:latin typeface="Comic Sans MS" panose="030F0702030302020204" pitchFamily="66" charset="0"/>
              </a:rPr>
              <a:t>Quark Star</a:t>
            </a:r>
            <a:r>
              <a:rPr lang="en-US" altLang="zh-CN" b="1">
                <a:solidFill>
                  <a:srgbClr val="993300"/>
                </a:solidFill>
              </a:rPr>
              <a:t>: </a:t>
            </a:r>
            <a:r>
              <a:rPr lang="en-US" altLang="zh-CN" b="1">
                <a:solidFill>
                  <a:srgbClr val="993300"/>
                </a:solidFill>
                <a:latin typeface="Comic Sans MS" panose="030F0702030302020204" pitchFamily="66" charset="0"/>
              </a:rPr>
              <a:t>Bag Model</a:t>
            </a:r>
            <a:endParaRPr lang="en-US" altLang="zh-CN" b="1">
              <a:solidFill>
                <a:srgbClr val="9933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/>
              <a:t>      </a:t>
            </a:r>
            <a:r>
              <a:rPr lang="en-US" altLang="zh-CN" b="1">
                <a:solidFill>
                  <a:srgbClr val="0000CC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Frequencies</a:t>
            </a:r>
            <a:r>
              <a:rPr lang="en-US" altLang="zh-CN" sz="2000" b="1">
                <a:solidFill>
                  <a:srgbClr val="0000CC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</a:t>
            </a:r>
            <a:r>
              <a:rPr lang="en-US" altLang="zh-CN" b="1">
                <a:solidFill>
                  <a:srgbClr val="0000CC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of</a:t>
            </a:r>
            <a:r>
              <a:rPr lang="en-US" altLang="zh-CN" sz="2000" b="1">
                <a:solidFill>
                  <a:srgbClr val="0000CC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</a:t>
            </a:r>
            <a:r>
              <a:rPr lang="en-US" altLang="zh-CN" b="1">
                <a:solidFill>
                  <a:srgbClr val="0000CC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the</a:t>
            </a:r>
            <a:r>
              <a:rPr lang="en-US" altLang="zh-CN" sz="2000" b="1">
                <a:solidFill>
                  <a:srgbClr val="0000CC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</a:t>
            </a:r>
            <a:r>
              <a:rPr lang="en-US" altLang="zh-CN" b="1">
                <a:solidFill>
                  <a:srgbClr val="0000CC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f</a:t>
            </a:r>
            <a:r>
              <a:rPr lang="en-US" altLang="zh-CN" b="1">
                <a:solidFill>
                  <a:srgbClr val="0000CC"/>
                </a:solidFill>
                <a:latin typeface="Comic Sans MS" panose="030F0702030302020204" pitchFamily="66" charset="0"/>
              </a:rPr>
              <a:t>-</a:t>
            </a:r>
            <a:r>
              <a:rPr lang="en-US" altLang="zh-CN" sz="2000" b="1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b="1">
                <a:solidFill>
                  <a:srgbClr val="0000CC"/>
                </a:solidFill>
                <a:latin typeface="Comic Sans MS" panose="030F0702030302020204" pitchFamily="66" charset="0"/>
              </a:rPr>
              <a:t>&amp;</a:t>
            </a:r>
            <a:r>
              <a:rPr lang="en-US" altLang="zh-CN" sz="2000" b="1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b="1">
                <a:solidFill>
                  <a:srgbClr val="0000CC"/>
                </a:solidFill>
                <a:latin typeface="Comic Sans MS" panose="030F0702030302020204" pitchFamily="66" charset="0"/>
              </a:rPr>
              <a:t>p-mode oscillations</a:t>
            </a:r>
            <a:endParaRPr lang="en-US" altLang="zh-CN" b="1">
              <a:solidFill>
                <a:srgbClr val="0000CC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57350" name="AutoShape 8"/>
          <p:cNvSpPr>
            <a:spLocks noChangeArrowheads="1"/>
          </p:cNvSpPr>
          <p:nvPr/>
        </p:nvSpPr>
        <p:spPr bwMode="auto">
          <a:xfrm>
            <a:off x="34925" y="1268413"/>
            <a:ext cx="576263" cy="215900"/>
          </a:xfrm>
          <a:prstGeom prst="rightArrow">
            <a:avLst>
              <a:gd name="adj1" fmla="val 50000"/>
              <a:gd name="adj2" fmla="val 1128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pic>
        <p:nvPicPr>
          <p:cNvPr id="5735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496300" cy="367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2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4975" cy="6207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>
              <a:buFont typeface="Symbol" pitchFamily="18" charset="2"/>
              <a:buNone/>
              <a:defRPr/>
            </a:pPr>
            <a:r>
              <a:rPr lang="en-US" altLang="zh-CN" sz="3200" b="1" dirty="0">
                <a:solidFill>
                  <a:srgbClr val="800000"/>
                </a:solidFill>
                <a:effectLst/>
                <a:latin typeface="+mn-lt"/>
                <a:sym typeface="Symbol" pitchFamily="18" charset="2"/>
              </a:rPr>
              <a:t> </a:t>
            </a:r>
            <a: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sym typeface="Symbol" pitchFamily="18" charset="2"/>
              </a:rPr>
              <a:t>The Cooling Curve of Proto-neutron Stars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467544" y="5085184"/>
            <a:ext cx="8352928" cy="4048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  W.J. Fu</a:t>
            </a:r>
            <a:r>
              <a:rPr lang="en-US" altLang="zh-CN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,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G.H. Wang</a:t>
            </a:r>
            <a:r>
              <a:rPr lang="en-US" altLang="zh-CN" sz="2000" b="1" dirty="0">
                <a:solidFill>
                  <a:schemeClr val="bg2"/>
                </a:solidFill>
                <a:latin typeface="+mn-lt"/>
              </a:rPr>
              <a:t>, 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&amp; YXL</a:t>
            </a:r>
            <a:r>
              <a:rPr lang="en-US" altLang="zh-CN" sz="2000" b="1" dirty="0">
                <a:solidFill>
                  <a:schemeClr val="bg2"/>
                </a:solidFill>
                <a:latin typeface="+mn-lt"/>
              </a:rPr>
              <a:t>,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ApJ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678: 1715 (2008).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34925" y="1772816"/>
            <a:ext cx="9178925" cy="1152103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The reason may be that the production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rate and their mean free path of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neutrinos are reduced by the medium effect</a:t>
            </a:r>
            <a:r>
              <a:rPr lang="en-US" altLang="zh-CN" sz="2800" b="1" dirty="0">
                <a:solidFill>
                  <a:schemeClr val="bg2"/>
                </a:solidFill>
              </a:rPr>
              <a:t>. </a:t>
            </a:r>
            <a:endParaRPr lang="en-US" altLang="zh-CN" sz="2800" b="1" dirty="0">
              <a:solidFill>
                <a:schemeClr val="bg2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5496" y="620713"/>
            <a:ext cx="5761086" cy="115210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600" b="1" dirty="0">
                <a:solidFill>
                  <a:srgbClr val="99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</a:t>
            </a:r>
            <a:r>
              <a:rPr lang="en-US" altLang="zh-CN" sz="2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Observed much slower cooling process means that the </a:t>
            </a:r>
            <a:r>
              <a:rPr lang="en-US" altLang="zh-CN" sz="2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Urca</a:t>
            </a:r>
            <a:r>
              <a:rPr lang="en-US" altLang="zh-CN" sz="2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process is highly modified.</a:t>
            </a:r>
            <a:endParaRPr lang="en-US" altLang="zh-CN" sz="2600" b="1" dirty="0">
              <a:solidFill>
                <a:srgbClr val="0000CC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08FE425-A648-4AEB-AFA5-A4A1A6EF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92" y="620689"/>
            <a:ext cx="2615503" cy="18722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B32D128-149B-422B-AF77-BB434613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924944"/>
            <a:ext cx="2419980" cy="21799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E6F576-3B73-4965-9F26-4207ADC51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746" y="2924944"/>
            <a:ext cx="3037430" cy="21975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EAF9D1-A236-4F47-A47F-32B5DCC82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984" y="2924944"/>
            <a:ext cx="2571504" cy="2179904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8AE1801D-5C92-487A-ABFB-8FD0B01F5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294" y="5489996"/>
            <a:ext cx="9178925" cy="1251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One of the mechanism of the high T to be   </a:t>
            </a:r>
          </a:p>
          <a:p>
            <a:pPr marL="0" indent="0"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maintained may be that a first order phase </a:t>
            </a:r>
          </a:p>
          <a:p>
            <a:pPr marL="0" indent="0"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transition takes place there</a:t>
            </a:r>
            <a:r>
              <a:rPr lang="en-US" altLang="zh-CN" sz="2800" b="1" kern="0" dirty="0">
                <a:solidFill>
                  <a:srgbClr val="FF0000"/>
                </a:solidFill>
              </a:rPr>
              <a:t>. </a:t>
            </a:r>
            <a:endParaRPr lang="en-US" altLang="zh-CN" sz="2800" b="1" kern="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45E058D-6DAF-4CFA-9082-997ED20E9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5438048"/>
            <a:ext cx="1584176" cy="13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71684" grpId="0" build="p"/>
      <p:bldP spid="1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accent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3600" b="1" kern="1200" dirty="0">
                <a:solidFill>
                  <a:srgbClr val="800000"/>
                </a:solidFill>
                <a:effectLst/>
                <a:latin typeface="Times New Roman"/>
                <a:ea typeface="华文行楷"/>
                <a:sym typeface="Symbol" pitchFamily="18" charset="2"/>
              </a:rPr>
              <a:t>I. </a:t>
            </a:r>
            <a:r>
              <a:rPr lang="en-US" altLang="zh-CN" sz="36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/>
                <a:sym typeface="Symbol" pitchFamily="18" charset="2"/>
              </a:rPr>
              <a:t>Introduction</a:t>
            </a:r>
            <a:r>
              <a:rPr lang="en-US" altLang="zh-CN" sz="3600" b="1" kern="1200" dirty="0">
                <a:solidFill>
                  <a:srgbClr val="800000"/>
                </a:solidFill>
                <a:effectLst/>
                <a:latin typeface="Times New Roman"/>
                <a:ea typeface="华文行楷"/>
                <a:sym typeface="Symbol" pitchFamily="18" charset="2"/>
              </a:rPr>
              <a:t> </a:t>
            </a:r>
            <a:endParaRPr lang="zh-CN" altLang="en-US" sz="3600" b="1" dirty="0">
              <a:solidFill>
                <a:srgbClr val="800000"/>
              </a:solidFill>
              <a:effectLst/>
              <a:latin typeface="+mn-lt"/>
              <a:ea typeface="华文行楷" pitchFamily="2" charset="-12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950" y="620713"/>
            <a:ext cx="9396413" cy="58785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600" b="1" dirty="0"/>
              <a:t>   </a:t>
            </a:r>
            <a:r>
              <a:rPr lang="en-US" altLang="zh-CN" sz="26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华文行楷"/>
                <a:cs typeface="+mj-cs"/>
                <a:sym typeface="Symbol" pitchFamily="18" charset="2"/>
              </a:rPr>
              <a:t>Strong interaction matter evolution in early universe can be attributed </a:t>
            </a:r>
            <a:r>
              <a:rPr lang="en-US" altLang="zh-CN" sz="2600" b="1" dirty="0">
                <a:solidFill>
                  <a:schemeClr val="bg1"/>
                </a:solidFill>
                <a:latin typeface="Comic Sans MS" panose="030F0702030302020204" pitchFamily="66" charset="0"/>
                <a:cs typeface="+mj-cs"/>
                <a:sym typeface="Symbol" pitchFamily="18" charset="2"/>
              </a:rPr>
              <a:t>to QCD Phase Transitions</a:t>
            </a:r>
            <a:endParaRPr lang="en-US" altLang="zh-CN" sz="2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43138" y="1933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pic>
        <p:nvPicPr>
          <p:cNvPr id="20485" name="Picture 23" descr="nica_e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1484784"/>
            <a:ext cx="7058026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67400" y="3212976"/>
            <a:ext cx="3744913" cy="3455988"/>
            <a:chOff x="2897" y="668"/>
            <a:chExt cx="3092" cy="1406"/>
          </a:xfrm>
        </p:grpSpPr>
        <p:sp>
          <p:nvSpPr>
            <p:cNvPr id="519174" name="Rectangle 6"/>
            <p:cNvSpPr>
              <a:spLocks noChangeArrowheads="1"/>
            </p:cNvSpPr>
            <p:nvPr/>
          </p:nvSpPr>
          <p:spPr bwMode="auto">
            <a:xfrm>
              <a:off x="2897" y="668"/>
              <a:ext cx="2705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eaLnBrk="1" hangingPunct="1">
                <a:defRPr/>
              </a:pPr>
              <a:r>
                <a:rPr lang="en-US" altLang="zh-CN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Items Influencing the Phase Transitions:</a:t>
              </a:r>
            </a:p>
          </p:txBody>
        </p:sp>
        <p:sp>
          <p:nvSpPr>
            <p:cNvPr id="21522" name="Rectangle 7"/>
            <p:cNvSpPr>
              <a:spLocks noChangeArrowheads="1"/>
            </p:cNvSpPr>
            <p:nvPr/>
          </p:nvSpPr>
          <p:spPr bwMode="auto">
            <a:xfrm>
              <a:off x="2897" y="940"/>
              <a:ext cx="3092" cy="11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sz="2000" b="1">
                  <a:solidFill>
                    <a:srgbClr val="996600"/>
                  </a:solidFill>
                </a:rPr>
                <a:t>Medium</a:t>
              </a:r>
              <a:r>
                <a:rPr lang="zh-CN" altLang="en-US" sz="2000" b="1">
                  <a:solidFill>
                    <a:srgbClr val="996600"/>
                  </a:solidFill>
                </a:rPr>
                <a:t>：</a:t>
              </a:r>
              <a:r>
                <a:rPr lang="en-US" altLang="zh-CN" sz="2000" b="1">
                  <a:solidFill>
                    <a:srgbClr val="996600"/>
                  </a:solidFill>
                </a:rPr>
                <a:t>Temperature T </a:t>
              </a:r>
              <a:r>
                <a:rPr lang="en-US" altLang="zh-CN" sz="2000" b="1">
                  <a:solidFill>
                    <a:schemeClr val="bg1"/>
                  </a:solidFill>
                </a:rPr>
                <a:t>,</a:t>
              </a:r>
              <a:r>
                <a:rPr lang="en-US" altLang="zh-CN" sz="2000" b="1">
                  <a:solidFill>
                    <a:srgbClr val="F9FBA5"/>
                  </a:solidFill>
                </a:rPr>
                <a:t> 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sz="2000" b="1">
                  <a:solidFill>
                    <a:srgbClr val="F9FBA5"/>
                  </a:solidFill>
                </a:rPr>
                <a:t>                </a:t>
              </a:r>
              <a:r>
                <a:rPr lang="en-US" altLang="zh-CN" sz="2000" b="1">
                  <a:solidFill>
                    <a:srgbClr val="C00000"/>
                  </a:solidFill>
                </a:rPr>
                <a:t>   Density </a:t>
              </a:r>
              <a:r>
                <a:rPr lang="el-GR" altLang="zh-CN" sz="2000" b="1">
                  <a:solidFill>
                    <a:srgbClr val="C00000"/>
                  </a:solidFill>
                  <a:cs typeface="Times New Roman" panose="02020603050405020304" pitchFamily="18" charset="0"/>
                </a:rPr>
                <a:t>ρ</a:t>
              </a:r>
              <a:r>
                <a:rPr lang="en-US" altLang="zh-CN" sz="2000" b="1">
                  <a:solidFill>
                    <a:srgbClr val="C00000"/>
                  </a:solidFill>
                  <a:sym typeface="Mathematica1" pitchFamily="2" charset="2"/>
                </a:rPr>
                <a:t> ( or </a:t>
              </a:r>
              <a:r>
                <a:rPr lang="en-US" altLang="zh-CN" sz="2000" b="1">
                  <a:solidFill>
                    <a:srgbClr val="C00000"/>
                  </a:solidFill>
                  <a:sym typeface="Symbol" panose="05050102010706020507" pitchFamily="18" charset="2"/>
                </a:rPr>
                <a:t> ) </a:t>
              </a:r>
              <a:r>
                <a:rPr lang="en-US" altLang="zh-CN" sz="2000" b="1">
                  <a:solidFill>
                    <a:srgbClr val="C00000"/>
                  </a:solidFill>
                </a:rPr>
                <a:t> </a:t>
              </a:r>
              <a:r>
                <a:rPr lang="en-US" altLang="zh-CN" sz="2000" b="1">
                  <a:solidFill>
                    <a:schemeClr val="bg2"/>
                  </a:solidFill>
                </a:rPr>
                <a:t> 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sz="2000" b="1">
                  <a:solidFill>
                    <a:srgbClr val="FFD5D5"/>
                  </a:solidFill>
                </a:rPr>
                <a:t>                   </a:t>
              </a:r>
              <a:r>
                <a:rPr lang="en-US" altLang="zh-CN" sz="2000" b="1">
                  <a:solidFill>
                    <a:srgbClr val="33CCFF"/>
                  </a:solidFill>
                </a:rPr>
                <a:t>Size</a:t>
              </a:r>
              <a:r>
                <a:rPr lang="zh-CN" altLang="en-US" sz="2000" b="1">
                  <a:solidFill>
                    <a:srgbClr val="00FFCC"/>
                  </a:solidFill>
                  <a:cs typeface="Times New Roman" panose="02020603050405020304" pitchFamily="18" charset="0"/>
                </a:rPr>
                <a:t>    </a:t>
              </a:r>
              <a:endParaRPr lang="zh-CN" altLang="en-US" sz="2000" b="1">
                <a:solidFill>
                  <a:srgbClr val="00FFCC"/>
                </a:solidFill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sz="2000" b="1">
                  <a:solidFill>
                    <a:srgbClr val="996600"/>
                  </a:solidFill>
                </a:rPr>
                <a:t>Intrinsic</a:t>
              </a:r>
              <a:r>
                <a:rPr lang="zh-CN" altLang="en-US" sz="2000" b="1">
                  <a:solidFill>
                    <a:srgbClr val="996600"/>
                  </a:solidFill>
                </a:rPr>
                <a:t>：</a:t>
              </a:r>
              <a:r>
                <a:rPr lang="en-US" altLang="zh-CN" sz="2000" b="1">
                  <a:solidFill>
                    <a:srgbClr val="FF0000"/>
                  </a:solidFill>
                </a:rPr>
                <a:t>Current mass</a:t>
              </a:r>
              <a:r>
                <a:rPr lang="en-US" altLang="zh-CN" sz="2000" b="1">
                  <a:solidFill>
                    <a:schemeClr val="hlink"/>
                  </a:solidFill>
                </a:rPr>
                <a:t>,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sz="2000" b="1">
                  <a:solidFill>
                    <a:schemeClr val="hlink"/>
                  </a:solidFill>
                </a:rPr>
                <a:t>                </a:t>
              </a:r>
              <a:r>
                <a:rPr lang="en-US" altLang="zh-CN" sz="2000" b="1">
                  <a:solidFill>
                    <a:srgbClr val="663300"/>
                  </a:solidFill>
                </a:rPr>
                <a:t>Coupling Strength,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sz="2000" b="1">
                  <a:solidFill>
                    <a:schemeClr val="bg1"/>
                  </a:solidFill>
                </a:rPr>
                <a:t>                Color-flavor structure,</a:t>
              </a:r>
              <a:endParaRPr lang="en-US" altLang="zh-CN" sz="2000" b="1">
                <a:solidFill>
                  <a:schemeClr val="bg2"/>
                </a:solidFill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sz="2000" b="1">
                  <a:solidFill>
                    <a:schemeClr val="bg2"/>
                  </a:solidFill>
                </a:rPr>
                <a:t>    </a:t>
              </a:r>
              <a:r>
                <a:rPr lang="en-US" altLang="zh-CN" sz="2000" b="1">
                  <a:solidFill>
                    <a:schemeClr val="bg2"/>
                  </a:solidFill>
                  <a:cs typeface="Times New Roman" panose="02020603050405020304" pitchFamily="18" charset="0"/>
                </a:rPr>
                <a:t>••• •••</a:t>
              </a:r>
            </a:p>
          </p:txBody>
        </p:sp>
      </p:grpSp>
      <p:sp>
        <p:nvSpPr>
          <p:cNvPr id="519179" name="Rectangle 11"/>
          <p:cNvSpPr>
            <a:spLocks noChangeArrowheads="1"/>
          </p:cNvSpPr>
          <p:nvPr/>
        </p:nvSpPr>
        <p:spPr bwMode="auto">
          <a:xfrm>
            <a:off x="5867400" y="1484784"/>
            <a:ext cx="3313113" cy="172878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100" b="1" dirty="0">
                <a:solidFill>
                  <a:schemeClr val="hlink"/>
                </a:solidFill>
              </a:rPr>
              <a:t>Phase Transitions involved</a:t>
            </a:r>
            <a:r>
              <a:rPr lang="zh-CN" altLang="en-US" sz="2400" b="1" dirty="0">
                <a:solidFill>
                  <a:schemeClr val="hlink"/>
                </a:solidFill>
              </a:rPr>
              <a:t>：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dirty="0">
                <a:solidFill>
                  <a:srgbClr val="800000"/>
                </a:solidFill>
              </a:rPr>
              <a:t>Flavor Sym.</a:t>
            </a:r>
            <a:r>
              <a:rPr lang="zh-CN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zh-CN" sz="2000" b="1" dirty="0">
                <a:solidFill>
                  <a:srgbClr val="800000"/>
                </a:solidFill>
              </a:rPr>
              <a:t>– F.S. Breaking</a:t>
            </a:r>
            <a:endParaRPr lang="zh-CN" altLang="en-US" sz="2000" b="1" dirty="0">
              <a:solidFill>
                <a:srgbClr val="8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000" b="1" dirty="0" err="1">
                <a:solidFill>
                  <a:schemeClr val="bg2"/>
                </a:solidFill>
              </a:rPr>
              <a:t>Deconfinement</a:t>
            </a:r>
            <a:r>
              <a:rPr lang="en-US" altLang="zh-CN" sz="2000" b="1" dirty="0">
                <a:solidFill>
                  <a:schemeClr val="bg2"/>
                </a:solidFill>
              </a:rPr>
              <a:t>–confinement</a:t>
            </a:r>
            <a:endParaRPr lang="zh-CN" altLang="en-US" sz="2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kumimoji="0" lang="en-US" altLang="zh-CN" sz="2000" b="1" dirty="0">
                <a:solidFill>
                  <a:schemeClr val="hlink"/>
                </a:solidFill>
                <a:sym typeface="Symbol" panose="05050102010706020507" pitchFamily="18" charset="2"/>
              </a:rPr>
              <a:t>DCS</a:t>
            </a:r>
            <a:r>
              <a:rPr lang="zh-CN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zh-CN" sz="2000" b="1" dirty="0">
                <a:solidFill>
                  <a:srgbClr val="800000"/>
                </a:solidFill>
              </a:rPr>
              <a:t>– DCSB</a:t>
            </a:r>
            <a:endParaRPr lang="zh-CN" altLang="en-US" sz="2000" b="1" dirty="0">
              <a:solidFill>
                <a:srgbClr val="800000"/>
              </a:solidFill>
            </a:endParaRP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3635375" y="2703513"/>
            <a:ext cx="2160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 b="1">
                <a:solidFill>
                  <a:schemeClr val="folHlink"/>
                </a:solidFill>
                <a:latin typeface="Arial" panose="020B0604020202020204" pitchFamily="34" charset="0"/>
              </a:rPr>
              <a:t>Chiral Symmetric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 b="1">
                <a:solidFill>
                  <a:srgbClr val="CC0000"/>
                </a:solidFill>
                <a:latin typeface="Arial" panose="020B0604020202020204" pitchFamily="34" charset="0"/>
              </a:rPr>
              <a:t>Quark deconfined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1042988" y="5324475"/>
            <a:ext cx="2665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 b="1">
                <a:solidFill>
                  <a:schemeClr val="folHlink"/>
                </a:solidFill>
                <a:latin typeface="Arial" panose="020B0604020202020204" pitchFamily="34" charset="0"/>
                <a:sym typeface="Symbol" panose="05050102010706020507" pitchFamily="18" charset="2"/>
                <a:hlinkClick r:id="rId3" action="ppaction://hlinksldjump"/>
              </a:rPr>
              <a:t>SB</a:t>
            </a:r>
            <a:r>
              <a:rPr kumimoji="0" lang="en-US" altLang="zh-CN" sz="1600" b="1">
                <a:solidFill>
                  <a:srgbClr val="CC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Quark confined</a:t>
            </a:r>
            <a:endParaRPr kumimoji="0" lang="en-US" altLang="zh-CN" sz="16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900113" y="2565400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800" b="1">
                <a:solidFill>
                  <a:schemeClr val="bg2"/>
                </a:solidFill>
                <a:latin typeface="Arial" panose="020B0604020202020204" pitchFamily="34" charset="0"/>
              </a:rPr>
              <a:t>sQGP</a:t>
            </a:r>
          </a:p>
        </p:txBody>
      </p:sp>
      <p:pic>
        <p:nvPicPr>
          <p:cNvPr id="51918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08500"/>
            <a:ext cx="1222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7" descr="http://www.th.phys.titech.ac.jp/~conf2003/poster1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662613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63713" y="2852936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95288" y="2276475"/>
            <a:ext cx="606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117703" y="4509120"/>
            <a:ext cx="606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21520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71E1EF-494C-4746-86E4-F510E60E8F39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CN" sz="14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6A365BC-26DA-4AEA-8437-E1B73EE2E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3135313"/>
            <a:ext cx="606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078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9" grpId="0" animBg="1"/>
      <p:bldP spid="20488" grpId="0"/>
      <p:bldP spid="20489" grpId="0"/>
      <p:bldP spid="20490" grpId="0"/>
      <p:bldP spid="15" grpId="0"/>
      <p:bldP spid="16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FBA73DC8-AEFB-4E39-AEC1-241E2FEBA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0"/>
            <a:ext cx="860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3600" b="1">
              <a:solidFill>
                <a:srgbClr val="FF0000"/>
              </a:solidFill>
            </a:endParaRPr>
          </a:p>
        </p:txBody>
      </p:sp>
      <p:sp>
        <p:nvSpPr>
          <p:cNvPr id="22532" name="Rectangle 10">
            <a:extLst>
              <a:ext uri="{FF2B5EF4-FFF2-40B4-BE49-F238E27FC236}">
                <a16:creationId xmlns:a16="http://schemas.microsoft.com/office/drawing/2014/main" id="{B42F56CF-873C-497A-A21C-ABCF536B4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102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zh-CN" b="1" kern="0" spc="-60" dirty="0">
                <a:solidFill>
                  <a:srgbClr val="800000"/>
                </a:solidFill>
                <a:latin typeface="Comic Sans MS" panose="030F0702030302020204" pitchFamily="66" charset="0"/>
                <a:ea typeface="华文行楷"/>
                <a:cs typeface="+mj-cs"/>
                <a:sym typeface="Symbol" panose="05050102010706020507" pitchFamily="18" charset="2"/>
              </a:rPr>
              <a:t> Systems with phase coexistence are much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zh-CN" b="1" kern="0" spc="-60" dirty="0">
                <a:solidFill>
                  <a:srgbClr val="800000"/>
                </a:solidFill>
                <a:latin typeface="Comic Sans MS" panose="030F0702030302020204" pitchFamily="66" charset="0"/>
                <a:ea typeface="华文行楷"/>
                <a:cs typeface="+mj-cs"/>
                <a:sym typeface="Symbol" panose="05050102010706020507" pitchFamily="18" charset="2"/>
              </a:rPr>
              <a:t>   more complicated</a:t>
            </a:r>
            <a:endParaRPr lang="zh-CN" altLang="en-US" b="1" spc="-60" dirty="0">
              <a:solidFill>
                <a:srgbClr val="8000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B476E07-3878-47C6-ACBE-2F77A57E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992341"/>
            <a:ext cx="9217026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</a:t>
            </a:r>
            <a:r>
              <a:rPr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Uniform Matter in case of fully nonperturbative</a:t>
            </a:r>
            <a:endParaRPr lang="zh-CN" altLang="en-US" sz="2600" b="1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BB165C-ED25-45F5-9EDE-988AA32EDD49}"/>
              </a:ext>
            </a:extLst>
          </p:cNvPr>
          <p:cNvSpPr/>
          <p:nvPr/>
        </p:nvSpPr>
        <p:spPr>
          <a:xfrm>
            <a:off x="35496" y="1412776"/>
            <a:ext cx="4466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                     </a:t>
            </a:r>
            <a:r>
              <a:rPr kumimoji="0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20CEE46-B5B7-4D9F-B968-45CB88FF8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3459361" cy="646004"/>
          </a:xfrm>
          <a:prstGeom prst="rect">
            <a:avLst/>
          </a:prstGeom>
        </p:spPr>
      </p:pic>
      <p:sp>
        <p:nvSpPr>
          <p:cNvPr id="27" name="Rectangle 10">
            <a:extLst>
              <a:ext uri="{FF2B5EF4-FFF2-40B4-BE49-F238E27FC236}">
                <a16:creationId xmlns:a16="http://schemas.microsoft.com/office/drawing/2014/main" id="{60146DE2-2E2A-4AD1-9F38-1E692C949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8" y="2132856"/>
            <a:ext cx="91440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3366FF"/>
              </a:buClr>
              <a:buFont typeface="Wingdings" panose="05000000000000000000" pitchFamily="2" charset="2"/>
              <a:buNone/>
            </a:pPr>
            <a:r>
              <a:rPr kumimoji="0" lang="en-US" altLang="zh-CN" sz="2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with </a:t>
            </a:r>
            <a:endParaRPr kumimoji="0" lang="en-US" altLang="zh-CN" sz="26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84ACB4-ED98-4D19-B81B-D523AF5DA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63" y="2060848"/>
            <a:ext cx="2888097" cy="5839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1167FE1-0C7C-45EE-83F5-FA695D737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376" y="2060848"/>
            <a:ext cx="3771024" cy="576064"/>
          </a:xfrm>
          <a:prstGeom prst="rect">
            <a:avLst/>
          </a:prstGeom>
        </p:spPr>
      </p:pic>
      <p:sp>
        <p:nvSpPr>
          <p:cNvPr id="30" name="Rectangle 10">
            <a:extLst>
              <a:ext uri="{FF2B5EF4-FFF2-40B4-BE49-F238E27FC236}">
                <a16:creationId xmlns:a16="http://schemas.microsoft.com/office/drawing/2014/main" id="{636125AD-BA0C-49BC-8192-EAD3F4C54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4437112"/>
            <a:ext cx="6378779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3366FF"/>
              </a:buClr>
              <a:buNone/>
            </a:pPr>
            <a:r>
              <a:rPr kumimoji="0" lang="en-US" altLang="zh-CN" sz="2600" b="1" dirty="0">
                <a:solidFill>
                  <a:srgbClr val="66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Above described a</a:t>
            </a:r>
            <a:r>
              <a:rPr kumimoji="0" lang="en-US" altLang="zh-CN" sz="2600" b="1" dirty="0">
                <a:solidFill>
                  <a:srgbClr val="660033"/>
                </a:solidFill>
                <a:latin typeface="Comic Sans MS" panose="030F0702030302020204" pitchFamily="66" charset="0"/>
              </a:rPr>
              <a:t>pproach fails.</a:t>
            </a:r>
            <a:endParaRPr kumimoji="0" lang="en-US" altLang="zh-CN" sz="2600" b="1" dirty="0">
              <a:solidFill>
                <a:srgbClr val="660033"/>
              </a:solidFill>
              <a:latin typeface="+mn-lt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11272055-F564-461E-9448-51790729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3016"/>
            <a:ext cx="54360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3366FF"/>
              </a:buClr>
              <a:buNone/>
            </a:pPr>
            <a:r>
              <a:rPr kumimoji="0" lang="en-US" altLang="zh-CN" sz="2600" b="1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kumimoji="0" lang="en-US" altLang="zh-CN" sz="2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Multi-conservation charges</a:t>
            </a:r>
            <a:r>
              <a:rPr kumimoji="0" lang="en-US" altLang="zh-CN" sz="2600" b="1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kumimoji="0" lang="en-US" altLang="zh-CN" sz="2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Clr>
                <a:srgbClr val="3366FF"/>
              </a:buClr>
              <a:buNone/>
            </a:pPr>
            <a:r>
              <a:rPr kumimoji="0" lang="en-US" altLang="zh-CN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kumimoji="0" lang="en-US" altLang="zh-CN" sz="2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transition region</a:t>
            </a:r>
            <a:r>
              <a:rPr kumimoji="0" lang="en-US" altLang="zh-CN" sz="2600" b="1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kumimoji="0" lang="en-US" altLang="zh-CN" sz="2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endParaRPr kumimoji="0" lang="en-US" altLang="zh-CN" sz="26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0C1CF83-1002-40FE-8863-102EEF9C6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3212975"/>
            <a:ext cx="2952328" cy="2034205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529E974F-8459-4F63-93B9-3377F149A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77" y="4840704"/>
            <a:ext cx="594373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3366FF"/>
              </a:buClr>
              <a:buNone/>
            </a:pPr>
            <a:r>
              <a:rPr kumimoji="0"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kumimoji="0"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Construction Methods</a:t>
            </a:r>
            <a:r>
              <a:rPr kumimoji="0" lang="en-US" altLang="zh-CN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kumimoji="0" lang="en-US" altLang="zh-CN" sz="2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3366FF"/>
              </a:buClr>
              <a:buNone/>
            </a:pPr>
            <a:r>
              <a:rPr kumimoji="0" lang="en-US" altLang="zh-CN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kumimoji="0"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Maxwell</a:t>
            </a:r>
            <a:r>
              <a:rPr kumimoji="0" lang="en-US" altLang="zh-CN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kumimoji="0"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Gibbs</a:t>
            </a:r>
            <a:r>
              <a:rPr kumimoji="0" lang="en-US" altLang="zh-CN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kumimoji="0" lang="en-US" altLang="zh-CN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3-window</a:t>
            </a:r>
            <a:r>
              <a:rPr kumimoji="0" lang="en-US" altLang="zh-CN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kumimoji="0" lang="en-US" altLang="zh-CN" sz="2400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C124BFE-E549-4269-87AC-6B84D325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026" y="2636912"/>
            <a:ext cx="9217026" cy="9725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 </a:t>
            </a:r>
            <a:r>
              <a:rPr lang="en-US" altLang="zh-CN" sz="2600" b="1" dirty="0" err="1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NonUniform</a:t>
            </a:r>
            <a:r>
              <a:rPr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Matter </a:t>
            </a:r>
            <a:r>
              <a:rPr lang="en-US" altLang="zh-CN" sz="26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</a:rPr>
              <a:t>(</a:t>
            </a:r>
            <a:r>
              <a:rPr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with phase coexistence</a:t>
            </a:r>
            <a:r>
              <a:rPr lang="en-US" altLang="zh-CN" sz="2600" b="1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</a:rPr>
              <a:t>)</a:t>
            </a:r>
            <a:r>
              <a:rPr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in case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  of fully nonperturbative</a:t>
            </a:r>
            <a:endParaRPr lang="zh-CN" altLang="en-US" sz="2600" b="1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B47EE10-17DC-434C-9094-07611AB65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5733256"/>
            <a:ext cx="236039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3366FF"/>
              </a:buClr>
              <a:buNone/>
            </a:pPr>
            <a:r>
              <a:rPr kumimoji="0"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kumimoji="0" lang="en-US" altLang="zh-CN" sz="2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Homotopy</a:t>
            </a:r>
            <a:r>
              <a:rPr kumimoji="0"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Clr>
                <a:srgbClr val="3366FF"/>
              </a:buClr>
              <a:buNone/>
            </a:pPr>
            <a:r>
              <a:rPr kumimoji="0" lang="en-US" altLang="zh-CN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kumimoji="0" lang="en-US" altLang="zh-CN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Method</a:t>
            </a:r>
            <a:r>
              <a:rPr kumimoji="0" lang="en-US" altLang="zh-CN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r>
              <a:rPr kumimoji="0" lang="en-US" altLang="zh-CN" sz="2600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A3214E8-FAFF-40C8-8E19-A55DCE9D2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5661248"/>
            <a:ext cx="1512168" cy="11121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7280616-4848-429A-8CE3-46D7EB44A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5704067"/>
            <a:ext cx="5280582" cy="4612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03DD45-C3E9-4DB2-A56B-59E704C242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912" y="6237312"/>
            <a:ext cx="343943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27" grpId="0"/>
      <p:bldP spid="30" grpId="0"/>
      <p:bldP spid="31" grpId="0"/>
      <p:bldP spid="20" grpId="0"/>
      <p:bldP spid="21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>
            <a:extLst>
              <a:ext uri="{FF2B5EF4-FFF2-40B4-BE49-F238E27FC236}">
                <a16:creationId xmlns:a16="http://schemas.microsoft.com/office/drawing/2014/main" id="{A80FA282-9882-417D-A11C-BCB69E2D8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8917"/>
            <a:ext cx="9324975" cy="12618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defRPr/>
            </a:pPr>
            <a:r>
              <a:rPr lang="en-US" altLang="zh-CN" sz="4000" b="1" dirty="0">
                <a:solidFill>
                  <a:srgbClr val="0000FF"/>
                </a:solidFill>
                <a:effectLst/>
                <a:latin typeface="Times New Roman"/>
                <a:cs typeface="+mn-cs"/>
                <a:sym typeface="Symbol" panose="05050102010706020507" pitchFamily="18" charset="2"/>
              </a:rPr>
              <a:t></a:t>
            </a:r>
            <a:r>
              <a:rPr lang="zh-CN" altLang="en-US" sz="4000" b="1" dirty="0">
                <a:solidFill>
                  <a:srgbClr val="0000FF"/>
                </a:solidFill>
                <a:effectLst/>
                <a:latin typeface="Times New Roman"/>
                <a:cs typeface="+mn-cs"/>
                <a:sym typeface="Symbol" panose="05050102010706020507" pitchFamily="18" charset="2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Result via Gibbs construction &amp; </a:t>
            </a:r>
            <a:br>
              <a:rPr lang="en-US" altLang="zh-CN" sz="36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</a:br>
            <a:r>
              <a:rPr lang="en-US" altLang="zh-CN" sz="36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   3-window construction</a:t>
            </a:r>
            <a:endParaRPr lang="en-US" altLang="zh-CN" sz="4000" b="1" spc="-350" dirty="0">
              <a:solidFill>
                <a:srgbClr val="0000FF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  <a:sym typeface="Symbol" pitchFamily="18" charset="2"/>
            </a:endParaRPr>
          </a:p>
        </p:txBody>
      </p:sp>
      <p:sp>
        <p:nvSpPr>
          <p:cNvPr id="7180" name="Rectangle 14">
            <a:extLst>
              <a:ext uri="{FF2B5EF4-FFF2-40B4-BE49-F238E27FC236}">
                <a16:creationId xmlns:a16="http://schemas.microsoft.com/office/drawing/2014/main" id="{FCDB1C6D-2315-4EBC-98CB-63F3A520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025" y="3212977"/>
            <a:ext cx="9217025" cy="69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b="1" dirty="0">
                <a:solidFill>
                  <a:schemeClr val="bg2"/>
                </a:solidFill>
              </a:rPr>
              <a:t> </a:t>
            </a:r>
            <a:r>
              <a:rPr lang="en-US" altLang="zh-CN" sz="3200" b="1" dirty="0">
                <a:solidFill>
                  <a:schemeClr val="bg2"/>
                </a:solidFill>
                <a:sym typeface="Symbol" panose="05050102010706020507" pitchFamily="18" charset="2"/>
              </a:rPr>
              <a:t></a:t>
            </a:r>
            <a:r>
              <a:rPr lang="en-US" altLang="zh-CN" sz="3200" b="1" dirty="0">
                <a:solidFill>
                  <a:srgbClr val="00A44A"/>
                </a:solidFill>
                <a:latin typeface="Comic Sans MS" pitchFamily="66" charset="0"/>
                <a:ea typeface="华文行楷" pitchFamily="2" charset="-122"/>
                <a:sym typeface="Symbol"/>
              </a:rPr>
              <a:t> </a:t>
            </a:r>
            <a:r>
              <a:rPr lang="en-US" altLang="zh-CN" sz="3000" b="1" dirty="0">
                <a:solidFill>
                  <a:srgbClr val="006600"/>
                </a:solidFill>
                <a:latin typeface="Comic Sans MS" pitchFamily="66" charset="0"/>
                <a:ea typeface="华文行楷" pitchFamily="2" charset="-122"/>
                <a:sym typeface="Symbol"/>
              </a:rPr>
              <a:t>TOV Eq. </a:t>
            </a:r>
            <a:r>
              <a:rPr lang="en-US" altLang="zh-CN" sz="3000" b="1" dirty="0">
                <a:solidFill>
                  <a:srgbClr val="006600"/>
                </a:solidFill>
                <a:latin typeface="Comic Sans MS" pitchFamily="66" charset="0"/>
                <a:ea typeface="华文行楷" pitchFamily="2" charset="-122"/>
                <a:sym typeface="Wingdings" panose="05000000000000000000" pitchFamily="2" charset="2"/>
              </a:rPr>
              <a:t> MR Relation.</a:t>
            </a:r>
          </a:p>
        </p:txBody>
      </p:sp>
      <p:sp>
        <p:nvSpPr>
          <p:cNvPr id="69636" name="内容占位符 4">
            <a:extLst>
              <a:ext uri="{FF2B5EF4-FFF2-40B4-BE49-F238E27FC236}">
                <a16:creationId xmlns:a16="http://schemas.microsoft.com/office/drawing/2014/main" id="{09CABA97-6111-48D7-905F-105BEEC3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1484784"/>
            <a:ext cx="9109075" cy="100769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Hadron Matter: RMF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Quark matter: DSE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</p:txBody>
      </p:sp>
      <p:pic>
        <p:nvPicPr>
          <p:cNvPr id="54277" name="图片 2">
            <a:extLst>
              <a:ext uri="{FF2B5EF4-FFF2-40B4-BE49-F238E27FC236}">
                <a16:creationId xmlns:a16="http://schemas.microsoft.com/office/drawing/2014/main" id="{91FE92C5-3A23-4070-98C7-B143FFBB8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1419408" cy="163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图片 3">
            <a:extLst>
              <a:ext uri="{FF2B5EF4-FFF2-40B4-BE49-F238E27FC236}">
                <a16:creationId xmlns:a16="http://schemas.microsoft.com/office/drawing/2014/main" id="{3C20E1F3-21E3-4DA0-9BB0-7D3D6B264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1451289" cy="163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067D4A-A1F3-431A-BDC5-B140B668D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9134"/>
            <a:ext cx="13541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C28D0123-9388-451B-B3C2-84D767468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4077295"/>
            <a:ext cx="9217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b="1" dirty="0">
                <a:solidFill>
                  <a:schemeClr val="bg2"/>
                </a:solidFill>
              </a:rPr>
              <a:t> </a:t>
            </a:r>
            <a:r>
              <a:rPr lang="en-US" altLang="zh-CN" sz="3200" b="1" dirty="0">
                <a:solidFill>
                  <a:schemeClr val="bg2"/>
                </a:solidFill>
                <a:sym typeface="Symbol" panose="05050102010706020507" pitchFamily="18" charset="2"/>
              </a:rPr>
              <a:t></a:t>
            </a:r>
            <a:r>
              <a:rPr lang="en-US" altLang="zh-CN" sz="3200" b="1" kern="0" spc="-350" dirty="0">
                <a:solidFill>
                  <a:srgbClr val="C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32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Distribution of the ingredients </a:t>
            </a:r>
          </a:p>
          <a:p>
            <a:pPr eaLnBrk="1" hangingPunct="1">
              <a:defRPr/>
            </a:pPr>
            <a:r>
              <a:rPr lang="en-US" altLang="zh-CN" sz="32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in terms of the radius</a:t>
            </a:r>
            <a:r>
              <a:rPr lang="zh-CN" altLang="en-US" sz="3000" b="1" kern="0" spc="-350" dirty="0">
                <a:solidFill>
                  <a:srgbClr val="800000"/>
                </a:solidFill>
                <a:latin typeface="+mn-ea"/>
                <a:ea typeface="+mn-ea"/>
                <a:sym typeface="Symbol" panose="05050102010706020507" pitchFamily="18" charset="2"/>
              </a:rPr>
              <a:t>，</a:t>
            </a:r>
            <a:endParaRPr lang="en-US" altLang="zh-CN" sz="3000" b="1" kern="0" spc="-350" dirty="0">
              <a:solidFill>
                <a:srgbClr val="800000"/>
              </a:solidFill>
              <a:latin typeface="+mn-ea"/>
              <a:ea typeface="+mn-ea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zh-CN" altLang="en-US" sz="3000" b="1" kern="0" spc="-35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</a:t>
            </a:r>
            <a:r>
              <a:rPr lang="en-US" altLang="zh-CN" sz="30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Wingdings" panose="05000000000000000000" pitchFamily="2" charset="2"/>
              </a:rPr>
              <a:t> Massive pulses may be </a:t>
            </a:r>
          </a:p>
          <a:p>
            <a:pPr eaLnBrk="1" hangingPunct="1">
              <a:defRPr/>
            </a:pPr>
            <a:r>
              <a:rPr lang="en-US" altLang="zh-CN" sz="30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Wingdings" panose="05000000000000000000" pitchFamily="2" charset="2"/>
              </a:rPr>
              <a:t>     hybrid stars.</a:t>
            </a:r>
            <a:endParaRPr lang="en-US" altLang="zh-CN" sz="3000" b="1" kern="0" dirty="0">
              <a:solidFill>
                <a:srgbClr val="8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CCA2A35-B2F7-40F1-9352-F8847155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3796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矩形 2">
            <a:extLst>
              <a:ext uri="{FF2B5EF4-FFF2-40B4-BE49-F238E27FC236}">
                <a16:creationId xmlns:a16="http://schemas.microsoft.com/office/drawing/2014/main" id="{F9C4D975-827A-41C9-B353-B9693187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381328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chemeClr val="bg2"/>
                </a:solidFill>
                <a:sym typeface="Symbol" panose="05050102010706020507" pitchFamily="18" charset="2"/>
              </a:rPr>
              <a:t>Z</a:t>
            </a:r>
            <a:r>
              <a:rPr lang="en-US" altLang="zh-CN" sz="2800" b="1" dirty="0">
                <a:solidFill>
                  <a:schemeClr val="bg2"/>
                </a:solidFill>
              </a:rPr>
              <a:t>. Bai &amp; YXL, </a:t>
            </a:r>
            <a:r>
              <a:rPr lang="en-US" altLang="zh-CN" sz="2800" b="1" dirty="0" err="1">
                <a:solidFill>
                  <a:schemeClr val="bg2"/>
                </a:solidFill>
              </a:rPr>
              <a:t>Phy</a:t>
            </a:r>
            <a:r>
              <a:rPr lang="en-US" altLang="zh-CN" sz="2800" b="1" dirty="0">
                <a:solidFill>
                  <a:schemeClr val="bg2"/>
                </a:solidFill>
              </a:rPr>
              <a:t>. Rev. D 97,  023018 (2018) 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221E9FDA-9827-414D-8695-282441607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4172"/>
            <a:ext cx="9144000" cy="9888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altLang="zh-CN" sz="3000" b="1" dirty="0">
                <a:solidFill>
                  <a:srgbClr val="0000FF"/>
                </a:solidFill>
                <a:effectLst/>
                <a:latin typeface="Times New Roman" pitchFamily="18" charset="0"/>
                <a:sym typeface="Symbol" panose="05050102010706020507" pitchFamily="18" charset="2"/>
              </a:rPr>
              <a:t></a:t>
            </a:r>
            <a:r>
              <a:rPr lang="en-US" altLang="zh-CN" sz="3000" b="1" dirty="0">
                <a:solidFill>
                  <a:srgbClr val="0000FF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zh-CN" sz="30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Chemical potential (baryon density) region </a:t>
            </a:r>
            <a:br>
              <a:rPr lang="en-US" altLang="zh-CN" sz="30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</a:br>
            <a:r>
              <a:rPr lang="en-US" altLang="zh-CN" sz="30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   for the phase transition to occur</a:t>
            </a:r>
            <a:endParaRPr lang="en-US" altLang="zh-CN" sz="3000" b="1" dirty="0">
              <a:solidFill>
                <a:srgbClr val="0000FF"/>
              </a:solidFill>
              <a:effectLst/>
              <a:latin typeface="Comic Sans MS" panose="030F0702030302020204" pitchFamily="66" charset="0"/>
              <a:sym typeface="Mathematica1" pitchFamily="2" charset="2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C8933F9-9951-4091-9908-E4841AEF5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86444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n-US" altLang="zh-CN" sz="23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Taking the sound speed as interpolation objective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300" b="1" dirty="0">
                <a:solidFill>
                  <a:schemeClr val="bg2"/>
                </a:solidFill>
                <a:latin typeface="Comic Sans MS" panose="030F0702030302020204" pitchFamily="66" charset="0"/>
              </a:rPr>
              <a:t>   (200000 groups of data</a:t>
            </a:r>
            <a:r>
              <a:rPr lang="en-US" altLang="zh-CN" sz="2300" b="1" dirty="0">
                <a:solidFill>
                  <a:schemeClr val="bg2"/>
                </a:solidFill>
                <a:latin typeface="+mn-ea"/>
              </a:rPr>
              <a:t>,</a:t>
            </a:r>
            <a:r>
              <a:rPr lang="en-US" altLang="zh-CN" sz="2300" b="1" dirty="0">
                <a:solidFill>
                  <a:schemeClr val="bg2"/>
                </a:solidFill>
                <a:latin typeface="Comic Sans MS" panose="030F0702030302020204" pitchFamily="66" charset="0"/>
              </a:rPr>
              <a:t> quadratic &amp; cubic constructions)</a:t>
            </a:r>
            <a:endParaRPr lang="zh-CN" altLang="zh-CN" sz="23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F6DC967-26F7-4605-8B7E-FCDE8796DA83}"/>
              </a:ext>
            </a:extLst>
          </p:cNvPr>
          <p:cNvSpPr/>
          <p:nvPr/>
        </p:nvSpPr>
        <p:spPr>
          <a:xfrm>
            <a:off x="0" y="4149080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We obtain</a:t>
            </a:r>
            <a:endParaRPr lang="zh-CN" altLang="en-US" sz="26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81DA12-0E2A-48AF-8648-5AC69801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25" y="1772816"/>
            <a:ext cx="2105279" cy="16548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CD40C0D-BE8E-4ED7-BF13-786A58FF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441" y="1824392"/>
            <a:ext cx="1964786" cy="1603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0B6ECF-2804-4DEC-A9F6-B6DD93062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8" y="1824392"/>
            <a:ext cx="1964926" cy="1603302"/>
          </a:xfrm>
          <a:prstGeom prst="rect">
            <a:avLst/>
          </a:prstGeom>
        </p:spPr>
      </p:pic>
      <p:sp>
        <p:nvSpPr>
          <p:cNvPr id="11" name="矩形 2">
            <a:extLst>
              <a:ext uri="{FF2B5EF4-FFF2-40B4-BE49-F238E27FC236}">
                <a16:creationId xmlns:a16="http://schemas.microsoft.com/office/drawing/2014/main" id="{46167D6F-FD29-4363-A13D-C69212B0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6093296"/>
            <a:ext cx="5220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chemeClr val="bg2"/>
                </a:solidFill>
                <a:sym typeface="Symbol" panose="05050102010706020507" pitchFamily="18" charset="2"/>
              </a:rPr>
              <a:t>Z</a:t>
            </a:r>
            <a:r>
              <a:rPr lang="en-US" altLang="zh-CN" sz="2000" b="1" dirty="0">
                <a:solidFill>
                  <a:schemeClr val="bg2"/>
                </a:solidFill>
              </a:rPr>
              <a:t>. Bai &amp; YXL, </a:t>
            </a:r>
            <a:r>
              <a:rPr lang="en-US" altLang="zh-CN" sz="2000" b="1" dirty="0" err="1">
                <a:solidFill>
                  <a:schemeClr val="bg2"/>
                </a:solidFill>
              </a:rPr>
              <a:t>Phy</a:t>
            </a:r>
            <a:r>
              <a:rPr lang="en-US" altLang="zh-CN" sz="2000" b="1" dirty="0">
                <a:solidFill>
                  <a:schemeClr val="bg2"/>
                </a:solidFill>
              </a:rPr>
              <a:t>. Rev. D 108, 014018 (2023) 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CD6FA03-73A7-492C-B635-433AEBB7F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4984"/>
            <a:ext cx="9144000" cy="9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Taking the M-R relation</a:t>
            </a:r>
            <a:r>
              <a:rPr lang="en-US" altLang="zh-CN" sz="26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Maximum mass</a:t>
            </a:r>
            <a:r>
              <a:rPr lang="en-US" altLang="zh-CN" sz="26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tidal deformability as the calibrations. </a:t>
            </a:r>
            <a:endParaRPr lang="zh-CN" altLang="zh-CN" sz="2600" b="1" kern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841B772-3F11-48A5-A016-A35DC3E1F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848" y="4149080"/>
            <a:ext cx="6638640" cy="200773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19D1902-A6A6-432A-973A-8097DAC93A58}"/>
              </a:ext>
            </a:extLst>
          </p:cNvPr>
          <p:cNvSpPr/>
          <p:nvPr/>
        </p:nvSpPr>
        <p:spPr>
          <a:xfrm>
            <a:off x="-180528" y="4509120"/>
            <a:ext cx="2627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</a:t>
            </a:r>
            <a:r>
              <a:rPr lang="en-US" altLang="zh-CN" b="1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most probable</a:t>
            </a:r>
          </a:p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CF9763-80A5-43C0-8EA3-D1C2EE292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5029428"/>
            <a:ext cx="1965808" cy="3437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06E9B4B-67CA-42D5-97A5-733E86EE6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5374523"/>
            <a:ext cx="1389818" cy="2867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30FEA30-9237-46A8-A12C-6868620B7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5661248"/>
            <a:ext cx="1965808" cy="3154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139D651-FD3C-4224-BE41-4167FD19F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7" y="5949280"/>
            <a:ext cx="1389744" cy="2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  <p:bldP spid="2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221E9FDA-9827-414D-8695-282441607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553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altLang="zh-CN" sz="3000" b="1" dirty="0">
                <a:solidFill>
                  <a:srgbClr val="0000FF"/>
                </a:solidFill>
                <a:effectLst/>
                <a:latin typeface="Times New Roman" pitchFamily="18" charset="0"/>
                <a:sym typeface="Symbol" panose="05050102010706020507" pitchFamily="18" charset="2"/>
              </a:rPr>
              <a:t></a:t>
            </a:r>
            <a:r>
              <a:rPr lang="en-US" altLang="zh-CN" sz="3000" b="1" dirty="0">
                <a:solidFill>
                  <a:srgbClr val="0000FF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zh-CN" sz="30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Some results via the </a:t>
            </a:r>
            <a:r>
              <a:rPr lang="en-US" altLang="zh-CN" sz="3000" b="1" dirty="0" err="1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Homotopy</a:t>
            </a:r>
            <a:r>
              <a:rPr lang="en-US" altLang="zh-CN" sz="30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 method</a:t>
            </a:r>
            <a:endParaRPr lang="en-US" altLang="zh-CN" sz="3000" b="1" dirty="0">
              <a:solidFill>
                <a:srgbClr val="0000FF"/>
              </a:solidFill>
              <a:effectLst/>
              <a:latin typeface="Comic Sans MS" panose="030F0702030302020204" pitchFamily="66" charset="0"/>
              <a:sym typeface="Mathematica1" pitchFamily="2" charset="2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C8933F9-9951-4091-9908-E4841AEF5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76672"/>
            <a:ext cx="9144000" cy="5219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n-US" altLang="zh-CN" sz="23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Effective potential of the QCD systems</a:t>
            </a:r>
            <a:endParaRPr lang="zh-CN" altLang="zh-CN" sz="23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46167D6F-FD29-4363-A13D-C69212B0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765194"/>
            <a:ext cx="87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chemeClr val="bg2"/>
                </a:solidFill>
                <a:sym typeface="Symbol" panose="05050102010706020507" pitchFamily="18" charset="2"/>
              </a:rPr>
              <a:t>H.W. Zheng, Y</a:t>
            </a:r>
            <a:r>
              <a:rPr lang="en-US" altLang="zh-CN" sz="2000" b="1" dirty="0">
                <a:solidFill>
                  <a:schemeClr val="bg2"/>
                </a:solidFill>
              </a:rPr>
              <a:t>. Lu, F. Gao, S.X. Qin,  </a:t>
            </a:r>
            <a:r>
              <a:rPr lang="en-US" altLang="zh-CN" sz="2000" b="1" dirty="0">
                <a:solidFill>
                  <a:schemeClr val="bg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lang="en-US" altLang="zh-CN" sz="2000" b="1" dirty="0">
                <a:solidFill>
                  <a:schemeClr val="bg2"/>
                </a:solidFill>
              </a:rPr>
              <a:t> YXL, </a:t>
            </a:r>
            <a:r>
              <a:rPr lang="en-US" altLang="zh-CN" sz="2000" b="1" dirty="0" err="1">
                <a:solidFill>
                  <a:schemeClr val="bg2"/>
                </a:solidFill>
              </a:rPr>
              <a:t>Phy</a:t>
            </a:r>
            <a:r>
              <a:rPr lang="en-US" altLang="zh-CN" sz="2000" b="1" dirty="0">
                <a:solidFill>
                  <a:schemeClr val="bg2"/>
                </a:solidFill>
              </a:rPr>
              <a:t>. Rev. D 109, 114013 (2024); 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CD6FA03-73A7-492C-B635-433AEBB7F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0968"/>
            <a:ext cx="9144000" cy="52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Phase diagram &amp; that in compact star matter</a:t>
            </a:r>
            <a:endParaRPr lang="zh-CN" altLang="zh-CN" sz="2600" b="1" kern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411D7E-85FE-4DF4-BEDF-CAD19C440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26" y="980728"/>
            <a:ext cx="2537146" cy="20882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E6FBB2-4B8B-4825-9CB2-DFFC450FE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700808"/>
            <a:ext cx="1728192" cy="13620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CEFE2D1-DBAC-414D-9F69-A3FBAD2F2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678" y="980728"/>
            <a:ext cx="2582746" cy="208823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082BAE2-B332-4D7A-B5F7-18DF0F745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07" y="3645024"/>
            <a:ext cx="2623649" cy="20766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F4945B5-98FD-42EC-93C5-46E66ECD6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079" y="4632539"/>
            <a:ext cx="1040777" cy="1646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C8691E-19F7-4774-9822-E1ED984D9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0543" y="3645024"/>
            <a:ext cx="2664922" cy="20766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7775200-8810-4657-A387-11FC21BB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3600" y="3645024"/>
            <a:ext cx="2556872" cy="207661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AEFE715-82C9-4376-9440-810EAA4BD35E}"/>
              </a:ext>
            </a:extLst>
          </p:cNvPr>
          <p:cNvSpPr/>
          <p:nvPr/>
        </p:nvSpPr>
        <p:spPr>
          <a:xfrm>
            <a:off x="539552" y="6156012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en-US" altLang="zh-CN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H.W. Zheng,  F. Gao,  L.G. </a:t>
            </a:r>
            <a:r>
              <a:rPr lang="en-US" altLang="zh-CN" sz="2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Bian</a:t>
            </a:r>
            <a:r>
              <a:rPr lang="en-US" altLang="zh-CN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S.X. Qin, &amp; YXL, PRD 111, L021303 (2025).</a:t>
            </a:r>
          </a:p>
        </p:txBody>
      </p:sp>
      <p:sp>
        <p:nvSpPr>
          <p:cNvPr id="16" name="下箭头 1">
            <a:hlinkClick r:id="rId10" action="ppaction://hlinksldjump"/>
            <a:extLst>
              <a:ext uri="{FF2B5EF4-FFF2-40B4-BE49-F238E27FC236}">
                <a16:creationId xmlns:a16="http://schemas.microsoft.com/office/drawing/2014/main" id="{D22FD932-31DC-4065-A5A1-4ED1A0805D7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496" y="6381328"/>
            <a:ext cx="288032" cy="414545"/>
          </a:xfrm>
          <a:prstGeom prst="downArrow">
            <a:avLst>
              <a:gd name="adj1" fmla="val 50000"/>
              <a:gd name="adj2" fmla="val 50196"/>
            </a:avLst>
          </a:prstGeom>
          <a:solidFill>
            <a:srgbClr val="A8542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2211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575"/>
            <a:ext cx="9396413" cy="58944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lnSpc>
                <a:spcPts val="3840"/>
              </a:lnSpc>
              <a:spcBef>
                <a:spcPct val="2000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36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/>
                <a:sym typeface="Symbol" pitchFamily="18" charset="2"/>
              </a:rPr>
              <a:t>I. Introduction</a:t>
            </a:r>
            <a:endParaRPr lang="zh-CN" altLang="en-US" sz="3600" b="1" dirty="0">
              <a:solidFill>
                <a:srgbClr val="002060"/>
              </a:solidFill>
              <a:effectLst/>
              <a:ea typeface="楷体_GB2312" pitchFamily="49" charset="-122"/>
            </a:endParaRPr>
          </a:p>
        </p:txBody>
      </p:sp>
      <p:sp>
        <p:nvSpPr>
          <p:cNvPr id="6256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-36513" y="1412776"/>
            <a:ext cx="9432926" cy="2160240"/>
          </a:xfrm>
          <a:ln w="31750"/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600" b="1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 Approaches should be the nonperturbative QCD  </a:t>
            </a:r>
          </a:p>
          <a:p>
            <a:pPr marL="0" indent="0" eaLnBrk="1" hangingPunct="1">
              <a:spcBef>
                <a:spcPts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600" b="1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which involves simultaneously the charters of </a:t>
            </a:r>
          </a:p>
          <a:p>
            <a:pPr marL="0" indent="0" eaLnBrk="1" hangingPunct="1">
              <a:spcBef>
                <a:spcPts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600" b="1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   the </a:t>
            </a:r>
            <a:r>
              <a:rPr lang="en-US" altLang="zh-CN" sz="2600" b="1" kern="1200" dirty="0">
                <a:solidFill>
                  <a:srgbClr val="0070C0"/>
                </a:solidFill>
                <a:latin typeface="Comic Sans MS" panose="030F0702030302020204" pitchFamily="66" charset="0"/>
                <a:ea typeface="华文行楷" pitchFamily="2" charset="-122"/>
              </a:rPr>
              <a:t>DCSB  &amp;  its Restoration</a:t>
            </a:r>
            <a:r>
              <a:rPr lang="en-US" altLang="zh-CN" sz="2600" b="1" kern="1200" dirty="0">
                <a:solidFill>
                  <a:srgbClr val="0070C0"/>
                </a:solidFill>
                <a:ea typeface="华文行楷" pitchFamily="2" charset="-122"/>
              </a:rPr>
              <a:t>,</a:t>
            </a:r>
            <a:r>
              <a:rPr lang="en-US" altLang="zh-CN" sz="2600" b="1" kern="1200" dirty="0">
                <a:solidFill>
                  <a:srgbClr val="0070C0"/>
                </a:solidFill>
                <a:latin typeface="Comic Sans MS" panose="030F0702030302020204" pitchFamily="66" charset="0"/>
                <a:ea typeface="华文行楷" pitchFamily="2" charset="-122"/>
              </a:rPr>
              <a:t> </a:t>
            </a:r>
            <a:r>
              <a:rPr lang="zh-CN" altLang="en-US" sz="2600" b="1" kern="1200" dirty="0">
                <a:solidFill>
                  <a:srgbClr val="0070C0"/>
                </a:solidFill>
                <a:latin typeface="Comic Sans MS" panose="030F0702030302020204" pitchFamily="66" charset="0"/>
                <a:ea typeface="华文行楷" pitchFamily="2" charset="-122"/>
              </a:rPr>
              <a:t>  </a:t>
            </a:r>
            <a:r>
              <a:rPr lang="en-US" altLang="zh-CN" sz="2600" b="1" kern="1200" dirty="0">
                <a:solidFill>
                  <a:srgbClr val="0070C0"/>
                </a:solidFill>
                <a:latin typeface="Comic Sans MS" panose="030F0702030302020204" pitchFamily="66" charset="0"/>
                <a:ea typeface="华文行楷" pitchFamily="2" charset="-122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600" b="1" kern="1200" dirty="0">
                <a:solidFill>
                  <a:srgbClr val="0070C0"/>
                </a:solidFill>
                <a:latin typeface="Comic Sans MS" panose="030F0702030302020204" pitchFamily="66" charset="0"/>
                <a:ea typeface="华文行楷" pitchFamily="2" charset="-122"/>
              </a:rPr>
              <a:t>     the Confinement  &amp;  Deconfinement</a:t>
            </a:r>
            <a:r>
              <a:rPr lang="en-US" altLang="zh-CN" sz="2600" b="1" kern="1200" dirty="0">
                <a:solidFill>
                  <a:srgbClr val="0070C0"/>
                </a:solidFill>
                <a:latin typeface="Comic Sans MS" panose="030F0702030302020204" pitchFamily="66" charset="0"/>
                <a:ea typeface="华文行楷" pitchFamily="2" charset="-122"/>
                <a:hlinkClick r:id="rId2" action="ppaction://hlinksldjump"/>
              </a:rPr>
              <a:t> </a:t>
            </a:r>
            <a:r>
              <a:rPr lang="en-US" altLang="zh-CN" sz="2600" b="1" kern="1200" dirty="0">
                <a:solidFill>
                  <a:srgbClr val="0070C0"/>
                </a:solidFill>
                <a:ea typeface="华文行楷" pitchFamily="2" charset="-122"/>
                <a:hlinkClick r:id="rId2" action="ppaction://hlinksldjump"/>
              </a:rPr>
              <a:t>,</a:t>
            </a:r>
            <a:r>
              <a:rPr lang="en-US" altLang="zh-CN" sz="2600" b="1" kern="1200" dirty="0">
                <a:solidFill>
                  <a:srgbClr val="0070C0"/>
                </a:solidFill>
                <a:latin typeface="Comic Sans MS" panose="030F0702030302020204" pitchFamily="66" charset="0"/>
                <a:ea typeface="华文行楷" pitchFamily="2" charset="-122"/>
                <a:hlinkClick r:id="rId2" action="ppaction://hlinksldjump"/>
              </a:rPr>
              <a:t> </a:t>
            </a:r>
            <a:endParaRPr lang="en-US" altLang="zh-CN" sz="2600" b="1" dirty="0">
              <a:solidFill>
                <a:srgbClr val="0070C0"/>
              </a:solidFill>
              <a:ea typeface="华文行楷" panose="02010800040101010101" pitchFamily="2" charset="-122"/>
              <a:sym typeface="Symbol" pitchFamily="18" charset="2"/>
            </a:endParaRPr>
          </a:p>
          <a:p>
            <a:pPr marL="0" indent="0" eaLnBrk="1" hangingPunct="1">
              <a:spcBef>
                <a:spcPts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6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6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since the aspects appear at NP QCD scale</a:t>
            </a:r>
            <a:r>
              <a:rPr lang="en-US" altLang="zh-CN" sz="2600" b="1" spc="-200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 </a:t>
            </a:r>
            <a:r>
              <a:rPr lang="en-US" altLang="zh-CN" sz="2800" b="1" spc="-200" dirty="0">
                <a:solidFill>
                  <a:srgbClr val="7030A0"/>
                </a:solidFill>
                <a:ea typeface="华文行楷" panose="02010800040101010101" pitchFamily="2" charset="-122"/>
              </a:rPr>
              <a:t>(</a:t>
            </a:r>
            <a:r>
              <a:rPr lang="en-US" altLang="zh-CN" sz="2600" b="1" spc="-200" dirty="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en-US" altLang="zh-CN" sz="800" b="1" spc="-200" dirty="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800" b="1" spc="-200" baseline="30000" dirty="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2 </a:t>
            </a:r>
            <a:r>
              <a:rPr lang="en-US" altLang="zh-CN" sz="2600" b="1" spc="-200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MeV</a:t>
            </a:r>
            <a:r>
              <a:rPr lang="en-US" altLang="zh-CN" sz="2800" b="1" spc="-200" dirty="0">
                <a:solidFill>
                  <a:srgbClr val="7030A0"/>
                </a:solidFill>
                <a:ea typeface="楷体_GB2312" pitchFamily="49" charset="-122"/>
              </a:rPr>
              <a:t>) . </a:t>
            </a:r>
            <a:endParaRPr lang="zh-CN" altLang="en-US" sz="2800" b="1" spc="-200" dirty="0">
              <a:solidFill>
                <a:srgbClr val="7030A0"/>
              </a:solidFill>
              <a:ea typeface="华文行楷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46A04D-6280-46BF-A358-B4747CCF7F64}"/>
              </a:ext>
            </a:extLst>
          </p:cNvPr>
          <p:cNvSpPr/>
          <p:nvPr/>
        </p:nvSpPr>
        <p:spPr>
          <a:xfrm>
            <a:off x="0" y="560874"/>
            <a:ext cx="93245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 QCD</a:t>
            </a:r>
            <a:r>
              <a:rPr lang="en-US" altLang="zh-CN" sz="20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phase</a:t>
            </a:r>
            <a:r>
              <a:rPr lang="en-US" altLang="zh-CN" sz="20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transitions</a:t>
            </a:r>
            <a:r>
              <a:rPr lang="en-US" altLang="zh-CN" sz="20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reveal</a:t>
            </a:r>
            <a:r>
              <a:rPr lang="en-US" altLang="zh-CN" sz="20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the</a:t>
            </a:r>
            <a:r>
              <a:rPr lang="en-US" altLang="zh-CN" sz="20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process</a:t>
            </a:r>
            <a:r>
              <a:rPr lang="en-US" altLang="zh-CN" sz="20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&amp;</a:t>
            </a:r>
            <a:r>
              <a:rPr lang="en-US" altLang="zh-CN" sz="20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mechanism   </a:t>
            </a:r>
          </a:p>
          <a:p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  of the observable matter and its mass generation.</a:t>
            </a:r>
            <a:endParaRPr lang="zh-CN" altLang="en-US" sz="2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946E5A-E71E-422B-A945-444AC11512CC}"/>
              </a:ext>
            </a:extLst>
          </p:cNvPr>
          <p:cNvSpPr/>
          <p:nvPr/>
        </p:nvSpPr>
        <p:spPr>
          <a:xfrm>
            <a:off x="0" y="3501008"/>
            <a:ext cx="91440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 Critical end point (CEP) has been predicted with the </a:t>
            </a:r>
          </a:p>
          <a:p>
            <a:pPr lvl="0" eaLnBrk="1" hangingPunct="1">
              <a:lnSpc>
                <a:spcPct val="90000"/>
              </a:lnSpc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 </a:t>
            </a:r>
            <a:r>
              <a:rPr lang="en-US" altLang="zh-CN" sz="2600" b="1" kern="0" dirty="0" err="1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fQCD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&amp; effective field theory models</a:t>
            </a:r>
            <a:r>
              <a:rPr lang="en-US" altLang="zh-CN" sz="2600" b="1" kern="0" dirty="0">
                <a:solidFill>
                  <a:schemeClr val="bg1"/>
                </a:solidFill>
                <a:latin typeface="Times New Roman"/>
                <a:ea typeface="华文行楷" panose="02010800040101010101" pitchFamily="2" charset="-122"/>
                <a:sym typeface="Symbol" pitchFamily="18" charset="2"/>
              </a:rPr>
              <a:t>.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1E6E1D-0880-485F-A464-B710A5921E8A}"/>
              </a:ext>
            </a:extLst>
          </p:cNvPr>
          <p:cNvSpPr/>
          <p:nvPr/>
        </p:nvSpPr>
        <p:spPr>
          <a:xfrm>
            <a:off x="0" y="4275093"/>
            <a:ext cx="9252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2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 </a:t>
            </a:r>
            <a:r>
              <a:rPr lang="en-US" altLang="zh-CN" sz="22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(Jan’s talk</a:t>
            </a:r>
            <a:r>
              <a:rPr lang="en-US" altLang="zh-CN" sz="2200" b="1" kern="0" dirty="0">
                <a:solidFill>
                  <a:srgbClr val="000000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en-US" altLang="zh-CN" sz="22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Nu’s talk</a:t>
            </a:r>
            <a:r>
              <a:rPr lang="en-US" altLang="zh-CN" sz="2200" b="1" kern="0" dirty="0">
                <a:solidFill>
                  <a:srgbClr val="000000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en-US" altLang="zh-CN" sz="2200" b="1" kern="0" dirty="0" err="1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Xiaofeng’s</a:t>
            </a:r>
            <a:r>
              <a:rPr lang="en-US" altLang="zh-CN" sz="22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talk</a:t>
            </a:r>
            <a:r>
              <a:rPr lang="en-US" altLang="zh-CN" sz="2200" b="1" kern="0" dirty="0">
                <a:solidFill>
                  <a:srgbClr val="000000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en-US" altLang="zh-CN" sz="22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Fei’s talk</a:t>
            </a:r>
            <a:r>
              <a:rPr lang="en-US" altLang="zh-CN" sz="2200" b="1" kern="0" dirty="0">
                <a:solidFill>
                  <a:srgbClr val="000000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en-US" altLang="zh-CN" sz="22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Yi’s talk</a:t>
            </a:r>
            <a:r>
              <a:rPr lang="en-US" altLang="zh-CN" sz="2200" b="1" kern="0" dirty="0">
                <a:solidFill>
                  <a:srgbClr val="000000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en-US" altLang="zh-CN" sz="22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etc.)</a:t>
            </a:r>
            <a:endParaRPr lang="en-US" altLang="zh-CN" sz="2200" b="1" kern="0" dirty="0">
              <a:solidFill>
                <a:srgbClr val="0000FF">
                  <a:lumMod val="75000"/>
                </a:srgbClr>
              </a:solidFill>
              <a:latin typeface="Times New Roman"/>
              <a:ea typeface="华文行楷" panose="02010800040101010101" pitchFamily="2" charset="-122"/>
              <a:sym typeface="Symbol" pitchFamily="18" charset="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6545BA-2C18-4406-89DB-1A791DBB8674}"/>
              </a:ext>
            </a:extLst>
          </p:cNvPr>
          <p:cNvSpPr/>
          <p:nvPr/>
        </p:nvSpPr>
        <p:spPr>
          <a:xfrm>
            <a:off x="0" y="4653136"/>
            <a:ext cx="90354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 The </a:t>
            </a: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existence of the CEP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is still </a:t>
            </a: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in challenging</a:t>
            </a:r>
            <a:r>
              <a:rPr lang="en-US" altLang="zh-CN" sz="26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. </a:t>
            </a:r>
            <a:endParaRPr lang="en-US" altLang="zh-CN" sz="2600" b="1" kern="0" dirty="0">
              <a:solidFill>
                <a:srgbClr val="0000FF">
                  <a:lumMod val="75000"/>
                </a:srgbClr>
              </a:solidFill>
              <a:latin typeface="Times New Roman"/>
              <a:ea typeface="华文行楷" panose="02010800040101010101" pitchFamily="2" charset="-122"/>
              <a:sym typeface="Symbol" pitchFamily="18" charset="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9B3416-AC86-45D4-8BAC-8AD39B760195}"/>
              </a:ext>
            </a:extLst>
          </p:cNvPr>
          <p:cNvSpPr/>
          <p:nvPr/>
        </p:nvSpPr>
        <p:spPr>
          <a:xfrm>
            <a:off x="-2" y="5097958"/>
            <a:ext cx="9035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 Exploring</a:t>
            </a:r>
            <a:r>
              <a:rPr lang="en-US" altLang="zh-CN" sz="20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the</a:t>
            </a:r>
            <a:r>
              <a:rPr lang="en-US" altLang="zh-CN" sz="1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existence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of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the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CEP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&amp;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phase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boundary</a:t>
            </a:r>
          </a:p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6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 are </a:t>
            </a:r>
            <a:r>
              <a:rPr lang="en-US" altLang="zh-CN" sz="26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highly imperative</a:t>
            </a:r>
            <a:r>
              <a:rPr lang="en-US" altLang="zh-CN" sz="2600" b="1" kern="0" dirty="0">
                <a:solidFill>
                  <a:schemeClr val="bg1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Symbol" pitchFamily="18" charset="2"/>
              </a:rPr>
              <a:t>.</a:t>
            </a:r>
            <a:r>
              <a:rPr lang="en-US" altLang="zh-CN" sz="26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endParaRPr lang="en-US" altLang="zh-CN" sz="2600" b="1" kern="0" dirty="0">
              <a:solidFill>
                <a:srgbClr val="0000FF">
                  <a:lumMod val="75000"/>
                </a:srgbClr>
              </a:solidFill>
              <a:latin typeface="Times New Roman"/>
              <a:ea typeface="华文行楷" panose="02010800040101010101" pitchFamily="2" charset="-122"/>
              <a:sym typeface="Symbol" pitchFamily="18" charset="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CB4D3D5-E698-409C-83C8-48D20F3A40D9}"/>
              </a:ext>
            </a:extLst>
          </p:cNvPr>
          <p:cNvSpPr/>
          <p:nvPr/>
        </p:nvSpPr>
        <p:spPr>
          <a:xfrm>
            <a:off x="-1" y="5960893"/>
            <a:ext cx="94329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 We</a:t>
            </a:r>
            <a:r>
              <a:rPr lang="en-US" altLang="zh-CN" sz="1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visit</a:t>
            </a:r>
            <a:r>
              <a:rPr lang="en-US" altLang="zh-CN" sz="1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the</a:t>
            </a:r>
            <a:r>
              <a:rPr lang="en-US" altLang="zh-CN" sz="1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issue</a:t>
            </a:r>
            <a:r>
              <a:rPr lang="en-US" altLang="zh-CN" sz="1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via</a:t>
            </a:r>
            <a:r>
              <a:rPr lang="en-US" altLang="zh-CN" sz="1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general</a:t>
            </a:r>
            <a:r>
              <a:rPr lang="en-US" altLang="zh-CN" sz="1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principle</a:t>
            </a:r>
            <a:r>
              <a:rPr lang="en-US" altLang="zh-CN" sz="1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&amp;</a:t>
            </a:r>
            <a:r>
              <a:rPr lang="en-US" altLang="zh-CN" sz="1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observations</a:t>
            </a:r>
            <a:r>
              <a:rPr lang="en-US" altLang="zh-CN" sz="26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. </a:t>
            </a:r>
            <a:endParaRPr lang="en-US" altLang="zh-CN" sz="2600" b="1" kern="0" dirty="0">
              <a:solidFill>
                <a:srgbClr val="0000FF">
                  <a:lumMod val="75000"/>
                </a:srgbClr>
              </a:solidFill>
              <a:latin typeface="Times New Roman"/>
              <a:ea typeface="华文行楷" panose="02010800040101010101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22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4" grpId="0" uiExpand="1" build="p"/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575"/>
            <a:ext cx="9396413" cy="5232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lnSpc>
                <a:spcPts val="3840"/>
              </a:lnSpc>
              <a:spcBef>
                <a:spcPct val="2000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3000" b="1" kern="1200" spc="-350" dirty="0">
                <a:solidFill>
                  <a:srgbClr val="800000"/>
                </a:solidFill>
                <a:effectLst/>
                <a:latin typeface="+mn-lt"/>
                <a:ea typeface="华文行楷"/>
                <a:sym typeface="Symbol" pitchFamily="18" charset="2"/>
              </a:rPr>
              <a:t>II .</a:t>
            </a:r>
            <a:r>
              <a:rPr lang="en-US" altLang="zh-CN" sz="30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/>
                <a:sym typeface="Symbol" pitchFamily="18" charset="2"/>
              </a:rPr>
              <a:t> Order of the QCD Phase Transitions </a:t>
            </a:r>
            <a:endParaRPr lang="zh-CN" altLang="en-US" sz="3000" b="1" dirty="0">
              <a:solidFill>
                <a:srgbClr val="002060"/>
              </a:solidFill>
              <a:effectLst/>
              <a:ea typeface="楷体_GB2312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46A04D-6280-46BF-A358-B4747CCF7F64}"/>
              </a:ext>
            </a:extLst>
          </p:cNvPr>
          <p:cNvSpPr/>
          <p:nvPr/>
        </p:nvSpPr>
        <p:spPr>
          <a:xfrm>
            <a:off x="0" y="476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0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cs typeface="+mj-cs"/>
                <a:sym typeface="Symbol" pitchFamily="18" charset="2"/>
              </a:rPr>
              <a:t>1. </a:t>
            </a:r>
            <a:r>
              <a:rPr lang="en-US" altLang="zh-CN" sz="28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Driven by temperature</a:t>
            </a:r>
            <a:endParaRPr lang="zh-CN" altLang="en-US" sz="2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EF6F984-4BF3-43AB-AF18-F56CD0048FE7}"/>
              </a:ext>
            </a:extLst>
          </p:cNvPr>
          <p:cNvSpPr/>
          <p:nvPr/>
        </p:nvSpPr>
        <p:spPr>
          <a:xfrm>
            <a:off x="0" y="90872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 </a:t>
            </a:r>
            <a:r>
              <a:rPr lang="en-US" altLang="zh-CN" sz="2600" b="1" kern="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Asymptotic freedom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means</a:t>
            </a:r>
          </a:p>
          <a:p>
            <a:pPr>
              <a:lnSpc>
                <a:spcPct val="95000"/>
              </a:lnSpc>
            </a:pP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 that when the temperature </a:t>
            </a:r>
          </a:p>
          <a:p>
            <a:pPr>
              <a:lnSpc>
                <a:spcPct val="95000"/>
              </a:lnSpc>
            </a:pP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 is very high</a:t>
            </a:r>
            <a:r>
              <a:rPr lang="en-US" altLang="zh-CN" sz="2600" b="1" kern="0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cs typeface="+mj-cs"/>
                <a:sym typeface="Symbol" pitchFamily="18" charset="2"/>
              </a:rPr>
              <a:t>,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the momentum of the invisible quarks  </a:t>
            </a:r>
          </a:p>
          <a:p>
            <a:pPr>
              <a:lnSpc>
                <a:spcPct val="95000"/>
              </a:lnSpc>
            </a:pP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 are very close to each other</a:t>
            </a:r>
            <a:r>
              <a:rPr lang="en-US" altLang="zh-CN" sz="2600" b="1" kern="0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cs typeface="+mj-cs"/>
                <a:sym typeface="Symbol" pitchFamily="18" charset="2"/>
              </a:rPr>
              <a:t>,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 which is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consistent with the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uncertainty principle! </a:t>
            </a:r>
            <a:endParaRPr lang="zh-CN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462453B-E203-432A-A5E7-2EB2C344C778}"/>
                  </a:ext>
                </a:extLst>
              </p:cNvPr>
              <p:cNvSpPr/>
              <p:nvPr/>
            </p:nvSpPr>
            <p:spPr>
              <a:xfrm>
                <a:off x="0" y="2840156"/>
                <a:ext cx="9144000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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As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temperature</a:t>
                </a:r>
                <a:r>
                  <a:rPr lang="en-US" altLang="zh-CN" sz="18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gets</a:t>
                </a:r>
                <a:r>
                  <a:rPr lang="en-US" altLang="zh-CN" sz="18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lower properly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hadrons appear.</a:t>
                </a:r>
              </a:p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e.g.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  <m:t>𝒓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  <m:t>𝑵</m:t>
                        </m:r>
                      </m:sub>
                    </m:sSub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Symbol" pitchFamily="18" charset="2"/>
                      </a:rPr>
                      <m:t>≈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Symbol" pitchFamily="18" charset="2"/>
                      </a:rPr>
                      <m:t>𝟎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Symbol" pitchFamily="18" charset="2"/>
                      </a:rPr>
                      <m:t>.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Symbol" pitchFamily="18" charset="2"/>
                      </a:rPr>
                      <m:t>𝟖𝟒</m:t>
                    </m:r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 err="1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fm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𝑻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𝒄</m:t>
                        </m:r>
                      </m:sub>
                    </m:sSub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≈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𝟏𝟑𝟔</m:t>
                    </m:r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MeV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</a:p>
              <a:p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  <m:t>𝒓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  <m:t>𝑲</m:t>
                        </m:r>
                      </m:sub>
                    </m:sSub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Symbol" pitchFamily="18" charset="2"/>
                      </a:rPr>
                      <m:t>≈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Symbol" pitchFamily="18" charset="2"/>
                      </a:rPr>
                      <m:t>𝟎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Symbol" pitchFamily="18" charset="2"/>
                      </a:rPr>
                      <m:t>.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Symbol" pitchFamily="18" charset="2"/>
                      </a:rPr>
                      <m:t>𝟔𝟒</m:t>
                    </m:r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 err="1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fm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𝑻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𝒄</m:t>
                        </m:r>
                      </m:sub>
                    </m:sSub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≈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𝟏𝟓𝟒</m:t>
                    </m:r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MeV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 </a:t>
                </a:r>
              </a:p>
              <a:p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 agree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excellently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with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results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via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DSE </a:t>
                </a:r>
                <a:r>
                  <a:rPr lang="en-US" altLang="zh-CN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(</a:t>
                </a:r>
                <a:r>
                  <a:rPr lang="en-US" altLang="zh-CN" sz="20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PRL 106: 172301</a:t>
                </a:r>
              </a:p>
              <a:p>
                <a:r>
                  <a:rPr lang="en-US" altLang="zh-CN" sz="20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  (2011)</a:t>
                </a:r>
                <a:r>
                  <a:rPr lang="en-US" altLang="zh-CN" sz="20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;</a:t>
                </a:r>
                <a:r>
                  <a:rPr lang="en-US" altLang="zh-CN" sz="20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</a:t>
                </a:r>
                <a:r>
                  <a:rPr lang="en-US" altLang="zh-CN" sz="2000" b="1" kern="0" dirty="0" err="1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arXiv</a:t>
                </a:r>
                <a:r>
                  <a:rPr lang="en-US" altLang="zh-CN" sz="20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: 2504:05099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)</a:t>
                </a:r>
                <a:r>
                  <a:rPr lang="en-US" altLang="zh-CN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,</a:t>
                </a:r>
                <a:r>
                  <a:rPr lang="en-US" altLang="zh-CN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FRG (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PLB 820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ea typeface="华文行楷" panose="02010800040101010101" pitchFamily="2" charset="-122"/>
                    <a:cs typeface="Times New Roman" panose="02020603050405020304" pitchFamily="18" charset="0"/>
                    <a:sym typeface="Symbol" pitchFamily="18" charset="2"/>
                  </a:rPr>
                  <a:t>, 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136584 (2021)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sym typeface="Symbol" pitchFamily="18" charset="2"/>
                  </a:rPr>
                  <a:t>; </a:t>
                </a:r>
              </a:p>
              <a:p>
                <a:r>
                  <a:rPr lang="en-US" altLang="zh-CN" sz="22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sym typeface="Symbol" pitchFamily="18" charset="2"/>
                  </a:rPr>
                  <a:t>     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etc.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ea typeface="华文行楷" panose="02010800040101010101" pitchFamily="2" charset="-122"/>
                    <a:cs typeface="Times New Roman" panose="02020603050405020304" pitchFamily="18" charset="0"/>
                    <a:sym typeface="Symbol" pitchFamily="18" charset="2"/>
                  </a:rPr>
                  <a:t>,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) &amp; lattice</a:t>
                </a:r>
                <a:r>
                  <a:rPr lang="zh-CN" altLang="en-US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QCD</a:t>
                </a:r>
                <a:r>
                  <a:rPr lang="zh-CN" altLang="en-US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 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(PRL 123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, 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062002 (2019)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;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etc.</a:t>
                </a:r>
                <a:r>
                  <a:rPr lang="en-US" altLang="zh-CN" sz="2200" b="1" kern="0" dirty="0">
                    <a:solidFill>
                      <a:schemeClr val="bg2"/>
                    </a:solidFill>
                    <a:ea typeface="华文行楷" panose="02010800040101010101" pitchFamily="2" charset="-122"/>
                    <a:cs typeface="Times New Roman" panose="02020603050405020304" pitchFamily="18" charset="0"/>
                    <a:sym typeface="Symbol" pitchFamily="18" charset="2"/>
                  </a:rPr>
                  <a:t>, </a:t>
                </a:r>
                <a:r>
                  <a:rPr lang="en-US" altLang="zh-CN" sz="22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462453B-E203-432A-A5E7-2EB2C344C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40156"/>
                <a:ext cx="9144000" cy="2492990"/>
              </a:xfrm>
              <a:prstGeom prst="rect">
                <a:avLst/>
              </a:prstGeom>
              <a:blipFill>
                <a:blip r:embed="rId2"/>
                <a:stretch>
                  <a:fillRect l="-1200" t="-2445" b="-5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5">
            <a:extLst>
              <a:ext uri="{FF2B5EF4-FFF2-40B4-BE49-F238E27FC236}">
                <a16:creationId xmlns:a16="http://schemas.microsoft.com/office/drawing/2014/main" id="{6C376771-87E4-444D-A40B-6FAD628F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326153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8B74C41-F0FF-41C2-A7DC-B8D444457D47}"/>
              </a:ext>
            </a:extLst>
          </p:cNvPr>
          <p:cNvSpPr/>
          <p:nvPr/>
        </p:nvSpPr>
        <p:spPr>
          <a:xfrm>
            <a:off x="0" y="530120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 As</a:t>
            </a:r>
            <a:r>
              <a:rPr lang="en-US" altLang="zh-CN" sz="18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the</a:t>
            </a:r>
            <a:r>
              <a:rPr lang="en-US" altLang="zh-CN" sz="18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distance gets smaller continuously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with the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</a:p>
          <a:p>
            <a:pPr lvl="0"/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descent of temperature</a:t>
            </a:r>
            <a:r>
              <a:rPr lang="en-US" altLang="zh-CN" sz="2600" b="1" kern="0" dirty="0">
                <a:solidFill>
                  <a:srgbClr val="0000FF"/>
                </a:solidFill>
                <a:latin typeface="+mn-lt"/>
                <a:ea typeface="华文行楷" panose="02010800040101010101" pitchFamily="2" charset="-122"/>
                <a:sym typeface="Symbol" pitchFamily="18" charset="2"/>
              </a:rPr>
              <a:t>,</a:t>
            </a:r>
            <a:r>
              <a:rPr lang="en-US" altLang="zh-CN" sz="18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endParaRPr lang="en-US" altLang="zh-CN" sz="2600" b="1" kern="0" dirty="0">
              <a:solidFill>
                <a:srgbClr val="0000FF"/>
              </a:solidFill>
              <a:latin typeface="Comic Sans MS" panose="030F0702030302020204" pitchFamily="66" charset="0"/>
              <a:ea typeface="华文行楷" panose="02010800040101010101" pitchFamily="2" charset="-122"/>
              <a:sym typeface="Symbol" pitchFamily="18" charset="2"/>
            </a:endParaRPr>
          </a:p>
          <a:p>
            <a:pPr lvl="0"/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(in chiral limit) or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crossover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(beyond chiral limit)</a:t>
            </a:r>
            <a:r>
              <a:rPr lang="en-US" altLang="zh-CN" sz="2600" b="1" kern="0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sym typeface="Symbol" pitchFamily="18" charset="2"/>
              </a:rPr>
              <a:t>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26E13D2-7311-44CE-B407-D1FE65463E36}"/>
              </a:ext>
            </a:extLst>
          </p:cNvPr>
          <p:cNvSpPr/>
          <p:nvPr/>
        </p:nvSpPr>
        <p:spPr>
          <a:xfrm>
            <a:off x="4309555" y="5733256"/>
            <a:ext cx="43669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the transition is</a:t>
            </a:r>
            <a:r>
              <a:rPr lang="en-US" altLang="zh-CN" sz="1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2</a:t>
            </a:r>
            <a:r>
              <a:rPr lang="en-US" altLang="zh-CN" sz="2600" b="1" kern="0" baseline="3000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nd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order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96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575"/>
            <a:ext cx="9396413" cy="5232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lnSpc>
                <a:spcPts val="3840"/>
              </a:lnSpc>
              <a:spcBef>
                <a:spcPct val="2000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3000" b="1" kern="1200" spc="-350" dirty="0">
                <a:solidFill>
                  <a:srgbClr val="800000"/>
                </a:solidFill>
                <a:effectLst/>
                <a:latin typeface="+mn-lt"/>
                <a:ea typeface="华文行楷"/>
                <a:sym typeface="Symbol" pitchFamily="18" charset="2"/>
              </a:rPr>
              <a:t>II .</a:t>
            </a:r>
            <a:r>
              <a:rPr lang="en-US" altLang="zh-CN" sz="30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/>
                <a:sym typeface="Symbol" pitchFamily="18" charset="2"/>
              </a:rPr>
              <a:t> Order of the QCD phase transitions</a:t>
            </a:r>
            <a:endParaRPr lang="zh-CN" altLang="en-US" sz="3000" b="1" dirty="0">
              <a:solidFill>
                <a:srgbClr val="002060"/>
              </a:solidFill>
              <a:effectLst/>
              <a:ea typeface="楷体_GB2312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946A04D-6280-46BF-A358-B4747CCF7F64}"/>
                  </a:ext>
                </a:extLst>
              </p:cNvPr>
              <p:cNvSpPr/>
              <p:nvPr/>
            </p:nvSpPr>
            <p:spPr>
              <a:xfrm>
                <a:off x="0" y="476672"/>
                <a:ext cx="9144000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kern="0" dirty="0">
                    <a:solidFill>
                      <a:srgbClr val="0000FF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2. </a:t>
                </a:r>
                <a:r>
                  <a:rPr lang="en-US" altLang="zh-CN" sz="28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Driven by density </a:t>
                </a:r>
                <a:r>
                  <a:rPr lang="en-US" altLang="zh-CN" sz="2800" b="1" kern="0" dirty="0">
                    <a:solidFill>
                      <a:srgbClr val="0000FF"/>
                    </a:solidFill>
                    <a:ea typeface="华文行楷" panose="02010800040101010101" pitchFamily="2" charset="-122"/>
                    <a:cs typeface="Times New Roman" panose="02020603050405020304" pitchFamily="18" charset="0"/>
                    <a:sym typeface="Symbol" pitchFamily="18" charset="2"/>
                  </a:rPr>
                  <a:t>(</a:t>
                </a:r>
                <a:r>
                  <a:rPr lang="en-US" altLang="zh-CN" sz="28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Times New Roman" panose="02020603050405020304" pitchFamily="18" charset="0"/>
                    <a:sym typeface="Symbol" pitchFamily="18" charset="2"/>
                  </a:rPr>
                  <a:t>or</a:t>
                </a:r>
                <a:r>
                  <a:rPr lang="en-US" altLang="zh-CN" sz="2800" b="1" kern="0" dirty="0">
                    <a:solidFill>
                      <a:srgbClr val="0000FF"/>
                    </a:solidFill>
                    <a:ea typeface="华文行楷" panose="02010800040101010101" pitchFamily="2" charset="-122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zh-CN" altLang="en-US" sz="28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altLang="zh-CN" sz="28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Times New Roman" panose="02020603050405020304" pitchFamily="18" charset="0"/>
                            <a:sym typeface="Symbol" pitchFamily="18" charset="2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altLang="zh-CN" sz="2800" b="1" kern="0" dirty="0">
                    <a:solidFill>
                      <a:srgbClr val="0000FF"/>
                    </a:solidFill>
                    <a:ea typeface="华文行楷" panose="02010800040101010101" pitchFamily="2" charset="-122"/>
                    <a:cs typeface="Times New Roman" panose="02020603050405020304" pitchFamily="18" charset="0"/>
                    <a:sym typeface="Symbol" pitchFamily="18" charset="2"/>
                  </a:rPr>
                  <a:t>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946A04D-6280-46BF-A358-B4747CCF7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9144000" cy="532966"/>
              </a:xfrm>
              <a:prstGeom prst="rect">
                <a:avLst/>
              </a:prstGeom>
              <a:blipFill>
                <a:blip r:embed="rId2"/>
                <a:stretch>
                  <a:fillRect l="-1333" t="-11364" b="-2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EF6F984-4BF3-43AB-AF18-F56CD0048FE7}"/>
                  </a:ext>
                </a:extLst>
              </p:cNvPr>
              <p:cNvSpPr/>
              <p:nvPr/>
            </p:nvSpPr>
            <p:spPr>
              <a:xfrm>
                <a:off x="0" y="908720"/>
                <a:ext cx="9144000" cy="2189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 </a:t>
                </a:r>
                <a:r>
                  <a:rPr lang="en-US" altLang="zh-CN" sz="2600" b="1" kern="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Asymptotic freedom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means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that as the density/chemical potential is very high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the matter is a near-independent particle system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.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the relation between the pressure of the system 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and the chemical potential reads </a:t>
                </a:r>
                <a:r>
                  <a:rPr lang="en-US" altLang="zh-CN" sz="2600" b="1" kern="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𝒑</m:t>
                    </m:r>
                    <m:r>
                      <a:rPr lang="en-US" altLang="zh-CN" sz="26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=</m:t>
                    </m:r>
                    <m:box>
                      <m:boxPr>
                        <m:ctrlPr>
                          <a:rPr lang="en-US" altLang="zh-CN" sz="26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6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zh-CN" sz="26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altLang="zh-CN" sz="26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𝟒</m:t>
                            </m:r>
                            <m:r>
                              <a:rPr lang="en-US" altLang="zh-CN" sz="26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6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 </m:t>
                    </m:r>
                    <m:r>
                      <a:rPr lang="en-US" altLang="zh-CN" sz="26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𝒏</m:t>
                    </m:r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zh-CN" altLang="en-US" sz="26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  <m:t>𝜺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en-US" altLang="zh-CN" sz="2600" b="1" kern="0" dirty="0">
                    <a:solidFill>
                      <a:schemeClr val="bg1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itchFamily="18" charset="2"/>
                              </a:rPr>
                              <m:t>𝟒</m:t>
                            </m:r>
                            <m: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itchFamily="18" charset="2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600" b="1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 </m:t>
                    </m:r>
                    <m:r>
                      <a:rPr lang="en-US" altLang="zh-CN" sz="2600" b="1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𝒏</m:t>
                    </m:r>
                    <m:r>
                      <a:rPr lang="zh-CN" altLang="en-US" sz="2600" b="1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𝝁</m:t>
                    </m:r>
                  </m:oMath>
                </a14:m>
                <a:r>
                  <a:rPr lang="en-US" altLang="zh-CN" sz="2600" b="1" kern="0" dirty="0">
                    <a:solidFill>
                      <a:schemeClr val="bg1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.</a:t>
                </a:r>
                <a:endParaRPr lang="en-US" altLang="zh-CN" sz="2600" b="1" kern="0" dirty="0">
                  <a:solidFill>
                    <a:schemeClr val="bg2"/>
                  </a:solidFill>
                  <a:latin typeface="+mn-lt"/>
                  <a:ea typeface="华文行楷" panose="02010800040101010101" pitchFamily="2" charset="-122"/>
                  <a:cs typeface="+mj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EF6F984-4BF3-43AB-AF18-F56CD0048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2189061"/>
              </a:xfrm>
              <a:prstGeom prst="rect">
                <a:avLst/>
              </a:prstGeom>
              <a:blipFill>
                <a:blip r:embed="rId3"/>
                <a:stretch>
                  <a:fillRect l="-1200" t="-2786" b="-2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462453B-E203-432A-A5E7-2EB2C344C778}"/>
                  </a:ext>
                </a:extLst>
              </p:cNvPr>
              <p:cNvSpPr/>
              <p:nvPr/>
            </p:nvSpPr>
            <p:spPr>
              <a:xfrm>
                <a:off x="0" y="2996952"/>
                <a:ext cx="9144000" cy="1301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 </a:t>
                </a:r>
                <a:r>
                  <a:rPr lang="en-US" altLang="zh-CN" sz="2600" b="1" kern="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The pressure is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in fact the difference of the energy </a:t>
                </a:r>
              </a:p>
              <a:p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density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in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&amp;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out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of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a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hadron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ea"/>
                    <a:ea typeface="+mn-ea"/>
                    <a:cs typeface="+mj-cs"/>
                    <a:sym typeface="Symbol" pitchFamily="18" charset="2"/>
                  </a:rPr>
                  <a:t>,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i.e.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ea"/>
                    <a:ea typeface="+mn-ea"/>
                    <a:cs typeface="+mj-cs"/>
                    <a:sym typeface="Symbol" pitchFamily="18" charset="2"/>
                  </a:rPr>
                  <a:t>,</a:t>
                </a:r>
                <a:r>
                  <a:rPr lang="en-US" altLang="zh-CN" sz="18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the bag constant </a:t>
                </a:r>
                <a14:m>
                  <m:oMath xmlns:m="http://schemas.openxmlformats.org/officeDocument/2006/math">
                    <m:r>
                      <a:rPr lang="en-US" altLang="zh-CN" sz="26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𝑩</m:t>
                    </m:r>
                  </m:oMath>
                </a14:m>
                <a:endParaRPr lang="en-US" altLang="zh-CN" sz="2600" b="1" kern="0" dirty="0">
                  <a:solidFill>
                    <a:schemeClr val="bg1"/>
                  </a:solidFill>
                  <a:latin typeface="Comic Sans MS" panose="030F0702030302020204" pitchFamily="66" charset="0"/>
                  <a:ea typeface="华文行楷" panose="02010800040101010101" pitchFamily="2" charset="-122"/>
                  <a:cs typeface="+mj-cs"/>
                  <a:sym typeface="Symbol" pitchFamily="18" charset="2"/>
                </a:endParaRPr>
              </a:p>
              <a:p>
                <a:pPr lvl="0"/>
                <a:r>
                  <a:rPr lang="en-US" altLang="zh-CN" sz="2600" b="1" kern="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(</a:t>
                </a:r>
                <a:r>
                  <a:rPr lang="en-US" altLang="zh-CN" sz="2600" b="1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empirically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CN" sz="2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(</m:t>
                        </m:r>
                        <m:r>
                          <a:rPr lang="en-US" altLang="zh-CN" sz="2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𝟏𝟔𝟑</m:t>
                        </m:r>
                        <m:r>
                          <a:rPr lang="en-US" altLang="zh-CN" sz="2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 </m:t>
                        </m:r>
                        <m:r>
                          <a:rPr lang="en-US" altLang="zh-CN" sz="2600" b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𝐌𝐞𝐕</m:t>
                        </m:r>
                        <m:r>
                          <a:rPr lang="en-US" altLang="zh-CN" sz="2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zh-CN" sz="2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𝟒</m:t>
                        </m:r>
                      </m:sup>
                    </m:sSup>
                    <m:r>
                      <a:rPr lang="en-US" altLang="zh-CN" sz="26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≈</m:t>
                    </m:r>
                    <m:r>
                      <a:rPr lang="en-US" altLang="zh-CN" sz="26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𝟗𝟑</m:t>
                    </m:r>
                    <m:r>
                      <a:rPr lang="en-US" altLang="zh-CN" sz="26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 </m:t>
                    </m:r>
                    <m:r>
                      <a:rPr lang="en-US" altLang="zh-CN" sz="26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𝐌𝐞𝐕</m:t>
                    </m:r>
                    <m:r>
                      <a:rPr lang="en-US" altLang="zh-CN" sz="26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/</m:t>
                    </m:r>
                    <m:sSup>
                      <m:sSupPr>
                        <m:ctrlPr>
                          <a:rPr lang="en-US" altLang="zh-CN" sz="2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CN" sz="2600" b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𝐟𝐦</m:t>
                        </m:r>
                      </m:e>
                      <m:sup>
                        <m:r>
                          <a:rPr lang="en-US" altLang="zh-CN" sz="2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)</a:t>
                </a:r>
                <a:r>
                  <a:rPr lang="en-US" altLang="zh-CN" sz="2600" b="1" kern="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in bag model</a:t>
                </a:r>
                <a:r>
                  <a:rPr lang="en-US" altLang="zh-CN" sz="2600" b="1" kern="0" dirty="0">
                    <a:solidFill>
                      <a:srgbClr val="0070C0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462453B-E203-432A-A5E7-2EB2C344C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96952"/>
                <a:ext cx="9144000" cy="1301703"/>
              </a:xfrm>
              <a:prstGeom prst="rect">
                <a:avLst/>
              </a:prstGeom>
              <a:blipFill>
                <a:blip r:embed="rId4"/>
                <a:stretch>
                  <a:fillRect l="-1200" t="-5164" r="-1800"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5">
            <a:extLst>
              <a:ext uri="{FF2B5EF4-FFF2-40B4-BE49-F238E27FC236}">
                <a16:creationId xmlns:a16="http://schemas.microsoft.com/office/drawing/2014/main" id="{6C376771-87E4-444D-A40B-6FAD628F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2325434" cy="82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8B74C41-F0FF-41C2-A7DC-B8D444457D47}"/>
                  </a:ext>
                </a:extLst>
              </p:cNvPr>
              <p:cNvSpPr/>
              <p:nvPr/>
            </p:nvSpPr>
            <p:spPr>
              <a:xfrm>
                <a:off x="0" y="4228668"/>
                <a:ext cx="9144000" cy="928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 As </a:t>
                </a:r>
                <a14:m>
                  <m:oMath xmlns:m="http://schemas.openxmlformats.org/officeDocument/2006/math"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𝒑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&gt;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𝑩</m:t>
                    </m:r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the bag is broken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zh-CN" altLang="en-US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Wingdings" panose="05000000000000000000" pitchFamily="2" charset="2"/>
                          </a:rPr>
                          <m:t>𝝁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Wingdings" panose="05000000000000000000" pitchFamily="2" charset="2"/>
                          </a:rPr>
                          <m:t>𝒒</m:t>
                        </m:r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Wingdings" panose="05000000000000000000" pitchFamily="2" charset="2"/>
                          </a:rPr>
                          <m:t>𝒄</m:t>
                        </m:r>
                      </m:sub>
                    </m:sSub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≅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𝟑𝟎𝟖</m:t>
                    </m:r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MeV !</a:t>
                </a:r>
              </a:p>
              <a:p>
                <a:pPr lvl="0"/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 agrees excellently with the empirically value.</a:t>
                </a:r>
                <a:endParaRPr lang="en-US" altLang="zh-CN" sz="2600" b="1" kern="0" dirty="0">
                  <a:solidFill>
                    <a:schemeClr val="bg2"/>
                  </a:solidFill>
                  <a:latin typeface="+mn-lt"/>
                  <a:ea typeface="华文行楷" panose="02010800040101010101" pitchFamily="2" charset="-122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8B74C41-F0FF-41C2-A7DC-B8D444457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8668"/>
                <a:ext cx="9144000" cy="928524"/>
              </a:xfrm>
              <a:prstGeom prst="rect">
                <a:avLst/>
              </a:prstGeom>
              <a:blipFill>
                <a:blip r:embed="rId6"/>
                <a:stretch>
                  <a:fillRect l="-1200" t="-7237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D64AB01-9695-4ADF-A73C-CC5CE6DCECDB}"/>
                  </a:ext>
                </a:extLst>
              </p:cNvPr>
              <p:cNvSpPr/>
              <p:nvPr/>
            </p:nvSpPr>
            <p:spPr>
              <a:xfrm>
                <a:off x="0" y="5085184"/>
                <a:ext cx="9144000" cy="928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 Since the </a:t>
                </a:r>
                <a:r>
                  <a:rPr lang="en-US" altLang="zh-CN" sz="2600" b="1" kern="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bag breaks abruptly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zh-CN" altLang="en-US" sz="26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𝒒</m:t>
                        </m:r>
                      </m:sub>
                    </m:sSub>
                    <m:r>
                      <a:rPr lang="en-US" altLang="zh-CN" sz="2600" b="1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&gt;</m:t>
                    </m:r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zh-CN" altLang="en-US" sz="26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𝒒</m:t>
                        </m:r>
                        <m:r>
                          <a:rPr lang="en-US" altLang="zh-CN" sz="26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,</m:t>
                        </m:r>
                        <m:r>
                          <a:rPr lang="en-US" altLang="zh-CN" sz="26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 </a:t>
                </a:r>
              </a:p>
              <a:p>
                <a:pPr lvl="0"/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 the corresponding </a:t>
                </a:r>
                <a:r>
                  <a:rPr lang="en-US" altLang="zh-CN" sz="2600" b="1" kern="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transition is in 1</a:t>
                </a:r>
                <a:r>
                  <a:rPr lang="en-US" altLang="zh-CN" sz="2600" b="1" kern="0" baseline="3000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st</a:t>
                </a:r>
                <a:r>
                  <a:rPr lang="en-US" altLang="zh-CN" sz="2600" b="1" kern="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order</a:t>
                </a:r>
                <a:r>
                  <a:rPr lang="en-US" altLang="zh-CN" sz="2600" b="1" kern="0" dirty="0">
                    <a:solidFill>
                      <a:schemeClr val="bg1"/>
                    </a:solidFill>
                    <a:latin typeface="+mn-lt"/>
                    <a:ea typeface="华文行楷" panose="02010800040101010101" pitchFamily="2" charset="-122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D64AB01-9695-4ADF-A73C-CC5CE6DCE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5184"/>
                <a:ext cx="9144000" cy="928524"/>
              </a:xfrm>
              <a:prstGeom prst="rect">
                <a:avLst/>
              </a:prstGeom>
              <a:blipFill>
                <a:blip r:embed="rId7"/>
                <a:stretch>
                  <a:fillRect l="-1200" t="-6536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961FDDDA-D828-4597-A336-3AC9D76DB90A}"/>
              </a:ext>
            </a:extLst>
          </p:cNvPr>
          <p:cNvSpPr/>
          <p:nvPr/>
        </p:nvSpPr>
        <p:spPr>
          <a:xfrm>
            <a:off x="0" y="5992832"/>
            <a:ext cx="93245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 The</a:t>
            </a:r>
            <a:r>
              <a:rPr lang="en-US" altLang="zh-CN" sz="2600" b="1" kern="0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glitch</a:t>
            </a:r>
            <a:r>
              <a:rPr lang="en-US" altLang="zh-CN" sz="20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of</a:t>
            </a:r>
            <a:r>
              <a:rPr lang="en-US" altLang="zh-CN" sz="20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pulsars</a:t>
            </a:r>
            <a:r>
              <a:rPr lang="en-US" altLang="zh-CN" sz="2600" b="1" kern="0" dirty="0">
                <a:solidFill>
                  <a:srgbClr val="000000"/>
                </a:solidFill>
                <a:latin typeface="+mn-lt"/>
                <a:ea typeface="华文行楷" panose="02010800040101010101" pitchFamily="2" charset="-122"/>
                <a:sym typeface="Symbol" pitchFamily="18" charset="2"/>
              </a:rPr>
              <a:t>(</a:t>
            </a:r>
            <a:r>
              <a:rPr lang="en-US" altLang="zh-CN" sz="26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Vela</a:t>
            </a:r>
            <a:r>
              <a:rPr lang="en-US" altLang="zh-CN" sz="2600" b="1" kern="0" dirty="0">
                <a:solidFill>
                  <a:srgbClr val="000000"/>
                </a:solidFill>
                <a:latin typeface="+mn-lt"/>
                <a:ea typeface="华文行楷" panose="02010800040101010101" pitchFamily="2" charset="-122"/>
                <a:sym typeface="Symbol" pitchFamily="18" charset="2"/>
              </a:rPr>
              <a:t>)</a:t>
            </a:r>
            <a:r>
              <a:rPr lang="en-US" altLang="zh-CN" sz="2600" b="1" kern="0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sym typeface="Symbol" pitchFamily="18" charset="2"/>
              </a:rPr>
              <a:t>,</a:t>
            </a:r>
            <a:r>
              <a:rPr lang="en-US" altLang="zh-CN" sz="20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the</a:t>
            </a:r>
            <a:r>
              <a:rPr lang="en-US" altLang="zh-CN" sz="20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“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flatted</a:t>
            </a:r>
            <a:r>
              <a:rPr lang="en-US" altLang="zh-CN" sz="20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”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cooling curve</a:t>
            </a:r>
            <a:r>
              <a:rPr lang="en-US" altLang="zh-CN" sz="20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</a:p>
          <a:p>
            <a:pPr lvl="0"/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of proto-neutron stars</a:t>
            </a:r>
            <a:r>
              <a:rPr lang="en-US" altLang="zh-CN" sz="2600" b="1" kern="0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sym typeface="Symbol" pitchFamily="18" charset="2"/>
              </a:rPr>
              <a:t>,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  <a:r>
              <a:rPr lang="en-US" altLang="zh-CN" sz="2600" b="1" kern="0" dirty="0" err="1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etc</a:t>
            </a:r>
            <a:r>
              <a:rPr lang="en-US" altLang="zh-CN" sz="2600" b="1" kern="0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sym typeface="Symbol" pitchFamily="18" charset="2"/>
                <a:hlinkClick r:id="rId8" action="ppaction://hlinksldjump"/>
              </a:rPr>
              <a:t>,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  <a:hlinkClick r:id="rId8" action="ppaction://hlinksldjump"/>
              </a:rPr>
              <a:t> </a:t>
            </a:r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indicate so</a:t>
            </a:r>
            <a:r>
              <a:rPr lang="en-US" altLang="zh-CN" sz="2600" b="1" kern="0" dirty="0">
                <a:solidFill>
                  <a:schemeClr val="bg1"/>
                </a:solidFill>
                <a:latin typeface="+mn-lt"/>
                <a:ea typeface="华文行楷" panose="02010800040101010101" pitchFamily="2" charset="-122"/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3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575"/>
            <a:ext cx="9396413" cy="6492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lnSpc>
                <a:spcPts val="3840"/>
              </a:lnSpc>
              <a:spcBef>
                <a:spcPct val="2000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3000" b="1" kern="1200" spc="-350" dirty="0">
                <a:solidFill>
                  <a:srgbClr val="800000"/>
                </a:solidFill>
                <a:effectLst/>
                <a:latin typeface="+mn-lt"/>
                <a:ea typeface="华文行楷"/>
                <a:sym typeface="Symbol" pitchFamily="18" charset="2"/>
              </a:rPr>
              <a:t>II .</a:t>
            </a:r>
            <a:r>
              <a:rPr lang="en-US" altLang="zh-CN" sz="30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/>
                <a:sym typeface="Symbol" pitchFamily="18" charset="2"/>
              </a:rPr>
              <a:t> Order of the QCD Phase Transitions</a:t>
            </a:r>
            <a:endParaRPr lang="zh-CN" altLang="en-US" sz="3000" b="1" dirty="0">
              <a:solidFill>
                <a:srgbClr val="002060"/>
              </a:solidFill>
              <a:effectLst/>
              <a:ea typeface="楷体_GB2312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946A04D-6280-46BF-A358-B4747CCF7F64}"/>
                  </a:ext>
                </a:extLst>
              </p:cNvPr>
              <p:cNvSpPr/>
              <p:nvPr/>
            </p:nvSpPr>
            <p:spPr>
              <a:xfrm>
                <a:off x="0" y="560874"/>
                <a:ext cx="9144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kern="0" dirty="0">
                    <a:solidFill>
                      <a:srgbClr val="0000FF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3. </a:t>
                </a:r>
                <a:r>
                  <a:rPr lang="en-US" altLang="zh-CN" sz="28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At both non-zero </a:t>
                </a:r>
                <a14:m>
                  <m:oMath xmlns:m="http://schemas.openxmlformats.org/officeDocument/2006/math">
                    <m:r>
                      <a:rPr lang="en-US" altLang="zh-CN" sz="2800" b="1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𝑻</m:t>
                    </m:r>
                  </m:oMath>
                </a14:m>
                <a:r>
                  <a:rPr lang="en-US" altLang="zh-CN" sz="28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&amp; </a:t>
                </a:r>
                <a14:m>
                  <m:oMath xmlns:m="http://schemas.openxmlformats.org/officeDocument/2006/math">
                    <m:r>
                      <a:rPr lang="zh-CN" altLang="en-US" sz="2800" b="1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𝝁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946A04D-6280-46BF-A358-B4747CCF7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874"/>
                <a:ext cx="9144000" cy="523220"/>
              </a:xfrm>
              <a:prstGeom prst="rect">
                <a:avLst/>
              </a:prstGeom>
              <a:blipFill>
                <a:blip r:embed="rId2"/>
                <a:stretch>
                  <a:fillRect l="-1333"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EF6F984-4BF3-43AB-AF18-F56CD0048FE7}"/>
                  </a:ext>
                </a:extLst>
              </p:cNvPr>
              <p:cNvSpPr/>
              <p:nvPr/>
            </p:nvSpPr>
            <p:spPr>
              <a:xfrm>
                <a:off x="0" y="980728"/>
                <a:ext cx="9144000" cy="336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 With general thermodynamic relation</a:t>
                </a:r>
              </a:p>
              <a:p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𝒅𝒑</m:t>
                            </m:r>
                          </m:num>
                          <m:den>
                            <m: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𝒅𝑻</m:t>
                            </m:r>
                            <m: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=</m:t>
                    </m:r>
                    <m:box>
                      <m:boxPr>
                        <m:ctrlP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𝒅𝒑</m:t>
                                </m:r>
                              </m:num>
                              <m:den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𝒅</m:t>
                                </m:r>
                                <m:r>
                                  <a:rPr lang="zh-CN" altLang="en-US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𝝁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𝒅𝑻</m:t>
                                </m:r>
                              </m:num>
                              <m:den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𝒅</m:t>
                                </m:r>
                                <m:r>
                                  <a:rPr lang="zh-CN" altLang="en-US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𝝁</m:t>
                                </m:r>
                              </m:den>
                            </m:f>
                          </m:den>
                        </m:f>
                      </m:e>
                    </m:box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=</m:t>
                    </m:r>
                    <m:box>
                      <m:boxPr>
                        <m:ctrlP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 </m:t>
                                </m:r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zh-CN" altLang="en-US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𝜷</m:t>
                                </m:r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zh-CN" altLang="en-US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𝒎</m:t>
                                </m:r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zh-CN" altLang="en-US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𝜷</m:t>
                                </m:r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zh-CN" altLang="en-US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en-US" altLang="zh-CN" sz="2600" b="1" i="1" kern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cs typeface="+mj-cs"/>
                                    <a:sym typeface="Symbol" pitchFamily="18" charset="2"/>
                                  </a:rPr>
                                  <m:t>𝒎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600" b="1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Symbol" pitchFamily="18" charset="2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𝒅𝒑</m:t>
                            </m:r>
                            <m: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 </m:t>
                            </m:r>
                          </m:num>
                          <m:den>
                            <m:r>
                              <a:rPr lang="en-US" altLang="zh-CN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𝒅</m:t>
                            </m:r>
                            <m:r>
                              <a:rPr lang="zh-CN" altLang="en-US" sz="2600" b="1" i="1" kern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cs typeface="+mj-cs"/>
                                <a:sym typeface="Symbol" pitchFamily="18" charset="2"/>
                              </a:rPr>
                              <m:t>𝝁</m:t>
                            </m:r>
                          </m:den>
                        </m:f>
                      </m:e>
                    </m:box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=</m:t>
                    </m:r>
                    <m:r>
                      <a:rPr lang="en-US" altLang="zh-CN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,</a:t>
                </a:r>
              </a:p>
              <a:p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since with </a:t>
                </a:r>
                <a14:m>
                  <m:oMath xmlns:m="http://schemas.openxmlformats.org/officeDocument/2006/math">
                    <m:r>
                      <a:rPr lang="zh-CN" altLang="en-US" sz="2600" b="1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cs typeface="+mj-cs"/>
                        <a:sym typeface="Symbol" pitchFamily="18" charset="2"/>
                      </a:rPr>
                      <m:t>𝝁</m:t>
                    </m:r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increasing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 </m:t>
                        </m:r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𝑽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𝒒</m:t>
                        </m:r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,</m:t>
                        </m:r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𝒎</m:t>
                        </m:r>
                      </m:sub>
                    </m:sSub>
                    <m:r>
                      <a:rPr lang="en-US" altLang="zh-CN" sz="2600" b="1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𝑽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𝑯</m:t>
                        </m:r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,</m:t>
                        </m:r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𝑺</m:t>
                        </m:r>
                      </m:e>
                      <m:sub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𝒒</m:t>
                        </m:r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,</m:t>
                        </m:r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𝒎</m:t>
                        </m:r>
                      </m:sub>
                    </m:sSub>
                    <m:r>
                      <a:rPr lang="en-US" altLang="zh-CN" sz="2600" b="1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&gt;</m:t>
                    </m:r>
                    <m:sSub>
                      <m:sSubPr>
                        <m:ctrlP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𝑺</m:t>
                        </m:r>
                      </m:e>
                      <m:sub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𝑯</m:t>
                        </m:r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,</m:t>
                        </m:r>
                        <m: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CN" sz="2600" b="1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</a:t>
                </a:r>
                <a:r>
                  <a:rPr lang="en-US" altLang="zh-CN" sz="2600" b="1" kern="0" dirty="0">
                    <a:solidFill>
                      <a:srgbClr val="000000"/>
                    </a:solidFill>
                    <a:latin typeface="+mn-lt"/>
                    <a:ea typeface="华文行楷" panose="02010800040101010101" pitchFamily="2" charset="-122"/>
                    <a:sym typeface="Symbol" pitchFamily="18" charset="2"/>
                  </a:rPr>
                  <a:t>,</a:t>
                </a:r>
                <a:r>
                  <a:rPr lang="en-US" altLang="zh-CN" sz="2600" b="1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  </a:t>
                </a:r>
              </a:p>
              <a:p>
                <a:r>
                  <a:rPr lang="en-US" altLang="zh-CN" sz="2600" b="1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</a:t>
                </a:r>
                <a:r>
                  <a:rPr lang="en-US" altLang="zh-CN" sz="2600" b="1" kern="0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the phase boundary must appear as </a:t>
                </a:r>
              </a:p>
              <a:p>
                <a:endParaRPr lang="en-US" altLang="zh-CN" sz="2600" b="1" kern="0" dirty="0">
                  <a:solidFill>
                    <a:schemeClr val="bg2"/>
                  </a:solidFill>
                  <a:latin typeface="Comic Sans MS" panose="030F0702030302020204" pitchFamily="66" charset="0"/>
                  <a:ea typeface="华文行楷" panose="02010800040101010101" pitchFamily="2" charset="-122"/>
                  <a:cs typeface="+mj-cs"/>
                  <a:sym typeface="Symbol" pitchFamily="18" charset="2"/>
                </a:endParaRPr>
              </a:p>
              <a:p>
                <a:endParaRPr lang="en-US" altLang="zh-CN" sz="2600" b="1" kern="0" dirty="0">
                  <a:solidFill>
                    <a:schemeClr val="bg2"/>
                  </a:solidFill>
                  <a:latin typeface="Comic Sans MS" panose="030F0702030302020204" pitchFamily="66" charset="0"/>
                  <a:ea typeface="华文行楷" panose="02010800040101010101" pitchFamily="2" charset="-122"/>
                  <a:cs typeface="+mj-cs"/>
                  <a:sym typeface="Symbol" pitchFamily="18" charset="2"/>
                </a:endParaRPr>
              </a:p>
              <a:p>
                <a:endParaRPr lang="en-US" altLang="zh-CN" sz="2600" b="1" kern="0" dirty="0">
                  <a:solidFill>
                    <a:schemeClr val="bg2"/>
                  </a:solidFill>
                  <a:latin typeface="Comic Sans MS" panose="030F0702030302020204" pitchFamily="66" charset="0"/>
                  <a:ea typeface="华文行楷" panose="02010800040101010101" pitchFamily="2" charset="-122"/>
                  <a:cs typeface="+mj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EF6F984-4BF3-43AB-AF18-F56CD0048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0728"/>
                <a:ext cx="9144000" cy="3367525"/>
              </a:xfrm>
              <a:prstGeom prst="rect">
                <a:avLst/>
              </a:prstGeom>
              <a:blipFill>
                <a:blip r:embed="rId3"/>
                <a:stretch>
                  <a:fillRect l="-1200" t="-1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92AC8B58-8223-4C05-B1DB-8790B748ECD4}"/>
              </a:ext>
            </a:extLst>
          </p:cNvPr>
          <p:cNvSpPr/>
          <p:nvPr/>
        </p:nvSpPr>
        <p:spPr>
          <a:xfrm>
            <a:off x="-7776" y="545683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 There must then exist an intersection</a:t>
            </a:r>
            <a:r>
              <a:rPr lang="en-US" altLang="zh-CN" sz="2600" b="1" kern="0" dirty="0">
                <a:solidFill>
                  <a:srgbClr val="0000FF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Symbol" pitchFamily="18" charset="2"/>
              </a:rPr>
              <a:t>,</a:t>
            </a:r>
            <a:r>
              <a:rPr lang="en-US" altLang="zh-CN" sz="26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the CEP !</a:t>
            </a:r>
            <a:endParaRPr lang="zh-CN" altLang="en-US" sz="2600" dirty="0"/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6C376771-87E4-444D-A40B-6FAD628F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77" y="620688"/>
            <a:ext cx="224230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D2A45AB-C63E-4ECD-B803-A0BEC32581A1}"/>
              </a:ext>
            </a:extLst>
          </p:cNvPr>
          <p:cNvSpPr/>
          <p:nvPr/>
        </p:nvSpPr>
        <p:spPr>
          <a:xfrm>
            <a:off x="-1" y="584881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 Work on smoothing the boundary lines to form the </a:t>
            </a:r>
          </a:p>
          <a:p>
            <a:r>
              <a:rPr lang="en-US" altLang="zh-CN" sz="2600" b="1" kern="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 usual continuous curve is under progress</a:t>
            </a:r>
            <a:r>
              <a:rPr lang="en-US" altLang="zh-CN" sz="2600" b="1" kern="0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cs typeface="+mj-cs"/>
                <a:sym typeface="Symbol" pitchFamily="18" charset="2"/>
              </a:rPr>
              <a:t>. </a:t>
            </a:r>
            <a:endParaRPr lang="zh-CN" altLang="en-US" sz="2600" dirty="0">
              <a:solidFill>
                <a:schemeClr val="bg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DB5EA3B-C9CD-482A-AF7F-19CE81AF4AEC}"/>
                  </a:ext>
                </a:extLst>
              </p:cNvPr>
              <p:cNvSpPr/>
              <p:nvPr/>
            </p:nvSpPr>
            <p:spPr>
              <a:xfrm>
                <a:off x="5580112" y="1556792"/>
                <a:ext cx="3243324" cy="782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2600" b="1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Wingdings" panose="05000000000000000000" pitchFamily="2" charset="2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Wingdings" panose="05000000000000000000" pitchFamily="2" charset="2"/>
                              </a:rPr>
                              <m:t>𝒅𝑻</m:t>
                            </m:r>
                            <m: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Wingdings" panose="05000000000000000000" pitchFamily="2" charset="2"/>
                              </a:rPr>
                              <m:t> </m:t>
                            </m:r>
                          </m:num>
                          <m:den>
                            <m: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Wingdings" panose="05000000000000000000" pitchFamily="2" charset="2"/>
                              </a:rPr>
                              <m:t>𝒅</m:t>
                            </m:r>
                            <m:r>
                              <a:rPr lang="zh-CN" altLang="en-US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Wingdings" panose="05000000000000000000" pitchFamily="2" charset="2"/>
                              </a:rPr>
                              <m:t>𝝁</m:t>
                            </m:r>
                          </m:den>
                        </m:f>
                      </m:e>
                    </m:box>
                    <m:r>
                      <a:rPr lang="en-US" altLang="zh-CN" sz="2600" b="1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600" b="1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Wingdings" panose="05000000000000000000" pitchFamily="2" charset="2"/>
                      </a:rPr>
                      <m:t>𝒏</m:t>
                    </m:r>
                    <m:box>
                      <m:boxPr>
                        <m:ctrlPr>
                          <a:rPr lang="en-US" altLang="zh-CN" sz="26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itchFamily="18" charset="2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 </m:t>
                                </m:r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zh-CN" altLang="en-US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𝜷</m:t>
                                </m:r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zh-CN" altLang="en-US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𝒎</m:t>
                                </m:r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zh-CN" altLang="en-US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𝜷</m:t>
                                </m:r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en-US" altLang="zh-CN" sz="2600" b="1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zh-CN" altLang="en-US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en-US" altLang="zh-CN" sz="26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华文行楷" panose="02010800040101010101" pitchFamily="2" charset="-122"/>
                                    <a:sym typeface="Symbol" pitchFamily="18" charset="2"/>
                                  </a:rPr>
                                  <m:t>𝒎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en-US" altLang="zh-CN" sz="2600" b="1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CN" sz="2600" b="1" kern="0" dirty="0">
                    <a:solidFill>
                      <a:srgbClr val="000000"/>
                    </a:solidFill>
                    <a:latin typeface="Times New Roman"/>
                    <a:ea typeface="华文行楷" panose="02010800040101010101" pitchFamily="2" charset="-122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DB5EA3B-C9CD-482A-AF7F-19CE81AF4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556792"/>
                <a:ext cx="3243324" cy="782458"/>
              </a:xfrm>
              <a:prstGeom prst="rect">
                <a:avLst/>
              </a:prstGeom>
              <a:blipFill>
                <a:blip r:embed="rId5"/>
                <a:stretch>
                  <a:fillRect l="-3383" r="-2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55BE3D06-F0B7-4D75-91E1-F47A3B1AD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865" y="3068960"/>
            <a:ext cx="4506287" cy="244484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A86360D-23C4-4092-9B7E-8ED48564D4E8}"/>
              </a:ext>
            </a:extLst>
          </p:cNvPr>
          <p:cNvSpPr/>
          <p:nvPr/>
        </p:nvSpPr>
        <p:spPr>
          <a:xfrm>
            <a:off x="3897450" y="3646185"/>
            <a:ext cx="314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kern="0" dirty="0">
                <a:solidFill>
                  <a:srgbClr val="000000"/>
                </a:solidFill>
                <a:latin typeface="Times New Roman"/>
                <a:ea typeface="华文行楷" panose="02010800040101010101" pitchFamily="2" charset="-122"/>
                <a:sym typeface="Symbol" pitchFamily="18" charset="2"/>
              </a:rPr>
              <a:t></a:t>
            </a:r>
            <a:endParaRPr lang="zh-CN" altLang="en-US" sz="22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7ADF70C-C19E-4398-93A5-43A95F9485B2}"/>
              </a:ext>
            </a:extLst>
          </p:cNvPr>
          <p:cNvSpPr/>
          <p:nvPr/>
        </p:nvSpPr>
        <p:spPr>
          <a:xfrm>
            <a:off x="3851920" y="3522494"/>
            <a:ext cx="59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0" dirty="0">
                <a:solidFill>
                  <a:srgbClr val="000000"/>
                </a:solidFill>
                <a:latin typeface="Times New Roman"/>
                <a:ea typeface="华文行楷" panose="02010800040101010101" pitchFamily="2" charset="-122"/>
                <a:sym typeface="Symbol" pitchFamily="18" charset="2"/>
              </a:rPr>
              <a:t>CEP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431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6" grpId="0"/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539750" y="0"/>
            <a:ext cx="860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3600" b="1">
              <a:solidFill>
                <a:srgbClr val="FF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55650" y="1476338"/>
            <a:ext cx="8166100" cy="3217400"/>
            <a:chOff x="288" y="1388"/>
            <a:chExt cx="5345" cy="1844"/>
          </a:xfrm>
        </p:grpSpPr>
        <p:pic>
          <p:nvPicPr>
            <p:cNvPr id="117768" name="Picture 4" descr="sequen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388"/>
              <a:ext cx="5345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69" name="Text Box 5"/>
            <p:cNvSpPr txBox="1">
              <a:spLocks noChangeArrowheads="1"/>
            </p:cNvSpPr>
            <p:nvPr/>
          </p:nvSpPr>
          <p:spPr bwMode="auto">
            <a:xfrm>
              <a:off x="480" y="2111"/>
              <a:ext cx="10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b="1" dirty="0">
                  <a:solidFill>
                    <a:srgbClr val="0000CC"/>
                  </a:solidFill>
                </a:rPr>
                <a:t>Thin Pancakes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b="1" dirty="0">
                  <a:solidFill>
                    <a:srgbClr val="0000CC"/>
                  </a:solidFill>
                </a:rPr>
                <a:t>Lorentz </a:t>
              </a:r>
              <a:r>
                <a:rPr kumimoji="0" lang="en-US" altLang="zh-CN" sz="1800" b="1" dirty="0">
                  <a:solidFill>
                    <a:srgbClr val="0000CC"/>
                  </a:solidFill>
                  <a:latin typeface="Symbol" panose="05050102010706020507" pitchFamily="18" charset="2"/>
                </a:rPr>
                <a:t>g</a:t>
              </a:r>
              <a:r>
                <a:rPr kumimoji="0" lang="en-US" altLang="zh-CN" sz="1800" b="1" dirty="0">
                  <a:solidFill>
                    <a:srgbClr val="0000CC"/>
                  </a:solidFill>
                </a:rPr>
                <a:t>=100</a:t>
              </a:r>
            </a:p>
          </p:txBody>
        </p:sp>
        <p:sp>
          <p:nvSpPr>
            <p:cNvPr id="117770" name="Text Box 6"/>
            <p:cNvSpPr txBox="1">
              <a:spLocks noChangeArrowheads="1"/>
            </p:cNvSpPr>
            <p:nvPr/>
          </p:nvSpPr>
          <p:spPr bwMode="auto">
            <a:xfrm>
              <a:off x="1811" y="2111"/>
              <a:ext cx="1069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zh-CN" sz="1600" b="1" dirty="0">
                  <a:solidFill>
                    <a:schemeClr val="bg2"/>
                  </a:solidFill>
                </a:rPr>
                <a:t>Nuclei pass thru each other </a:t>
              </a:r>
            </a:p>
            <a:p>
              <a:pPr algn="ctr" eaLnBrk="1" hangingPunct="1"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en-US" altLang="zh-CN" sz="1600" b="1" dirty="0">
                  <a:solidFill>
                    <a:schemeClr val="bg2"/>
                  </a:solidFill>
                </a:rPr>
                <a:t>&lt; 1 </a:t>
              </a:r>
              <a:r>
                <a:rPr kumimoji="0" lang="en-US" altLang="zh-CN" sz="1600" b="1" dirty="0" err="1">
                  <a:solidFill>
                    <a:schemeClr val="bg2"/>
                  </a:solidFill>
                </a:rPr>
                <a:t>fm</a:t>
              </a:r>
              <a:r>
                <a:rPr kumimoji="0" lang="en-US" altLang="zh-CN" sz="1600" b="1" dirty="0">
                  <a:solidFill>
                    <a:schemeClr val="bg2"/>
                  </a:solidFill>
                </a:rPr>
                <a:t>/c</a:t>
              </a:r>
            </a:p>
          </p:txBody>
        </p:sp>
        <p:sp>
          <p:nvSpPr>
            <p:cNvPr id="117771" name="Text Box 7"/>
            <p:cNvSpPr txBox="1">
              <a:spLocks noChangeArrowheads="1"/>
            </p:cNvSpPr>
            <p:nvPr/>
          </p:nvSpPr>
          <p:spPr bwMode="auto">
            <a:xfrm>
              <a:off x="2724" y="2111"/>
              <a:ext cx="1664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b="1" dirty="0">
                  <a:solidFill>
                    <a:srgbClr val="CC0000"/>
                  </a:solidFill>
                </a:rPr>
                <a:t>Huge Stretch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b="1" dirty="0">
                  <a:solidFill>
                    <a:srgbClr val="CC0000"/>
                  </a:solidFill>
                </a:rPr>
                <a:t>Transverse Expansion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b="1" dirty="0">
                  <a:solidFill>
                    <a:srgbClr val="CC0000"/>
                  </a:solidFill>
                </a:rPr>
                <a:t>High Temperature (?!)</a:t>
              </a:r>
            </a:p>
          </p:txBody>
        </p:sp>
        <p:sp>
          <p:nvSpPr>
            <p:cNvPr id="117772" name="Text Box 8"/>
            <p:cNvSpPr txBox="1">
              <a:spLocks noChangeArrowheads="1"/>
            </p:cNvSpPr>
            <p:nvPr/>
          </p:nvSpPr>
          <p:spPr bwMode="auto">
            <a:xfrm>
              <a:off x="4378" y="2111"/>
              <a:ext cx="1109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b="1" dirty="0">
                  <a:solidFill>
                    <a:srgbClr val="996600"/>
                  </a:solidFill>
                </a:rPr>
                <a:t>The Last Epoch: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b="1" dirty="0">
                  <a:solidFill>
                    <a:srgbClr val="996600"/>
                  </a:solidFill>
                </a:rPr>
                <a:t>Final Freezeout--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b="1" dirty="0">
                  <a:solidFill>
                    <a:srgbClr val="996600"/>
                  </a:solidFill>
                </a:rPr>
                <a:t>Large Volume</a:t>
              </a:r>
            </a:p>
          </p:txBody>
        </p:sp>
        <p:sp>
          <p:nvSpPr>
            <p:cNvPr id="117773" name="Rectangle 9"/>
            <p:cNvSpPr>
              <a:spLocks noChangeArrowheads="1"/>
            </p:cNvSpPr>
            <p:nvPr/>
          </p:nvSpPr>
          <p:spPr bwMode="auto">
            <a:xfrm>
              <a:off x="1008" y="2590"/>
              <a:ext cx="3991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b="1" i="1" dirty="0">
                  <a:solidFill>
                    <a:srgbClr val="0000CC"/>
                  </a:solidFill>
                  <a:latin typeface="Arial" panose="020B0604020202020204" pitchFamily="34" charset="0"/>
                </a:rPr>
                <a:t>We measure the “final” state,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b="1" i="1" dirty="0">
                  <a:solidFill>
                    <a:srgbClr val="0000CC"/>
                  </a:solidFill>
                  <a:latin typeface="Arial" panose="020B0604020202020204" pitchFamily="34" charset="0"/>
                </a:rPr>
                <a:t>we are most interested in the “intermediate” state,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b="1" i="1" dirty="0">
                  <a:solidFill>
                    <a:srgbClr val="0000CC"/>
                  </a:solidFill>
                  <a:latin typeface="Arial" panose="020B0604020202020204" pitchFamily="34" charset="0"/>
                </a:rPr>
                <a:t>we need to understand the “initial” state…</a:t>
              </a:r>
            </a:p>
          </p:txBody>
        </p:sp>
      </p:grp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0" y="-36095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zh-CN" b="1" kern="0" spc="-280" dirty="0">
                <a:solidFill>
                  <a:srgbClr val="800000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III.  </a:t>
            </a:r>
            <a:r>
              <a:rPr lang="en-US" altLang="zh-CN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Possibility of Observation in RHIC</a:t>
            </a:r>
            <a:endParaRPr lang="zh-CN" altLang="en-US" b="1" dirty="0">
              <a:solidFill>
                <a:srgbClr val="8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30677"/>
            <a:ext cx="9066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en-US" altLang="zh-CN" sz="2800" b="1" spc="-180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sym typeface="Symbol" panose="05050102010706020507" pitchFamily="18" charset="2"/>
              </a:rPr>
              <a:t>1. 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RHIC is the facility to realize the QCD phase 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   transitions in laboratory 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hlinkClick r:id="rId3" action="ppaction://hlinkfile"/>
              </a:rPr>
              <a:t>(u23u)</a:t>
            </a:r>
            <a:endParaRPr lang="zh-CN" altLang="en-US" sz="2800" b="1" dirty="0">
              <a:solidFill>
                <a:schemeClr val="bg2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6711" y="4437112"/>
            <a:ext cx="91072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zh-CN" altLang="en-US" sz="2800" b="1" kern="0" spc="-280" dirty="0">
                <a:solidFill>
                  <a:srgbClr val="8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Symbol" panose="05050102010706020507" pitchFamily="18" charset="2"/>
              </a:rPr>
              <a:t>  </a:t>
            </a:r>
            <a:r>
              <a:rPr lang="en-US" altLang="zh-CN" sz="28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Difficulty</a:t>
            </a:r>
            <a:r>
              <a:rPr lang="zh-CN" altLang="en-US" sz="2800" b="1" kern="0" spc="-280" dirty="0">
                <a:solidFill>
                  <a:srgbClr val="800000"/>
                </a:solidFill>
                <a:latin typeface="+mn-ea"/>
                <a:ea typeface="+mn-ea"/>
              </a:rPr>
              <a:t>：</a:t>
            </a:r>
            <a:r>
              <a:rPr lang="en-US" altLang="zh-CN" sz="28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+mn-ea"/>
              </a:rPr>
              <a:t>What observed in experiment are those  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8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+mn-ea"/>
              </a:rPr>
              <a:t>               after the freeze-out but not at the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8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+mn-ea"/>
              </a:rPr>
              <a:t>               phase transition</a:t>
            </a:r>
            <a:endParaRPr lang="zh-CN" altLang="en-US" sz="2800" b="1" kern="0" spc="-80" dirty="0">
              <a:solidFill>
                <a:srgbClr val="00A44A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38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539750" y="0"/>
            <a:ext cx="860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3600" b="1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0" y="-27384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en-US" altLang="zh-CN" b="1" kern="0" spc="-280" dirty="0">
                <a:solidFill>
                  <a:srgbClr val="800000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III.  </a:t>
            </a:r>
            <a:r>
              <a:rPr lang="en-US" altLang="zh-CN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Possibility of Observation in RHIC  </a:t>
            </a:r>
            <a:endParaRPr lang="zh-CN" altLang="en-US" sz="3600" b="1" dirty="0">
              <a:solidFill>
                <a:srgbClr val="8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30677"/>
            <a:ext cx="9066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n-lt"/>
              </a:rPr>
              <a:t>2.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It is possible to get the information about the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  QCD phase transitions in general principle</a:t>
            </a:r>
            <a:endParaRPr lang="zh-CN" altLang="en-US" sz="2800" b="1" dirty="0">
              <a:solidFill>
                <a:schemeClr val="bg2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C4015A-6A3F-40CA-B11B-0F8242C4EEF2}"/>
              </a:ext>
            </a:extLst>
          </p:cNvPr>
          <p:cNvSpPr/>
          <p:nvPr/>
        </p:nvSpPr>
        <p:spPr>
          <a:xfrm>
            <a:off x="0" y="146794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kern="0" spc="-8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</a:t>
            </a:r>
            <a:r>
              <a:rPr lang="en-US" altLang="zh-CN" sz="2800" b="1" kern="0" spc="-8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Phase transition correspond to the change of the </a:t>
            </a:r>
          </a:p>
          <a:p>
            <a:pPr lvl="0" eaLnBrk="1" hangingPunct="1"/>
            <a:r>
              <a:rPr lang="en-US" altLang="zh-CN" sz="2800" b="1" kern="0" spc="-8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minima of </a:t>
            </a:r>
            <a:r>
              <a:rPr lang="en-US" altLang="zh-CN" sz="2800" b="1" kern="0" spc="-80" dirty="0" err="1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thermodynamical</a:t>
            </a:r>
            <a:r>
              <a:rPr lang="en-US" altLang="zh-CN" sz="2800" b="1" kern="0" spc="-8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potential</a:t>
            </a:r>
            <a:endParaRPr lang="zh-CN" altLang="en-US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4D1AA4-1F9F-4FD2-8A42-6668E5698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43" y="2420888"/>
            <a:ext cx="7046857" cy="30963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C61BB95-E996-4375-A22E-0CF340609152}"/>
              </a:ext>
            </a:extLst>
          </p:cNvPr>
          <p:cNvSpPr/>
          <p:nvPr/>
        </p:nvSpPr>
        <p:spPr>
          <a:xfrm>
            <a:off x="1979712" y="3933056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Isentropic </a:t>
            </a:r>
          </a:p>
          <a:p>
            <a:r>
              <a:rPr lang="en-US" altLang="zh-CN" sz="1400" b="1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trajectory</a:t>
            </a:r>
            <a:endParaRPr lang="zh-CN" altLang="en-US" sz="14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C6786E-A4BE-4A56-850D-8D0E927162B3}"/>
              </a:ext>
            </a:extLst>
          </p:cNvPr>
          <p:cNvSpPr/>
          <p:nvPr/>
        </p:nvSpPr>
        <p:spPr>
          <a:xfrm>
            <a:off x="179512" y="5570076"/>
            <a:ext cx="1869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spc="-8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In general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EF77C0D-22E0-4019-8E7E-5273B68F5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540391"/>
            <a:ext cx="6919784" cy="69692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AB65D4C-F906-464C-91AF-1AE708390987}"/>
              </a:ext>
            </a:extLst>
          </p:cNvPr>
          <p:cNvSpPr/>
          <p:nvPr/>
        </p:nvSpPr>
        <p:spPr>
          <a:xfrm>
            <a:off x="8628305" y="5589240"/>
            <a:ext cx="264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spc="-80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sym typeface="Symbol" panose="05050102010706020507" pitchFamily="18" charset="2"/>
              </a:rPr>
              <a:t>.</a:t>
            </a:r>
            <a:endParaRPr lang="zh-CN" altLang="en-US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5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539750" y="0"/>
            <a:ext cx="860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3600" b="1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0" y="-36095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zh-CN" b="1" kern="0" dirty="0">
                <a:solidFill>
                  <a:srgbClr val="800000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3. </a:t>
            </a:r>
            <a:r>
              <a:rPr lang="en-US" altLang="zh-CN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Combination of </a:t>
            </a:r>
            <a:r>
              <a:rPr lang="en-US" altLang="zh-CN" sz="2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High order baryon number 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altLang="zh-CN" sz="2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 fluctuations is an excellent signal </a:t>
            </a:r>
            <a:endParaRPr lang="zh-CN" altLang="en-US" sz="2800" b="1" dirty="0">
              <a:solidFill>
                <a:schemeClr val="bg2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B1696F-812E-4149-87A1-850728A6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420184"/>
            <a:ext cx="8892480" cy="43781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Y. Lu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F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Gao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X.F. Luo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L. Chang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and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X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Liu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  Sci. China-Phys. Mech. </a:t>
            </a:r>
            <a:r>
              <a:rPr lang="en-US" altLang="zh-CN" sz="1600" dirty="0" err="1">
                <a:solidFill>
                  <a:schemeClr val="bg2"/>
                </a:solidFill>
                <a:latin typeface="+mn-lt"/>
                <a:sym typeface="Symbol" pitchFamily="18" charset="2"/>
              </a:rPr>
              <a:t>Atron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68, 251012 (2025). 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(a </a:t>
            </a:r>
            <a:r>
              <a:rPr lang="en-US" altLang="zh-CN" sz="1600" dirty="0" err="1">
                <a:solidFill>
                  <a:schemeClr val="bg2"/>
                </a:solidFill>
                <a:latin typeface="+mn-lt"/>
                <a:sym typeface="Symbol" pitchFamily="18" charset="2"/>
              </a:rPr>
              <a:t>rViv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: 2211.03401)</a:t>
            </a:r>
            <a:endParaRPr lang="en-US" altLang="zh-CN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771418-BCC6-4007-A13E-557C2B11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7" y="1844824"/>
            <a:ext cx="4196505" cy="68125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968A00E8-C945-4160-8DB0-E3618DE89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712" y="908720"/>
            <a:ext cx="92892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en-US" altLang="zh-CN" sz="28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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Taking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the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thermodynamic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potential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in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terms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of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the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baryon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 number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fluctuations or the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chemical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potential</a:t>
            </a:r>
            <a:r>
              <a:rPr lang="en-US" altLang="zh-CN" sz="20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600" b="1" kern="0" spc="-80" dirty="0">
                <a:solidFill>
                  <a:srgbClr val="0070C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fluctuations </a:t>
            </a:r>
            <a:endParaRPr lang="zh-CN" altLang="en-US" sz="2600" b="1" dirty="0">
              <a:solidFill>
                <a:schemeClr val="bg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CBC9CEA-4A4A-4829-B6A4-772021B2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072755"/>
            <a:ext cx="4032448" cy="492149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EF7C8AB9-3AD5-45C9-898A-6687B5FD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75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zh-CN" altLang="en-US" sz="2800" b="1" kern="0" spc="-28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Symbol" panose="05050102010706020507" pitchFamily="18" charset="2"/>
              </a:rPr>
              <a:t>    </a:t>
            </a:r>
            <a:r>
              <a:rPr lang="en-US" altLang="zh-CN" sz="2800" b="1" kern="0" spc="-28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Wingdings" panose="05000000000000000000" pitchFamily="2" charset="2"/>
              </a:rPr>
              <a:t>                                                        </a:t>
            </a:r>
            <a:r>
              <a:rPr lang="zh-CN" altLang="en-US" sz="2800" b="1" kern="0" spc="-280" dirty="0">
                <a:solidFill>
                  <a:schemeClr val="bg2"/>
                </a:solidFill>
                <a:latin typeface="+mn-ea"/>
                <a:ea typeface="+mn-ea"/>
                <a:sym typeface="Wingdings" panose="05000000000000000000" pitchFamily="2" charset="2"/>
              </a:rPr>
              <a:t>，</a:t>
            </a:r>
            <a:endParaRPr lang="zh-CN" altLang="en-US" sz="2400" b="1" dirty="0">
              <a:solidFill>
                <a:schemeClr val="bg2"/>
              </a:solidFill>
              <a:latin typeface="+mn-lt"/>
              <a:ea typeface="华文行楷" panose="020108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4DA4C7-9494-4B08-AE9F-C9A885FD0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2564904"/>
            <a:ext cx="2720936" cy="70100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AE05AFD-7BFC-44EA-8C3C-B59534A80BA6}"/>
              </a:ext>
            </a:extLst>
          </p:cNvPr>
          <p:cNvSpPr/>
          <p:nvPr/>
        </p:nvSpPr>
        <p:spPr>
          <a:xfrm>
            <a:off x="251520" y="5157192"/>
            <a:ext cx="9001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b="1" spc="-8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The two-bottom nature of the thermodynamic potential </a:t>
            </a:r>
          </a:p>
          <a:p>
            <a:pPr>
              <a:spcBef>
                <a:spcPts val="1200"/>
              </a:spcBef>
            </a:pPr>
            <a:r>
              <a:rPr lang="en-US" altLang="zh-CN" sz="2600" b="1" spc="-8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in case of FOPT </a:t>
            </a:r>
            <a:r>
              <a:rPr lang="en-US" altLang="zh-CN" sz="2600" b="1" dirty="0">
                <a:solidFill>
                  <a:schemeClr val="bg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Wingdings" panose="05000000000000000000" pitchFamily="2" charset="2"/>
              </a:rPr>
              <a:t></a:t>
            </a:r>
            <a:endParaRPr lang="en-US" altLang="zh-CN" sz="260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D9AAAE1-11EA-4CB4-9C8E-6407DB8B0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277" y="3212976"/>
            <a:ext cx="5166187" cy="19442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75E6424-B738-40E6-B7A2-07D07C798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171" y="5589240"/>
            <a:ext cx="4028149" cy="67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55E7B6A-2ECA-4DA6-809F-1FBC7DF1BC80}"/>
                  </a:ext>
                </a:extLst>
              </p:cNvPr>
              <p:cNvSpPr/>
              <p:nvPr/>
            </p:nvSpPr>
            <p:spPr>
              <a:xfrm>
                <a:off x="841218" y="3789040"/>
                <a:ext cx="2650662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2800" b="1" kern="0" spc="-8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/>
                    <a:sym typeface="Wingdings" panose="05000000000000000000" pitchFamily="2" charset="2"/>
                  </a:rPr>
                  <a:t>with</a:t>
                </a:r>
                <a:r>
                  <a:rPr lang="en-US" altLang="zh-CN" sz="2800" b="1" kern="0" spc="-280" dirty="0">
                    <a:solidFill>
                      <a:srgbClr val="000000"/>
                    </a:solidFill>
                    <a:latin typeface="宋体"/>
                    <a:ea typeface="宋体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800" b="1" i="1" kern="0" spc="-280">
                            <a:solidFill>
                              <a:srgbClr val="000000">
                                <a:lumMod val="65000"/>
                                <a:lumOff val="35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CN" sz="2800" b="1" i="1" kern="0" spc="-280">
                            <a:solidFill>
                              <a:srgbClr val="000000">
                                <a:lumMod val="65000"/>
                                <a:lumOff val="35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acc>
                    <m:r>
                      <a:rPr lang="en-US" altLang="zh-CN" sz="2800" b="1" i="1" kern="0" spc="-280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=</m:t>
                    </m:r>
                    <m:box>
                      <m:boxPr>
                        <m:ctrlPr>
                          <a:rPr lang="en-US" altLang="zh-CN" sz="2800" b="1" i="1" kern="0" spc="-280">
                            <a:solidFill>
                              <a:srgbClr val="000000">
                                <a:lumMod val="65000"/>
                                <a:lumOff val="35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800" b="1" i="1" kern="0" spc="-280">
                                <a:solidFill>
                                  <a:srgbClr val="000000">
                                    <a:lumMod val="65000"/>
                                    <a:lumOff val="3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800" b="1" i="1" kern="0" spc="-280">
                                    <a:solidFill>
                                      <a:srgbClr val="000000">
                                        <a:lumMod val="65000"/>
                                        <a:lumOff val="3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kern="0" spc="-280">
                                    <a:solidFill>
                                      <a:srgbClr val="000000">
                                        <a:lumMod val="65000"/>
                                        <a:lumOff val="3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sym typeface="Wingdings" panose="05000000000000000000" pitchFamily="2" charset="2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zh-CN" sz="2800" b="1" i="1" kern="0" spc="-280">
                                    <a:solidFill>
                                      <a:srgbClr val="000000">
                                        <a:lumMod val="65000"/>
                                        <a:lumOff val="3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sym typeface="Wingdings" panose="05000000000000000000" pitchFamily="2" charset="2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altLang="zh-CN" sz="2800" b="1" i="1" kern="0" spc="-280">
                                    <a:solidFill>
                                      <a:srgbClr val="000000">
                                        <a:lumMod val="65000"/>
                                        <a:lumOff val="3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sym typeface="Wingdings" panose="05000000000000000000" pitchFamily="2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 kern="0" spc="-280">
                                    <a:solidFill>
                                      <a:srgbClr val="000000">
                                        <a:lumMod val="65000"/>
                                        <a:lumOff val="3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sym typeface="Wingdings" panose="05000000000000000000" pitchFamily="2" charset="2"/>
                                  </a:rPr>
                                  <m:t>𝒏</m:t>
                                </m:r>
                              </m:e>
                            </m:acc>
                          </m:den>
                        </m:f>
                      </m:e>
                    </m:box>
                    <m:r>
                      <a:rPr lang="en-US" altLang="zh-CN" sz="2800" b="1" i="1" kern="0" spc="-280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−</m:t>
                    </m:r>
                    <m:r>
                      <a:rPr lang="en-US" altLang="zh-CN" sz="2800" b="1" i="1" kern="0" spc="-280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 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/>
                    <a:ea typeface="华文行楷" panose="02010800040101010101" pitchFamily="2" charset="-122"/>
                  </a:rPr>
                  <a:t>,</a:t>
                </a:r>
                <a:endParaRPr lang="zh-CN" altLang="en-US" b="1" dirty="0">
                  <a:solidFill>
                    <a:srgbClr val="000000"/>
                  </a:solidFill>
                  <a:latin typeface="Times New Roman"/>
                  <a:ea typeface="华文行楷" panose="02010800040101010101" pitchFamily="2" charset="-12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55E7B6A-2ECA-4DA6-809F-1FBC7DF1B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18" y="3789040"/>
                <a:ext cx="2650662" cy="666914"/>
              </a:xfrm>
              <a:prstGeom prst="rect">
                <a:avLst/>
              </a:prstGeom>
              <a:blipFill>
                <a:blip r:embed="rId7"/>
                <a:stretch>
                  <a:fillRect l="-4828" t="-1835" r="-2759" b="-11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DCB274F5-E7AC-4DEF-BE4C-1906FB206F94}"/>
              </a:ext>
            </a:extLst>
          </p:cNvPr>
          <p:cNvSpPr/>
          <p:nvPr/>
        </p:nvSpPr>
        <p:spPr>
          <a:xfrm>
            <a:off x="7318568" y="5600853"/>
            <a:ext cx="349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altLang="zh-CN" sz="2600" b="1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华文行楷" panose="02010800040101010101" pitchFamily="2" charset="-122"/>
                <a:sym typeface="Wingdings" panose="05000000000000000000" pitchFamily="2" charset="2"/>
              </a:rPr>
              <a:t>.</a:t>
            </a:r>
            <a:endParaRPr lang="en-US" altLang="zh-CN" sz="2600" dirty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DD99A74-E77E-4309-810F-6FBB35AA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700808"/>
            <a:ext cx="3312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en-US" altLang="zh-CN" sz="2000" b="1" kern="0" spc="-80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 Legendre transformation</a:t>
            </a:r>
            <a:endParaRPr lang="zh-CN" altLang="en-US" sz="2000" b="1" dirty="0">
              <a:solidFill>
                <a:schemeClr val="bg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43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/>
      <p:bldP spid="9" grpId="0"/>
      <p:bldP spid="2" grpId="0"/>
      <p:bldP spid="3" grpId="0"/>
      <p:bldP spid="19" grpId="0"/>
    </p:bld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79715</TotalTime>
  <Words>2093</Words>
  <Application>Microsoft Office PowerPoint</Application>
  <PresentationFormat>全屏显示(4:3)</PresentationFormat>
  <Paragraphs>250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Mathematica1</vt:lpstr>
      <vt:lpstr>MTMI</vt:lpstr>
      <vt:lpstr>MTSYN</vt:lpstr>
      <vt:lpstr>QlqxxhHelvetica</vt:lpstr>
      <vt:lpstr>Times-Italic</vt:lpstr>
      <vt:lpstr>Times-Roman</vt:lpstr>
      <vt:lpstr>华文行楷</vt:lpstr>
      <vt:lpstr>宋体</vt:lpstr>
      <vt:lpstr>楷体_GB2312</vt:lpstr>
      <vt:lpstr>Arial</vt:lpstr>
      <vt:lpstr>Cambria Math</vt:lpstr>
      <vt:lpstr>Comic Sans MS</vt:lpstr>
      <vt:lpstr>Symbol</vt:lpstr>
      <vt:lpstr>Times New Roman</vt:lpstr>
      <vt:lpstr>Wingdings</vt:lpstr>
      <vt:lpstr>Soaring</vt:lpstr>
      <vt:lpstr>QCD Phase Diagram in View of General Principle</vt:lpstr>
      <vt:lpstr>I. Introduction </vt:lpstr>
      <vt:lpstr>I. Introduction</vt:lpstr>
      <vt:lpstr>II . Order of the QCD Phase Transitions </vt:lpstr>
      <vt:lpstr>II . Order of the QCD phase transitions</vt:lpstr>
      <vt:lpstr>II . Order of the QCD Phase Transitions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IV. Summary &amp; Remarks</vt:lpstr>
      <vt:lpstr> DCSB is the origin for the mass of observable     particles to be generated</vt:lpstr>
      <vt:lpstr> The glitch of pulsars is still a puzzle in     astronomical observations</vt:lpstr>
      <vt:lpstr> Comparison of G-mode Oscillation    Frequencies of the two kind nb Stars</vt:lpstr>
      <vt:lpstr> Comparison with other modes</vt:lpstr>
      <vt:lpstr> The Cooling Curve of Proto-neutron Stars</vt:lpstr>
      <vt:lpstr>PowerPoint 演示文稿</vt:lpstr>
      <vt:lpstr> Result via Gibbs construction &amp;     3-window construction</vt:lpstr>
      <vt:lpstr> Chemical potential (baryon density) region     for the phase transition to occur</vt:lpstr>
      <vt:lpstr> Some results via the Homotopy method</vt:lpstr>
    </vt:vector>
  </TitlesOfParts>
  <Company>pku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Matter Density Dependence of Nucleon Radius and Mass  and Quark Condensates  in the GCM of QCD</dc:title>
  <dc:creator>phy</dc:creator>
  <cp:lastModifiedBy>子宁 王</cp:lastModifiedBy>
  <cp:revision>1776</cp:revision>
  <dcterms:created xsi:type="dcterms:W3CDTF">2003-08-10T10:47:07Z</dcterms:created>
  <dcterms:modified xsi:type="dcterms:W3CDTF">2025-10-10T00:22:34Z</dcterms:modified>
</cp:coreProperties>
</file>