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25"/>
  </p:notesMasterIdLst>
  <p:sldIdLst>
    <p:sldId id="1250" r:id="rId2"/>
    <p:sldId id="928" r:id="rId3"/>
    <p:sldId id="1258" r:id="rId4"/>
    <p:sldId id="1263" r:id="rId5"/>
    <p:sldId id="1265" r:id="rId6"/>
    <p:sldId id="1264" r:id="rId7"/>
    <p:sldId id="930" r:id="rId8"/>
    <p:sldId id="1259" r:id="rId9"/>
    <p:sldId id="1257" r:id="rId10"/>
    <p:sldId id="1261" r:id="rId11"/>
    <p:sldId id="1262" r:id="rId12"/>
    <p:sldId id="1266" r:id="rId13"/>
    <p:sldId id="933" r:id="rId14"/>
    <p:sldId id="865" r:id="rId15"/>
    <p:sldId id="881" r:id="rId16"/>
    <p:sldId id="1243" r:id="rId17"/>
    <p:sldId id="869" r:id="rId18"/>
    <p:sldId id="870" r:id="rId19"/>
    <p:sldId id="1267" r:id="rId20"/>
    <p:sldId id="921" r:id="rId21"/>
    <p:sldId id="926" r:id="rId22"/>
    <p:sldId id="1255" r:id="rId23"/>
    <p:sldId id="1149" r:id="rId24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4D4D4D"/>
    <a:srgbClr val="663300"/>
    <a:srgbClr val="660033"/>
    <a:srgbClr val="660066"/>
    <a:srgbClr val="993300"/>
    <a:srgbClr val="006600"/>
    <a:srgbClr val="996600"/>
    <a:srgbClr val="B4DE86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46" autoAdjust="0"/>
  </p:normalViewPr>
  <p:slideViewPr>
    <p:cSldViewPr>
      <p:cViewPr varScale="1">
        <p:scale>
          <a:sx n="110" d="100"/>
          <a:sy n="110" d="100"/>
        </p:scale>
        <p:origin x="1314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D85FB32-0F20-45D5-AF11-1BB58DE9EEB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554294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680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fld id="{BC38DD18-7FC4-44B7-956E-C09A286E0F2D}" type="slidenum">
              <a:rPr lang="en-US" altLang="zh-CN" sz="1200" smtClean="0"/>
              <a:pPr/>
              <a:t>15</a:t>
            </a:fld>
            <a:endParaRPr lang="en-US" altLang="zh-CN" sz="1200"/>
          </a:p>
        </p:txBody>
      </p:sp>
    </p:spTree>
    <p:extLst>
      <p:ext uri="{BB962C8B-B14F-4D97-AF65-F5344CB8AC3E}">
        <p14:creationId xmlns:p14="http://schemas.microsoft.com/office/powerpoint/2010/main" val="572169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T0" fmla="*/ 0 w 21600"/>
                <a:gd name="T1" fmla="*/ 0 h 21231"/>
                <a:gd name="T2" fmla="*/ 0 w 21600"/>
                <a:gd name="T3" fmla="*/ 0 h 21231"/>
                <a:gd name="T4" fmla="*/ 0 w 21600"/>
                <a:gd name="T5" fmla="*/ 0 h 212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lnTo>
                    <a:pt x="3976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84325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8432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3AA41-DCAD-43AD-B4EC-95E4B9D0866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96904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4FAE8-74D4-4A80-A9C7-669BFD8B03E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9377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89DAC-773F-45FE-9C96-5FDDA533E5B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34430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97838-3873-47C4-9850-8BFB16C497B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43815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CFD7E0-D209-4FF0-B6CB-6A602807278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5786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5B4D3-A0BC-4BAE-A5E3-56B1389FD71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76565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2D99B-31EF-4A79-81D1-8DE6792BA72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92221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5E04E-1535-449A-97DB-DE3CA1EF69C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67199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6CCE0-A8D0-4D2C-850E-B41211B3392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47731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48381-F6F9-4319-8024-DA3860795C8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40164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71842-C67D-4F8F-8350-CCA213E00E4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60767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25F2C-7BFC-4D78-B6CC-3B1F74C4743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499347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E323F-CD9E-4C83-ABCF-48E675B318E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040649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verTx" preserve="1">
  <p:cSld name="标题和内容在文本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CF080-4378-4227-9633-86D1994F212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71201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D6BA5-314A-4991-935B-A081BB9CCE5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8556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88"/>
            <a:ext cx="9132888" cy="6845300"/>
            <a:chOff x="0" y="1"/>
            <a:chExt cx="5753" cy="4312"/>
          </a:xfrm>
        </p:grpSpPr>
        <p:sp>
          <p:nvSpPr>
            <p:cNvPr id="183299" name="Freeform 3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/>
              <a:ahLst/>
              <a:cxnLst>
                <a:cxn ang="0">
                  <a:pos x="1905" y="3312"/>
                </a:cxn>
                <a:cxn ang="0">
                  <a:pos x="2358" y="3313"/>
                </a:cxn>
                <a:cxn ang="0">
                  <a:pos x="2358" y="1437"/>
                </a:cxn>
                <a:cxn ang="0">
                  <a:pos x="0" y="0"/>
                </a:cxn>
                <a:cxn ang="0">
                  <a:pos x="201" y="150"/>
                </a:cxn>
                <a:cxn ang="0">
                  <a:pos x="366" y="279"/>
                </a:cxn>
                <a:cxn ang="0">
                  <a:pos x="552" y="441"/>
                </a:cxn>
                <a:cxn ang="0">
                  <a:pos x="732" y="612"/>
                </a:cxn>
                <a:cxn ang="0">
                  <a:pos x="996" y="903"/>
                </a:cxn>
                <a:cxn ang="0">
                  <a:pos x="1230" y="1212"/>
                </a:cxn>
                <a:cxn ang="0">
                  <a:pos x="1400" y="1482"/>
                </a:cxn>
                <a:cxn ang="0">
                  <a:pos x="1548" y="1761"/>
                </a:cxn>
                <a:cxn ang="0">
                  <a:pos x="1665" y="2040"/>
                </a:cxn>
                <a:cxn ang="0">
                  <a:pos x="1751" y="2295"/>
                </a:cxn>
                <a:cxn ang="0">
                  <a:pos x="1809" y="2511"/>
                </a:cxn>
                <a:cxn ang="0">
                  <a:pos x="1863" y="2778"/>
                </a:cxn>
                <a:cxn ang="0">
                  <a:pos x="1890" y="3012"/>
                </a:cxn>
                <a:cxn ang="0">
                  <a:pos x="1905" y="3312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CN" altLang="en-US"/>
            </a:p>
          </p:txBody>
        </p:sp>
        <p:sp>
          <p:nvSpPr>
            <p:cNvPr id="1033" name="Arc 4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833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8330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1" hangingPunct="1">
              <a:defRPr kumimoji="0"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330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330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/>
            </a:lvl1pPr>
          </a:lstStyle>
          <a:p>
            <a:pPr>
              <a:defRPr/>
            </a:pPr>
            <a:fld id="{98F35158-6462-4442-8998-CAA85DF54BA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31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620" r:id="rId1"/>
    <p:sldLayoutId id="2147484621" r:id="rId2"/>
    <p:sldLayoutId id="2147484622" r:id="rId3"/>
    <p:sldLayoutId id="2147484623" r:id="rId4"/>
    <p:sldLayoutId id="2147484624" r:id="rId5"/>
    <p:sldLayoutId id="2147484625" r:id="rId6"/>
    <p:sldLayoutId id="2147484626" r:id="rId7"/>
    <p:sldLayoutId id="2147484627" r:id="rId8"/>
    <p:sldLayoutId id="2147484628" r:id="rId9"/>
    <p:sldLayoutId id="2147484629" r:id="rId10"/>
    <p:sldLayoutId id="2147484630" r:id="rId11"/>
    <p:sldLayoutId id="2147484631" r:id="rId12"/>
    <p:sldLayoutId id="2147484632" r:id="rId13"/>
    <p:sldLayoutId id="2147484633" r:id="rId14"/>
    <p:sldLayoutId id="2147484634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l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http://www.th.phys.titech.ac.jp/~conf2003/poster1.jpg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u23u.mov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24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35.png"/><Relationship Id="rId7" Type="http://schemas.openxmlformats.org/officeDocument/2006/relationships/image" Target="../media/image26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27.emf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Relationship Id="rId9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7" Type="http://schemas.openxmlformats.org/officeDocument/2006/relationships/image" Target="../media/image38.em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gi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openxmlformats.org/officeDocument/2006/relationships/image" Target="../media/image47.emf"/><Relationship Id="rId7" Type="http://schemas.openxmlformats.org/officeDocument/2006/relationships/image" Target="../media/image51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emf"/><Relationship Id="rId5" Type="http://schemas.openxmlformats.org/officeDocument/2006/relationships/image" Target="../media/image49.emf"/><Relationship Id="rId4" Type="http://schemas.openxmlformats.org/officeDocument/2006/relationships/image" Target="../media/image4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emf"/><Relationship Id="rId4" Type="http://schemas.openxmlformats.org/officeDocument/2006/relationships/image" Target="../media/image55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emf"/><Relationship Id="rId3" Type="http://schemas.openxmlformats.org/officeDocument/2006/relationships/image" Target="../media/image58.emf"/><Relationship Id="rId7" Type="http://schemas.openxmlformats.org/officeDocument/2006/relationships/image" Target="../media/image62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emf"/><Relationship Id="rId5" Type="http://schemas.openxmlformats.org/officeDocument/2006/relationships/image" Target="../media/image60.emf"/><Relationship Id="rId4" Type="http://schemas.openxmlformats.org/officeDocument/2006/relationships/image" Target="../media/image59.emf"/><Relationship Id="rId9" Type="http://schemas.openxmlformats.org/officeDocument/2006/relationships/image" Target="../media/image64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emf"/><Relationship Id="rId3" Type="http://schemas.openxmlformats.org/officeDocument/2006/relationships/image" Target="../media/image65.emf"/><Relationship Id="rId7" Type="http://schemas.openxmlformats.org/officeDocument/2006/relationships/image" Target="../media/image69.emf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emf"/><Relationship Id="rId5" Type="http://schemas.openxmlformats.org/officeDocument/2006/relationships/image" Target="../media/image67.emf"/><Relationship Id="rId10" Type="http://schemas.openxmlformats.org/officeDocument/2006/relationships/slide" Target="slide5.xml"/><Relationship Id="rId4" Type="http://schemas.openxmlformats.org/officeDocument/2006/relationships/image" Target="../media/image66.emf"/><Relationship Id="rId9" Type="http://schemas.openxmlformats.org/officeDocument/2006/relationships/image" Target="../media/image7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pic17"/>
          <p:cNvPicPr>
            <a:picLocks noChangeAspect="1" noChangeArrowheads="1"/>
          </p:cNvPicPr>
          <p:nvPr/>
        </p:nvPicPr>
        <p:blipFill>
          <a:blip r:embed="rId2">
            <a:lum bright="-20000" contras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" y="-27383"/>
            <a:ext cx="9180513" cy="1440160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en-US" altLang="zh-CN" sz="4000" b="1" spc="-80" dirty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华文行楷" panose="02010800040101010101" pitchFamily="2" charset="-122"/>
              </a:rPr>
              <a:t>QCD Phase Diagram in View of General Principle</a:t>
            </a:r>
            <a:endParaRPr lang="zh-CN" altLang="en-US" b="1" spc="-180" dirty="0">
              <a:solidFill>
                <a:srgbClr val="FF0000"/>
              </a:solidFill>
              <a:effectLst/>
              <a:latin typeface="Comic Sans MS" panose="030F0702030302020204" pitchFamily="66" charset="0"/>
              <a:ea typeface="华文行楷" panose="02010800040101010101" pitchFamily="2" charset="-122"/>
            </a:endParaRP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107950" y="1412379"/>
            <a:ext cx="9251950" cy="1152525"/>
          </a:xfrm>
        </p:spPr>
        <p:txBody>
          <a:bodyPr/>
          <a:lstStyle/>
          <a:p>
            <a:pPr marL="711200" indent="-711200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zh-CN" dirty="0"/>
              <a:t>   </a:t>
            </a:r>
            <a:r>
              <a:rPr lang="en-US" altLang="zh-CN" dirty="0">
                <a:solidFill>
                  <a:schemeClr val="accent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</a:t>
            </a:r>
            <a:r>
              <a:rPr lang="en-US" altLang="zh-CN" dirty="0">
                <a:solidFill>
                  <a:schemeClr val="accent1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Yu-</a:t>
            </a:r>
            <a:r>
              <a:rPr lang="en-US" altLang="zh-CN" dirty="0" err="1">
                <a:solidFill>
                  <a:schemeClr val="accent1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xin</a:t>
            </a:r>
            <a:r>
              <a:rPr lang="en-US" altLang="zh-CN" dirty="0">
                <a:solidFill>
                  <a:schemeClr val="accent1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 Liu </a:t>
            </a:r>
            <a:endParaRPr lang="zh-CN" altLang="en-US" b="1" dirty="0">
              <a:latin typeface="Comic Sans MS" panose="030F0702030302020204" pitchFamily="66" charset="0"/>
            </a:endParaRPr>
          </a:p>
          <a:p>
            <a:pPr marL="711200" indent="-711200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zh-CN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Department of Physics, Peking University</a:t>
            </a:r>
            <a:endParaRPr lang="zh-CN" altLang="en-US" b="1" dirty="0">
              <a:solidFill>
                <a:schemeClr val="accent1">
                  <a:lumMod val="60000"/>
                  <a:lumOff val="4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-36512" y="6021288"/>
            <a:ext cx="9396413" cy="79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lvl="0" eaLnBrk="1" hangingPunct="1">
              <a:defRPr/>
            </a:pPr>
            <a:r>
              <a:rPr lang="en-US" altLang="zh-CN" sz="2500" b="1" kern="0" spc="-80" dirty="0">
                <a:latin typeface="Comic Sans MS" panose="030F0702030302020204" pitchFamily="66" charset="0"/>
                <a:ea typeface="华文行楷" panose="02010800040101010101" pitchFamily="2" charset="-122"/>
              </a:rPr>
              <a:t>Intl. Workshop on the QCD Phase Diagram: From Theory to Experimental Signatures</a:t>
            </a:r>
            <a:r>
              <a:rPr lang="en-US" altLang="zh-CN" sz="2500" b="1" kern="0" spc="-80" dirty="0">
                <a:latin typeface="+mn-lt"/>
                <a:ea typeface="华文行楷" panose="02010800040101010101" pitchFamily="2" charset="-122"/>
              </a:rPr>
              <a:t>,</a:t>
            </a:r>
            <a:r>
              <a:rPr lang="en-US" altLang="zh-CN" sz="2500" b="1" kern="0" spc="-80" dirty="0">
                <a:latin typeface="Comic Sans MS" panose="030F0702030302020204" pitchFamily="66" charset="0"/>
                <a:ea typeface="华文行楷" panose="02010800040101010101" pitchFamily="2" charset="-122"/>
              </a:rPr>
              <a:t> Dalian</a:t>
            </a:r>
            <a:r>
              <a:rPr lang="zh-CN" altLang="en-US" sz="2600" b="1" kern="0" spc="-80" dirty="0">
                <a:latin typeface="+mn-ea"/>
                <a:ea typeface="+mn-ea"/>
              </a:rPr>
              <a:t>，</a:t>
            </a:r>
            <a:r>
              <a:rPr lang="en-US" altLang="zh-CN" sz="2500" b="1" spc="-80" dirty="0">
                <a:latin typeface="Comic Sans MS" panose="030F0702030302020204" pitchFamily="66" charset="0"/>
                <a:ea typeface="华文行楷" panose="02010800040101010101" pitchFamily="2" charset="-122"/>
              </a:rPr>
              <a:t>2025/10/10/</a:t>
            </a:r>
            <a:endParaRPr lang="zh-CN" altLang="en-US" sz="2500" b="1" spc="-80" dirty="0">
              <a:ea typeface="华文行楷" panose="020108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39552" y="2709317"/>
            <a:ext cx="8425061" cy="3167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marL="711200" indent="-711200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30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华文行楷" pitchFamily="2" charset="-122"/>
                <a:ea typeface="华文行楷" pitchFamily="2" charset="-122"/>
              </a:rPr>
              <a:t>                           </a:t>
            </a:r>
            <a:r>
              <a:rPr lang="zh-CN" altLang="en-US" sz="3600" b="1" dirty="0">
                <a:solidFill>
                  <a:srgbClr val="FF0000"/>
                </a:solidFill>
                <a:latin typeface="华文行楷" pitchFamily="2" charset="-122"/>
                <a:ea typeface="华文行楷" pitchFamily="2" charset="-122"/>
              </a:rPr>
              <a:t>        </a:t>
            </a:r>
            <a:r>
              <a:rPr lang="en-US" altLang="zh-CN" sz="3000" b="1" dirty="0">
                <a:solidFill>
                  <a:srgbClr val="FF0000"/>
                </a:solidFill>
                <a:latin typeface="Comic Sans MS" panose="030F0702030302020204" pitchFamily="66" charset="0"/>
                <a:ea typeface="华文行楷" pitchFamily="2" charset="-122"/>
              </a:rPr>
              <a:t>Outline</a:t>
            </a:r>
            <a:r>
              <a:rPr lang="zh-CN" alt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华文行楷" pitchFamily="2" charset="-122"/>
                <a:ea typeface="华文行楷" pitchFamily="2" charset="-122"/>
              </a:rPr>
              <a:t>    </a:t>
            </a:r>
          </a:p>
          <a:p>
            <a:pPr marL="711200" indent="-711200" eaLnBrk="1" hangingPunct="1">
              <a:spcBef>
                <a:spcPts val="6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lang="zh-CN" altLang="en-US" sz="3000" b="1" dirty="0">
                <a:solidFill>
                  <a:srgbClr val="FF0000"/>
                </a:solidFill>
              </a:rPr>
              <a:t>               </a:t>
            </a:r>
            <a:r>
              <a:rPr lang="en-US" altLang="zh-CN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I. </a:t>
            </a:r>
            <a:r>
              <a:rPr lang="en-US" altLang="zh-CN" sz="2600" b="1" dirty="0">
                <a:solidFill>
                  <a:srgbClr val="FF0000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Introduction</a:t>
            </a:r>
            <a:endParaRPr lang="en-US" altLang="zh-CN" sz="3000" b="1" dirty="0">
              <a:solidFill>
                <a:srgbClr val="FF0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marL="711200" indent="-711200" eaLnBrk="1" hangingPunct="1">
              <a:spcBef>
                <a:spcPts val="6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lang="en-US" altLang="zh-CN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华文行楷"/>
                <a:ea typeface="华文行楷"/>
              </a:rPr>
              <a:t>             Ⅱ</a:t>
            </a:r>
            <a:r>
              <a:rPr lang="en-US" altLang="zh-CN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</a:t>
            </a:r>
            <a:r>
              <a:rPr lang="en-US" altLang="zh-CN" sz="2600" b="1" dirty="0">
                <a:solidFill>
                  <a:srgbClr val="FF0000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Order of QCD Phase Transition</a:t>
            </a:r>
            <a:r>
              <a:rPr lang="en-US" altLang="zh-CN" sz="3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endParaRPr lang="zh-CN" altLang="en-US" sz="30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华文行楷" pitchFamily="2" charset="-122"/>
              <a:ea typeface="华文行楷" pitchFamily="2" charset="-122"/>
            </a:endParaRPr>
          </a:p>
          <a:p>
            <a:pPr marL="711200" indent="-711200" eaLnBrk="1" hangingPunct="1">
              <a:spcBef>
                <a:spcPts val="600"/>
              </a:spcBef>
              <a:buClr>
                <a:schemeClr val="accent2"/>
              </a:buClr>
              <a:buSzPct val="80000"/>
              <a:buFont typeface="Wingdings" pitchFamily="2" charset="2"/>
              <a:buNone/>
              <a:defRPr/>
            </a:pPr>
            <a:r>
              <a:rPr lang="en-US" altLang="zh-CN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华文行楷"/>
                <a:ea typeface="华文行楷"/>
              </a:rPr>
              <a:t>             Ⅲ</a:t>
            </a:r>
            <a:r>
              <a:rPr lang="en-US" altLang="zh-CN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</a:t>
            </a:r>
            <a:r>
              <a:rPr lang="en-US" altLang="zh-CN" sz="2600" b="1" dirty="0">
                <a:solidFill>
                  <a:srgbClr val="FF0000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Possibility of Observation in RHIC</a:t>
            </a:r>
            <a:endParaRPr lang="en-US" altLang="zh-CN" sz="3000" b="1" dirty="0">
              <a:solidFill>
                <a:srgbClr val="FF0000"/>
              </a:solidFill>
              <a:latin typeface="Comic Sans MS" panose="030F0702030302020204" pitchFamily="66" charset="0"/>
              <a:ea typeface="华文行楷" panose="02010800040101010101" pitchFamily="2" charset="-122"/>
            </a:endParaRPr>
          </a:p>
          <a:p>
            <a:pPr marL="711200" indent="-711200" eaLnBrk="1" hangingPunct="1">
              <a:spcBef>
                <a:spcPts val="600"/>
              </a:spcBef>
              <a:buClr>
                <a:schemeClr val="accent2"/>
              </a:buClr>
              <a:buSzPct val="80000"/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华文行楷"/>
                <a:ea typeface="华文行楷"/>
              </a:rPr>
              <a:t>             Ⅳ</a:t>
            </a:r>
            <a:r>
              <a:rPr lang="en-US" altLang="zh-CN" sz="3000" b="1" dirty="0">
                <a:solidFill>
                  <a:srgbClr val="FF0000"/>
                </a:solidFill>
              </a:rPr>
              <a:t>. </a:t>
            </a:r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Summary &amp; Remarks</a:t>
            </a:r>
            <a:endParaRPr lang="en-US" altLang="zh-CN" sz="3000" b="1" dirty="0">
              <a:solidFill>
                <a:srgbClr val="FF0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1151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20713"/>
          </a:xfrm>
          <a:solidFill>
            <a:schemeClr val="accent1"/>
          </a:solidFill>
        </p:spPr>
        <p:txBody>
          <a:bodyPr/>
          <a:lstStyle/>
          <a:p>
            <a:pPr algn="l" eaLnBrk="1" hangingPunct="1">
              <a:defRPr/>
            </a:pPr>
            <a:r>
              <a:rPr lang="en-US" altLang="zh-CN" sz="3600" b="1" kern="1200" dirty="0">
                <a:solidFill>
                  <a:srgbClr val="800000"/>
                </a:solidFill>
                <a:effectLst/>
                <a:latin typeface="Times New Roman"/>
                <a:ea typeface="华文行楷"/>
                <a:sym typeface="Symbol" pitchFamily="18" charset="2"/>
              </a:rPr>
              <a:t>I. </a:t>
            </a:r>
            <a:r>
              <a:rPr lang="en-US" altLang="zh-CN" sz="3600" b="1" kern="1200" dirty="0">
                <a:solidFill>
                  <a:srgbClr val="800000"/>
                </a:solidFill>
                <a:effectLst/>
                <a:latin typeface="Comic Sans MS" panose="030F0702030302020204" pitchFamily="66" charset="0"/>
                <a:ea typeface="华文行楷"/>
                <a:sym typeface="Symbol" pitchFamily="18" charset="2"/>
              </a:rPr>
              <a:t>Introduction</a:t>
            </a:r>
            <a:r>
              <a:rPr lang="en-US" altLang="zh-CN" sz="3600" b="1" kern="1200" dirty="0">
                <a:solidFill>
                  <a:srgbClr val="800000"/>
                </a:solidFill>
                <a:effectLst/>
                <a:latin typeface="Times New Roman"/>
                <a:ea typeface="华文行楷"/>
                <a:sym typeface="Symbol" pitchFamily="18" charset="2"/>
              </a:rPr>
              <a:t> </a:t>
            </a:r>
            <a:endParaRPr lang="zh-CN" altLang="en-US" sz="3600" b="1" dirty="0">
              <a:solidFill>
                <a:srgbClr val="800000"/>
              </a:solidFill>
              <a:effectLst/>
              <a:latin typeface="+mn-lt"/>
              <a:ea typeface="华文行楷" pitchFamily="2" charset="-122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07950" y="620713"/>
            <a:ext cx="9396413" cy="5878512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en-US" altLang="zh-CN" sz="2600" b="1" dirty="0"/>
              <a:t>   </a:t>
            </a:r>
            <a:r>
              <a:rPr lang="en-US" altLang="zh-CN" sz="2600" b="1" kern="1200" dirty="0">
                <a:solidFill>
                  <a:schemeClr val="bg1"/>
                </a:solidFill>
                <a:latin typeface="Comic Sans MS" panose="030F0702030302020204" pitchFamily="66" charset="0"/>
                <a:ea typeface="华文行楷"/>
                <a:cs typeface="+mj-cs"/>
                <a:sym typeface="Symbol" pitchFamily="18" charset="2"/>
              </a:rPr>
              <a:t>Strong interaction matter evolution in early universe can be attributed </a:t>
            </a:r>
            <a:r>
              <a:rPr lang="en-US" altLang="zh-CN" sz="2600" b="1" dirty="0">
                <a:solidFill>
                  <a:schemeClr val="bg1"/>
                </a:solidFill>
                <a:latin typeface="Comic Sans MS" panose="030F0702030302020204" pitchFamily="66" charset="0"/>
                <a:cs typeface="+mj-cs"/>
                <a:sym typeface="Symbol" pitchFamily="18" charset="2"/>
              </a:rPr>
              <a:t>to QCD Phase Transitions</a:t>
            </a:r>
            <a:endParaRPr lang="en-US" altLang="zh-CN" sz="2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2243138" y="19335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/>
          </a:p>
        </p:txBody>
      </p:sp>
      <p:pic>
        <p:nvPicPr>
          <p:cNvPr id="20485" name="Picture 23" descr="nica_e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538" y="1484784"/>
            <a:ext cx="7058026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867400" y="3212976"/>
            <a:ext cx="3744913" cy="3455988"/>
            <a:chOff x="2897" y="668"/>
            <a:chExt cx="3092" cy="1406"/>
          </a:xfrm>
        </p:grpSpPr>
        <p:sp>
          <p:nvSpPr>
            <p:cNvPr id="519174" name="Rectangle 6"/>
            <p:cNvSpPr>
              <a:spLocks noChangeArrowheads="1"/>
            </p:cNvSpPr>
            <p:nvPr/>
          </p:nvSpPr>
          <p:spPr bwMode="auto">
            <a:xfrm>
              <a:off x="2897" y="668"/>
              <a:ext cx="2705" cy="27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eaLnBrk="1" hangingPunct="1">
                <a:defRPr/>
              </a:pPr>
              <a:r>
                <a:rPr lang="en-US" altLang="zh-CN" b="1" dirty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</a:rPr>
                <a:t>Items Influencing the Phase Transitions:</a:t>
              </a:r>
            </a:p>
          </p:txBody>
        </p:sp>
        <p:sp>
          <p:nvSpPr>
            <p:cNvPr id="21522" name="Rectangle 7"/>
            <p:cNvSpPr>
              <a:spLocks noChangeArrowheads="1"/>
            </p:cNvSpPr>
            <p:nvPr/>
          </p:nvSpPr>
          <p:spPr bwMode="auto">
            <a:xfrm>
              <a:off x="2897" y="940"/>
              <a:ext cx="3092" cy="11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anose="05000000000000000000" pitchFamily="2" charset="2"/>
                <a:buChar char="l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90000"/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Wingdings" panose="05000000000000000000" pitchFamily="2" charset="2"/>
                <a:buNone/>
              </a:pPr>
              <a:r>
                <a:rPr lang="en-US" altLang="zh-CN" sz="2000" b="1">
                  <a:solidFill>
                    <a:srgbClr val="996600"/>
                  </a:solidFill>
                </a:rPr>
                <a:t>Medium</a:t>
              </a:r>
              <a:r>
                <a:rPr lang="zh-CN" altLang="en-US" sz="2000" b="1">
                  <a:solidFill>
                    <a:srgbClr val="996600"/>
                  </a:solidFill>
                </a:rPr>
                <a:t>：</a:t>
              </a:r>
              <a:r>
                <a:rPr lang="en-US" altLang="zh-CN" sz="2000" b="1">
                  <a:solidFill>
                    <a:srgbClr val="996600"/>
                  </a:solidFill>
                </a:rPr>
                <a:t>Temperature T </a:t>
              </a:r>
              <a:r>
                <a:rPr lang="en-US" altLang="zh-CN" sz="2000" b="1">
                  <a:solidFill>
                    <a:schemeClr val="bg1"/>
                  </a:solidFill>
                </a:rPr>
                <a:t>,</a:t>
              </a:r>
              <a:r>
                <a:rPr lang="en-US" altLang="zh-CN" sz="2000" b="1">
                  <a:solidFill>
                    <a:srgbClr val="F9FBA5"/>
                  </a:solidFill>
                </a:rPr>
                <a:t> </a:t>
              </a:r>
            </a:p>
            <a:p>
              <a:pPr eaLnBrk="1" hangingPunct="1">
                <a:buFont typeface="Wingdings" panose="05000000000000000000" pitchFamily="2" charset="2"/>
                <a:buNone/>
              </a:pPr>
              <a:r>
                <a:rPr lang="en-US" altLang="zh-CN" sz="2000" b="1">
                  <a:solidFill>
                    <a:srgbClr val="F9FBA5"/>
                  </a:solidFill>
                </a:rPr>
                <a:t>                </a:t>
              </a:r>
              <a:r>
                <a:rPr lang="en-US" altLang="zh-CN" sz="2000" b="1">
                  <a:solidFill>
                    <a:srgbClr val="C00000"/>
                  </a:solidFill>
                </a:rPr>
                <a:t>   Density </a:t>
              </a:r>
              <a:r>
                <a:rPr lang="el-GR" altLang="zh-CN" sz="2000" b="1">
                  <a:solidFill>
                    <a:srgbClr val="C00000"/>
                  </a:solidFill>
                  <a:cs typeface="Times New Roman" panose="02020603050405020304" pitchFamily="18" charset="0"/>
                </a:rPr>
                <a:t>ρ</a:t>
              </a:r>
              <a:r>
                <a:rPr lang="en-US" altLang="zh-CN" sz="2000" b="1">
                  <a:solidFill>
                    <a:srgbClr val="C00000"/>
                  </a:solidFill>
                  <a:sym typeface="Mathematica1" pitchFamily="2" charset="2"/>
                </a:rPr>
                <a:t> ( or </a:t>
              </a:r>
              <a:r>
                <a:rPr lang="en-US" altLang="zh-CN" sz="2000" b="1">
                  <a:solidFill>
                    <a:srgbClr val="C00000"/>
                  </a:solidFill>
                  <a:sym typeface="Symbol" panose="05050102010706020507" pitchFamily="18" charset="2"/>
                </a:rPr>
                <a:t> ) </a:t>
              </a:r>
              <a:r>
                <a:rPr lang="en-US" altLang="zh-CN" sz="2000" b="1">
                  <a:solidFill>
                    <a:srgbClr val="C00000"/>
                  </a:solidFill>
                </a:rPr>
                <a:t> </a:t>
              </a:r>
              <a:r>
                <a:rPr lang="en-US" altLang="zh-CN" sz="2000" b="1">
                  <a:solidFill>
                    <a:schemeClr val="bg2"/>
                  </a:solidFill>
                </a:rPr>
                <a:t> </a:t>
              </a:r>
            </a:p>
            <a:p>
              <a:pPr eaLnBrk="1" hangingPunct="1">
                <a:buFont typeface="Wingdings" panose="05000000000000000000" pitchFamily="2" charset="2"/>
                <a:buNone/>
              </a:pPr>
              <a:r>
                <a:rPr lang="en-US" altLang="zh-CN" sz="2000" b="1">
                  <a:solidFill>
                    <a:srgbClr val="FFD5D5"/>
                  </a:solidFill>
                </a:rPr>
                <a:t>                   </a:t>
              </a:r>
              <a:r>
                <a:rPr lang="en-US" altLang="zh-CN" sz="2000" b="1">
                  <a:solidFill>
                    <a:srgbClr val="33CCFF"/>
                  </a:solidFill>
                </a:rPr>
                <a:t>Size</a:t>
              </a:r>
              <a:r>
                <a:rPr lang="zh-CN" altLang="en-US" sz="2000" b="1">
                  <a:solidFill>
                    <a:srgbClr val="00FFCC"/>
                  </a:solidFill>
                  <a:cs typeface="Times New Roman" panose="02020603050405020304" pitchFamily="18" charset="0"/>
                </a:rPr>
                <a:t>    </a:t>
              </a:r>
              <a:endParaRPr lang="zh-CN" altLang="en-US" sz="2000" b="1">
                <a:solidFill>
                  <a:srgbClr val="00FFCC"/>
                </a:solidFill>
              </a:endParaRPr>
            </a:p>
            <a:p>
              <a:pPr eaLnBrk="1" hangingPunct="1">
                <a:buFont typeface="Wingdings" panose="05000000000000000000" pitchFamily="2" charset="2"/>
                <a:buNone/>
              </a:pPr>
              <a:r>
                <a:rPr lang="en-US" altLang="zh-CN" sz="2000" b="1">
                  <a:solidFill>
                    <a:srgbClr val="996600"/>
                  </a:solidFill>
                </a:rPr>
                <a:t>Intrinsic</a:t>
              </a:r>
              <a:r>
                <a:rPr lang="zh-CN" altLang="en-US" sz="2000" b="1">
                  <a:solidFill>
                    <a:srgbClr val="996600"/>
                  </a:solidFill>
                </a:rPr>
                <a:t>：</a:t>
              </a:r>
              <a:r>
                <a:rPr lang="en-US" altLang="zh-CN" sz="2000" b="1">
                  <a:solidFill>
                    <a:srgbClr val="FF0000"/>
                  </a:solidFill>
                </a:rPr>
                <a:t>Current mass</a:t>
              </a:r>
              <a:r>
                <a:rPr lang="en-US" altLang="zh-CN" sz="2000" b="1">
                  <a:solidFill>
                    <a:schemeClr val="hlink"/>
                  </a:solidFill>
                </a:rPr>
                <a:t>,</a:t>
              </a:r>
            </a:p>
            <a:p>
              <a:pPr eaLnBrk="1" hangingPunct="1">
                <a:buFont typeface="Wingdings" panose="05000000000000000000" pitchFamily="2" charset="2"/>
                <a:buNone/>
              </a:pPr>
              <a:r>
                <a:rPr lang="en-US" altLang="zh-CN" sz="2000" b="1">
                  <a:solidFill>
                    <a:schemeClr val="hlink"/>
                  </a:solidFill>
                </a:rPr>
                <a:t>                </a:t>
              </a:r>
              <a:r>
                <a:rPr lang="en-US" altLang="zh-CN" sz="2000" b="1">
                  <a:solidFill>
                    <a:srgbClr val="663300"/>
                  </a:solidFill>
                </a:rPr>
                <a:t>Coupling Strength,</a:t>
              </a:r>
            </a:p>
            <a:p>
              <a:pPr eaLnBrk="1" hangingPunct="1">
                <a:buFont typeface="Wingdings" panose="05000000000000000000" pitchFamily="2" charset="2"/>
                <a:buNone/>
              </a:pPr>
              <a:r>
                <a:rPr lang="en-US" altLang="zh-CN" sz="2000" b="1">
                  <a:solidFill>
                    <a:schemeClr val="bg1"/>
                  </a:solidFill>
                </a:rPr>
                <a:t>                Color-flavor structure,</a:t>
              </a:r>
              <a:endParaRPr lang="en-US" altLang="zh-CN" sz="2000" b="1">
                <a:solidFill>
                  <a:schemeClr val="bg2"/>
                </a:solidFill>
              </a:endParaRPr>
            </a:p>
            <a:p>
              <a:pPr eaLnBrk="1" hangingPunct="1">
                <a:buFont typeface="Wingdings" panose="05000000000000000000" pitchFamily="2" charset="2"/>
                <a:buNone/>
              </a:pPr>
              <a:r>
                <a:rPr lang="en-US" altLang="zh-CN" sz="2000" b="1">
                  <a:solidFill>
                    <a:schemeClr val="bg2"/>
                  </a:solidFill>
                </a:rPr>
                <a:t>    </a:t>
              </a:r>
              <a:r>
                <a:rPr lang="en-US" altLang="zh-CN" sz="2000" b="1">
                  <a:solidFill>
                    <a:schemeClr val="bg2"/>
                  </a:solidFill>
                  <a:cs typeface="Times New Roman" panose="02020603050405020304" pitchFamily="18" charset="0"/>
                </a:rPr>
                <a:t>••• •••</a:t>
              </a:r>
            </a:p>
          </p:txBody>
        </p:sp>
      </p:grpSp>
      <p:sp>
        <p:nvSpPr>
          <p:cNvPr id="519179" name="Rectangle 11"/>
          <p:cNvSpPr>
            <a:spLocks noChangeArrowheads="1"/>
          </p:cNvSpPr>
          <p:nvPr/>
        </p:nvSpPr>
        <p:spPr bwMode="auto">
          <a:xfrm>
            <a:off x="5867400" y="1484784"/>
            <a:ext cx="3313113" cy="1728787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zh-CN" sz="2100" b="1" dirty="0">
                <a:solidFill>
                  <a:schemeClr val="hlink"/>
                </a:solidFill>
              </a:rPr>
              <a:t>Phase Transitions involved</a:t>
            </a:r>
            <a:r>
              <a:rPr lang="zh-CN" altLang="en-US" sz="2400" b="1" dirty="0">
                <a:solidFill>
                  <a:schemeClr val="hlink"/>
                </a:solidFill>
              </a:rPr>
              <a:t>：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r>
              <a:rPr lang="en-US" altLang="zh-CN" sz="2000" b="1" dirty="0">
                <a:solidFill>
                  <a:srgbClr val="800000"/>
                </a:solidFill>
              </a:rPr>
              <a:t>Flavor Sym.</a:t>
            </a:r>
            <a:r>
              <a:rPr lang="zh-CN" altLang="en-US" sz="2000" b="1" dirty="0">
                <a:solidFill>
                  <a:srgbClr val="800000"/>
                </a:solidFill>
              </a:rPr>
              <a:t> </a:t>
            </a:r>
            <a:r>
              <a:rPr lang="en-US" altLang="zh-CN" sz="2000" b="1" dirty="0">
                <a:solidFill>
                  <a:srgbClr val="800000"/>
                </a:solidFill>
              </a:rPr>
              <a:t>– F.S. Breaking</a:t>
            </a:r>
            <a:endParaRPr lang="zh-CN" altLang="en-US" sz="2000" b="1" dirty="0">
              <a:solidFill>
                <a:srgbClr val="80000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zh-CN" sz="2000" b="1" dirty="0" err="1">
                <a:solidFill>
                  <a:schemeClr val="bg2"/>
                </a:solidFill>
              </a:rPr>
              <a:t>Deconfinement</a:t>
            </a:r>
            <a:r>
              <a:rPr lang="en-US" altLang="zh-CN" sz="2000" b="1" dirty="0">
                <a:solidFill>
                  <a:schemeClr val="bg2"/>
                </a:solidFill>
              </a:rPr>
              <a:t>–confinement</a:t>
            </a:r>
            <a:endParaRPr lang="zh-CN" altLang="en-US" sz="2000" b="1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kumimoji="0" lang="en-US" altLang="zh-CN" sz="2000" b="1" dirty="0">
                <a:solidFill>
                  <a:schemeClr val="hlink"/>
                </a:solidFill>
                <a:sym typeface="Symbol" panose="05050102010706020507" pitchFamily="18" charset="2"/>
              </a:rPr>
              <a:t>DCS</a:t>
            </a:r>
            <a:r>
              <a:rPr lang="zh-CN" altLang="en-US" sz="2000" b="1" dirty="0">
                <a:solidFill>
                  <a:srgbClr val="800000"/>
                </a:solidFill>
              </a:rPr>
              <a:t> </a:t>
            </a:r>
            <a:r>
              <a:rPr lang="en-US" altLang="zh-CN" sz="2000" b="1" dirty="0">
                <a:solidFill>
                  <a:srgbClr val="800000"/>
                </a:solidFill>
              </a:rPr>
              <a:t>– DCSB</a:t>
            </a:r>
            <a:endParaRPr lang="zh-CN" altLang="en-US" sz="2000" b="1" dirty="0">
              <a:solidFill>
                <a:srgbClr val="800000"/>
              </a:solidFill>
            </a:endParaRPr>
          </a:p>
        </p:txBody>
      </p:sp>
      <p:sp>
        <p:nvSpPr>
          <p:cNvPr id="20488" name="Text Box 12"/>
          <p:cNvSpPr txBox="1">
            <a:spLocks noChangeArrowheads="1"/>
          </p:cNvSpPr>
          <p:nvPr/>
        </p:nvSpPr>
        <p:spPr bwMode="auto">
          <a:xfrm>
            <a:off x="3635375" y="2703513"/>
            <a:ext cx="216058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zh-CN" sz="1600" b="1">
                <a:solidFill>
                  <a:schemeClr val="folHlink"/>
                </a:solidFill>
                <a:latin typeface="Arial" panose="020B0604020202020204" pitchFamily="34" charset="0"/>
              </a:rPr>
              <a:t>Chiral Symmetric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zh-CN" sz="1600" b="1">
                <a:solidFill>
                  <a:srgbClr val="CC0000"/>
                </a:solidFill>
                <a:latin typeface="Arial" panose="020B0604020202020204" pitchFamily="34" charset="0"/>
              </a:rPr>
              <a:t>Quark deconfined</a:t>
            </a:r>
          </a:p>
        </p:txBody>
      </p:sp>
      <p:sp>
        <p:nvSpPr>
          <p:cNvPr id="20489" name="Text Box 13"/>
          <p:cNvSpPr txBox="1">
            <a:spLocks noChangeArrowheads="1"/>
          </p:cNvSpPr>
          <p:nvPr/>
        </p:nvSpPr>
        <p:spPr bwMode="auto">
          <a:xfrm>
            <a:off x="1042988" y="5324475"/>
            <a:ext cx="26654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zh-CN" sz="1600" b="1">
                <a:solidFill>
                  <a:schemeClr val="folHlink"/>
                </a:solidFill>
                <a:latin typeface="Arial" panose="020B0604020202020204" pitchFamily="34" charset="0"/>
                <a:sym typeface="Symbol" panose="05050102010706020507" pitchFamily="18" charset="2"/>
                <a:hlinkClick r:id="rId3" action="ppaction://hlinksldjump"/>
              </a:rPr>
              <a:t>SB</a:t>
            </a:r>
            <a:r>
              <a:rPr kumimoji="0" lang="en-US" altLang="zh-CN" sz="1600" b="1">
                <a:solidFill>
                  <a:srgbClr val="CC0000"/>
                </a:solidFill>
                <a:latin typeface="Arial" panose="020B0604020202020204" pitchFamily="34" charset="0"/>
                <a:sym typeface="Symbol" panose="05050102010706020507" pitchFamily="18" charset="2"/>
              </a:rPr>
              <a:t>, Quark confined</a:t>
            </a:r>
            <a:endParaRPr kumimoji="0" lang="en-US" altLang="zh-CN" sz="1600" b="1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20490" name="Text Box 14"/>
          <p:cNvSpPr txBox="1">
            <a:spLocks noChangeArrowheads="1"/>
          </p:cNvSpPr>
          <p:nvPr/>
        </p:nvSpPr>
        <p:spPr bwMode="auto">
          <a:xfrm>
            <a:off x="900113" y="2565400"/>
            <a:ext cx="936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zh-CN" sz="1800" b="1">
                <a:solidFill>
                  <a:schemeClr val="bg2"/>
                </a:solidFill>
                <a:latin typeface="Arial" panose="020B0604020202020204" pitchFamily="34" charset="0"/>
              </a:rPr>
              <a:t>sQGP</a:t>
            </a:r>
          </a:p>
        </p:txBody>
      </p:sp>
      <p:pic>
        <p:nvPicPr>
          <p:cNvPr id="519183" name="Picture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508500"/>
            <a:ext cx="12223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2" name="Picture 17" descr="http://www.th.phys.titech.ac.jp/~conf2003/poster1.jpg"/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5662613"/>
            <a:ext cx="503237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763713" y="2852936"/>
            <a:ext cx="60642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4400" b="1" dirty="0">
                <a:solidFill>
                  <a:srgbClr val="FF0000"/>
                </a:solidFill>
              </a:rPr>
              <a:t>？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395288" y="2276475"/>
            <a:ext cx="6064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4400" b="1">
                <a:solidFill>
                  <a:srgbClr val="FF0000"/>
                </a:solidFill>
              </a:rPr>
              <a:t>？</a:t>
            </a: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5117703" y="4509120"/>
            <a:ext cx="6064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4400" b="1" dirty="0">
                <a:solidFill>
                  <a:srgbClr val="FF0000"/>
                </a:solidFill>
              </a:rPr>
              <a:t>？</a:t>
            </a:r>
          </a:p>
        </p:txBody>
      </p:sp>
      <p:sp>
        <p:nvSpPr>
          <p:cNvPr id="21520" name="灯片编号占位符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971E1EF-494C-4746-86E4-F510E60E8F39}" type="slidenum">
              <a:rPr kumimoji="0" lang="en-US" altLang="zh-CN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zh-CN" sz="140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6A365BC-26DA-4AEA-8437-E1B73EE2E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3968" y="3135313"/>
            <a:ext cx="6064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4400" b="1" dirty="0">
                <a:solidFill>
                  <a:srgbClr val="FF0000"/>
                </a:solidFill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20785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9179" grpId="0" animBg="1"/>
      <p:bldP spid="20488" grpId="0"/>
      <p:bldP spid="20489" grpId="0"/>
      <p:bldP spid="20490" grpId="0"/>
      <p:bldP spid="15" grpId="0"/>
      <p:bldP spid="16" grpId="0"/>
      <p:bldP spid="17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8575"/>
            <a:ext cx="9396413" cy="58944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l" eaLnBrk="1" hangingPunct="1">
              <a:lnSpc>
                <a:spcPts val="3840"/>
              </a:lnSpc>
              <a:spcBef>
                <a:spcPct val="20000"/>
              </a:spcBef>
              <a:buClr>
                <a:srgbClr val="3366FF"/>
              </a:buClr>
              <a:buSzPct val="80000"/>
              <a:defRPr/>
            </a:pPr>
            <a:r>
              <a:rPr lang="en-US" altLang="zh-CN" sz="3600" b="1" kern="1200" dirty="0">
                <a:solidFill>
                  <a:srgbClr val="800000"/>
                </a:solidFill>
                <a:effectLst/>
                <a:latin typeface="Comic Sans MS" panose="030F0702030302020204" pitchFamily="66" charset="0"/>
                <a:ea typeface="华文行楷"/>
                <a:sym typeface="Symbol" pitchFamily="18" charset="2"/>
              </a:rPr>
              <a:t>I. Introduction</a:t>
            </a:r>
            <a:endParaRPr lang="zh-CN" altLang="en-US" sz="3600" b="1" dirty="0">
              <a:solidFill>
                <a:srgbClr val="002060"/>
              </a:solidFill>
              <a:effectLst/>
              <a:ea typeface="楷体_GB2312" pitchFamily="49" charset="-122"/>
            </a:endParaRPr>
          </a:p>
        </p:txBody>
      </p:sp>
      <p:sp>
        <p:nvSpPr>
          <p:cNvPr id="625674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-36513" y="1412776"/>
            <a:ext cx="9432926" cy="2160240"/>
          </a:xfrm>
          <a:ln w="31750"/>
        </p:spPr>
        <p:txBody>
          <a:bodyPr/>
          <a:lstStyle/>
          <a:p>
            <a:pPr marL="0" indent="0" eaLnBrk="1" hangingPunct="1">
              <a:spcBef>
                <a:spcPts val="0"/>
              </a:spcBef>
              <a:buClr>
                <a:srgbClr val="3366FF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600" b="1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 Approaches should be the nonperturbative QCD  </a:t>
            </a:r>
          </a:p>
          <a:p>
            <a:pPr marL="0" indent="0" eaLnBrk="1" hangingPunct="1">
              <a:spcBef>
                <a:spcPts val="0"/>
              </a:spcBef>
              <a:buClr>
                <a:srgbClr val="3366FF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600" b="1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 which involves simultaneously the charters of </a:t>
            </a:r>
          </a:p>
          <a:p>
            <a:pPr marL="0" indent="0" eaLnBrk="1" hangingPunct="1">
              <a:spcBef>
                <a:spcPts val="0"/>
              </a:spcBef>
              <a:buClr>
                <a:srgbClr val="3366FF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600" b="1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    the </a:t>
            </a:r>
            <a:r>
              <a:rPr lang="en-US" altLang="zh-CN" sz="2600" b="1" kern="1200" dirty="0">
                <a:solidFill>
                  <a:srgbClr val="0070C0"/>
                </a:solidFill>
                <a:latin typeface="Comic Sans MS" panose="030F0702030302020204" pitchFamily="66" charset="0"/>
                <a:ea typeface="华文行楷" pitchFamily="2" charset="-122"/>
              </a:rPr>
              <a:t>DCSB  &amp;  its Restoration</a:t>
            </a:r>
            <a:r>
              <a:rPr lang="en-US" altLang="zh-CN" sz="2600" b="1" kern="1200" dirty="0">
                <a:solidFill>
                  <a:srgbClr val="0070C0"/>
                </a:solidFill>
                <a:ea typeface="华文行楷" pitchFamily="2" charset="-122"/>
              </a:rPr>
              <a:t>,</a:t>
            </a:r>
            <a:r>
              <a:rPr lang="en-US" altLang="zh-CN" sz="2600" b="1" kern="1200" dirty="0">
                <a:solidFill>
                  <a:srgbClr val="0070C0"/>
                </a:solidFill>
                <a:latin typeface="Comic Sans MS" panose="030F0702030302020204" pitchFamily="66" charset="0"/>
                <a:ea typeface="华文行楷" pitchFamily="2" charset="-122"/>
              </a:rPr>
              <a:t> </a:t>
            </a:r>
            <a:r>
              <a:rPr lang="zh-CN" altLang="en-US" sz="2600" b="1" kern="1200" dirty="0">
                <a:solidFill>
                  <a:srgbClr val="0070C0"/>
                </a:solidFill>
                <a:latin typeface="Comic Sans MS" panose="030F0702030302020204" pitchFamily="66" charset="0"/>
                <a:ea typeface="华文行楷" pitchFamily="2" charset="-122"/>
              </a:rPr>
              <a:t>  </a:t>
            </a:r>
            <a:r>
              <a:rPr lang="en-US" altLang="zh-CN" sz="2600" b="1" kern="1200" dirty="0">
                <a:solidFill>
                  <a:srgbClr val="0070C0"/>
                </a:solidFill>
                <a:latin typeface="Comic Sans MS" panose="030F0702030302020204" pitchFamily="66" charset="0"/>
                <a:ea typeface="华文行楷" pitchFamily="2" charset="-122"/>
              </a:rPr>
              <a:t> </a:t>
            </a:r>
          </a:p>
          <a:p>
            <a:pPr marL="0" indent="0" eaLnBrk="1" hangingPunct="1">
              <a:spcBef>
                <a:spcPts val="0"/>
              </a:spcBef>
              <a:buClr>
                <a:srgbClr val="3366FF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600" b="1" kern="1200" dirty="0">
                <a:solidFill>
                  <a:srgbClr val="0070C0"/>
                </a:solidFill>
                <a:latin typeface="Comic Sans MS" panose="030F0702030302020204" pitchFamily="66" charset="0"/>
                <a:ea typeface="华文行楷" pitchFamily="2" charset="-122"/>
              </a:rPr>
              <a:t>     the Confinement  &amp;  Deconfinement</a:t>
            </a:r>
            <a:r>
              <a:rPr lang="en-US" altLang="zh-CN" sz="2600" b="1" kern="1200" dirty="0">
                <a:solidFill>
                  <a:srgbClr val="0070C0"/>
                </a:solidFill>
                <a:latin typeface="Comic Sans MS" panose="030F0702030302020204" pitchFamily="66" charset="0"/>
                <a:ea typeface="华文行楷" pitchFamily="2" charset="-122"/>
                <a:hlinkClick r:id="rId2" action="ppaction://hlinksldjump"/>
              </a:rPr>
              <a:t> </a:t>
            </a:r>
            <a:r>
              <a:rPr lang="en-US" altLang="zh-CN" sz="2600" b="1" kern="1200" dirty="0">
                <a:solidFill>
                  <a:srgbClr val="0070C0"/>
                </a:solidFill>
                <a:ea typeface="华文行楷" pitchFamily="2" charset="-122"/>
                <a:hlinkClick r:id="rId2" action="ppaction://hlinksldjump"/>
              </a:rPr>
              <a:t>,</a:t>
            </a:r>
            <a:r>
              <a:rPr lang="en-US" altLang="zh-CN" sz="2600" b="1" kern="1200" dirty="0">
                <a:solidFill>
                  <a:srgbClr val="0070C0"/>
                </a:solidFill>
                <a:latin typeface="Comic Sans MS" panose="030F0702030302020204" pitchFamily="66" charset="0"/>
                <a:ea typeface="华文行楷" pitchFamily="2" charset="-122"/>
                <a:hlinkClick r:id="rId2" action="ppaction://hlinksldjump"/>
              </a:rPr>
              <a:t> </a:t>
            </a:r>
            <a:endParaRPr lang="en-US" altLang="zh-CN" sz="2600" b="1" dirty="0">
              <a:solidFill>
                <a:srgbClr val="0070C0"/>
              </a:solidFill>
              <a:ea typeface="华文行楷" panose="02010800040101010101" pitchFamily="2" charset="-122"/>
              <a:sym typeface="Symbol" pitchFamily="18" charset="2"/>
            </a:endParaRPr>
          </a:p>
          <a:p>
            <a:pPr marL="0" indent="0" eaLnBrk="1" hangingPunct="1">
              <a:spcBef>
                <a:spcPts val="0"/>
              </a:spcBef>
              <a:buClr>
                <a:srgbClr val="3366FF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600" b="1" dirty="0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  <a:r>
              <a:rPr lang="en-US" altLang="zh-CN" sz="2600" b="1" dirty="0">
                <a:solidFill>
                  <a:srgbClr val="7030A0"/>
                </a:solidFill>
                <a:latin typeface="Comic Sans MS" panose="030F0702030302020204" pitchFamily="66" charset="0"/>
                <a:ea typeface="楷体_GB2312" pitchFamily="49" charset="-122"/>
              </a:rPr>
              <a:t>since the aspects appear at NP QCD scale</a:t>
            </a:r>
            <a:r>
              <a:rPr lang="en-US" altLang="zh-CN" sz="2600" b="1" spc="-200" dirty="0">
                <a:solidFill>
                  <a:srgbClr val="7030A0"/>
                </a:solidFill>
                <a:latin typeface="Comic Sans MS" panose="030F0702030302020204" pitchFamily="66" charset="0"/>
                <a:ea typeface="楷体_GB2312" pitchFamily="49" charset="-122"/>
              </a:rPr>
              <a:t> </a:t>
            </a:r>
            <a:r>
              <a:rPr lang="en-US" altLang="zh-CN" sz="2800" b="1" spc="-200" dirty="0">
                <a:solidFill>
                  <a:srgbClr val="7030A0"/>
                </a:solidFill>
                <a:ea typeface="华文行楷" panose="02010800040101010101" pitchFamily="2" charset="-122"/>
              </a:rPr>
              <a:t>(</a:t>
            </a:r>
            <a:r>
              <a:rPr lang="en-US" altLang="zh-CN" sz="2600" b="1" spc="-200" dirty="0">
                <a:solidFill>
                  <a:srgbClr val="7030A0"/>
                </a:solidFill>
                <a:latin typeface="楷体_GB2312" pitchFamily="49" charset="-122"/>
                <a:ea typeface="楷体_GB2312" pitchFamily="49" charset="-122"/>
              </a:rPr>
              <a:t>10</a:t>
            </a:r>
            <a:r>
              <a:rPr lang="en-US" altLang="zh-CN" sz="800" b="1" spc="-200" dirty="0">
                <a:solidFill>
                  <a:srgbClr val="7030A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en-US" altLang="zh-CN" sz="2800" b="1" spc="-200" baseline="30000" dirty="0">
                <a:solidFill>
                  <a:srgbClr val="7030A0"/>
                </a:solidFill>
                <a:latin typeface="楷体_GB2312" pitchFamily="49" charset="-122"/>
                <a:ea typeface="楷体_GB2312" pitchFamily="49" charset="-122"/>
              </a:rPr>
              <a:t>2 </a:t>
            </a:r>
            <a:r>
              <a:rPr lang="en-US" altLang="zh-CN" sz="2600" b="1" spc="-200" dirty="0">
                <a:solidFill>
                  <a:srgbClr val="7030A0"/>
                </a:solidFill>
                <a:latin typeface="Comic Sans MS" panose="030F0702030302020204" pitchFamily="66" charset="0"/>
                <a:ea typeface="楷体_GB2312" pitchFamily="49" charset="-122"/>
              </a:rPr>
              <a:t>MeV</a:t>
            </a:r>
            <a:r>
              <a:rPr lang="en-US" altLang="zh-CN" sz="2800" b="1" spc="-200" dirty="0">
                <a:solidFill>
                  <a:srgbClr val="7030A0"/>
                </a:solidFill>
                <a:ea typeface="楷体_GB2312" pitchFamily="49" charset="-122"/>
              </a:rPr>
              <a:t>) . </a:t>
            </a:r>
            <a:endParaRPr lang="zh-CN" altLang="en-US" sz="2800" b="1" spc="-200" dirty="0">
              <a:solidFill>
                <a:srgbClr val="7030A0"/>
              </a:solidFill>
              <a:ea typeface="华文行楷" panose="0201080004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946A04D-6280-46BF-A358-B4747CCF7F64}"/>
              </a:ext>
            </a:extLst>
          </p:cNvPr>
          <p:cNvSpPr/>
          <p:nvPr/>
        </p:nvSpPr>
        <p:spPr>
          <a:xfrm>
            <a:off x="0" y="560874"/>
            <a:ext cx="932452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6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 QCD</a:t>
            </a:r>
            <a:r>
              <a:rPr lang="en-US" altLang="zh-CN" sz="20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phase</a:t>
            </a:r>
            <a:r>
              <a:rPr lang="en-US" altLang="zh-CN" sz="20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transitions</a:t>
            </a:r>
            <a:r>
              <a:rPr lang="en-US" altLang="zh-CN" sz="20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reveal</a:t>
            </a:r>
            <a:r>
              <a:rPr lang="en-US" altLang="zh-CN" sz="20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the</a:t>
            </a:r>
            <a:r>
              <a:rPr lang="en-US" altLang="zh-CN" sz="20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process</a:t>
            </a:r>
            <a:r>
              <a:rPr lang="en-US" altLang="zh-CN" sz="20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&amp;</a:t>
            </a:r>
            <a:r>
              <a:rPr lang="en-US" altLang="zh-CN" sz="20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mechanism   </a:t>
            </a:r>
          </a:p>
          <a:p>
            <a:r>
              <a:rPr lang="en-US" altLang="zh-CN" sz="26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   of the observable matter and its mass generation.</a:t>
            </a:r>
            <a:endParaRPr lang="zh-CN" altLang="en-US" sz="26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E946E5A-E71E-422B-A945-444AC11512CC}"/>
              </a:ext>
            </a:extLst>
          </p:cNvPr>
          <p:cNvSpPr/>
          <p:nvPr/>
        </p:nvSpPr>
        <p:spPr>
          <a:xfrm>
            <a:off x="0" y="3501008"/>
            <a:ext cx="9144000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90000"/>
              </a:lnSpc>
              <a:spcBef>
                <a:spcPts val="0"/>
              </a:spcBef>
              <a:buClr>
                <a:srgbClr val="3366FF"/>
              </a:buClr>
              <a:buSzPct val="80000"/>
              <a:defRPr/>
            </a:pPr>
            <a:r>
              <a:rPr lang="en-US" altLang="zh-CN" sz="26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 Critical end point (CEP) has been predicted with the </a:t>
            </a:r>
          </a:p>
          <a:p>
            <a:pPr lvl="0" eaLnBrk="1" hangingPunct="1">
              <a:lnSpc>
                <a:spcPct val="90000"/>
              </a:lnSpc>
              <a:spcBef>
                <a:spcPts val="0"/>
              </a:spcBef>
              <a:buClr>
                <a:srgbClr val="3366FF"/>
              </a:buClr>
              <a:buSzPct val="80000"/>
              <a:defRPr/>
            </a:pPr>
            <a:r>
              <a:rPr lang="en-US" altLang="zh-CN" sz="26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  </a:t>
            </a:r>
            <a:r>
              <a:rPr lang="en-US" altLang="zh-CN" sz="2600" b="1" kern="0" dirty="0" err="1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fQCD</a:t>
            </a:r>
            <a:r>
              <a:rPr lang="en-US" altLang="zh-CN" sz="26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&amp; effective field theory models</a:t>
            </a:r>
            <a:r>
              <a:rPr lang="en-US" altLang="zh-CN" sz="2600" b="1" kern="0" dirty="0">
                <a:solidFill>
                  <a:schemeClr val="bg1"/>
                </a:solidFill>
                <a:latin typeface="Times New Roman"/>
                <a:ea typeface="华文行楷" panose="02010800040101010101" pitchFamily="2" charset="-122"/>
                <a:sym typeface="Symbol" pitchFamily="18" charset="2"/>
              </a:rPr>
              <a:t>.</a:t>
            </a:r>
            <a:r>
              <a:rPr lang="en-US" altLang="zh-CN" sz="26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71E6E1D-0880-485F-A464-B710A5921E8A}"/>
              </a:ext>
            </a:extLst>
          </p:cNvPr>
          <p:cNvSpPr/>
          <p:nvPr/>
        </p:nvSpPr>
        <p:spPr>
          <a:xfrm>
            <a:off x="0" y="4275093"/>
            <a:ext cx="92525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spcBef>
                <a:spcPts val="0"/>
              </a:spcBef>
              <a:buClr>
                <a:srgbClr val="3366FF"/>
              </a:buClr>
              <a:buSzPct val="80000"/>
              <a:defRPr/>
            </a:pPr>
            <a:r>
              <a:rPr lang="en-US" altLang="zh-CN" sz="22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  </a:t>
            </a:r>
            <a:r>
              <a:rPr lang="en-US" altLang="zh-CN" sz="2200" b="1" kern="0" dirty="0">
                <a:solidFill>
                  <a:srgbClr val="0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(Jan’s talk</a:t>
            </a:r>
            <a:r>
              <a:rPr lang="en-US" altLang="zh-CN" sz="2200" b="1" kern="0" dirty="0">
                <a:solidFill>
                  <a:srgbClr val="000000"/>
                </a:solidFill>
                <a:ea typeface="华文行楷" panose="02010800040101010101" pitchFamily="2" charset="-122"/>
                <a:cs typeface="Times New Roman" panose="02020603050405020304" pitchFamily="18" charset="0"/>
                <a:sym typeface="Symbol" pitchFamily="18" charset="2"/>
              </a:rPr>
              <a:t>, </a:t>
            </a:r>
            <a:r>
              <a:rPr lang="en-US" altLang="zh-CN" sz="2200" b="1" kern="0" dirty="0">
                <a:solidFill>
                  <a:srgbClr val="0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Nu’s talk</a:t>
            </a:r>
            <a:r>
              <a:rPr lang="en-US" altLang="zh-CN" sz="2200" b="1" kern="0" dirty="0">
                <a:solidFill>
                  <a:srgbClr val="000000"/>
                </a:solidFill>
                <a:ea typeface="华文行楷" panose="02010800040101010101" pitchFamily="2" charset="-122"/>
                <a:cs typeface="Times New Roman" panose="02020603050405020304" pitchFamily="18" charset="0"/>
                <a:sym typeface="Symbol" pitchFamily="18" charset="2"/>
              </a:rPr>
              <a:t>, </a:t>
            </a:r>
            <a:r>
              <a:rPr lang="en-US" altLang="zh-CN" sz="2200" b="1" kern="0" dirty="0" err="1">
                <a:solidFill>
                  <a:srgbClr val="0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Xiaofeng’s</a:t>
            </a:r>
            <a:r>
              <a:rPr lang="en-US" altLang="zh-CN" sz="2200" b="1" kern="0" dirty="0">
                <a:solidFill>
                  <a:srgbClr val="0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talk</a:t>
            </a:r>
            <a:r>
              <a:rPr lang="en-US" altLang="zh-CN" sz="2200" b="1" kern="0" dirty="0">
                <a:solidFill>
                  <a:srgbClr val="000000"/>
                </a:solidFill>
                <a:ea typeface="华文行楷" panose="02010800040101010101" pitchFamily="2" charset="-122"/>
                <a:cs typeface="Times New Roman" panose="02020603050405020304" pitchFamily="18" charset="0"/>
                <a:sym typeface="Symbol" pitchFamily="18" charset="2"/>
              </a:rPr>
              <a:t>, </a:t>
            </a:r>
            <a:r>
              <a:rPr lang="en-US" altLang="zh-CN" sz="2200" b="1" kern="0" dirty="0">
                <a:solidFill>
                  <a:srgbClr val="0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Fei’s talk</a:t>
            </a:r>
            <a:r>
              <a:rPr lang="en-US" altLang="zh-CN" sz="2200" b="1" kern="0" dirty="0">
                <a:solidFill>
                  <a:srgbClr val="000000"/>
                </a:solidFill>
                <a:ea typeface="华文行楷" panose="02010800040101010101" pitchFamily="2" charset="-122"/>
                <a:cs typeface="Times New Roman" panose="02020603050405020304" pitchFamily="18" charset="0"/>
                <a:sym typeface="Symbol" pitchFamily="18" charset="2"/>
              </a:rPr>
              <a:t>, </a:t>
            </a:r>
            <a:r>
              <a:rPr lang="en-US" altLang="zh-CN" sz="2200" b="1" kern="0" dirty="0">
                <a:solidFill>
                  <a:srgbClr val="0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Yi’s talk</a:t>
            </a:r>
            <a:r>
              <a:rPr lang="en-US" altLang="zh-CN" sz="2200" b="1" kern="0" dirty="0">
                <a:solidFill>
                  <a:srgbClr val="000000"/>
                </a:solidFill>
                <a:ea typeface="华文行楷" panose="02010800040101010101" pitchFamily="2" charset="-122"/>
                <a:cs typeface="Times New Roman" panose="02020603050405020304" pitchFamily="18" charset="0"/>
                <a:sym typeface="Symbol" pitchFamily="18" charset="2"/>
              </a:rPr>
              <a:t>, </a:t>
            </a:r>
            <a:r>
              <a:rPr lang="en-US" altLang="zh-CN" sz="2200" b="1" kern="0" dirty="0">
                <a:solidFill>
                  <a:srgbClr val="0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etc.)</a:t>
            </a:r>
            <a:endParaRPr lang="en-US" altLang="zh-CN" sz="2200" b="1" kern="0" dirty="0">
              <a:solidFill>
                <a:srgbClr val="0000FF">
                  <a:lumMod val="75000"/>
                </a:srgbClr>
              </a:solidFill>
              <a:latin typeface="Times New Roman"/>
              <a:ea typeface="华文行楷" panose="02010800040101010101" pitchFamily="2" charset="-122"/>
              <a:sym typeface="Symbol" pitchFamily="18" charset="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56545BA-2C18-4406-89DB-1A791DBB8674}"/>
              </a:ext>
            </a:extLst>
          </p:cNvPr>
          <p:cNvSpPr/>
          <p:nvPr/>
        </p:nvSpPr>
        <p:spPr>
          <a:xfrm>
            <a:off x="0" y="4653136"/>
            <a:ext cx="903548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spcBef>
                <a:spcPts val="0"/>
              </a:spcBef>
              <a:buClr>
                <a:srgbClr val="3366FF"/>
              </a:buClr>
              <a:buSzPct val="80000"/>
              <a:defRPr/>
            </a:pP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 The </a:t>
            </a:r>
            <a:r>
              <a:rPr lang="en-US" altLang="zh-CN" sz="26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existence of the CEP </a:t>
            </a: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is still </a:t>
            </a:r>
            <a:r>
              <a:rPr lang="en-US" altLang="zh-CN" sz="26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in challenging</a:t>
            </a:r>
            <a:r>
              <a:rPr lang="en-US" altLang="zh-CN" sz="2600" b="1" kern="0" dirty="0">
                <a:solidFill>
                  <a:srgbClr val="0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. </a:t>
            </a:r>
            <a:endParaRPr lang="en-US" altLang="zh-CN" sz="2600" b="1" kern="0" dirty="0">
              <a:solidFill>
                <a:srgbClr val="0000FF">
                  <a:lumMod val="75000"/>
                </a:srgbClr>
              </a:solidFill>
              <a:latin typeface="Times New Roman"/>
              <a:ea typeface="华文行楷" panose="02010800040101010101" pitchFamily="2" charset="-122"/>
              <a:sym typeface="Symbol" pitchFamily="18" charset="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09B3416-AC86-45D4-8BAC-8AD39B760195}"/>
              </a:ext>
            </a:extLst>
          </p:cNvPr>
          <p:cNvSpPr/>
          <p:nvPr/>
        </p:nvSpPr>
        <p:spPr>
          <a:xfrm>
            <a:off x="-2" y="5097958"/>
            <a:ext cx="90354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spcBef>
                <a:spcPts val="0"/>
              </a:spcBef>
              <a:buClr>
                <a:srgbClr val="3366FF"/>
              </a:buClr>
              <a:buSzPct val="80000"/>
              <a:defRPr/>
            </a:pPr>
            <a:r>
              <a:rPr lang="en-US" altLang="zh-CN" sz="26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 Exploring</a:t>
            </a:r>
            <a:r>
              <a:rPr lang="en-US" altLang="zh-CN" sz="20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rgbClr val="0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the</a:t>
            </a:r>
            <a:r>
              <a:rPr lang="en-US" altLang="zh-CN" sz="1800" b="1" kern="0" dirty="0">
                <a:solidFill>
                  <a:srgbClr val="0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existence</a:t>
            </a:r>
            <a:r>
              <a:rPr lang="en-US" altLang="zh-CN" sz="18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of</a:t>
            </a:r>
            <a:r>
              <a:rPr lang="en-US" altLang="zh-CN" sz="18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the</a:t>
            </a:r>
            <a:r>
              <a:rPr lang="en-US" altLang="zh-CN" sz="18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CEP</a:t>
            </a:r>
            <a:r>
              <a:rPr lang="en-US" altLang="zh-CN" sz="18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&amp;</a:t>
            </a:r>
            <a:r>
              <a:rPr lang="en-US" altLang="zh-CN" sz="18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phase</a:t>
            </a:r>
            <a:r>
              <a:rPr lang="en-US" altLang="zh-CN" sz="18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boundary</a:t>
            </a:r>
          </a:p>
          <a:p>
            <a:pPr lvl="0" eaLnBrk="1" hangingPunct="1">
              <a:spcBef>
                <a:spcPts val="0"/>
              </a:spcBef>
              <a:buClr>
                <a:srgbClr val="3366FF"/>
              </a:buClr>
              <a:buSzPct val="80000"/>
              <a:defRPr/>
            </a:pPr>
            <a:r>
              <a:rPr lang="en-US" altLang="zh-CN" sz="2600" b="1" kern="0" dirty="0">
                <a:solidFill>
                  <a:srgbClr val="0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  are </a:t>
            </a:r>
            <a:r>
              <a:rPr lang="en-US" altLang="zh-CN" sz="26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highly imperative</a:t>
            </a:r>
            <a:r>
              <a:rPr lang="en-US" altLang="zh-CN" sz="2600" b="1" kern="0" dirty="0">
                <a:solidFill>
                  <a:schemeClr val="bg1"/>
                </a:solidFill>
                <a:ea typeface="华文行楷" panose="02010800040101010101" pitchFamily="2" charset="-122"/>
                <a:cs typeface="Times New Roman" panose="02020603050405020304" pitchFamily="18" charset="0"/>
                <a:sym typeface="Symbol" pitchFamily="18" charset="2"/>
              </a:rPr>
              <a:t>.</a:t>
            </a:r>
            <a:r>
              <a:rPr lang="en-US" altLang="zh-CN" sz="2600" b="1" kern="0" dirty="0">
                <a:solidFill>
                  <a:srgbClr val="0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  <a:endParaRPr lang="en-US" altLang="zh-CN" sz="2600" b="1" kern="0" dirty="0">
              <a:solidFill>
                <a:srgbClr val="0000FF">
                  <a:lumMod val="75000"/>
                </a:srgbClr>
              </a:solidFill>
              <a:latin typeface="Times New Roman"/>
              <a:ea typeface="华文行楷" panose="02010800040101010101" pitchFamily="2" charset="-122"/>
              <a:sym typeface="Symbol" pitchFamily="18" charset="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CB4D3D5-E698-409C-83C8-48D20F3A40D9}"/>
              </a:ext>
            </a:extLst>
          </p:cNvPr>
          <p:cNvSpPr/>
          <p:nvPr/>
        </p:nvSpPr>
        <p:spPr>
          <a:xfrm>
            <a:off x="-1" y="5960893"/>
            <a:ext cx="943292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spcBef>
                <a:spcPts val="0"/>
              </a:spcBef>
              <a:buClr>
                <a:srgbClr val="3366FF"/>
              </a:buClr>
              <a:buSzPct val="80000"/>
              <a:defRPr/>
            </a:pPr>
            <a:r>
              <a:rPr lang="en-US" altLang="zh-CN" sz="26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 We</a:t>
            </a:r>
            <a:r>
              <a:rPr lang="en-US" altLang="zh-CN" sz="18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visit</a:t>
            </a:r>
            <a:r>
              <a:rPr lang="en-US" altLang="zh-CN" sz="18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the</a:t>
            </a:r>
            <a:r>
              <a:rPr lang="en-US" altLang="zh-CN" sz="18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issue</a:t>
            </a:r>
            <a:r>
              <a:rPr lang="en-US" altLang="zh-CN" sz="18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via</a:t>
            </a:r>
            <a:r>
              <a:rPr lang="en-US" altLang="zh-CN" sz="18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general</a:t>
            </a:r>
            <a:r>
              <a:rPr lang="en-US" altLang="zh-CN" sz="18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principle</a:t>
            </a:r>
            <a:r>
              <a:rPr lang="en-US" altLang="zh-CN" sz="18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&amp;</a:t>
            </a:r>
            <a:r>
              <a:rPr lang="en-US" altLang="zh-CN" sz="18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observations</a:t>
            </a:r>
            <a:r>
              <a:rPr lang="en-US" altLang="zh-CN" sz="2600" b="1" kern="0" dirty="0">
                <a:solidFill>
                  <a:srgbClr val="0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. </a:t>
            </a:r>
            <a:endParaRPr lang="en-US" altLang="zh-CN" sz="2600" b="1" kern="0" dirty="0">
              <a:solidFill>
                <a:srgbClr val="0000FF">
                  <a:lumMod val="75000"/>
                </a:srgbClr>
              </a:solidFill>
              <a:latin typeface="Times New Roman"/>
              <a:ea typeface="华文行楷" panose="02010800040101010101" pitchFamily="2" charset="-122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72287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5674" grpId="0" uiExpand="1" build="p"/>
      <p:bldP spid="4" grpId="0"/>
      <p:bldP spid="5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8575"/>
            <a:ext cx="9396413" cy="52322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l" eaLnBrk="1" hangingPunct="1">
              <a:lnSpc>
                <a:spcPts val="3840"/>
              </a:lnSpc>
              <a:spcBef>
                <a:spcPct val="20000"/>
              </a:spcBef>
              <a:buClr>
                <a:srgbClr val="3366FF"/>
              </a:buClr>
              <a:buSzPct val="80000"/>
              <a:defRPr/>
            </a:pPr>
            <a:r>
              <a:rPr lang="en-US" altLang="zh-CN" sz="3000" b="1" kern="1200" spc="-350" dirty="0">
                <a:solidFill>
                  <a:srgbClr val="800000"/>
                </a:solidFill>
                <a:effectLst/>
                <a:latin typeface="+mn-lt"/>
                <a:ea typeface="华文行楷"/>
                <a:sym typeface="Symbol" pitchFamily="18" charset="2"/>
              </a:rPr>
              <a:t>II .</a:t>
            </a:r>
            <a:r>
              <a:rPr lang="en-US" altLang="zh-CN" sz="3000" b="1" kern="1200" dirty="0">
                <a:solidFill>
                  <a:srgbClr val="800000"/>
                </a:solidFill>
                <a:effectLst/>
                <a:latin typeface="Comic Sans MS" panose="030F0702030302020204" pitchFamily="66" charset="0"/>
                <a:ea typeface="华文行楷"/>
                <a:sym typeface="Symbol" pitchFamily="18" charset="2"/>
              </a:rPr>
              <a:t> Order of the QCD Phase Transitions </a:t>
            </a:r>
            <a:endParaRPr lang="zh-CN" altLang="en-US" sz="3000" b="1" dirty="0">
              <a:solidFill>
                <a:srgbClr val="002060"/>
              </a:solidFill>
              <a:effectLst/>
              <a:ea typeface="楷体_GB2312" pitchFamily="49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946A04D-6280-46BF-A358-B4747CCF7F64}"/>
              </a:ext>
            </a:extLst>
          </p:cNvPr>
          <p:cNvSpPr/>
          <p:nvPr/>
        </p:nvSpPr>
        <p:spPr>
          <a:xfrm>
            <a:off x="0" y="476672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kern="0" dirty="0">
                <a:solidFill>
                  <a:srgbClr val="0000FF"/>
                </a:solidFill>
                <a:latin typeface="+mn-lt"/>
                <a:ea typeface="华文行楷" panose="02010800040101010101" pitchFamily="2" charset="-122"/>
                <a:cs typeface="+mj-cs"/>
                <a:sym typeface="Symbol" pitchFamily="18" charset="2"/>
              </a:rPr>
              <a:t>1. </a:t>
            </a:r>
            <a:r>
              <a:rPr lang="en-US" altLang="zh-CN" sz="28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Driven by temperature</a:t>
            </a:r>
            <a:endParaRPr lang="zh-CN" altLang="en-US" sz="28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EF6F984-4BF3-43AB-AF18-F56CD0048FE7}"/>
              </a:ext>
            </a:extLst>
          </p:cNvPr>
          <p:cNvSpPr/>
          <p:nvPr/>
        </p:nvSpPr>
        <p:spPr>
          <a:xfrm>
            <a:off x="0" y="908720"/>
            <a:ext cx="914400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 </a:t>
            </a:r>
            <a:r>
              <a:rPr lang="en-US" altLang="zh-CN" sz="2600" b="1" kern="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Asymptotic freedom </a:t>
            </a: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means</a:t>
            </a:r>
          </a:p>
          <a:p>
            <a:pPr>
              <a:lnSpc>
                <a:spcPct val="95000"/>
              </a:lnSpc>
            </a:pP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  that when the temperature </a:t>
            </a:r>
          </a:p>
          <a:p>
            <a:pPr>
              <a:lnSpc>
                <a:spcPct val="95000"/>
              </a:lnSpc>
            </a:pP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  is very high</a:t>
            </a:r>
            <a:r>
              <a:rPr lang="en-US" altLang="zh-CN" sz="2600" b="1" kern="0" dirty="0">
                <a:solidFill>
                  <a:schemeClr val="bg2"/>
                </a:solidFill>
                <a:latin typeface="+mn-lt"/>
                <a:ea typeface="华文行楷" panose="02010800040101010101" pitchFamily="2" charset="-122"/>
                <a:cs typeface="+mj-cs"/>
                <a:sym typeface="Symbol" pitchFamily="18" charset="2"/>
              </a:rPr>
              <a:t>,</a:t>
            </a: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 the momentum of the invisible quarks  </a:t>
            </a:r>
          </a:p>
          <a:p>
            <a:pPr>
              <a:lnSpc>
                <a:spcPct val="95000"/>
              </a:lnSpc>
            </a:pP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  are very close to each other</a:t>
            </a:r>
            <a:r>
              <a:rPr lang="en-US" altLang="zh-CN" sz="2600" b="1" kern="0" dirty="0">
                <a:solidFill>
                  <a:schemeClr val="bg2"/>
                </a:solidFill>
                <a:latin typeface="+mn-lt"/>
                <a:ea typeface="华文行楷" panose="02010800040101010101" pitchFamily="2" charset="-122"/>
                <a:cs typeface="+mj-cs"/>
                <a:sym typeface="Symbol" pitchFamily="18" charset="2"/>
              </a:rPr>
              <a:t>,</a:t>
            </a: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 </a:t>
            </a:r>
          </a:p>
          <a:p>
            <a:pPr>
              <a:lnSpc>
                <a:spcPct val="95000"/>
              </a:lnSpc>
            </a:pP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  which is</a:t>
            </a:r>
            <a:r>
              <a:rPr lang="en-US" altLang="zh-CN" sz="26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consistent with the </a:t>
            </a:r>
            <a:r>
              <a:rPr lang="en-US" altLang="zh-CN" sz="26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uncertainty principle! </a:t>
            </a:r>
            <a:endParaRPr lang="zh-CN" altLang="en-US" sz="2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8462453B-E203-432A-A5E7-2EB2C344C778}"/>
                  </a:ext>
                </a:extLst>
              </p:cNvPr>
              <p:cNvSpPr/>
              <p:nvPr/>
            </p:nvSpPr>
            <p:spPr>
              <a:xfrm>
                <a:off x="0" y="2840156"/>
                <a:ext cx="9144000" cy="24929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600" b="1" kern="0" dirty="0">
                    <a:solidFill>
                      <a:srgbClr val="0000FF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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As</a:t>
                </a:r>
                <a:r>
                  <a:rPr lang="en-US" altLang="zh-CN" sz="18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</a:t>
                </a:r>
                <a:r>
                  <a:rPr lang="en-US" altLang="zh-CN" sz="2600" b="1" kern="0" dirty="0">
                    <a:solidFill>
                      <a:srgbClr val="0000FF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temperature</a:t>
                </a:r>
                <a:r>
                  <a:rPr lang="en-US" altLang="zh-CN" sz="1800" b="1" kern="0" dirty="0">
                    <a:solidFill>
                      <a:srgbClr val="0000FF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</a:t>
                </a:r>
                <a:r>
                  <a:rPr lang="en-US" altLang="zh-CN" sz="2600" b="1" kern="0" dirty="0">
                    <a:solidFill>
                      <a:srgbClr val="0000FF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gets</a:t>
                </a:r>
                <a:r>
                  <a:rPr lang="en-US" altLang="zh-CN" sz="1800" b="1" kern="0" dirty="0">
                    <a:solidFill>
                      <a:srgbClr val="0000FF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</a:t>
                </a:r>
                <a:r>
                  <a:rPr lang="en-US" altLang="zh-CN" sz="2600" b="1" kern="0" dirty="0">
                    <a:solidFill>
                      <a:srgbClr val="0000FF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lower properly</a:t>
                </a:r>
                <a:r>
                  <a:rPr lang="en-US" altLang="zh-CN" sz="2600" b="1" kern="0" dirty="0">
                    <a:solidFill>
                      <a:srgbClr val="0000FF"/>
                    </a:solidFill>
                    <a:latin typeface="+mn-lt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,</a:t>
                </a:r>
                <a:r>
                  <a:rPr lang="en-US" altLang="zh-CN" sz="2600" b="1" kern="0" dirty="0">
                    <a:solidFill>
                      <a:srgbClr val="0000FF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hadrons appear.</a:t>
                </a:r>
              </a:p>
              <a:p>
                <a:r>
                  <a:rPr lang="en-US" altLang="zh-CN" sz="2600" b="1" kern="0" dirty="0">
                    <a:solidFill>
                      <a:srgbClr val="0000FF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e.g.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+mn-lt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,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600" b="1" i="1" kern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cs typeface="+mj-cs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en-US" altLang="zh-CN" sz="2600" b="1" i="1" kern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cs typeface="+mj-cs"/>
                            <a:sym typeface="Symbol" pitchFamily="18" charset="2"/>
                          </a:rPr>
                          <m:t>𝒓</m:t>
                        </m:r>
                      </m:e>
                      <m:sub>
                        <m:r>
                          <a:rPr lang="en-US" altLang="zh-CN" sz="2600" b="1" i="1" kern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cs typeface="+mj-cs"/>
                            <a:sym typeface="Symbol" pitchFamily="18" charset="2"/>
                          </a:rPr>
                          <m:t>𝑵</m:t>
                        </m:r>
                      </m:sub>
                    </m:sSub>
                    <m:r>
                      <a:rPr lang="en-US" altLang="zh-CN" sz="2600" b="1" i="1" kern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j-cs"/>
                        <a:sym typeface="Symbol" pitchFamily="18" charset="2"/>
                      </a:rPr>
                      <m:t>≈</m:t>
                    </m:r>
                    <m:r>
                      <a:rPr lang="en-US" altLang="zh-CN" sz="2600" b="1" i="1" kern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j-cs"/>
                        <a:sym typeface="Symbol" pitchFamily="18" charset="2"/>
                      </a:rPr>
                      <m:t>𝟎</m:t>
                    </m:r>
                    <m:r>
                      <a:rPr lang="en-US" altLang="zh-CN" sz="2600" b="1" i="1" kern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j-cs"/>
                        <a:sym typeface="Symbol" pitchFamily="18" charset="2"/>
                      </a:rPr>
                      <m:t>.</m:t>
                    </m:r>
                    <m:r>
                      <a:rPr lang="en-US" altLang="zh-CN" sz="2600" b="1" i="1" kern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j-cs"/>
                        <a:sym typeface="Symbol" pitchFamily="18" charset="2"/>
                      </a:rPr>
                      <m:t>𝟖𝟒</m:t>
                    </m:r>
                  </m:oMath>
                </a14:m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</a:t>
                </a:r>
                <a:r>
                  <a:rPr lang="en-US" altLang="zh-CN" sz="2600" b="1" kern="0" dirty="0" err="1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fm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+mn-lt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,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600" b="1" i="1" kern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cs typeface="+mj-cs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zh-CN" sz="2600" b="1" i="1" kern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cs typeface="+mj-cs"/>
                            <a:sym typeface="Wingdings" panose="05000000000000000000" pitchFamily="2" charset="2"/>
                          </a:rPr>
                          <m:t>𝑻</m:t>
                        </m:r>
                      </m:e>
                      <m:sub>
                        <m:r>
                          <a:rPr lang="en-US" altLang="zh-CN" sz="2600" b="1" i="1" kern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cs typeface="+mj-cs"/>
                            <a:sym typeface="Wingdings" panose="05000000000000000000" pitchFamily="2" charset="2"/>
                          </a:rPr>
                          <m:t>𝒄</m:t>
                        </m:r>
                      </m:sub>
                    </m:sSub>
                    <m:r>
                      <a:rPr lang="en-US" altLang="zh-CN" sz="2600" b="1" i="1" kern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j-cs"/>
                        <a:sym typeface="Wingdings" panose="05000000000000000000" pitchFamily="2" charset="2"/>
                      </a:rPr>
                      <m:t>≈</m:t>
                    </m:r>
                    <m:r>
                      <a:rPr lang="en-US" altLang="zh-CN" sz="2600" b="1" i="1" kern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j-cs"/>
                        <a:sym typeface="Wingdings" panose="05000000000000000000" pitchFamily="2" charset="2"/>
                      </a:rPr>
                      <m:t>𝟏𝟑𝟔</m:t>
                    </m:r>
                  </m:oMath>
                </a14:m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MeV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+mn-lt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,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</a:t>
                </a:r>
              </a:p>
              <a:p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600" b="1" i="1" kern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cs typeface="+mj-cs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en-US" altLang="zh-CN" sz="2600" b="1" i="1" kern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cs typeface="+mj-cs"/>
                            <a:sym typeface="Symbol" pitchFamily="18" charset="2"/>
                          </a:rPr>
                          <m:t>𝒓</m:t>
                        </m:r>
                      </m:e>
                      <m:sub>
                        <m:r>
                          <a:rPr lang="en-US" altLang="zh-CN" sz="2600" b="1" i="1" kern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cs typeface="+mj-cs"/>
                            <a:sym typeface="Symbol" pitchFamily="18" charset="2"/>
                          </a:rPr>
                          <m:t>𝑲</m:t>
                        </m:r>
                      </m:sub>
                    </m:sSub>
                    <m:r>
                      <a:rPr lang="en-US" altLang="zh-CN" sz="2600" b="1" i="1" kern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j-cs"/>
                        <a:sym typeface="Symbol" pitchFamily="18" charset="2"/>
                      </a:rPr>
                      <m:t>≈</m:t>
                    </m:r>
                    <m:r>
                      <a:rPr lang="en-US" altLang="zh-CN" sz="2600" b="1" i="1" kern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j-cs"/>
                        <a:sym typeface="Symbol" pitchFamily="18" charset="2"/>
                      </a:rPr>
                      <m:t>𝟎</m:t>
                    </m:r>
                    <m:r>
                      <a:rPr lang="en-US" altLang="zh-CN" sz="2600" b="1" i="1" kern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j-cs"/>
                        <a:sym typeface="Symbol" pitchFamily="18" charset="2"/>
                      </a:rPr>
                      <m:t>.</m:t>
                    </m:r>
                    <m:r>
                      <a:rPr lang="en-US" altLang="zh-CN" sz="2600" b="1" i="1" kern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j-cs"/>
                        <a:sym typeface="Symbol" pitchFamily="18" charset="2"/>
                      </a:rPr>
                      <m:t>𝟔𝟒</m:t>
                    </m:r>
                  </m:oMath>
                </a14:m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</a:t>
                </a:r>
                <a:r>
                  <a:rPr lang="en-US" altLang="zh-CN" sz="2600" b="1" kern="0" dirty="0" err="1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fm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+mn-lt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,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600" b="1" i="1" kern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cs typeface="+mj-cs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zh-CN" sz="2600" b="1" i="1" kern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cs typeface="+mj-cs"/>
                            <a:sym typeface="Wingdings" panose="05000000000000000000" pitchFamily="2" charset="2"/>
                          </a:rPr>
                          <m:t>𝑻</m:t>
                        </m:r>
                      </m:e>
                      <m:sub>
                        <m:r>
                          <a:rPr lang="en-US" altLang="zh-CN" sz="2600" b="1" i="1" kern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cs typeface="+mj-cs"/>
                            <a:sym typeface="Wingdings" panose="05000000000000000000" pitchFamily="2" charset="2"/>
                          </a:rPr>
                          <m:t>𝒄</m:t>
                        </m:r>
                      </m:sub>
                    </m:sSub>
                    <m:r>
                      <a:rPr lang="en-US" altLang="zh-CN" sz="2600" b="1" i="1" kern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j-cs"/>
                        <a:sym typeface="Wingdings" panose="05000000000000000000" pitchFamily="2" charset="2"/>
                      </a:rPr>
                      <m:t>≈</m:t>
                    </m:r>
                    <m:r>
                      <a:rPr lang="en-US" altLang="zh-CN" sz="2600" b="1" i="1" kern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j-cs"/>
                        <a:sym typeface="Wingdings" panose="05000000000000000000" pitchFamily="2" charset="2"/>
                      </a:rPr>
                      <m:t>𝟏𝟓𝟒</m:t>
                    </m:r>
                  </m:oMath>
                </a14:m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 MeV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+mn-lt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,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  </a:t>
                </a:r>
              </a:p>
              <a:p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  agree</a:t>
                </a:r>
                <a:r>
                  <a:rPr lang="en-US" altLang="zh-CN" sz="18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excellently</a:t>
                </a:r>
                <a:r>
                  <a:rPr lang="en-US" altLang="zh-CN" sz="18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with</a:t>
                </a:r>
                <a:r>
                  <a:rPr lang="en-US" altLang="zh-CN" sz="18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results</a:t>
                </a:r>
                <a:r>
                  <a:rPr lang="en-US" altLang="zh-CN" sz="18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via</a:t>
                </a:r>
                <a:r>
                  <a:rPr lang="en-US" altLang="zh-CN" sz="18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DSE </a:t>
                </a:r>
                <a:r>
                  <a:rPr lang="en-US" altLang="zh-CN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(</a:t>
                </a:r>
                <a:r>
                  <a:rPr lang="en-US" altLang="zh-CN" sz="20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PRL 106: 172301</a:t>
                </a:r>
              </a:p>
              <a:p>
                <a:r>
                  <a:rPr lang="en-US" altLang="zh-CN" sz="20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   (2011)</a:t>
                </a:r>
                <a:r>
                  <a:rPr lang="en-US" altLang="zh-CN" sz="2000" b="1" kern="0" dirty="0">
                    <a:solidFill>
                      <a:schemeClr val="bg2"/>
                    </a:solidFill>
                    <a:latin typeface="+mn-lt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;</a:t>
                </a:r>
                <a:r>
                  <a:rPr lang="en-US" altLang="zh-CN" sz="20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 </a:t>
                </a:r>
                <a:r>
                  <a:rPr lang="en-US" altLang="zh-CN" sz="2000" b="1" kern="0" dirty="0" err="1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arXiv</a:t>
                </a:r>
                <a:r>
                  <a:rPr lang="en-US" altLang="zh-CN" sz="20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: 2504:05099</a:t>
                </a:r>
                <a:r>
                  <a:rPr lang="en-US" altLang="zh-CN" sz="22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)</a:t>
                </a:r>
                <a:r>
                  <a:rPr lang="en-US" altLang="zh-CN" b="1" kern="0" dirty="0">
                    <a:solidFill>
                      <a:schemeClr val="bg2"/>
                    </a:solidFill>
                    <a:latin typeface="+mn-lt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,</a:t>
                </a:r>
                <a:r>
                  <a:rPr lang="en-US" altLang="zh-CN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FRG (</a:t>
                </a:r>
                <a:r>
                  <a:rPr lang="en-US" altLang="zh-CN" sz="22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itchFamily="18" charset="2"/>
                  </a:rPr>
                  <a:t>PLB 820</a:t>
                </a:r>
                <a:r>
                  <a:rPr lang="en-US" altLang="zh-CN" sz="2200" b="1" kern="0" dirty="0">
                    <a:solidFill>
                      <a:schemeClr val="bg2"/>
                    </a:solidFill>
                    <a:ea typeface="华文行楷" panose="02010800040101010101" pitchFamily="2" charset="-122"/>
                    <a:cs typeface="Times New Roman" panose="02020603050405020304" pitchFamily="18" charset="0"/>
                    <a:sym typeface="Symbol" pitchFamily="18" charset="2"/>
                  </a:rPr>
                  <a:t>, </a:t>
                </a:r>
                <a:r>
                  <a:rPr lang="en-US" altLang="zh-CN" sz="22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itchFamily="18" charset="2"/>
                  </a:rPr>
                  <a:t>136584 (2021)</a:t>
                </a:r>
                <a:r>
                  <a:rPr lang="en-US" altLang="zh-CN" sz="2200" b="1" kern="0" dirty="0">
                    <a:solidFill>
                      <a:schemeClr val="bg2"/>
                    </a:solidFill>
                    <a:latin typeface="+mn-lt"/>
                    <a:ea typeface="华文行楷" panose="02010800040101010101" pitchFamily="2" charset="-122"/>
                    <a:sym typeface="Symbol" pitchFamily="18" charset="2"/>
                  </a:rPr>
                  <a:t>; </a:t>
                </a:r>
              </a:p>
              <a:p>
                <a:r>
                  <a:rPr lang="en-US" altLang="zh-CN" sz="2200" b="1" kern="0" dirty="0">
                    <a:solidFill>
                      <a:schemeClr val="bg2"/>
                    </a:solidFill>
                    <a:latin typeface="+mn-lt"/>
                    <a:ea typeface="华文行楷" panose="02010800040101010101" pitchFamily="2" charset="-122"/>
                    <a:sym typeface="Symbol" pitchFamily="18" charset="2"/>
                  </a:rPr>
                  <a:t>     </a:t>
                </a:r>
                <a:r>
                  <a:rPr lang="en-US" altLang="zh-CN" sz="22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itchFamily="18" charset="2"/>
                  </a:rPr>
                  <a:t>etc.</a:t>
                </a:r>
                <a:r>
                  <a:rPr lang="en-US" altLang="zh-CN" sz="2200" b="1" kern="0" dirty="0">
                    <a:solidFill>
                      <a:schemeClr val="bg2"/>
                    </a:solidFill>
                    <a:ea typeface="华文行楷" panose="02010800040101010101" pitchFamily="2" charset="-122"/>
                    <a:cs typeface="Times New Roman" panose="02020603050405020304" pitchFamily="18" charset="0"/>
                    <a:sym typeface="Symbol" pitchFamily="18" charset="2"/>
                  </a:rPr>
                  <a:t>,</a:t>
                </a:r>
                <a:r>
                  <a:rPr lang="en-US" altLang="zh-CN" sz="22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itchFamily="18" charset="2"/>
                  </a:rPr>
                  <a:t>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) &amp; lattice</a:t>
                </a:r>
                <a:r>
                  <a:rPr lang="zh-CN" altLang="en-US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QCD</a:t>
                </a:r>
                <a:r>
                  <a:rPr lang="zh-CN" altLang="en-US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Wingdings" panose="05000000000000000000" pitchFamily="2" charset="2"/>
                  </a:rPr>
                  <a:t> </a:t>
                </a:r>
                <a:r>
                  <a:rPr lang="en-US" altLang="zh-CN" sz="22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(PRL 123</a:t>
                </a:r>
                <a:r>
                  <a:rPr lang="en-US" altLang="zh-CN" sz="2200" b="1" kern="0" dirty="0">
                    <a:solidFill>
                      <a:schemeClr val="bg2"/>
                    </a:solidFill>
                    <a:latin typeface="+mn-lt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, </a:t>
                </a:r>
                <a:r>
                  <a:rPr lang="en-US" altLang="zh-CN" sz="22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062002 (2019)</a:t>
                </a:r>
                <a:r>
                  <a:rPr lang="en-US" altLang="zh-CN" sz="2200" b="1" kern="0" dirty="0">
                    <a:solidFill>
                      <a:schemeClr val="bg2"/>
                    </a:solidFill>
                    <a:latin typeface="+mn-lt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;</a:t>
                </a:r>
                <a:r>
                  <a:rPr lang="en-US" altLang="zh-CN" sz="22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etc.</a:t>
                </a:r>
                <a:r>
                  <a:rPr lang="en-US" altLang="zh-CN" sz="2200" b="1" kern="0" dirty="0">
                    <a:solidFill>
                      <a:schemeClr val="bg2"/>
                    </a:solidFill>
                    <a:ea typeface="华文行楷" panose="02010800040101010101" pitchFamily="2" charset="-122"/>
                    <a:cs typeface="Times New Roman" panose="02020603050405020304" pitchFamily="18" charset="0"/>
                    <a:sym typeface="Symbol" pitchFamily="18" charset="2"/>
                  </a:rPr>
                  <a:t>, </a:t>
                </a:r>
                <a:r>
                  <a:rPr lang="en-US" altLang="zh-CN" sz="2200" b="1" kern="0" dirty="0">
                    <a:solidFill>
                      <a:srgbClr val="0000FF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)</a:t>
                </a:r>
              </a:p>
            </p:txBody>
          </p:sp>
        </mc:Choice>
        <mc:Fallback xmlns="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8462453B-E203-432A-A5E7-2EB2C344C7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840156"/>
                <a:ext cx="9144000" cy="2492990"/>
              </a:xfrm>
              <a:prstGeom prst="rect">
                <a:avLst/>
              </a:prstGeom>
              <a:blipFill>
                <a:blip r:embed="rId2"/>
                <a:stretch>
                  <a:fillRect l="-1200" t="-2445" b="-51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5">
            <a:extLst>
              <a:ext uri="{FF2B5EF4-FFF2-40B4-BE49-F238E27FC236}">
                <a16:creationId xmlns:a16="http://schemas.microsoft.com/office/drawing/2014/main" id="{6C376771-87E4-444D-A40B-6FAD628FB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48680"/>
            <a:ext cx="3261538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48B74C41-F0FF-41C2-A7DC-B8D444457D47}"/>
              </a:ext>
            </a:extLst>
          </p:cNvPr>
          <p:cNvSpPr/>
          <p:nvPr/>
        </p:nvSpPr>
        <p:spPr>
          <a:xfrm>
            <a:off x="0" y="5301208"/>
            <a:ext cx="91440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 As</a:t>
            </a:r>
            <a:r>
              <a:rPr lang="en-US" altLang="zh-CN" sz="18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the</a:t>
            </a:r>
            <a:r>
              <a:rPr lang="en-US" altLang="zh-CN" sz="18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distance gets smaller continuously </a:t>
            </a: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with the</a:t>
            </a:r>
            <a:r>
              <a:rPr lang="en-US" altLang="zh-CN" sz="26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</a:p>
          <a:p>
            <a:pPr lvl="0"/>
            <a:r>
              <a:rPr lang="en-US" altLang="zh-CN" sz="26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 descent of temperature</a:t>
            </a:r>
            <a:r>
              <a:rPr lang="en-US" altLang="zh-CN" sz="2600" b="1" kern="0" dirty="0">
                <a:solidFill>
                  <a:srgbClr val="0000FF"/>
                </a:solidFill>
                <a:latin typeface="+mn-lt"/>
                <a:ea typeface="华文行楷" panose="02010800040101010101" pitchFamily="2" charset="-122"/>
                <a:sym typeface="Symbol" pitchFamily="18" charset="2"/>
              </a:rPr>
              <a:t>,</a:t>
            </a:r>
            <a:r>
              <a:rPr lang="en-US" altLang="zh-CN" sz="18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  <a:endParaRPr lang="en-US" altLang="zh-CN" sz="2600" b="1" kern="0" dirty="0">
              <a:solidFill>
                <a:srgbClr val="0000FF"/>
              </a:solidFill>
              <a:latin typeface="Comic Sans MS" panose="030F0702030302020204" pitchFamily="66" charset="0"/>
              <a:ea typeface="华文行楷" panose="02010800040101010101" pitchFamily="2" charset="-122"/>
              <a:sym typeface="Symbol" pitchFamily="18" charset="2"/>
            </a:endParaRPr>
          </a:p>
          <a:p>
            <a:pPr lvl="0"/>
            <a:r>
              <a:rPr lang="en-US" altLang="zh-CN" sz="26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 </a:t>
            </a: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(in chiral limit) or </a:t>
            </a:r>
            <a:r>
              <a:rPr lang="en-US" altLang="zh-CN" sz="26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crossover </a:t>
            </a: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(beyond chiral limit)</a:t>
            </a:r>
            <a:r>
              <a:rPr lang="en-US" altLang="zh-CN" sz="2600" b="1" kern="0" dirty="0">
                <a:solidFill>
                  <a:schemeClr val="bg2"/>
                </a:solidFill>
                <a:latin typeface="+mn-lt"/>
                <a:ea typeface="华文行楷" panose="02010800040101010101" pitchFamily="2" charset="-122"/>
                <a:sym typeface="Symbol" pitchFamily="18" charset="2"/>
              </a:rPr>
              <a:t>.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26E13D2-7311-44CE-B407-D1FE65463E36}"/>
              </a:ext>
            </a:extLst>
          </p:cNvPr>
          <p:cNvSpPr/>
          <p:nvPr/>
        </p:nvSpPr>
        <p:spPr>
          <a:xfrm>
            <a:off x="4309555" y="5733256"/>
            <a:ext cx="436690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" b="1" kern="0" dirty="0">
                <a:solidFill>
                  <a:srgbClr val="0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the transition is</a:t>
            </a:r>
            <a:r>
              <a:rPr lang="en-US" altLang="zh-CN" sz="1800" b="1" kern="0" dirty="0">
                <a:solidFill>
                  <a:srgbClr val="0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2</a:t>
            </a:r>
            <a:r>
              <a:rPr lang="en-US" altLang="zh-CN" sz="2600" b="1" kern="0" baseline="3000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nd</a:t>
            </a:r>
            <a:r>
              <a:rPr lang="en-US" altLang="zh-CN" sz="26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order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9633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8575"/>
            <a:ext cx="9396413" cy="52322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l" eaLnBrk="1" hangingPunct="1">
              <a:lnSpc>
                <a:spcPts val="3840"/>
              </a:lnSpc>
              <a:spcBef>
                <a:spcPct val="20000"/>
              </a:spcBef>
              <a:buClr>
                <a:srgbClr val="3366FF"/>
              </a:buClr>
              <a:buSzPct val="80000"/>
              <a:defRPr/>
            </a:pPr>
            <a:r>
              <a:rPr lang="en-US" altLang="zh-CN" sz="3000" b="1" kern="1200" spc="-350" dirty="0">
                <a:solidFill>
                  <a:srgbClr val="800000"/>
                </a:solidFill>
                <a:effectLst/>
                <a:latin typeface="+mn-lt"/>
                <a:ea typeface="华文行楷"/>
                <a:sym typeface="Symbol" pitchFamily="18" charset="2"/>
              </a:rPr>
              <a:t>II .</a:t>
            </a:r>
            <a:r>
              <a:rPr lang="en-US" altLang="zh-CN" sz="3000" b="1" kern="1200" dirty="0">
                <a:solidFill>
                  <a:srgbClr val="800000"/>
                </a:solidFill>
                <a:effectLst/>
                <a:latin typeface="Comic Sans MS" panose="030F0702030302020204" pitchFamily="66" charset="0"/>
                <a:ea typeface="华文行楷"/>
                <a:sym typeface="Symbol" pitchFamily="18" charset="2"/>
              </a:rPr>
              <a:t> Order of the QCD phase transitions</a:t>
            </a:r>
            <a:endParaRPr lang="zh-CN" altLang="en-US" sz="3000" b="1" dirty="0">
              <a:solidFill>
                <a:srgbClr val="002060"/>
              </a:solidFill>
              <a:effectLst/>
              <a:ea typeface="楷体_GB2312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C946A04D-6280-46BF-A358-B4747CCF7F64}"/>
                  </a:ext>
                </a:extLst>
              </p:cNvPr>
              <p:cNvSpPr/>
              <p:nvPr/>
            </p:nvSpPr>
            <p:spPr>
              <a:xfrm>
                <a:off x="0" y="476672"/>
                <a:ext cx="9144000" cy="5329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kern="0" dirty="0">
                    <a:solidFill>
                      <a:srgbClr val="0000FF"/>
                    </a:solidFill>
                    <a:latin typeface="+mn-lt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2. </a:t>
                </a:r>
                <a:r>
                  <a:rPr lang="en-US" altLang="zh-CN" sz="2800" b="1" kern="0" dirty="0">
                    <a:solidFill>
                      <a:srgbClr val="0000FF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Driven by density </a:t>
                </a:r>
                <a:r>
                  <a:rPr lang="en-US" altLang="zh-CN" sz="2800" b="1" kern="0" dirty="0">
                    <a:solidFill>
                      <a:srgbClr val="0000FF"/>
                    </a:solidFill>
                    <a:ea typeface="华文行楷" panose="02010800040101010101" pitchFamily="2" charset="-122"/>
                    <a:cs typeface="Times New Roman" panose="02020603050405020304" pitchFamily="18" charset="0"/>
                    <a:sym typeface="Symbol" pitchFamily="18" charset="2"/>
                  </a:rPr>
                  <a:t>(</a:t>
                </a:r>
                <a:r>
                  <a:rPr lang="en-US" altLang="zh-CN" sz="2800" b="1" kern="0" dirty="0">
                    <a:solidFill>
                      <a:srgbClr val="0000FF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Times New Roman" panose="02020603050405020304" pitchFamily="18" charset="0"/>
                    <a:sym typeface="Symbol" pitchFamily="18" charset="2"/>
                  </a:rPr>
                  <a:t>or</a:t>
                </a:r>
                <a:r>
                  <a:rPr lang="en-US" altLang="zh-CN" sz="2800" b="1" kern="0" dirty="0">
                    <a:solidFill>
                      <a:srgbClr val="0000FF"/>
                    </a:solidFill>
                    <a:ea typeface="华文行楷" panose="02010800040101010101" pitchFamily="2" charset="-122"/>
                    <a:cs typeface="Times New Roman" panose="02020603050405020304" pitchFamily="18" charset="0"/>
                    <a:sym typeface="Symbol" pitchFamily="18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b="1" i="1" kern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cs typeface="Times New Roman" panose="02020603050405020304" pitchFamily="18" charset="0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zh-CN" altLang="en-US" sz="2800" b="1" i="1" kern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cs typeface="Times New Roman" panose="02020603050405020304" pitchFamily="18" charset="0"/>
                            <a:sym typeface="Symbol" pitchFamily="18" charset="2"/>
                          </a:rPr>
                          <m:t>𝝁</m:t>
                        </m:r>
                      </m:e>
                      <m:sub>
                        <m:r>
                          <a:rPr lang="en-US" altLang="zh-CN" sz="2800" b="1" i="1" kern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cs typeface="Times New Roman" panose="02020603050405020304" pitchFamily="18" charset="0"/>
                            <a:sym typeface="Symbol" pitchFamily="18" charset="2"/>
                          </a:rPr>
                          <m:t>𝑩</m:t>
                        </m:r>
                      </m:sub>
                    </m:sSub>
                  </m:oMath>
                </a14:m>
                <a:r>
                  <a:rPr lang="en-US" altLang="zh-CN" sz="2800" b="1" kern="0" dirty="0">
                    <a:solidFill>
                      <a:srgbClr val="0000FF"/>
                    </a:solidFill>
                    <a:ea typeface="华文行楷" panose="02010800040101010101" pitchFamily="2" charset="-122"/>
                    <a:cs typeface="Times New Roman" panose="02020603050405020304" pitchFamily="18" charset="0"/>
                    <a:sym typeface="Symbol" pitchFamily="18" charset="2"/>
                  </a:rPr>
                  <a:t>)</a:t>
                </a:r>
                <a:endParaRPr lang="zh-CN" altLang="en-US" sz="2800" dirty="0"/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C946A04D-6280-46BF-A358-B4747CCF7F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6672"/>
                <a:ext cx="9144000" cy="532966"/>
              </a:xfrm>
              <a:prstGeom prst="rect">
                <a:avLst/>
              </a:prstGeom>
              <a:blipFill>
                <a:blip r:embed="rId2"/>
                <a:stretch>
                  <a:fillRect l="-1333" t="-11364" b="-2954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AEF6F984-4BF3-43AB-AF18-F56CD0048FE7}"/>
                  </a:ext>
                </a:extLst>
              </p:cNvPr>
              <p:cNvSpPr/>
              <p:nvPr/>
            </p:nvSpPr>
            <p:spPr>
              <a:xfrm>
                <a:off x="0" y="908720"/>
                <a:ext cx="9144000" cy="21890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 </a:t>
                </a:r>
                <a:r>
                  <a:rPr lang="en-US" altLang="zh-CN" sz="2600" b="1" kern="0" dirty="0">
                    <a:solidFill>
                      <a:srgbClr val="0070C0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Asymptotic freedom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means</a:t>
                </a:r>
              </a:p>
              <a:p>
                <a:pPr>
                  <a:lnSpc>
                    <a:spcPct val="95000"/>
                  </a:lnSpc>
                </a:pP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 that as the density/chemical potential is very high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+mn-lt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,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</a:t>
                </a:r>
              </a:p>
              <a:p>
                <a:pPr>
                  <a:lnSpc>
                    <a:spcPct val="95000"/>
                  </a:lnSpc>
                </a:pP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 the matter is a near-independent particle system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+mn-lt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.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</a:t>
                </a:r>
              </a:p>
              <a:p>
                <a:pPr>
                  <a:lnSpc>
                    <a:spcPct val="95000"/>
                  </a:lnSpc>
                </a:pP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 the relation between the pressure of the system </a:t>
                </a:r>
              </a:p>
              <a:p>
                <a:pPr>
                  <a:lnSpc>
                    <a:spcPct val="95000"/>
                  </a:lnSpc>
                </a:pP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 and the chemical potential reads </a:t>
                </a:r>
                <a:r>
                  <a:rPr lang="en-US" altLang="zh-CN" sz="2600" b="1" kern="0" dirty="0">
                    <a:solidFill>
                      <a:schemeClr val="bg1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600" b="1" i="1" kern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cs typeface="+mj-cs"/>
                        <a:sym typeface="Symbol" pitchFamily="18" charset="2"/>
                      </a:rPr>
                      <m:t>𝒑</m:t>
                    </m:r>
                    <m:r>
                      <a:rPr lang="en-US" altLang="zh-CN" sz="2600" b="1" i="1" kern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cs typeface="+mj-cs"/>
                        <a:sym typeface="Symbol" pitchFamily="18" charset="2"/>
                      </a:rPr>
                      <m:t>=</m:t>
                    </m:r>
                    <m:box>
                      <m:boxPr>
                        <m:ctrlPr>
                          <a:rPr lang="en-US" altLang="zh-CN" sz="2600" b="1" i="1" kern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cs typeface="+mj-cs"/>
                            <a:sym typeface="Symbol" pitchFamily="18" charset="2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US" altLang="zh-CN" sz="2600" b="1" i="1" kern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cs typeface="+mj-cs"/>
                                <a:sym typeface="Symbol" pitchFamily="18" charset="2"/>
                              </a:rPr>
                            </m:ctrlPr>
                          </m:fPr>
                          <m:num>
                            <m:r>
                              <a:rPr lang="en-US" altLang="zh-CN" sz="2600" b="1" i="1" kern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cs typeface="+mj-cs"/>
                                <a:sym typeface="Symbol" pitchFamily="18" charset="2"/>
                              </a:rPr>
                              <m:t>𝟏</m:t>
                            </m:r>
                          </m:num>
                          <m:den>
                            <m:r>
                              <a:rPr lang="en-US" altLang="zh-CN" sz="2600" b="1" i="1" kern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cs typeface="+mj-cs"/>
                                <a:sym typeface="Symbol" pitchFamily="18" charset="2"/>
                              </a:rPr>
                              <m:t> </m:t>
                            </m:r>
                            <m:r>
                              <a:rPr lang="en-US" altLang="zh-CN" sz="2600" b="1" i="1" kern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cs typeface="+mj-cs"/>
                                <a:sym typeface="Symbol" pitchFamily="18" charset="2"/>
                              </a:rPr>
                              <m:t>𝟒</m:t>
                            </m:r>
                            <m:r>
                              <a:rPr lang="en-US" altLang="zh-CN" sz="2600" b="1" i="1" kern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cs typeface="+mj-cs"/>
                                <a:sym typeface="Symbol" pitchFamily="18" charset="2"/>
                              </a:rPr>
                              <m:t> </m:t>
                            </m:r>
                          </m:den>
                        </m:f>
                      </m:e>
                    </m:box>
                    <m:r>
                      <a:rPr lang="en-US" altLang="zh-CN" sz="2600" b="1" i="1" kern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cs typeface="+mj-cs"/>
                        <a:sym typeface="Symbol" pitchFamily="18" charset="2"/>
                      </a:rPr>
                      <m:t> </m:t>
                    </m:r>
                    <m:r>
                      <a:rPr lang="en-US" altLang="zh-CN" sz="2600" b="1" i="1" kern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cs typeface="+mj-cs"/>
                        <a:sym typeface="Symbol" pitchFamily="18" charset="2"/>
                      </a:rPr>
                      <m:t>𝒏</m:t>
                    </m:r>
                    <m:sSub>
                      <m:sSubPr>
                        <m:ctrlPr>
                          <a:rPr lang="en-US" altLang="zh-CN" sz="2600" b="1" i="1" kern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cs typeface="+mj-cs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zh-CN" altLang="en-US" sz="2600" b="1" i="1" kern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cs typeface="+mj-cs"/>
                            <a:sym typeface="Symbol" pitchFamily="18" charset="2"/>
                          </a:rPr>
                          <m:t>𝜺</m:t>
                        </m:r>
                      </m:e>
                      <m:sub>
                        <m:r>
                          <a:rPr lang="en-US" altLang="zh-CN" sz="2600" b="1" i="1" kern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cs typeface="+mj-cs"/>
                            <a:sym typeface="Symbol" pitchFamily="18" charset="2"/>
                          </a:rPr>
                          <m:t>𝑭</m:t>
                        </m:r>
                      </m:sub>
                    </m:sSub>
                  </m:oMath>
                </a14:m>
                <a:r>
                  <a:rPr lang="en-US" altLang="zh-CN" sz="2600" b="1" kern="0" dirty="0">
                    <a:solidFill>
                      <a:schemeClr val="bg1"/>
                    </a:solidFill>
                    <a:latin typeface="+mn-lt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altLang="zh-CN" sz="2600" b="1" i="1" ker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US" altLang="zh-CN" sz="2600" b="1" i="1" ker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sym typeface="Symbol" pitchFamily="18" charset="2"/>
                              </a:rPr>
                            </m:ctrlPr>
                          </m:fPr>
                          <m:num>
                            <m:r>
                              <a:rPr lang="en-US" altLang="zh-CN" sz="2600" b="1" i="1" ker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sym typeface="Symbol" pitchFamily="18" charset="2"/>
                              </a:rPr>
                              <m:t>𝟏</m:t>
                            </m:r>
                          </m:num>
                          <m:den>
                            <m:r>
                              <a:rPr lang="en-US" altLang="zh-CN" sz="2600" b="1" i="1" ker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sym typeface="Symbol" pitchFamily="18" charset="2"/>
                              </a:rPr>
                              <m:t> </m:t>
                            </m:r>
                            <m:r>
                              <a:rPr lang="en-US" altLang="zh-CN" sz="2600" b="1" i="1" ker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sym typeface="Symbol" pitchFamily="18" charset="2"/>
                              </a:rPr>
                              <m:t>𝟒</m:t>
                            </m:r>
                            <m:r>
                              <a:rPr lang="en-US" altLang="zh-CN" sz="2600" b="1" i="1" ker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sym typeface="Symbol" pitchFamily="18" charset="2"/>
                              </a:rPr>
                              <m:t> </m:t>
                            </m:r>
                          </m:den>
                        </m:f>
                      </m:e>
                    </m:box>
                    <m:r>
                      <a:rPr lang="en-US" altLang="zh-CN" sz="2600" b="1" i="1" ker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sym typeface="Symbol" pitchFamily="18" charset="2"/>
                      </a:rPr>
                      <m:t> </m:t>
                    </m:r>
                    <m:r>
                      <a:rPr lang="en-US" altLang="zh-CN" sz="2600" b="1" i="1" ker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sym typeface="Symbol" pitchFamily="18" charset="2"/>
                      </a:rPr>
                      <m:t>𝒏</m:t>
                    </m:r>
                    <m:r>
                      <a:rPr lang="zh-CN" altLang="en-US" sz="2600" b="1" i="1" kern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sym typeface="Symbol" pitchFamily="18" charset="2"/>
                      </a:rPr>
                      <m:t>𝝁</m:t>
                    </m:r>
                  </m:oMath>
                </a14:m>
                <a:r>
                  <a:rPr lang="en-US" altLang="zh-CN" sz="2600" b="1" kern="0" dirty="0">
                    <a:solidFill>
                      <a:schemeClr val="bg1"/>
                    </a:solidFill>
                    <a:latin typeface="+mn-lt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.</a:t>
                </a:r>
                <a:endParaRPr lang="en-US" altLang="zh-CN" sz="2600" b="1" kern="0" dirty="0">
                  <a:solidFill>
                    <a:schemeClr val="bg2"/>
                  </a:solidFill>
                  <a:latin typeface="+mn-lt"/>
                  <a:ea typeface="华文行楷" panose="02010800040101010101" pitchFamily="2" charset="-122"/>
                  <a:cs typeface="+mj-cs"/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AEF6F984-4BF3-43AB-AF18-F56CD0048F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08720"/>
                <a:ext cx="9144000" cy="2189061"/>
              </a:xfrm>
              <a:prstGeom prst="rect">
                <a:avLst/>
              </a:prstGeom>
              <a:blipFill>
                <a:blip r:embed="rId3"/>
                <a:stretch>
                  <a:fillRect l="-1200" t="-2786" b="-25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8462453B-E203-432A-A5E7-2EB2C344C778}"/>
                  </a:ext>
                </a:extLst>
              </p:cNvPr>
              <p:cNvSpPr/>
              <p:nvPr/>
            </p:nvSpPr>
            <p:spPr>
              <a:xfrm>
                <a:off x="0" y="2996952"/>
                <a:ext cx="9144000" cy="13017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 </a:t>
                </a:r>
                <a:r>
                  <a:rPr lang="en-US" altLang="zh-CN" sz="2600" b="1" kern="0" dirty="0">
                    <a:solidFill>
                      <a:schemeClr val="bg1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The pressure is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in fact the difference of the energy </a:t>
                </a:r>
              </a:p>
              <a:p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 density</a:t>
                </a:r>
                <a:r>
                  <a:rPr lang="en-US" altLang="zh-CN" sz="18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in</a:t>
                </a:r>
                <a:r>
                  <a:rPr lang="en-US" altLang="zh-CN" sz="18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&amp;</a:t>
                </a:r>
                <a:r>
                  <a:rPr lang="en-US" altLang="zh-CN" sz="18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out</a:t>
                </a:r>
                <a:r>
                  <a:rPr lang="en-US" altLang="zh-CN" sz="18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of</a:t>
                </a:r>
                <a:r>
                  <a:rPr lang="en-US" altLang="zh-CN" sz="18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a</a:t>
                </a:r>
                <a:r>
                  <a:rPr lang="en-US" altLang="zh-CN" sz="18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hadron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+mn-ea"/>
                    <a:ea typeface="+mn-ea"/>
                    <a:cs typeface="+mj-cs"/>
                    <a:sym typeface="Symbol" pitchFamily="18" charset="2"/>
                  </a:rPr>
                  <a:t>,</a:t>
                </a:r>
                <a:r>
                  <a:rPr lang="en-US" altLang="zh-CN" sz="18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i.e.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+mn-ea"/>
                    <a:ea typeface="+mn-ea"/>
                    <a:cs typeface="+mj-cs"/>
                    <a:sym typeface="Symbol" pitchFamily="18" charset="2"/>
                  </a:rPr>
                  <a:t>,</a:t>
                </a:r>
                <a:r>
                  <a:rPr lang="en-US" altLang="zh-CN" sz="18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</a:t>
                </a:r>
                <a:r>
                  <a:rPr lang="en-US" altLang="zh-CN" sz="2600" b="1" kern="0" dirty="0">
                    <a:solidFill>
                      <a:schemeClr val="bg1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the bag constant </a:t>
                </a:r>
                <a14:m>
                  <m:oMath xmlns:m="http://schemas.openxmlformats.org/officeDocument/2006/math">
                    <m:r>
                      <a:rPr lang="en-US" altLang="zh-CN" sz="2600" b="1" i="1" kern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cs typeface="+mj-cs"/>
                        <a:sym typeface="Symbol" pitchFamily="18" charset="2"/>
                      </a:rPr>
                      <m:t>𝑩</m:t>
                    </m:r>
                  </m:oMath>
                </a14:m>
                <a:endParaRPr lang="en-US" altLang="zh-CN" sz="2600" b="1" kern="0" dirty="0">
                  <a:solidFill>
                    <a:schemeClr val="bg1"/>
                  </a:solidFill>
                  <a:latin typeface="Comic Sans MS" panose="030F0702030302020204" pitchFamily="66" charset="0"/>
                  <a:ea typeface="华文行楷" panose="02010800040101010101" pitchFamily="2" charset="-122"/>
                  <a:cs typeface="+mj-cs"/>
                  <a:sym typeface="Symbol" pitchFamily="18" charset="2"/>
                </a:endParaRPr>
              </a:p>
              <a:p>
                <a:pPr lvl="0"/>
                <a:r>
                  <a:rPr lang="en-US" altLang="zh-CN" sz="2600" b="1" kern="0" dirty="0">
                    <a:solidFill>
                      <a:schemeClr val="bg1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(</a:t>
                </a:r>
                <a:r>
                  <a:rPr lang="en-US" altLang="zh-CN" sz="2600" b="1" kern="0" dirty="0">
                    <a:solidFill>
                      <a:srgbClr val="000000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itchFamily="18" charset="2"/>
                  </a:rPr>
                  <a:t>empirically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600" b="1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</m:ctrlPr>
                      </m:sSupPr>
                      <m:e>
                        <m:r>
                          <a:rPr lang="en-US" altLang="zh-CN" sz="2600" b="1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(</m:t>
                        </m:r>
                        <m:r>
                          <a:rPr lang="en-US" altLang="zh-CN" sz="2600" b="1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𝟏𝟔𝟑</m:t>
                        </m:r>
                        <m:r>
                          <a:rPr lang="en-US" altLang="zh-CN" sz="2600" b="1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 </m:t>
                        </m:r>
                        <m:r>
                          <a:rPr lang="en-US" altLang="zh-CN" sz="2600" b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𝐌𝐞𝐕</m:t>
                        </m:r>
                        <m:r>
                          <a:rPr lang="en-US" altLang="zh-CN" sz="2600" b="1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)</m:t>
                        </m:r>
                      </m:e>
                      <m:sup>
                        <m:r>
                          <a:rPr lang="en-US" altLang="zh-CN" sz="2600" b="1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𝟒</m:t>
                        </m:r>
                      </m:sup>
                    </m:sSup>
                    <m:r>
                      <a:rPr lang="en-US" altLang="zh-CN" sz="2600" b="1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≈</m:t>
                    </m:r>
                    <m:r>
                      <a:rPr lang="en-US" altLang="zh-CN" sz="2600" b="1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𝟗𝟑</m:t>
                    </m:r>
                    <m:r>
                      <a:rPr lang="en-US" altLang="zh-CN" sz="2600" b="1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sym typeface="Symbol" pitchFamily="18" charset="2"/>
                      </a:rPr>
                      <m:t> </m:t>
                    </m:r>
                    <m:r>
                      <a:rPr lang="en-US" altLang="zh-CN" sz="2600" b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sym typeface="Symbol" pitchFamily="18" charset="2"/>
                      </a:rPr>
                      <m:t>𝐌𝐞𝐕</m:t>
                    </m:r>
                    <m:r>
                      <a:rPr lang="en-US" altLang="zh-CN" sz="2600" b="1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sym typeface="Symbol" pitchFamily="18" charset="2"/>
                      </a:rPr>
                      <m:t>/</m:t>
                    </m:r>
                    <m:sSup>
                      <m:sSupPr>
                        <m:ctrlPr>
                          <a:rPr lang="en-US" altLang="zh-CN" sz="2600" b="1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</m:ctrlPr>
                      </m:sSupPr>
                      <m:e>
                        <m:r>
                          <a:rPr lang="en-US" altLang="zh-CN" sz="2600" b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𝐟𝐦</m:t>
                        </m:r>
                      </m:e>
                      <m:sup>
                        <m:r>
                          <a:rPr lang="en-US" altLang="zh-CN" sz="2600" b="1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)</a:t>
                </a:r>
                <a:r>
                  <a:rPr lang="en-US" altLang="zh-CN" sz="2600" b="1" kern="0" dirty="0">
                    <a:solidFill>
                      <a:srgbClr val="0070C0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in bag model</a:t>
                </a:r>
                <a:r>
                  <a:rPr lang="en-US" altLang="zh-CN" sz="2600" b="1" kern="0" dirty="0">
                    <a:solidFill>
                      <a:srgbClr val="0070C0"/>
                    </a:solidFill>
                    <a:latin typeface="+mn-lt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.</a:t>
                </a:r>
              </a:p>
            </p:txBody>
          </p:sp>
        </mc:Choice>
        <mc:Fallback xmlns="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8462453B-E203-432A-A5E7-2EB2C344C7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996952"/>
                <a:ext cx="9144000" cy="1301703"/>
              </a:xfrm>
              <a:prstGeom prst="rect">
                <a:avLst/>
              </a:prstGeom>
              <a:blipFill>
                <a:blip r:embed="rId4"/>
                <a:stretch>
                  <a:fillRect l="-1200" t="-5164" r="-1800" b="-112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5">
            <a:extLst>
              <a:ext uri="{FF2B5EF4-FFF2-40B4-BE49-F238E27FC236}">
                <a16:creationId xmlns:a16="http://schemas.microsoft.com/office/drawing/2014/main" id="{6C376771-87E4-444D-A40B-6FAD628FB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48680"/>
            <a:ext cx="2325434" cy="821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48B74C41-F0FF-41C2-A7DC-B8D444457D47}"/>
                  </a:ext>
                </a:extLst>
              </p:cNvPr>
              <p:cNvSpPr/>
              <p:nvPr/>
            </p:nvSpPr>
            <p:spPr>
              <a:xfrm>
                <a:off x="0" y="4228668"/>
                <a:ext cx="9144000" cy="9285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itchFamily="18" charset="2"/>
                  </a:rPr>
                  <a:t> As </a:t>
                </a:r>
                <a14:m>
                  <m:oMath xmlns:m="http://schemas.openxmlformats.org/officeDocument/2006/math">
                    <m:r>
                      <a:rPr lang="en-US" altLang="zh-CN" sz="2600" b="1" i="1" kern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sym typeface="Symbol" pitchFamily="18" charset="2"/>
                      </a:rPr>
                      <m:t>𝒑</m:t>
                    </m:r>
                    <m:r>
                      <a:rPr lang="en-US" altLang="zh-CN" sz="2600" b="1" i="1" kern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sym typeface="Symbol" pitchFamily="18" charset="2"/>
                      </a:rPr>
                      <m:t>&gt;</m:t>
                    </m:r>
                    <m:r>
                      <a:rPr lang="en-US" altLang="zh-CN" sz="2600" b="1" i="1" kern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sym typeface="Symbol" pitchFamily="18" charset="2"/>
                      </a:rPr>
                      <m:t>𝑩</m:t>
                    </m:r>
                  </m:oMath>
                </a14:m>
                <a:r>
                  <a:rPr lang="en-US" altLang="zh-CN" sz="2600" b="1" kern="0" dirty="0">
                    <a:solidFill>
                      <a:schemeClr val="bg2"/>
                    </a:solidFill>
                    <a:latin typeface="+mn-lt"/>
                    <a:ea typeface="华文行楷" panose="02010800040101010101" pitchFamily="2" charset="-122"/>
                    <a:sym typeface="Symbol" pitchFamily="18" charset="2"/>
                  </a:rPr>
                  <a:t>,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itchFamily="18" charset="2"/>
                  </a:rPr>
                  <a:t> the bag is broken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+mn-lt"/>
                    <a:ea typeface="华文行楷" panose="02010800040101010101" pitchFamily="2" charset="-122"/>
                    <a:sym typeface="Symbol" pitchFamily="18" charset="2"/>
                  </a:rPr>
                  <a:t>,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itchFamily="18" charset="2"/>
                  </a:rPr>
                  <a:t>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600" b="1" i="1" kern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zh-CN" altLang="en-US" sz="2600" b="1" i="1" kern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Wingdings" panose="05000000000000000000" pitchFamily="2" charset="2"/>
                          </a:rPr>
                          <m:t>𝝁</m:t>
                        </m:r>
                      </m:e>
                      <m:sub>
                        <m:r>
                          <a:rPr lang="en-US" altLang="zh-CN" sz="2600" b="1" i="1" kern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Wingdings" panose="05000000000000000000" pitchFamily="2" charset="2"/>
                          </a:rPr>
                          <m:t>𝒒</m:t>
                        </m:r>
                        <m:r>
                          <a:rPr lang="en-US" altLang="zh-CN" sz="2600" b="1" i="1" kern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Wingdings" panose="05000000000000000000" pitchFamily="2" charset="2"/>
                          </a:rPr>
                          <m:t>,</m:t>
                        </m:r>
                        <m:r>
                          <a:rPr lang="en-US" altLang="zh-CN" sz="2600" b="1" i="1" kern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Wingdings" panose="05000000000000000000" pitchFamily="2" charset="2"/>
                          </a:rPr>
                          <m:t>𝒄</m:t>
                        </m:r>
                      </m:sub>
                    </m:sSub>
                    <m:r>
                      <a:rPr lang="en-US" altLang="zh-CN" sz="2600" b="1" i="1" kern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≅</m:t>
                    </m:r>
                    <m:r>
                      <a:rPr lang="en-US" altLang="zh-CN" sz="2600" b="1" i="1" kern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𝟑𝟎𝟖</m:t>
                    </m:r>
                  </m:oMath>
                </a14:m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itchFamily="18" charset="2"/>
                  </a:rPr>
                  <a:t> MeV !</a:t>
                </a:r>
              </a:p>
              <a:p>
                <a:pPr lvl="0"/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itchFamily="18" charset="2"/>
                  </a:rPr>
                  <a:t>  agrees excellently with the empirically value.</a:t>
                </a:r>
                <a:endParaRPr lang="en-US" altLang="zh-CN" sz="2600" b="1" kern="0" dirty="0">
                  <a:solidFill>
                    <a:schemeClr val="bg2"/>
                  </a:solidFill>
                  <a:latin typeface="+mn-lt"/>
                  <a:ea typeface="华文行楷" panose="02010800040101010101" pitchFamily="2" charset="-122"/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48B74C41-F0FF-41C2-A7DC-B8D444457D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228668"/>
                <a:ext cx="9144000" cy="928524"/>
              </a:xfrm>
              <a:prstGeom prst="rect">
                <a:avLst/>
              </a:prstGeom>
              <a:blipFill>
                <a:blip r:embed="rId6"/>
                <a:stretch>
                  <a:fillRect l="-1200" t="-7237" b="-157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DD64AB01-9695-4ADF-A73C-CC5CE6DCECDB}"/>
                  </a:ext>
                </a:extLst>
              </p:cNvPr>
              <p:cNvSpPr/>
              <p:nvPr/>
            </p:nvSpPr>
            <p:spPr>
              <a:xfrm>
                <a:off x="0" y="5085184"/>
                <a:ext cx="9144000" cy="9285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itchFamily="18" charset="2"/>
                  </a:rPr>
                  <a:t> Since the </a:t>
                </a:r>
                <a:r>
                  <a:rPr lang="en-US" altLang="zh-CN" sz="2600" b="1" kern="0" dirty="0">
                    <a:solidFill>
                      <a:srgbClr val="0070C0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itchFamily="18" charset="2"/>
                  </a:rPr>
                  <a:t>bag breaks abruptly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600" b="1" i="1" kern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zh-CN" altLang="en-US" sz="2600" b="1" i="1" kern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𝝁</m:t>
                        </m:r>
                      </m:e>
                      <m:sub>
                        <m:r>
                          <a:rPr lang="en-US" altLang="zh-CN" sz="2600" b="1" i="1" kern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𝒒</m:t>
                        </m:r>
                      </m:sub>
                    </m:sSub>
                    <m:r>
                      <a:rPr lang="en-US" altLang="zh-CN" sz="2600" b="1" i="1" kern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sym typeface="Symbol" pitchFamily="18" charset="2"/>
                      </a:rPr>
                      <m:t>&gt;</m:t>
                    </m:r>
                    <m:sSub>
                      <m:sSubPr>
                        <m:ctrlPr>
                          <a:rPr lang="en-US" altLang="zh-CN" sz="2600" b="1" i="1" kern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zh-CN" altLang="en-US" sz="2600" b="1" i="1" kern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𝝁</m:t>
                        </m:r>
                      </m:e>
                      <m:sub>
                        <m:r>
                          <a:rPr lang="en-US" altLang="zh-CN" sz="2600" b="1" i="1" kern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𝒒</m:t>
                        </m:r>
                        <m:r>
                          <a:rPr lang="en-US" altLang="zh-CN" sz="2600" b="1" i="1" kern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,</m:t>
                        </m:r>
                        <m:r>
                          <a:rPr lang="en-US" altLang="zh-CN" sz="2600" b="1" i="1" kern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𝒄</m:t>
                        </m:r>
                      </m:sub>
                    </m:sSub>
                  </m:oMath>
                </a14:m>
                <a:r>
                  <a:rPr lang="en-US" altLang="zh-CN" sz="2600" b="1" kern="0" dirty="0">
                    <a:solidFill>
                      <a:schemeClr val="bg2"/>
                    </a:solidFill>
                    <a:latin typeface="+mn-lt"/>
                    <a:ea typeface="华文行楷" panose="02010800040101010101" pitchFamily="2" charset="-122"/>
                    <a:sym typeface="Symbol" pitchFamily="18" charset="2"/>
                  </a:rPr>
                  <a:t>,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itchFamily="18" charset="2"/>
                  </a:rPr>
                  <a:t>  </a:t>
                </a:r>
              </a:p>
              <a:p>
                <a:pPr lvl="0"/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itchFamily="18" charset="2"/>
                  </a:rPr>
                  <a:t>  the corresponding </a:t>
                </a:r>
                <a:r>
                  <a:rPr lang="en-US" altLang="zh-CN" sz="2600" b="1" kern="0" dirty="0">
                    <a:solidFill>
                      <a:schemeClr val="bg1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itchFamily="18" charset="2"/>
                  </a:rPr>
                  <a:t>transition is in 1</a:t>
                </a:r>
                <a:r>
                  <a:rPr lang="en-US" altLang="zh-CN" sz="2600" b="1" kern="0" baseline="30000" dirty="0">
                    <a:solidFill>
                      <a:schemeClr val="bg1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itchFamily="18" charset="2"/>
                  </a:rPr>
                  <a:t>st</a:t>
                </a:r>
                <a:r>
                  <a:rPr lang="en-US" altLang="zh-CN" sz="2600" b="1" kern="0" dirty="0">
                    <a:solidFill>
                      <a:schemeClr val="bg1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itchFamily="18" charset="2"/>
                  </a:rPr>
                  <a:t> order</a:t>
                </a:r>
                <a:r>
                  <a:rPr lang="en-US" altLang="zh-CN" sz="2600" b="1" kern="0" dirty="0">
                    <a:solidFill>
                      <a:schemeClr val="bg1"/>
                    </a:solidFill>
                    <a:latin typeface="+mn-lt"/>
                    <a:ea typeface="华文行楷" panose="02010800040101010101" pitchFamily="2" charset="-122"/>
                    <a:sym typeface="Symbol" pitchFamily="18" charset="2"/>
                  </a:rPr>
                  <a:t>.</a:t>
                </a:r>
              </a:p>
            </p:txBody>
          </p:sp>
        </mc:Choice>
        <mc:Fallback xmlns="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DD64AB01-9695-4ADF-A73C-CC5CE6DCEC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085184"/>
                <a:ext cx="9144000" cy="928524"/>
              </a:xfrm>
              <a:prstGeom prst="rect">
                <a:avLst/>
              </a:prstGeom>
              <a:blipFill>
                <a:blip r:embed="rId7"/>
                <a:stretch>
                  <a:fillRect l="-1200" t="-6536" b="-156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矩形 11">
            <a:extLst>
              <a:ext uri="{FF2B5EF4-FFF2-40B4-BE49-F238E27FC236}">
                <a16:creationId xmlns:a16="http://schemas.microsoft.com/office/drawing/2014/main" id="{961FDDDA-D828-4597-A336-3AC9D76DB90A}"/>
              </a:ext>
            </a:extLst>
          </p:cNvPr>
          <p:cNvSpPr/>
          <p:nvPr/>
        </p:nvSpPr>
        <p:spPr>
          <a:xfrm>
            <a:off x="0" y="5992832"/>
            <a:ext cx="932452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 The</a:t>
            </a:r>
            <a:r>
              <a:rPr lang="en-US" altLang="zh-CN" sz="2600" b="1" kern="0" dirty="0">
                <a:solidFill>
                  <a:schemeClr val="bg2"/>
                </a:solidFill>
                <a:latin typeface="+mn-lt"/>
                <a:ea typeface="华文行楷" panose="02010800040101010101" pitchFamily="2" charset="-122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glitch</a:t>
            </a:r>
            <a:r>
              <a:rPr lang="en-US" altLang="zh-CN" sz="20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of</a:t>
            </a:r>
            <a:r>
              <a:rPr lang="en-US" altLang="zh-CN" sz="20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pulsars</a:t>
            </a:r>
            <a:r>
              <a:rPr lang="en-US" altLang="zh-CN" sz="2600" b="1" kern="0" dirty="0">
                <a:solidFill>
                  <a:srgbClr val="000000"/>
                </a:solidFill>
                <a:latin typeface="+mn-lt"/>
                <a:ea typeface="华文行楷" panose="02010800040101010101" pitchFamily="2" charset="-122"/>
                <a:sym typeface="Symbol" pitchFamily="18" charset="2"/>
              </a:rPr>
              <a:t>(</a:t>
            </a:r>
            <a:r>
              <a:rPr lang="en-US" altLang="zh-CN" sz="2600" b="1" kern="0" dirty="0">
                <a:solidFill>
                  <a:srgbClr val="0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Vela</a:t>
            </a:r>
            <a:r>
              <a:rPr lang="en-US" altLang="zh-CN" sz="2600" b="1" kern="0" dirty="0">
                <a:solidFill>
                  <a:srgbClr val="000000"/>
                </a:solidFill>
                <a:latin typeface="+mn-lt"/>
                <a:ea typeface="华文行楷" panose="02010800040101010101" pitchFamily="2" charset="-122"/>
                <a:sym typeface="Symbol" pitchFamily="18" charset="2"/>
              </a:rPr>
              <a:t>)</a:t>
            </a:r>
            <a:r>
              <a:rPr lang="en-US" altLang="zh-CN" sz="2600" b="1" kern="0" dirty="0">
                <a:solidFill>
                  <a:schemeClr val="bg2"/>
                </a:solidFill>
                <a:latin typeface="+mn-lt"/>
                <a:ea typeface="华文行楷" panose="02010800040101010101" pitchFamily="2" charset="-122"/>
                <a:sym typeface="Symbol" pitchFamily="18" charset="2"/>
              </a:rPr>
              <a:t>,</a:t>
            </a:r>
            <a:r>
              <a:rPr lang="en-US" altLang="zh-CN" sz="20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the</a:t>
            </a:r>
            <a:r>
              <a:rPr lang="en-US" altLang="zh-CN" sz="20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“</a:t>
            </a: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flatted</a:t>
            </a:r>
            <a:r>
              <a:rPr lang="en-US" altLang="zh-CN" sz="20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” </a:t>
            </a: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cooling curve</a:t>
            </a:r>
            <a:r>
              <a:rPr lang="en-US" altLang="zh-CN" sz="20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</a:p>
          <a:p>
            <a:pPr lvl="0"/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 of proto-neutron stars</a:t>
            </a:r>
            <a:r>
              <a:rPr lang="en-US" altLang="zh-CN" sz="2600" b="1" kern="0" dirty="0">
                <a:solidFill>
                  <a:schemeClr val="bg2"/>
                </a:solidFill>
                <a:latin typeface="+mn-lt"/>
                <a:ea typeface="华文行楷" panose="02010800040101010101" pitchFamily="2" charset="-122"/>
                <a:sym typeface="Symbol" pitchFamily="18" charset="2"/>
              </a:rPr>
              <a:t>,</a:t>
            </a: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</a:t>
            </a:r>
            <a:r>
              <a:rPr lang="en-US" altLang="zh-CN" sz="2600" b="1" kern="0" dirty="0" err="1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etc</a:t>
            </a:r>
            <a:r>
              <a:rPr lang="en-US" altLang="zh-CN" sz="2600" b="1" kern="0" dirty="0">
                <a:solidFill>
                  <a:schemeClr val="bg2"/>
                </a:solidFill>
                <a:latin typeface="+mn-lt"/>
                <a:ea typeface="华文行楷" panose="02010800040101010101" pitchFamily="2" charset="-122"/>
                <a:sym typeface="Symbol" pitchFamily="18" charset="2"/>
                <a:hlinkClick r:id="rId8" action="ppaction://hlinksldjump"/>
              </a:rPr>
              <a:t>,</a:t>
            </a: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  <a:hlinkClick r:id="rId8" action="ppaction://hlinksldjump"/>
              </a:rPr>
              <a:t> </a:t>
            </a: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indicate so</a:t>
            </a:r>
            <a:r>
              <a:rPr lang="en-US" altLang="zh-CN" sz="2600" b="1" kern="0" dirty="0">
                <a:solidFill>
                  <a:schemeClr val="bg1"/>
                </a:solidFill>
                <a:latin typeface="+mn-lt"/>
                <a:ea typeface="华文行楷" panose="02010800040101010101" pitchFamily="2" charset="-122"/>
                <a:sym typeface="Symbol" pitchFamily="18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332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8575"/>
            <a:ext cx="9396413" cy="649288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l" eaLnBrk="1" hangingPunct="1">
              <a:lnSpc>
                <a:spcPts val="3840"/>
              </a:lnSpc>
              <a:spcBef>
                <a:spcPct val="20000"/>
              </a:spcBef>
              <a:buClr>
                <a:srgbClr val="3366FF"/>
              </a:buClr>
              <a:buSzPct val="80000"/>
              <a:defRPr/>
            </a:pPr>
            <a:r>
              <a:rPr lang="en-US" altLang="zh-CN" sz="3000" b="1" kern="1200" spc="-350" dirty="0">
                <a:solidFill>
                  <a:srgbClr val="800000"/>
                </a:solidFill>
                <a:effectLst/>
                <a:latin typeface="+mn-lt"/>
                <a:ea typeface="华文行楷"/>
                <a:sym typeface="Symbol" pitchFamily="18" charset="2"/>
              </a:rPr>
              <a:t>II .</a:t>
            </a:r>
            <a:r>
              <a:rPr lang="en-US" altLang="zh-CN" sz="3000" b="1" kern="1200" dirty="0">
                <a:solidFill>
                  <a:srgbClr val="800000"/>
                </a:solidFill>
                <a:effectLst/>
                <a:latin typeface="Comic Sans MS" panose="030F0702030302020204" pitchFamily="66" charset="0"/>
                <a:ea typeface="华文行楷"/>
                <a:sym typeface="Symbol" pitchFamily="18" charset="2"/>
              </a:rPr>
              <a:t> Order of the QCD Phase Transitions</a:t>
            </a:r>
            <a:endParaRPr lang="zh-CN" altLang="en-US" sz="3000" b="1" dirty="0">
              <a:solidFill>
                <a:srgbClr val="002060"/>
              </a:solidFill>
              <a:effectLst/>
              <a:ea typeface="楷体_GB2312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C946A04D-6280-46BF-A358-B4747CCF7F64}"/>
                  </a:ext>
                </a:extLst>
              </p:cNvPr>
              <p:cNvSpPr/>
              <p:nvPr/>
            </p:nvSpPr>
            <p:spPr>
              <a:xfrm>
                <a:off x="0" y="560874"/>
                <a:ext cx="914400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kern="0" dirty="0">
                    <a:solidFill>
                      <a:srgbClr val="0000FF"/>
                    </a:solidFill>
                    <a:latin typeface="+mn-lt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3. </a:t>
                </a:r>
                <a:r>
                  <a:rPr lang="en-US" altLang="zh-CN" sz="2800" b="1" kern="0" dirty="0">
                    <a:solidFill>
                      <a:srgbClr val="0000FF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At both non-zero </a:t>
                </a:r>
                <a14:m>
                  <m:oMath xmlns:m="http://schemas.openxmlformats.org/officeDocument/2006/math">
                    <m:r>
                      <a:rPr lang="en-US" altLang="zh-CN" sz="2800" b="1" i="1" kern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cs typeface="+mj-cs"/>
                        <a:sym typeface="Symbol" pitchFamily="18" charset="2"/>
                      </a:rPr>
                      <m:t>𝑻</m:t>
                    </m:r>
                  </m:oMath>
                </a14:m>
                <a:r>
                  <a:rPr lang="en-US" altLang="zh-CN" sz="2800" b="1" kern="0" dirty="0">
                    <a:solidFill>
                      <a:srgbClr val="0000FF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&amp; </a:t>
                </a:r>
                <a14:m>
                  <m:oMath xmlns:m="http://schemas.openxmlformats.org/officeDocument/2006/math">
                    <m:r>
                      <a:rPr lang="zh-CN" altLang="en-US" sz="2800" b="1" i="1" kern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cs typeface="+mj-cs"/>
                        <a:sym typeface="Symbol" pitchFamily="18" charset="2"/>
                      </a:rPr>
                      <m:t>𝝁</m:t>
                    </m:r>
                  </m:oMath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C946A04D-6280-46BF-A358-B4747CCF7F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60874"/>
                <a:ext cx="9144000" cy="523220"/>
              </a:xfrm>
              <a:prstGeom prst="rect">
                <a:avLst/>
              </a:prstGeom>
              <a:blipFill>
                <a:blip r:embed="rId2"/>
                <a:stretch>
                  <a:fillRect l="-1333" t="-11628" b="-325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AEF6F984-4BF3-43AB-AF18-F56CD0048FE7}"/>
                  </a:ext>
                </a:extLst>
              </p:cNvPr>
              <p:cNvSpPr/>
              <p:nvPr/>
            </p:nvSpPr>
            <p:spPr>
              <a:xfrm>
                <a:off x="0" y="980728"/>
                <a:ext cx="9144000" cy="33675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 With general thermodynamic relation</a:t>
                </a:r>
              </a:p>
              <a:p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  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altLang="zh-CN" sz="2600" b="1" i="1" kern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cs typeface="+mj-cs"/>
                            <a:sym typeface="Symbol" pitchFamily="18" charset="2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US" altLang="zh-CN" sz="2600" b="1" i="1" kern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cs typeface="+mj-cs"/>
                                <a:sym typeface="Symbol" pitchFamily="18" charset="2"/>
                              </a:rPr>
                            </m:ctrlPr>
                          </m:fPr>
                          <m:num>
                            <m:r>
                              <a:rPr lang="en-US" altLang="zh-CN" sz="2600" b="1" i="1" kern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cs typeface="+mj-cs"/>
                                <a:sym typeface="Symbol" pitchFamily="18" charset="2"/>
                              </a:rPr>
                              <m:t>𝒅𝒑</m:t>
                            </m:r>
                          </m:num>
                          <m:den>
                            <m:r>
                              <a:rPr lang="en-US" altLang="zh-CN" sz="2600" b="1" i="1" kern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cs typeface="+mj-cs"/>
                                <a:sym typeface="Symbol" pitchFamily="18" charset="2"/>
                              </a:rPr>
                              <m:t> </m:t>
                            </m:r>
                            <m:r>
                              <a:rPr lang="en-US" altLang="zh-CN" sz="2600" b="1" i="1" kern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cs typeface="+mj-cs"/>
                                <a:sym typeface="Symbol" pitchFamily="18" charset="2"/>
                              </a:rPr>
                              <m:t>𝒅𝑻</m:t>
                            </m:r>
                            <m:r>
                              <a:rPr lang="en-US" altLang="zh-CN" sz="2600" b="1" i="1" kern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cs typeface="+mj-cs"/>
                                <a:sym typeface="Symbol" pitchFamily="18" charset="2"/>
                              </a:rPr>
                              <m:t> </m:t>
                            </m:r>
                          </m:den>
                        </m:f>
                      </m:e>
                    </m:box>
                    <m:r>
                      <a:rPr lang="en-US" altLang="zh-CN" sz="2600" b="1" i="1" kern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cs typeface="+mj-cs"/>
                        <a:sym typeface="Symbol" pitchFamily="18" charset="2"/>
                      </a:rPr>
                      <m:t>=</m:t>
                    </m:r>
                    <m:box>
                      <m:boxPr>
                        <m:ctrlPr>
                          <a:rPr lang="en-US" altLang="zh-CN" sz="2600" b="1" i="1" kern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cs typeface="+mj-cs"/>
                            <a:sym typeface="Symbol" pitchFamily="18" charset="2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US" altLang="zh-CN" sz="2600" b="1" i="1" kern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cs typeface="+mj-cs"/>
                                <a:sym typeface="Symbol" pitchFamily="18" charset="2"/>
                              </a:rPr>
                            </m:ctrlPr>
                          </m:fPr>
                          <m:num>
                            <m:f>
                              <m:fPr>
                                <m:type m:val="skw"/>
                                <m:ctrlPr>
                                  <a:rPr lang="en-US" altLang="zh-CN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  <m:t>𝒅𝒑</m:t>
                                </m:r>
                              </m:num>
                              <m:den>
                                <m:r>
                                  <a:rPr lang="en-US" altLang="zh-CN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  <m:t>𝒅</m:t>
                                </m:r>
                                <m:r>
                                  <a:rPr lang="zh-CN" altLang="en-US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  <m:t>𝝁</m:t>
                                </m:r>
                              </m:den>
                            </m:f>
                          </m:num>
                          <m:den>
                            <m:f>
                              <m:fPr>
                                <m:type m:val="skw"/>
                                <m:ctrlPr>
                                  <a:rPr lang="en-US" altLang="zh-CN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  <m:t>𝒅𝑻</m:t>
                                </m:r>
                              </m:num>
                              <m:den>
                                <m:r>
                                  <a:rPr lang="en-US" altLang="zh-CN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  <m:t>𝒅</m:t>
                                </m:r>
                                <m:r>
                                  <a:rPr lang="zh-CN" altLang="en-US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  <m:t>𝝁</m:t>
                                </m:r>
                              </m:den>
                            </m:f>
                          </m:den>
                        </m:f>
                      </m:e>
                    </m:box>
                    <m:r>
                      <a:rPr lang="en-US" altLang="zh-CN" sz="2600" b="1" i="1" kern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cs typeface="+mj-cs"/>
                        <a:sym typeface="Symbol" pitchFamily="18" charset="2"/>
                      </a:rPr>
                      <m:t>=</m:t>
                    </m:r>
                    <m:box>
                      <m:boxPr>
                        <m:ctrlPr>
                          <a:rPr lang="en-US" altLang="zh-CN" sz="2600" b="1" i="1" kern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cs typeface="+mj-cs"/>
                            <a:sym typeface="Symbol" pitchFamily="18" charset="2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US" altLang="zh-CN" sz="2600" b="1" i="1" kern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cs typeface="+mj-cs"/>
                                <a:sym typeface="Symbol" pitchFamily="18" charset="2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  <m:t> </m:t>
                                </m:r>
                                <m:r>
                                  <a:rPr lang="en-US" altLang="zh-CN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  <m:t>𝑺</m:t>
                                </m:r>
                              </m:e>
                              <m:sub>
                                <m:r>
                                  <a:rPr lang="zh-CN" altLang="en-US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  <m:t>𝜷</m:t>
                                </m:r>
                                <m:r>
                                  <a:rPr lang="en-US" altLang="zh-CN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  <m:t>,</m:t>
                                </m:r>
                                <m:r>
                                  <a:rPr lang="en-US" altLang="zh-CN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  <m:t>𝒎</m:t>
                                </m:r>
                              </m:sub>
                            </m:sSub>
                            <m:r>
                              <a:rPr lang="en-US" altLang="zh-CN" sz="2600" b="1" i="1" kern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cs typeface="+mj-cs"/>
                                <a:sym typeface="Symbol" pitchFamily="18" charset="2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  <m:t>𝑺</m:t>
                                </m:r>
                              </m:e>
                              <m:sub>
                                <m:r>
                                  <a:rPr lang="zh-CN" altLang="en-US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  <m:t>𝜶</m:t>
                                </m:r>
                                <m:r>
                                  <a:rPr lang="en-US" altLang="zh-CN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  <m:t>,</m:t>
                                </m:r>
                                <m:r>
                                  <a:rPr lang="en-US" altLang="zh-CN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  <m:t>𝒎</m:t>
                                </m:r>
                                <m:r>
                                  <a:rPr lang="en-US" altLang="zh-CN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  <m:t> 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altLang="zh-CN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zh-CN" altLang="en-US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  <m:t>𝜷</m:t>
                                </m:r>
                                <m:r>
                                  <a:rPr lang="en-US" altLang="zh-CN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  <m:t>,</m:t>
                                </m:r>
                                <m:r>
                                  <a:rPr lang="en-US" altLang="zh-CN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  <m:t>𝒎</m:t>
                                </m:r>
                              </m:sub>
                            </m:sSub>
                            <m:r>
                              <a:rPr lang="en-US" altLang="zh-CN" sz="2600" b="1" i="1" kern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cs typeface="+mj-cs"/>
                                <a:sym typeface="Symbol" pitchFamily="18" charset="2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zh-CN" altLang="en-US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  <m:t>𝜶</m:t>
                                </m:r>
                                <m:r>
                                  <a:rPr lang="en-US" altLang="zh-CN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  <m:t>,</m:t>
                                </m:r>
                                <m:r>
                                  <a:rPr lang="en-US" altLang="zh-CN" sz="2600" b="1" i="1" kern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cs typeface="+mj-cs"/>
                                    <a:sym typeface="Symbol" pitchFamily="18" charset="2"/>
                                  </a:rPr>
                                  <m:t>𝒎</m:t>
                                </m:r>
                              </m:sub>
                            </m:sSub>
                          </m:den>
                        </m:f>
                      </m:e>
                    </m:box>
                  </m:oMath>
                </a14:m>
                <a:r>
                  <a:rPr lang="en-US" altLang="zh-CN" sz="2600" b="1" kern="0" dirty="0">
                    <a:solidFill>
                      <a:schemeClr val="bg2"/>
                    </a:solidFill>
                    <a:latin typeface="+mn-lt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,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altLang="zh-CN" sz="2600" b="1" i="1" kern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cs typeface="+mj-cs"/>
                            <a:sym typeface="Symbol" pitchFamily="18" charset="2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US" altLang="zh-CN" sz="2600" b="1" i="1" kern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cs typeface="+mj-cs"/>
                                <a:sym typeface="Symbol" pitchFamily="18" charset="2"/>
                              </a:rPr>
                            </m:ctrlPr>
                          </m:fPr>
                          <m:num>
                            <m:r>
                              <a:rPr lang="en-US" altLang="zh-CN" sz="2600" b="1" i="1" kern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cs typeface="+mj-cs"/>
                                <a:sym typeface="Symbol" pitchFamily="18" charset="2"/>
                              </a:rPr>
                              <m:t> </m:t>
                            </m:r>
                            <m:r>
                              <a:rPr lang="en-US" altLang="zh-CN" sz="2600" b="1" i="1" kern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cs typeface="+mj-cs"/>
                                <a:sym typeface="Symbol" pitchFamily="18" charset="2"/>
                              </a:rPr>
                              <m:t>𝒅𝒑</m:t>
                            </m:r>
                            <m:r>
                              <a:rPr lang="en-US" altLang="zh-CN" sz="2600" b="1" i="1" kern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cs typeface="+mj-cs"/>
                                <a:sym typeface="Symbol" pitchFamily="18" charset="2"/>
                              </a:rPr>
                              <m:t> </m:t>
                            </m:r>
                          </m:num>
                          <m:den>
                            <m:r>
                              <a:rPr lang="en-US" altLang="zh-CN" sz="2600" b="1" i="1" kern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cs typeface="+mj-cs"/>
                                <a:sym typeface="Symbol" pitchFamily="18" charset="2"/>
                              </a:rPr>
                              <m:t>𝒅</m:t>
                            </m:r>
                            <m:r>
                              <a:rPr lang="zh-CN" altLang="en-US" sz="2600" b="1" i="1" kern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cs typeface="+mj-cs"/>
                                <a:sym typeface="Symbol" pitchFamily="18" charset="2"/>
                              </a:rPr>
                              <m:t>𝝁</m:t>
                            </m:r>
                          </m:den>
                        </m:f>
                      </m:e>
                    </m:box>
                    <m:r>
                      <a:rPr lang="en-US" altLang="zh-CN" sz="2600" b="1" i="1" kern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cs typeface="+mj-cs"/>
                        <a:sym typeface="Symbol" pitchFamily="18" charset="2"/>
                      </a:rPr>
                      <m:t>=</m:t>
                    </m:r>
                    <m:r>
                      <a:rPr lang="en-US" altLang="zh-CN" sz="2600" b="1" i="1" kern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cs typeface="+mj-cs"/>
                        <a:sym typeface="Symbol" pitchFamily="18" charset="2"/>
                      </a:rPr>
                      <m:t>𝒏</m:t>
                    </m:r>
                  </m:oMath>
                </a14:m>
                <a:r>
                  <a:rPr lang="en-US" altLang="zh-CN" sz="2600" b="1" kern="0" dirty="0">
                    <a:solidFill>
                      <a:schemeClr val="bg2"/>
                    </a:solidFill>
                    <a:latin typeface="+mn-lt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,</a:t>
                </a:r>
              </a:p>
              <a:p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 since with </a:t>
                </a:r>
                <a14:m>
                  <m:oMath xmlns:m="http://schemas.openxmlformats.org/officeDocument/2006/math">
                    <m:r>
                      <a:rPr lang="zh-CN" altLang="en-US" sz="2600" b="1" i="1" kern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cs typeface="+mj-cs"/>
                        <a:sym typeface="Symbol" pitchFamily="18" charset="2"/>
                      </a:rPr>
                      <m:t>𝝁</m:t>
                    </m:r>
                  </m:oMath>
                </a14:m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increasing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+mn-lt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,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600" b="1" i="1" ker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en-US" altLang="zh-CN" sz="2600" b="1" i="1" ker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 </m:t>
                        </m:r>
                        <m:r>
                          <a:rPr lang="en-US" altLang="zh-CN" sz="2600" b="1" i="1" ker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𝑽</m:t>
                        </m:r>
                      </m:e>
                      <m:sub>
                        <m:r>
                          <a:rPr lang="en-US" altLang="zh-CN" sz="2600" b="1" i="1" kern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𝒒</m:t>
                        </m:r>
                        <m:r>
                          <a:rPr lang="en-US" altLang="zh-CN" sz="2600" b="1" i="1" ker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,</m:t>
                        </m:r>
                        <m:r>
                          <a:rPr lang="en-US" altLang="zh-CN" sz="2600" b="1" i="1" ker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𝒎</m:t>
                        </m:r>
                      </m:sub>
                    </m:sSub>
                    <m:r>
                      <a:rPr lang="en-US" altLang="zh-CN" sz="2600" b="1" i="1" kern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sym typeface="Symbol" pitchFamily="18" charset="2"/>
                      </a:rPr>
                      <m:t>&lt;</m:t>
                    </m:r>
                    <m:sSub>
                      <m:sSubPr>
                        <m:ctrlPr>
                          <a:rPr lang="en-US" altLang="zh-CN" sz="2600" b="1" i="1" ker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en-US" altLang="zh-CN" sz="2600" b="1" i="1" ker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𝑽</m:t>
                        </m:r>
                      </m:e>
                      <m:sub>
                        <m:r>
                          <a:rPr lang="en-US" altLang="zh-CN" sz="2600" b="1" i="1" kern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𝑯</m:t>
                        </m:r>
                        <m:r>
                          <a:rPr lang="en-US" altLang="zh-CN" sz="2600" b="1" i="1" ker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,</m:t>
                        </m:r>
                        <m:r>
                          <a:rPr lang="en-US" altLang="zh-CN" sz="2600" b="1" i="1" ker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𝒎</m:t>
                        </m:r>
                      </m:sub>
                    </m:sSub>
                  </m:oMath>
                </a14:m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+mn-lt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,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600" b="1" i="1" ker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en-US" altLang="zh-CN" sz="2600" b="1" i="1" kern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𝑺</m:t>
                        </m:r>
                      </m:e>
                      <m:sub>
                        <m:r>
                          <a:rPr lang="en-US" altLang="zh-CN" sz="2600" b="1" i="1" ker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𝒒</m:t>
                        </m:r>
                        <m:r>
                          <a:rPr lang="en-US" altLang="zh-CN" sz="2600" b="1" i="1" ker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,</m:t>
                        </m:r>
                        <m:r>
                          <a:rPr lang="en-US" altLang="zh-CN" sz="2600" b="1" i="1" ker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𝒎</m:t>
                        </m:r>
                      </m:sub>
                    </m:sSub>
                    <m:r>
                      <a:rPr lang="en-US" altLang="zh-CN" sz="2600" b="1" i="1" kern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sym typeface="Symbol" pitchFamily="18" charset="2"/>
                      </a:rPr>
                      <m:t>&gt;</m:t>
                    </m:r>
                    <m:sSub>
                      <m:sSubPr>
                        <m:ctrlPr>
                          <a:rPr lang="en-US" altLang="zh-CN" sz="2600" b="1" i="1" ker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en-US" altLang="zh-CN" sz="2600" b="1" i="1" kern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𝑺</m:t>
                        </m:r>
                      </m:e>
                      <m:sub>
                        <m:r>
                          <a:rPr lang="en-US" altLang="zh-CN" sz="2600" b="1" i="1" ker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𝑯</m:t>
                        </m:r>
                        <m:r>
                          <a:rPr lang="en-US" altLang="zh-CN" sz="2600" b="1" i="1" ker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,</m:t>
                        </m:r>
                        <m:r>
                          <a:rPr lang="en-US" altLang="zh-CN" sz="2600" b="1" i="1" ker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  <m:t>𝒎</m:t>
                        </m:r>
                      </m:sub>
                    </m:sSub>
                  </m:oMath>
                </a14:m>
                <a:r>
                  <a:rPr lang="en-US" altLang="zh-CN" sz="2600" b="1" kern="0" dirty="0">
                    <a:solidFill>
                      <a:srgbClr val="000000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itchFamily="18" charset="2"/>
                  </a:rPr>
                  <a:t> </a:t>
                </a:r>
                <a:r>
                  <a:rPr lang="en-US" altLang="zh-CN" sz="2600" b="1" kern="0" dirty="0">
                    <a:solidFill>
                      <a:srgbClr val="000000"/>
                    </a:solidFill>
                    <a:latin typeface="+mn-lt"/>
                    <a:ea typeface="华文行楷" panose="02010800040101010101" pitchFamily="2" charset="-122"/>
                    <a:sym typeface="Symbol" pitchFamily="18" charset="2"/>
                  </a:rPr>
                  <a:t>,</a:t>
                </a:r>
                <a:r>
                  <a:rPr lang="en-US" altLang="zh-CN" sz="2600" b="1" kern="0" dirty="0">
                    <a:solidFill>
                      <a:srgbClr val="000000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itchFamily="18" charset="2"/>
                  </a:rPr>
                  <a:t>  </a:t>
                </a:r>
              </a:p>
              <a:p>
                <a:r>
                  <a:rPr lang="en-US" altLang="zh-CN" sz="2600" b="1" kern="0" dirty="0">
                    <a:solidFill>
                      <a:srgbClr val="000000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  </a:t>
                </a:r>
                <a:r>
                  <a:rPr lang="en-US" altLang="zh-CN" sz="2600" b="1" kern="0" dirty="0">
                    <a:solidFill>
                      <a:schemeClr val="bg2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cs typeface="+mj-cs"/>
                    <a:sym typeface="Symbol" pitchFamily="18" charset="2"/>
                  </a:rPr>
                  <a:t>the phase boundary must appear as </a:t>
                </a:r>
              </a:p>
              <a:p>
                <a:endParaRPr lang="en-US" altLang="zh-CN" sz="2600" b="1" kern="0" dirty="0">
                  <a:solidFill>
                    <a:schemeClr val="bg2"/>
                  </a:solidFill>
                  <a:latin typeface="Comic Sans MS" panose="030F0702030302020204" pitchFamily="66" charset="0"/>
                  <a:ea typeface="华文行楷" panose="02010800040101010101" pitchFamily="2" charset="-122"/>
                  <a:cs typeface="+mj-cs"/>
                  <a:sym typeface="Symbol" pitchFamily="18" charset="2"/>
                </a:endParaRPr>
              </a:p>
              <a:p>
                <a:endParaRPr lang="en-US" altLang="zh-CN" sz="2600" b="1" kern="0" dirty="0">
                  <a:solidFill>
                    <a:schemeClr val="bg2"/>
                  </a:solidFill>
                  <a:latin typeface="Comic Sans MS" panose="030F0702030302020204" pitchFamily="66" charset="0"/>
                  <a:ea typeface="华文行楷" panose="02010800040101010101" pitchFamily="2" charset="-122"/>
                  <a:cs typeface="+mj-cs"/>
                  <a:sym typeface="Symbol" pitchFamily="18" charset="2"/>
                </a:endParaRPr>
              </a:p>
              <a:p>
                <a:endParaRPr lang="en-US" altLang="zh-CN" sz="2600" b="1" kern="0" dirty="0">
                  <a:solidFill>
                    <a:schemeClr val="bg2"/>
                  </a:solidFill>
                  <a:latin typeface="Comic Sans MS" panose="030F0702030302020204" pitchFamily="66" charset="0"/>
                  <a:ea typeface="华文行楷" panose="02010800040101010101" pitchFamily="2" charset="-122"/>
                  <a:cs typeface="+mj-cs"/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AEF6F984-4BF3-43AB-AF18-F56CD0048F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80728"/>
                <a:ext cx="9144000" cy="3367525"/>
              </a:xfrm>
              <a:prstGeom prst="rect">
                <a:avLst/>
              </a:prstGeom>
              <a:blipFill>
                <a:blip r:embed="rId3"/>
                <a:stretch>
                  <a:fillRect l="-1200" t="-18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矩形 11">
            <a:extLst>
              <a:ext uri="{FF2B5EF4-FFF2-40B4-BE49-F238E27FC236}">
                <a16:creationId xmlns:a16="http://schemas.microsoft.com/office/drawing/2014/main" id="{92AC8B58-8223-4C05-B1DB-8790B748ECD4}"/>
              </a:ext>
            </a:extLst>
          </p:cNvPr>
          <p:cNvSpPr/>
          <p:nvPr/>
        </p:nvSpPr>
        <p:spPr>
          <a:xfrm>
            <a:off x="-7776" y="5456837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6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 There must then exist an intersection</a:t>
            </a:r>
            <a:r>
              <a:rPr lang="en-US" altLang="zh-CN" sz="2600" b="1" kern="0" dirty="0">
                <a:solidFill>
                  <a:srgbClr val="0000FF"/>
                </a:solidFill>
                <a:ea typeface="华文行楷" panose="02010800040101010101" pitchFamily="2" charset="-122"/>
                <a:cs typeface="Times New Roman" panose="02020603050405020304" pitchFamily="18" charset="0"/>
                <a:sym typeface="Symbol" pitchFamily="18" charset="2"/>
              </a:rPr>
              <a:t>,</a:t>
            </a:r>
            <a:r>
              <a:rPr lang="en-US" altLang="zh-CN" sz="2600" b="1" kern="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 the CEP !</a:t>
            </a:r>
            <a:endParaRPr lang="zh-CN" altLang="en-US" sz="2600" dirty="0"/>
          </a:p>
        </p:txBody>
      </p:sp>
      <p:pic>
        <p:nvPicPr>
          <p:cNvPr id="13" name="Picture 15">
            <a:extLst>
              <a:ext uri="{FF2B5EF4-FFF2-40B4-BE49-F238E27FC236}">
                <a16:creationId xmlns:a16="http://schemas.microsoft.com/office/drawing/2014/main" id="{6C376771-87E4-444D-A40B-6FAD628FB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7" y="620688"/>
            <a:ext cx="224230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3D2A45AB-C63E-4ECD-B803-A0BEC32581A1}"/>
              </a:ext>
            </a:extLst>
          </p:cNvPr>
          <p:cNvSpPr/>
          <p:nvPr/>
        </p:nvSpPr>
        <p:spPr>
          <a:xfrm>
            <a:off x="-1" y="5848816"/>
            <a:ext cx="9144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 Work on smoothing the boundary lines to form the </a:t>
            </a:r>
          </a:p>
          <a:p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+mj-cs"/>
                <a:sym typeface="Symbol" pitchFamily="18" charset="2"/>
              </a:rPr>
              <a:t>  usual continuous curve is under progress</a:t>
            </a:r>
            <a:r>
              <a:rPr lang="en-US" altLang="zh-CN" sz="2600" b="1" kern="0" dirty="0">
                <a:solidFill>
                  <a:schemeClr val="bg2"/>
                </a:solidFill>
                <a:latin typeface="+mn-lt"/>
                <a:ea typeface="华文行楷" panose="02010800040101010101" pitchFamily="2" charset="-122"/>
                <a:cs typeface="+mj-cs"/>
                <a:sym typeface="Symbol" pitchFamily="18" charset="2"/>
              </a:rPr>
              <a:t>. </a:t>
            </a:r>
            <a:endParaRPr lang="zh-CN" altLang="en-US" sz="2600" dirty="0">
              <a:solidFill>
                <a:schemeClr val="bg2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5DB5EA3B-C9CD-482A-AF7F-19CE81AF4AEC}"/>
                  </a:ext>
                </a:extLst>
              </p:cNvPr>
              <p:cNvSpPr/>
              <p:nvPr/>
            </p:nvSpPr>
            <p:spPr>
              <a:xfrm>
                <a:off x="5580112" y="1556792"/>
                <a:ext cx="3243324" cy="7824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altLang="zh-CN" sz="2600" b="1" kern="0" dirty="0">
                    <a:solidFill>
                      <a:srgbClr val="000000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altLang="zh-CN" sz="2600" b="1" i="1" ker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Wingdings" panose="05000000000000000000" pitchFamily="2" charset="2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US" altLang="zh-CN" sz="2600" b="1" i="1" ker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r>
                              <a:rPr lang="en-US" altLang="zh-CN" sz="2600" b="1" i="1" ker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sym typeface="Wingdings" panose="05000000000000000000" pitchFamily="2" charset="2"/>
                              </a:rPr>
                              <m:t> </m:t>
                            </m:r>
                            <m:r>
                              <a:rPr lang="en-US" altLang="zh-CN" sz="2600" b="1" i="1" ker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sym typeface="Wingdings" panose="05000000000000000000" pitchFamily="2" charset="2"/>
                              </a:rPr>
                              <m:t>𝒅𝑻</m:t>
                            </m:r>
                            <m:r>
                              <a:rPr lang="en-US" altLang="zh-CN" sz="2600" b="1" i="1" ker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sym typeface="Wingdings" panose="05000000000000000000" pitchFamily="2" charset="2"/>
                              </a:rPr>
                              <m:t> </m:t>
                            </m:r>
                          </m:num>
                          <m:den>
                            <m:r>
                              <a:rPr lang="en-US" altLang="zh-CN" sz="2600" b="1" i="1" ker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sym typeface="Wingdings" panose="05000000000000000000" pitchFamily="2" charset="2"/>
                              </a:rPr>
                              <m:t>𝒅</m:t>
                            </m:r>
                            <m:r>
                              <a:rPr lang="zh-CN" altLang="en-US" sz="2600" b="1" i="1" ker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sym typeface="Wingdings" panose="05000000000000000000" pitchFamily="2" charset="2"/>
                              </a:rPr>
                              <m:t>𝝁</m:t>
                            </m:r>
                          </m:den>
                        </m:f>
                      </m:e>
                    </m:box>
                    <m:r>
                      <a:rPr lang="en-US" altLang="zh-CN" sz="2600" b="1" i="1" ker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sym typeface="Wingdings" panose="05000000000000000000" pitchFamily="2" charset="2"/>
                      </a:rPr>
                      <m:t>=</m:t>
                    </m:r>
                    <m:r>
                      <a:rPr lang="en-US" altLang="zh-CN" sz="2600" b="1" i="1" ker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sym typeface="Wingdings" panose="05000000000000000000" pitchFamily="2" charset="2"/>
                      </a:rPr>
                      <m:t>𝒏</m:t>
                    </m:r>
                    <m:box>
                      <m:boxPr>
                        <m:ctrlPr>
                          <a:rPr lang="en-US" altLang="zh-CN" sz="2600" b="1" i="1" ker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itchFamily="18" charset="2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US" altLang="zh-CN" sz="2600" b="1" i="1" ker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sym typeface="Symbol" pitchFamily="18" charset="2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sz="2600" b="1" i="1" ker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sym typeface="Symbol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600" b="1" i="1" ker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sym typeface="Symbol" pitchFamily="18" charset="2"/>
                                  </a:rPr>
                                  <m:t> </m:t>
                                </m:r>
                                <m:r>
                                  <a:rPr lang="en-US" altLang="zh-CN" sz="2600" b="1" i="1" ker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sym typeface="Symbol" pitchFamily="18" charset="2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zh-CN" altLang="en-US" sz="2600" b="1" i="1" ker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sym typeface="Symbol" pitchFamily="18" charset="2"/>
                                  </a:rPr>
                                  <m:t>𝜷</m:t>
                                </m:r>
                                <m:r>
                                  <a:rPr lang="en-US" altLang="zh-CN" sz="2600" b="1" i="1" ker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sym typeface="Symbol" pitchFamily="18" charset="2"/>
                                  </a:rPr>
                                  <m:t>,</m:t>
                                </m:r>
                                <m:r>
                                  <a:rPr lang="en-US" altLang="zh-CN" sz="2600" b="1" i="1" ker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sym typeface="Symbol" pitchFamily="18" charset="2"/>
                                  </a:rPr>
                                  <m:t>𝒎</m:t>
                                </m:r>
                              </m:sub>
                            </m:sSub>
                            <m:r>
                              <a:rPr lang="en-US" altLang="zh-CN" sz="2600" b="1" i="1" ker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sym typeface="Symbol" pitchFamily="18" charset="2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600" b="1" i="1" ker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sym typeface="Symbol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600" b="1" i="1" ker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sym typeface="Symbol" pitchFamily="18" charset="2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zh-CN" altLang="en-US" sz="2600" b="1" i="1" ker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sym typeface="Symbol" pitchFamily="18" charset="2"/>
                                  </a:rPr>
                                  <m:t>𝜶</m:t>
                                </m:r>
                                <m:r>
                                  <a:rPr lang="en-US" altLang="zh-CN" sz="2600" b="1" i="1" ker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sym typeface="Symbol" pitchFamily="18" charset="2"/>
                                  </a:rPr>
                                  <m:t>,</m:t>
                                </m:r>
                                <m:r>
                                  <a:rPr lang="en-US" altLang="zh-CN" sz="2600" b="1" i="1" ker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sym typeface="Symbol" pitchFamily="18" charset="2"/>
                                  </a:rPr>
                                  <m:t>𝒎</m:t>
                                </m:r>
                                <m:r>
                                  <a:rPr lang="en-US" altLang="zh-CN" sz="2600" b="1" i="1" ker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sym typeface="Symbol" pitchFamily="18" charset="2"/>
                                  </a:rPr>
                                  <m:t> 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altLang="zh-CN" sz="2600" b="1" i="1" ker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sym typeface="Symbol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600" b="1" i="1" ker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sym typeface="Symbol" pitchFamily="18" charset="2"/>
                                  </a:rPr>
                                  <m:t>𝑺</m:t>
                                </m:r>
                              </m:e>
                              <m:sub>
                                <m:r>
                                  <a:rPr lang="zh-CN" altLang="en-US" sz="2600" b="1" i="1" ker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sym typeface="Symbol" pitchFamily="18" charset="2"/>
                                  </a:rPr>
                                  <m:t>𝜷</m:t>
                                </m:r>
                                <m:r>
                                  <a:rPr lang="en-US" altLang="zh-CN" sz="2600" b="1" i="1" ker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sym typeface="Symbol" pitchFamily="18" charset="2"/>
                                  </a:rPr>
                                  <m:t>,</m:t>
                                </m:r>
                                <m:r>
                                  <a:rPr lang="en-US" altLang="zh-CN" sz="2600" b="1" i="1" ker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sym typeface="Symbol" pitchFamily="18" charset="2"/>
                                  </a:rPr>
                                  <m:t>𝒎</m:t>
                                </m:r>
                              </m:sub>
                            </m:sSub>
                            <m:r>
                              <a:rPr lang="en-US" altLang="zh-CN" sz="2600" b="1" i="1" ker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华文行楷" panose="02010800040101010101" pitchFamily="2" charset="-122"/>
                                <a:sym typeface="Symbol" pitchFamily="18" charset="2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sz="2600" b="1" i="1" ker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sym typeface="Symbol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600" b="1" i="1" ker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sym typeface="Symbol" pitchFamily="18" charset="2"/>
                                  </a:rPr>
                                  <m:t>𝑺</m:t>
                                </m:r>
                              </m:e>
                              <m:sub>
                                <m:r>
                                  <a:rPr lang="zh-CN" altLang="en-US" sz="2600" b="1" i="1" ker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sym typeface="Symbol" pitchFamily="18" charset="2"/>
                                  </a:rPr>
                                  <m:t>𝜶</m:t>
                                </m:r>
                                <m:r>
                                  <a:rPr lang="en-US" altLang="zh-CN" sz="2600" b="1" i="1" ker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sym typeface="Symbol" pitchFamily="18" charset="2"/>
                                  </a:rPr>
                                  <m:t>,</m:t>
                                </m:r>
                                <m:r>
                                  <a:rPr lang="en-US" altLang="zh-CN" sz="2600" b="1" i="1" ker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ea typeface="华文行楷" panose="02010800040101010101" pitchFamily="2" charset="-122"/>
                                    <a:sym typeface="Symbol" pitchFamily="18" charset="2"/>
                                  </a:rPr>
                                  <m:t>𝒎</m:t>
                                </m:r>
                              </m:sub>
                            </m:sSub>
                          </m:den>
                        </m:f>
                      </m:e>
                    </m:box>
                    <m:r>
                      <a:rPr lang="en-US" altLang="zh-CN" sz="2600" b="1" i="1" ker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sym typeface="Symbol" pitchFamily="18" charset="2"/>
                      </a:rPr>
                      <m:t> </m:t>
                    </m:r>
                  </m:oMath>
                </a14:m>
                <a:r>
                  <a:rPr lang="en-US" altLang="zh-CN" sz="2600" b="1" kern="0" dirty="0">
                    <a:solidFill>
                      <a:srgbClr val="000000"/>
                    </a:solidFill>
                    <a:latin typeface="Times New Roman"/>
                    <a:ea typeface="华文行楷" panose="02010800040101010101" pitchFamily="2" charset="-122"/>
                    <a:sym typeface="Symbol" pitchFamily="18" charset="2"/>
                  </a:rPr>
                  <a:t>.</a:t>
                </a:r>
              </a:p>
            </p:txBody>
          </p:sp>
        </mc:Choice>
        <mc:Fallback xmlns="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5DB5EA3B-C9CD-482A-AF7F-19CE81AF4A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1556792"/>
                <a:ext cx="3243324" cy="782458"/>
              </a:xfrm>
              <a:prstGeom prst="rect">
                <a:avLst/>
              </a:prstGeom>
              <a:blipFill>
                <a:blip r:embed="rId5"/>
                <a:stretch>
                  <a:fillRect l="-3383" r="-244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55BE3D06-F0B7-4D75-91E1-F47A3B1AD5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3865" y="3068960"/>
            <a:ext cx="4506287" cy="2444844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9A86360D-23C4-4092-9B7E-8ED48564D4E8}"/>
              </a:ext>
            </a:extLst>
          </p:cNvPr>
          <p:cNvSpPr/>
          <p:nvPr/>
        </p:nvSpPr>
        <p:spPr>
          <a:xfrm>
            <a:off x="3897450" y="3646185"/>
            <a:ext cx="31451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kern="0" dirty="0">
                <a:solidFill>
                  <a:srgbClr val="000000"/>
                </a:solidFill>
                <a:latin typeface="Times New Roman"/>
                <a:ea typeface="华文行楷" panose="02010800040101010101" pitchFamily="2" charset="-122"/>
                <a:sym typeface="Symbol" pitchFamily="18" charset="2"/>
              </a:rPr>
              <a:t></a:t>
            </a:r>
            <a:endParaRPr lang="zh-CN" altLang="en-US" sz="22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7ADF70C-C19E-4398-93A5-43A95F9485B2}"/>
              </a:ext>
            </a:extLst>
          </p:cNvPr>
          <p:cNvSpPr/>
          <p:nvPr/>
        </p:nvSpPr>
        <p:spPr>
          <a:xfrm>
            <a:off x="3851920" y="3522494"/>
            <a:ext cx="5934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kern="0" dirty="0">
                <a:solidFill>
                  <a:srgbClr val="000000"/>
                </a:solidFill>
                <a:latin typeface="Times New Roman"/>
                <a:ea typeface="华文行楷" panose="02010800040101010101" pitchFamily="2" charset="-122"/>
                <a:sym typeface="Symbol" pitchFamily="18" charset="2"/>
              </a:rPr>
              <a:t>CEP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04310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6" grpId="0"/>
      <p:bldP spid="4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3"/>
          <p:cNvSpPr>
            <a:spLocks noChangeArrowheads="1"/>
          </p:cNvSpPr>
          <p:nvPr/>
        </p:nvSpPr>
        <p:spPr bwMode="auto">
          <a:xfrm>
            <a:off x="539750" y="0"/>
            <a:ext cx="86042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3600" b="1">
              <a:solidFill>
                <a:srgbClr val="FF0000"/>
              </a:solidFill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55650" y="1476338"/>
            <a:ext cx="8166100" cy="3217400"/>
            <a:chOff x="288" y="1388"/>
            <a:chExt cx="5345" cy="1844"/>
          </a:xfrm>
        </p:grpSpPr>
        <p:pic>
          <p:nvPicPr>
            <p:cNvPr id="117768" name="Picture 4" descr="sequenc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388"/>
              <a:ext cx="5345" cy="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7769" name="Text Box 5"/>
            <p:cNvSpPr txBox="1">
              <a:spLocks noChangeArrowheads="1"/>
            </p:cNvSpPr>
            <p:nvPr/>
          </p:nvSpPr>
          <p:spPr bwMode="auto">
            <a:xfrm>
              <a:off x="480" y="2111"/>
              <a:ext cx="1024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anose="05000000000000000000" pitchFamily="2" charset="2"/>
                <a:buChar char="l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90000"/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800" b="1" dirty="0">
                  <a:solidFill>
                    <a:srgbClr val="0000CC"/>
                  </a:solidFill>
                </a:rPr>
                <a:t>Thin Pancakes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800" b="1" dirty="0">
                  <a:solidFill>
                    <a:srgbClr val="0000CC"/>
                  </a:solidFill>
                </a:rPr>
                <a:t>Lorentz </a:t>
              </a:r>
              <a:r>
                <a:rPr kumimoji="0" lang="en-US" altLang="zh-CN" sz="1800" b="1" dirty="0">
                  <a:solidFill>
                    <a:srgbClr val="0000CC"/>
                  </a:solidFill>
                  <a:latin typeface="Symbol" panose="05050102010706020507" pitchFamily="18" charset="2"/>
                </a:rPr>
                <a:t>g</a:t>
              </a:r>
              <a:r>
                <a:rPr kumimoji="0" lang="en-US" altLang="zh-CN" sz="1800" b="1" dirty="0">
                  <a:solidFill>
                    <a:srgbClr val="0000CC"/>
                  </a:solidFill>
                </a:rPr>
                <a:t>=100</a:t>
              </a:r>
            </a:p>
          </p:txBody>
        </p:sp>
        <p:sp>
          <p:nvSpPr>
            <p:cNvPr id="117770" name="Text Box 6"/>
            <p:cNvSpPr txBox="1">
              <a:spLocks noChangeArrowheads="1"/>
            </p:cNvSpPr>
            <p:nvPr/>
          </p:nvSpPr>
          <p:spPr bwMode="auto">
            <a:xfrm>
              <a:off x="1811" y="2111"/>
              <a:ext cx="1069" cy="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anose="05000000000000000000" pitchFamily="2" charset="2"/>
                <a:buChar char="l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90000"/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zh-CN" sz="1600" b="1" dirty="0">
                  <a:solidFill>
                    <a:schemeClr val="bg2"/>
                  </a:solidFill>
                </a:rPr>
                <a:t>Nuclei pass thru each other </a:t>
              </a:r>
            </a:p>
            <a:p>
              <a:pPr algn="ctr" eaLnBrk="1" hangingPunct="1">
                <a:spcBef>
                  <a:spcPts val="0"/>
                </a:spcBef>
                <a:buClrTx/>
                <a:buSzTx/>
                <a:buFontTx/>
                <a:buNone/>
              </a:pPr>
              <a:r>
                <a:rPr kumimoji="0" lang="en-US" altLang="zh-CN" sz="1600" b="1" dirty="0">
                  <a:solidFill>
                    <a:schemeClr val="bg2"/>
                  </a:solidFill>
                </a:rPr>
                <a:t>&lt; 1 </a:t>
              </a:r>
              <a:r>
                <a:rPr kumimoji="0" lang="en-US" altLang="zh-CN" sz="1600" b="1" dirty="0" err="1">
                  <a:solidFill>
                    <a:schemeClr val="bg2"/>
                  </a:solidFill>
                </a:rPr>
                <a:t>fm</a:t>
              </a:r>
              <a:r>
                <a:rPr kumimoji="0" lang="en-US" altLang="zh-CN" sz="1600" b="1" dirty="0">
                  <a:solidFill>
                    <a:schemeClr val="bg2"/>
                  </a:solidFill>
                </a:rPr>
                <a:t>/c</a:t>
              </a:r>
            </a:p>
          </p:txBody>
        </p:sp>
        <p:sp>
          <p:nvSpPr>
            <p:cNvPr id="117771" name="Text Box 7"/>
            <p:cNvSpPr txBox="1">
              <a:spLocks noChangeArrowheads="1"/>
            </p:cNvSpPr>
            <p:nvPr/>
          </p:nvSpPr>
          <p:spPr bwMode="auto">
            <a:xfrm>
              <a:off x="2724" y="2111"/>
              <a:ext cx="1664" cy="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anose="05000000000000000000" pitchFamily="2" charset="2"/>
                <a:buChar char="l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90000"/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600" b="1" dirty="0">
                  <a:solidFill>
                    <a:srgbClr val="CC0000"/>
                  </a:solidFill>
                </a:rPr>
                <a:t>Huge Stretch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600" b="1" dirty="0">
                  <a:solidFill>
                    <a:srgbClr val="CC0000"/>
                  </a:solidFill>
                </a:rPr>
                <a:t>Transverse Expansion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600" b="1" dirty="0">
                  <a:solidFill>
                    <a:srgbClr val="CC0000"/>
                  </a:solidFill>
                </a:rPr>
                <a:t>High Temperature (?!)</a:t>
              </a:r>
            </a:p>
          </p:txBody>
        </p:sp>
        <p:sp>
          <p:nvSpPr>
            <p:cNvPr id="117772" name="Text Box 8"/>
            <p:cNvSpPr txBox="1">
              <a:spLocks noChangeArrowheads="1"/>
            </p:cNvSpPr>
            <p:nvPr/>
          </p:nvSpPr>
          <p:spPr bwMode="auto">
            <a:xfrm>
              <a:off x="4378" y="2111"/>
              <a:ext cx="1109" cy="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anose="05000000000000000000" pitchFamily="2" charset="2"/>
                <a:buChar char="l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90000"/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600" b="1" dirty="0">
                  <a:solidFill>
                    <a:srgbClr val="996600"/>
                  </a:solidFill>
                </a:rPr>
                <a:t>The Last Epoch: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600" b="1" dirty="0">
                  <a:solidFill>
                    <a:srgbClr val="996600"/>
                  </a:solidFill>
                </a:rPr>
                <a:t>Final Freezeout--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600" b="1" dirty="0">
                  <a:solidFill>
                    <a:srgbClr val="996600"/>
                  </a:solidFill>
                </a:rPr>
                <a:t>Large Volume</a:t>
              </a:r>
            </a:p>
          </p:txBody>
        </p:sp>
        <p:sp>
          <p:nvSpPr>
            <p:cNvPr id="117773" name="Rectangle 9"/>
            <p:cNvSpPr>
              <a:spLocks noChangeArrowheads="1"/>
            </p:cNvSpPr>
            <p:nvPr/>
          </p:nvSpPr>
          <p:spPr bwMode="auto">
            <a:xfrm>
              <a:off x="1008" y="2590"/>
              <a:ext cx="3991" cy="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anose="05000000000000000000" pitchFamily="2" charset="2"/>
                <a:buChar char="l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90000"/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Char char="•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600" b="1" i="1" dirty="0">
                  <a:solidFill>
                    <a:srgbClr val="0000CC"/>
                  </a:solidFill>
                  <a:latin typeface="Arial" panose="020B0604020202020204" pitchFamily="34" charset="0"/>
                </a:rPr>
                <a:t>We measure the “final” state,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600" b="1" i="1" dirty="0">
                  <a:solidFill>
                    <a:srgbClr val="0000CC"/>
                  </a:solidFill>
                  <a:latin typeface="Arial" panose="020B0604020202020204" pitchFamily="34" charset="0"/>
                </a:rPr>
                <a:t>we are most interested in the “intermediate” state,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600" b="1" i="1" dirty="0">
                  <a:solidFill>
                    <a:srgbClr val="0000CC"/>
                  </a:solidFill>
                  <a:latin typeface="Arial" panose="020B0604020202020204" pitchFamily="34" charset="0"/>
                </a:rPr>
                <a:t>we need to understand the “initial” state…</a:t>
              </a:r>
            </a:p>
          </p:txBody>
        </p:sp>
      </p:grpSp>
      <p:sp>
        <p:nvSpPr>
          <p:cNvPr id="22532" name="Rectangle 10"/>
          <p:cNvSpPr>
            <a:spLocks noChangeArrowheads="1"/>
          </p:cNvSpPr>
          <p:nvPr/>
        </p:nvSpPr>
        <p:spPr bwMode="auto">
          <a:xfrm>
            <a:off x="0" y="-36095"/>
            <a:ext cx="9144000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None/>
              <a:defRPr/>
            </a:pPr>
            <a:r>
              <a:rPr lang="en-US" altLang="zh-CN" b="1" kern="0" spc="-280" dirty="0">
                <a:solidFill>
                  <a:srgbClr val="800000"/>
                </a:solidFill>
                <a:ea typeface="华文行楷" panose="020108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III.  </a:t>
            </a:r>
            <a:r>
              <a:rPr lang="en-US" altLang="zh-CN" b="1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Possibility of Observation in RHIC</a:t>
            </a:r>
            <a:endParaRPr lang="zh-CN" altLang="en-US" b="1" dirty="0">
              <a:solidFill>
                <a:srgbClr val="800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530677"/>
            <a:ext cx="906621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en-US" altLang="zh-CN" sz="2800" b="1" spc="-180" dirty="0">
                <a:solidFill>
                  <a:schemeClr val="bg2"/>
                </a:solidFill>
                <a:latin typeface="+mn-lt"/>
                <a:ea typeface="华文行楷" panose="02010800040101010101" pitchFamily="2" charset="-122"/>
                <a:sym typeface="Symbol" panose="05050102010706020507" pitchFamily="18" charset="2"/>
              </a:rPr>
              <a:t>1.  </a:t>
            </a:r>
            <a:r>
              <a:rPr lang="en-US" altLang="zh-CN" sz="2800" b="1" dirty="0">
                <a:solidFill>
                  <a:schemeClr val="bg2"/>
                </a:solidFill>
                <a:latin typeface="Comic Sans MS" panose="030F0702030302020204" pitchFamily="66" charset="0"/>
              </a:rPr>
              <a:t>RHIC is the facility to realize the QCD phase 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zh-CN" sz="2800" b="1" dirty="0">
                <a:solidFill>
                  <a:schemeClr val="bg2"/>
                </a:solidFill>
                <a:latin typeface="Comic Sans MS" panose="030F0702030302020204" pitchFamily="66" charset="0"/>
              </a:rPr>
              <a:t>   transitions in laboratory  </a:t>
            </a:r>
            <a:r>
              <a:rPr lang="en-US" altLang="zh-CN" sz="2800" b="1" dirty="0">
                <a:solidFill>
                  <a:schemeClr val="bg2"/>
                </a:solidFill>
                <a:latin typeface="Comic Sans MS" panose="030F0702030302020204" pitchFamily="66" charset="0"/>
                <a:hlinkClick r:id="rId3" action="ppaction://hlinkfile"/>
              </a:rPr>
              <a:t>(u23u)</a:t>
            </a:r>
            <a:endParaRPr lang="zh-CN" altLang="en-US" sz="2800" b="1" dirty="0">
              <a:solidFill>
                <a:schemeClr val="bg2"/>
              </a:solidFill>
              <a:latin typeface="Comic Sans MS" panose="030F0702030302020204" pitchFamily="66" charset="0"/>
              <a:ea typeface="华文行楷" panose="02010800040101010101" pitchFamily="2" charset="-122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36711" y="4437112"/>
            <a:ext cx="910728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zh-CN" altLang="en-US" sz="2800" b="1" kern="0" spc="-280" dirty="0">
                <a:solidFill>
                  <a:srgbClr val="8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Symbol" panose="05050102010706020507" pitchFamily="18" charset="2"/>
              </a:rPr>
              <a:t>  </a:t>
            </a:r>
            <a:r>
              <a:rPr lang="en-US" altLang="zh-CN" sz="2800" b="1" kern="0" spc="-8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Difficulty</a:t>
            </a:r>
            <a:r>
              <a:rPr lang="zh-CN" altLang="en-US" sz="2800" b="1" kern="0" spc="-280" dirty="0">
                <a:solidFill>
                  <a:srgbClr val="800000"/>
                </a:solidFill>
                <a:latin typeface="+mn-ea"/>
                <a:ea typeface="+mn-ea"/>
              </a:rPr>
              <a:t>：</a:t>
            </a:r>
            <a:r>
              <a:rPr lang="en-US" altLang="zh-CN" sz="2800" b="1" kern="0" spc="-80" dirty="0">
                <a:solidFill>
                  <a:srgbClr val="800000"/>
                </a:solidFill>
                <a:latin typeface="Comic Sans MS" panose="030F0702030302020204" pitchFamily="66" charset="0"/>
                <a:ea typeface="+mn-ea"/>
              </a:rPr>
              <a:t>What observed in experiment are those   </a:t>
            </a:r>
          </a:p>
          <a:p>
            <a:pPr eaLnBrk="1" hangingPunct="1">
              <a:spcBef>
                <a:spcPts val="0"/>
              </a:spcBef>
              <a:buClr>
                <a:schemeClr val="accent2"/>
              </a:buClr>
              <a:buSzPct val="80000"/>
              <a:defRPr/>
            </a:pPr>
            <a:r>
              <a:rPr lang="en-US" altLang="zh-CN" sz="2800" b="1" kern="0" spc="-80" dirty="0">
                <a:solidFill>
                  <a:srgbClr val="800000"/>
                </a:solidFill>
                <a:latin typeface="Comic Sans MS" panose="030F0702030302020204" pitchFamily="66" charset="0"/>
                <a:ea typeface="+mn-ea"/>
              </a:rPr>
              <a:t>               after the freeze-out but not at the</a:t>
            </a:r>
          </a:p>
          <a:p>
            <a:pPr eaLnBrk="1" hangingPunct="1">
              <a:spcBef>
                <a:spcPts val="0"/>
              </a:spcBef>
              <a:buClr>
                <a:schemeClr val="accent2"/>
              </a:buClr>
              <a:buSzPct val="80000"/>
              <a:defRPr/>
            </a:pPr>
            <a:r>
              <a:rPr lang="en-US" altLang="zh-CN" sz="2800" b="1" kern="0" spc="-80" dirty="0">
                <a:solidFill>
                  <a:srgbClr val="800000"/>
                </a:solidFill>
                <a:latin typeface="Comic Sans MS" panose="030F0702030302020204" pitchFamily="66" charset="0"/>
                <a:ea typeface="+mn-ea"/>
              </a:rPr>
              <a:t>               phase transition</a:t>
            </a:r>
            <a:endParaRPr lang="zh-CN" altLang="en-US" sz="2800" b="1" kern="0" spc="-80" dirty="0">
              <a:solidFill>
                <a:srgbClr val="00A44A"/>
              </a:solidFill>
              <a:latin typeface="Comic Sans MS" panose="030F0702030302020204" pitchFamily="66" charset="0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238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3"/>
          <p:cNvSpPr>
            <a:spLocks noChangeArrowheads="1"/>
          </p:cNvSpPr>
          <p:nvPr/>
        </p:nvSpPr>
        <p:spPr bwMode="auto">
          <a:xfrm>
            <a:off x="539750" y="0"/>
            <a:ext cx="86042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3600" b="1">
              <a:solidFill>
                <a:srgbClr val="FF0000"/>
              </a:solidFill>
            </a:endParaRPr>
          </a:p>
        </p:txBody>
      </p:sp>
      <p:sp>
        <p:nvSpPr>
          <p:cNvPr id="22532" name="Rectangle 10"/>
          <p:cNvSpPr>
            <a:spLocks noChangeArrowheads="1"/>
          </p:cNvSpPr>
          <p:nvPr/>
        </p:nvSpPr>
        <p:spPr bwMode="auto">
          <a:xfrm>
            <a:off x="0" y="-27384"/>
            <a:ext cx="9144000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buNone/>
              <a:defRPr/>
            </a:pPr>
            <a:r>
              <a:rPr lang="en-US" altLang="zh-CN" b="1" kern="0" spc="-280" dirty="0">
                <a:solidFill>
                  <a:srgbClr val="800000"/>
                </a:solidFill>
                <a:ea typeface="华文行楷" panose="020108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III.  </a:t>
            </a:r>
            <a:r>
              <a:rPr lang="en-US" altLang="zh-CN" b="1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Possibility of Observation in RHIC  </a:t>
            </a:r>
            <a:endParaRPr lang="zh-CN" altLang="en-US" sz="3600" b="1" dirty="0">
              <a:solidFill>
                <a:srgbClr val="800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530677"/>
            <a:ext cx="906621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en-US" altLang="zh-CN" sz="2800" b="1" dirty="0">
                <a:solidFill>
                  <a:schemeClr val="bg2"/>
                </a:solidFill>
                <a:latin typeface="+mn-lt"/>
              </a:rPr>
              <a:t>2. </a:t>
            </a:r>
            <a:r>
              <a:rPr lang="en-US" altLang="zh-CN" sz="2800" b="1" dirty="0">
                <a:solidFill>
                  <a:schemeClr val="bg2"/>
                </a:solidFill>
                <a:latin typeface="Comic Sans MS" panose="030F0702030302020204" pitchFamily="66" charset="0"/>
              </a:rPr>
              <a:t>It is possible to get the information about the 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zh-CN" sz="2800" b="1" dirty="0">
                <a:solidFill>
                  <a:schemeClr val="bg2"/>
                </a:solidFill>
                <a:latin typeface="Comic Sans MS" panose="030F0702030302020204" pitchFamily="66" charset="0"/>
              </a:rPr>
              <a:t>  QCD phase transitions in general principle</a:t>
            </a:r>
            <a:endParaRPr lang="zh-CN" altLang="en-US" sz="2800" b="1" dirty="0">
              <a:solidFill>
                <a:schemeClr val="bg2"/>
              </a:solidFill>
              <a:latin typeface="Comic Sans MS" panose="030F0702030302020204" pitchFamily="66" charset="0"/>
              <a:ea typeface="华文行楷" panose="02010800040101010101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3C4015A-6A3F-40CA-B11B-0F8242C4EEF2}"/>
              </a:ext>
            </a:extLst>
          </p:cNvPr>
          <p:cNvSpPr/>
          <p:nvPr/>
        </p:nvSpPr>
        <p:spPr>
          <a:xfrm>
            <a:off x="0" y="1467941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/>
            <a:r>
              <a:rPr lang="zh-CN" altLang="en-US" sz="2800" b="1" kern="0" spc="-8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 </a:t>
            </a:r>
            <a:r>
              <a:rPr lang="en-US" altLang="zh-CN" sz="2800" b="1" kern="0" spc="-80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Phase transition correspond to the change of the </a:t>
            </a:r>
          </a:p>
          <a:p>
            <a:pPr lvl="0" eaLnBrk="1" hangingPunct="1"/>
            <a:r>
              <a:rPr lang="en-US" altLang="zh-CN" sz="2800" b="1" kern="0" spc="-80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 minima of </a:t>
            </a:r>
            <a:r>
              <a:rPr lang="en-US" altLang="zh-CN" sz="2800" b="1" kern="0" spc="-80" dirty="0" err="1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thermodynamical</a:t>
            </a:r>
            <a:r>
              <a:rPr lang="en-US" altLang="zh-CN" sz="2800" b="1" kern="0" spc="-80" dirty="0">
                <a:solidFill>
                  <a:schemeClr val="bg1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potential</a:t>
            </a:r>
            <a:endParaRPr lang="zh-CN" altLang="en-US" b="1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04D1AA4-1F9F-4FD2-8A42-6668E5698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543" y="2420888"/>
            <a:ext cx="7046857" cy="309634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4C61BB95-E996-4375-A22E-0CF340609152}"/>
              </a:ext>
            </a:extLst>
          </p:cNvPr>
          <p:cNvSpPr/>
          <p:nvPr/>
        </p:nvSpPr>
        <p:spPr>
          <a:xfrm>
            <a:off x="1979712" y="3933056"/>
            <a:ext cx="11496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solidFill>
                  <a:srgbClr val="000000"/>
                </a:solidFill>
                <a:latin typeface="Comic Sans MS" panose="030F0702030302020204" pitchFamily="66" charset="0"/>
                <a:sym typeface="Symbol" pitchFamily="18" charset="2"/>
              </a:rPr>
              <a:t>Isentropic </a:t>
            </a:r>
          </a:p>
          <a:p>
            <a:r>
              <a:rPr lang="en-US" altLang="zh-CN" sz="1400" b="1" dirty="0">
                <a:solidFill>
                  <a:srgbClr val="000000"/>
                </a:solidFill>
                <a:latin typeface="Comic Sans MS" panose="030F0702030302020204" pitchFamily="66" charset="0"/>
                <a:sym typeface="Symbol" pitchFamily="18" charset="2"/>
              </a:rPr>
              <a:t>trajectory</a:t>
            </a:r>
            <a:endParaRPr lang="zh-CN" altLang="en-US" sz="1400" b="1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AC6786E-A4BE-4A56-850D-8D0E927162B3}"/>
              </a:ext>
            </a:extLst>
          </p:cNvPr>
          <p:cNvSpPr/>
          <p:nvPr/>
        </p:nvSpPr>
        <p:spPr>
          <a:xfrm>
            <a:off x="179512" y="5570076"/>
            <a:ext cx="18694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0" spc="-8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In general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EF77C0D-22E0-4019-8E7E-5273B68F5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5540391"/>
            <a:ext cx="6919784" cy="696921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FAB65D4C-F906-464C-91AF-1AE708390987}"/>
              </a:ext>
            </a:extLst>
          </p:cNvPr>
          <p:cNvSpPr/>
          <p:nvPr/>
        </p:nvSpPr>
        <p:spPr>
          <a:xfrm>
            <a:off x="8628305" y="5589240"/>
            <a:ext cx="264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kern="0" spc="-80" dirty="0">
                <a:solidFill>
                  <a:schemeClr val="bg2"/>
                </a:solidFill>
                <a:latin typeface="+mn-lt"/>
                <a:ea typeface="华文行楷" panose="02010800040101010101" pitchFamily="2" charset="-122"/>
                <a:sym typeface="Symbol" panose="05050102010706020507" pitchFamily="18" charset="2"/>
              </a:rPr>
              <a:t>.</a:t>
            </a:r>
            <a:endParaRPr lang="zh-CN" altLang="en-US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654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  <p:bldP spid="6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3"/>
          <p:cNvSpPr>
            <a:spLocks noChangeArrowheads="1"/>
          </p:cNvSpPr>
          <p:nvPr/>
        </p:nvSpPr>
        <p:spPr bwMode="auto">
          <a:xfrm>
            <a:off x="539750" y="0"/>
            <a:ext cx="86042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3600" b="1">
              <a:solidFill>
                <a:srgbClr val="FF0000"/>
              </a:solidFill>
            </a:endParaRPr>
          </a:p>
        </p:txBody>
      </p:sp>
      <p:sp>
        <p:nvSpPr>
          <p:cNvPr id="22532" name="Rectangle 10"/>
          <p:cNvSpPr>
            <a:spLocks noChangeArrowheads="1"/>
          </p:cNvSpPr>
          <p:nvPr/>
        </p:nvSpPr>
        <p:spPr bwMode="auto">
          <a:xfrm>
            <a:off x="0" y="-36095"/>
            <a:ext cx="9144000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None/>
              <a:defRPr/>
            </a:pPr>
            <a:r>
              <a:rPr lang="en-US" altLang="zh-CN" b="1" kern="0" dirty="0">
                <a:solidFill>
                  <a:srgbClr val="800000"/>
                </a:solidFill>
                <a:ea typeface="华文行楷" panose="020108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3. </a:t>
            </a:r>
            <a:r>
              <a:rPr lang="en-US" altLang="zh-CN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Combination of </a:t>
            </a:r>
            <a:r>
              <a:rPr lang="en-US" altLang="zh-CN" sz="28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High order baryon number </a:t>
            </a:r>
          </a:p>
          <a:p>
            <a:pPr eaLnBrk="1" hangingPunct="1">
              <a:spcBef>
                <a:spcPts val="0"/>
              </a:spcBef>
              <a:buNone/>
              <a:defRPr/>
            </a:pPr>
            <a:r>
              <a:rPr lang="en-US" altLang="zh-CN" sz="28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cs typeface="Times New Roman" panose="02020603050405020304" pitchFamily="18" charset="0"/>
                <a:sym typeface="Symbol" panose="05050102010706020507" pitchFamily="18" charset="2"/>
              </a:rPr>
              <a:t>  fluctuations is an excellent signal </a:t>
            </a:r>
            <a:endParaRPr lang="zh-CN" altLang="en-US" sz="2800" b="1" dirty="0">
              <a:solidFill>
                <a:schemeClr val="bg2"/>
              </a:solidFill>
              <a:latin typeface="Comic Sans MS" panose="030F0702030302020204" pitchFamily="66" charset="0"/>
              <a:ea typeface="华文行楷" panose="02010800040101010101" pitchFamily="2" charset="-122"/>
            </a:endParaRPr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18B1696F-812E-4149-87A1-850728A67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6420184"/>
            <a:ext cx="8892480" cy="43781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buFont typeface="Symbol" pitchFamily="18" charset="2"/>
              <a:buNone/>
              <a:defRPr/>
            </a:pP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Y. Lu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,</a:t>
            </a: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 F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. </a:t>
            </a: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Gao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, </a:t>
            </a: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X.F. Luo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, </a:t>
            </a: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L. Chang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, </a:t>
            </a: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and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 </a:t>
            </a: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Y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.</a:t>
            </a: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X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. </a:t>
            </a: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Liu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,   Sci. China-Phys. Mech. </a:t>
            </a:r>
            <a:r>
              <a:rPr lang="en-US" altLang="zh-CN" sz="1600" dirty="0" err="1">
                <a:solidFill>
                  <a:schemeClr val="bg2"/>
                </a:solidFill>
                <a:latin typeface="+mn-lt"/>
                <a:sym typeface="Symbol" pitchFamily="18" charset="2"/>
              </a:rPr>
              <a:t>Atron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. 68, 251012 (2025). </a:t>
            </a:r>
          </a:p>
          <a:p>
            <a:pPr eaLnBrk="1" hangingPunct="1">
              <a:buFont typeface="Symbol" pitchFamily="18" charset="2"/>
              <a:buNone/>
              <a:defRPr/>
            </a:pP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(a </a:t>
            </a:r>
            <a:r>
              <a:rPr lang="en-US" altLang="zh-CN" sz="1600" dirty="0" err="1">
                <a:solidFill>
                  <a:schemeClr val="bg2"/>
                </a:solidFill>
                <a:latin typeface="+mn-lt"/>
                <a:sym typeface="Symbol" pitchFamily="18" charset="2"/>
              </a:rPr>
              <a:t>rViv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: 2211.03401)</a:t>
            </a:r>
            <a:endParaRPr lang="en-US" altLang="zh-CN" sz="1600" dirty="0">
              <a:solidFill>
                <a:schemeClr val="bg2"/>
              </a:solidFill>
              <a:latin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2771418-BCC6-4007-A13E-557C2B117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17" y="1844824"/>
            <a:ext cx="4196505" cy="681250"/>
          </a:xfrm>
          <a:prstGeom prst="rect">
            <a:avLst/>
          </a:prstGeom>
        </p:spPr>
      </p:pic>
      <p:sp>
        <p:nvSpPr>
          <p:cNvPr id="21" name="Rectangle 10">
            <a:extLst>
              <a:ext uri="{FF2B5EF4-FFF2-40B4-BE49-F238E27FC236}">
                <a16:creationId xmlns:a16="http://schemas.microsoft.com/office/drawing/2014/main" id="{968A00E8-C945-4160-8DB0-E3618DE898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712" y="908720"/>
            <a:ext cx="928923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en-US" altLang="zh-CN" sz="28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 </a:t>
            </a:r>
            <a:r>
              <a:rPr lang="en-US" altLang="zh-CN" sz="26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Taking</a:t>
            </a:r>
            <a:r>
              <a:rPr lang="en-US" altLang="zh-CN" sz="20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6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the</a:t>
            </a:r>
            <a:r>
              <a:rPr lang="en-US" altLang="zh-CN" sz="20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6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thermodynamic</a:t>
            </a:r>
            <a:r>
              <a:rPr lang="en-US" altLang="zh-CN" sz="20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6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potential</a:t>
            </a:r>
            <a:r>
              <a:rPr lang="en-US" altLang="zh-CN" sz="20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6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in</a:t>
            </a:r>
            <a:r>
              <a:rPr lang="en-US" altLang="zh-CN" sz="20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6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terms</a:t>
            </a:r>
            <a:r>
              <a:rPr lang="en-US" altLang="zh-CN" sz="20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6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of</a:t>
            </a:r>
            <a:r>
              <a:rPr lang="en-US" altLang="zh-CN" sz="20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6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the</a:t>
            </a:r>
            <a:r>
              <a:rPr lang="en-US" altLang="zh-CN" sz="20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6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baryon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zh-CN" sz="26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  number</a:t>
            </a:r>
            <a:r>
              <a:rPr lang="en-US" altLang="zh-CN" sz="20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6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fluctuations or the</a:t>
            </a:r>
            <a:r>
              <a:rPr lang="en-US" altLang="zh-CN" sz="20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6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chemical</a:t>
            </a:r>
            <a:r>
              <a:rPr lang="en-US" altLang="zh-CN" sz="20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6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potential</a:t>
            </a:r>
            <a:r>
              <a:rPr lang="en-US" altLang="zh-CN" sz="20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6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fluctuations </a:t>
            </a:r>
            <a:endParaRPr lang="zh-CN" altLang="en-US" sz="2600" b="1" dirty="0">
              <a:solidFill>
                <a:schemeClr val="bg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CBC9CEA-4A4A-4829-B6A4-772021B27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2072755"/>
            <a:ext cx="4032448" cy="492149"/>
          </a:xfrm>
          <a:prstGeom prst="rect">
            <a:avLst/>
          </a:prstGeom>
        </p:spPr>
      </p:pic>
      <p:sp>
        <p:nvSpPr>
          <p:cNvPr id="24" name="Rectangle 10">
            <a:extLst>
              <a:ext uri="{FF2B5EF4-FFF2-40B4-BE49-F238E27FC236}">
                <a16:creationId xmlns:a16="http://schemas.microsoft.com/office/drawing/2014/main" id="{EF7C8AB9-3AD5-45C9-898A-6687B5FD0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89756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2800" b="1" kern="0" spc="-280" dirty="0">
                <a:solidFill>
                  <a:srgbClr val="0070C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Symbol" panose="05050102010706020507" pitchFamily="18" charset="2"/>
              </a:rPr>
              <a:t>    </a:t>
            </a:r>
            <a:r>
              <a:rPr lang="en-US" altLang="zh-CN" sz="2800" b="1" kern="0" spc="-280" dirty="0">
                <a:solidFill>
                  <a:srgbClr val="0070C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Wingdings" panose="05000000000000000000" pitchFamily="2" charset="2"/>
              </a:rPr>
              <a:t>                                                        </a:t>
            </a:r>
            <a:r>
              <a:rPr lang="zh-CN" altLang="en-US" sz="2800" b="1" kern="0" spc="-280" dirty="0">
                <a:solidFill>
                  <a:schemeClr val="bg2"/>
                </a:solidFill>
                <a:latin typeface="+mn-ea"/>
                <a:ea typeface="+mn-ea"/>
                <a:sym typeface="Wingdings" panose="05000000000000000000" pitchFamily="2" charset="2"/>
              </a:rPr>
              <a:t>，</a:t>
            </a:r>
            <a:endParaRPr lang="zh-CN" altLang="en-US" sz="2400" b="1" dirty="0">
              <a:solidFill>
                <a:schemeClr val="bg2"/>
              </a:solidFill>
              <a:latin typeface="+mn-lt"/>
              <a:ea typeface="华文行楷" panose="02010800040101010101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C4DA4C7-9494-4B08-AE9F-C9A885FD0F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5" y="2564904"/>
            <a:ext cx="2720936" cy="70100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5AE05AFD-7BFC-44EA-8C3C-B59534A80BA6}"/>
              </a:ext>
            </a:extLst>
          </p:cNvPr>
          <p:cNvSpPr/>
          <p:nvPr/>
        </p:nvSpPr>
        <p:spPr>
          <a:xfrm>
            <a:off x="251520" y="5157192"/>
            <a:ext cx="90010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600" b="1" spc="-8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The two-bottom nature of the thermodynamic potential </a:t>
            </a:r>
          </a:p>
          <a:p>
            <a:pPr>
              <a:spcBef>
                <a:spcPts val="1200"/>
              </a:spcBef>
            </a:pPr>
            <a:r>
              <a:rPr lang="en-US" altLang="zh-CN" sz="2600" b="1" spc="-8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in case of FOPT </a:t>
            </a:r>
            <a:r>
              <a:rPr lang="en-US" altLang="zh-CN" sz="2600" b="1" dirty="0">
                <a:solidFill>
                  <a:schemeClr val="bg2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Wingdings" panose="05000000000000000000" pitchFamily="2" charset="2"/>
              </a:rPr>
              <a:t></a:t>
            </a:r>
            <a:endParaRPr lang="en-US" altLang="zh-CN" sz="2600" dirty="0">
              <a:solidFill>
                <a:schemeClr val="bg2"/>
              </a:solidFill>
              <a:latin typeface="+mn-lt"/>
              <a:ea typeface="+mn-ea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8D9AAAE1-11EA-4CB4-9C8E-6407DB8B0A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2277" y="3212976"/>
            <a:ext cx="5166187" cy="194421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75E6424-B738-40E6-B7A2-07D07C798F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4171" y="5589240"/>
            <a:ext cx="4028149" cy="6781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555E7B6A-2ECA-4DA6-809F-1FBC7DF1BC80}"/>
                  </a:ext>
                </a:extLst>
              </p:cNvPr>
              <p:cNvSpPr/>
              <p:nvPr/>
            </p:nvSpPr>
            <p:spPr>
              <a:xfrm>
                <a:off x="841218" y="3789040"/>
                <a:ext cx="2650662" cy="6669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eaLnBrk="1" hangingPunct="1"/>
                <a:r>
                  <a:rPr lang="en-US" altLang="zh-CN" sz="2800" b="1" kern="0" spc="-80" dirty="0">
                    <a:solidFill>
                      <a:srgbClr val="000000"/>
                    </a:solidFill>
                    <a:latin typeface="Comic Sans MS" panose="030F0702030302020204" pitchFamily="66" charset="0"/>
                    <a:ea typeface="宋体"/>
                    <a:sym typeface="Wingdings" panose="05000000000000000000" pitchFamily="2" charset="2"/>
                  </a:rPr>
                  <a:t>with</a:t>
                </a:r>
                <a:r>
                  <a:rPr lang="en-US" altLang="zh-CN" sz="2800" b="1" kern="0" spc="-280" dirty="0">
                    <a:solidFill>
                      <a:srgbClr val="000000"/>
                    </a:solidFill>
                    <a:latin typeface="宋体"/>
                    <a:ea typeface="宋体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zh-CN" sz="2800" b="1" i="1" kern="0" spc="-280">
                            <a:solidFill>
                              <a:srgbClr val="000000">
                                <a:lumMod val="65000"/>
                                <a:lumOff val="35000"/>
                              </a:srgbClr>
                            </a:solidFill>
                            <a:latin typeface="Cambria Math" panose="02040503050406030204" pitchFamily="18" charset="0"/>
                            <a:ea typeface="+mn-ea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altLang="zh-CN" sz="2800" b="1" i="1" kern="0" spc="-280">
                            <a:solidFill>
                              <a:srgbClr val="000000">
                                <a:lumMod val="65000"/>
                                <a:lumOff val="35000"/>
                              </a:srgbClr>
                            </a:solidFill>
                            <a:latin typeface="Cambria Math" panose="02040503050406030204" pitchFamily="18" charset="0"/>
                            <a:ea typeface="+mn-ea"/>
                            <a:sym typeface="Wingdings" panose="05000000000000000000" pitchFamily="2" charset="2"/>
                          </a:rPr>
                          <m:t>𝒏</m:t>
                        </m:r>
                      </m:e>
                    </m:acc>
                    <m:r>
                      <a:rPr lang="en-US" altLang="zh-CN" sz="2800" b="1" i="1" kern="0" spc="-280"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latin typeface="Cambria Math" panose="02040503050406030204" pitchFamily="18" charset="0"/>
                        <a:ea typeface="+mn-ea"/>
                        <a:sym typeface="Wingdings" panose="05000000000000000000" pitchFamily="2" charset="2"/>
                      </a:rPr>
                      <m:t>=</m:t>
                    </m:r>
                    <m:box>
                      <m:boxPr>
                        <m:ctrlPr>
                          <a:rPr lang="en-US" altLang="zh-CN" sz="2800" b="1" i="1" kern="0" spc="-280">
                            <a:solidFill>
                              <a:srgbClr val="000000">
                                <a:lumMod val="65000"/>
                                <a:lumOff val="35000"/>
                              </a:srgbClr>
                            </a:solidFill>
                            <a:latin typeface="Cambria Math" panose="02040503050406030204" pitchFamily="18" charset="0"/>
                            <a:ea typeface="+mn-ea"/>
                            <a:sym typeface="Wingdings" panose="05000000000000000000" pitchFamily="2" charset="2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US" altLang="zh-CN" sz="2800" b="1" i="1" kern="0" spc="-280">
                                <a:solidFill>
                                  <a:srgbClr val="000000">
                                    <a:lumMod val="65000"/>
                                    <a:lumOff val="35000"/>
                                  </a:srgbClr>
                                </a:solidFill>
                                <a:latin typeface="Cambria Math" panose="02040503050406030204" pitchFamily="18" charset="0"/>
                                <a:ea typeface="+mn-ea"/>
                                <a:sym typeface="Wingdings" panose="05000000000000000000" pitchFamily="2" charset="2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sz="2800" b="1" i="1" kern="0" spc="-280">
                                    <a:solidFill>
                                      <a:srgbClr val="000000">
                                        <a:lumMod val="65000"/>
                                        <a:lumOff val="35000"/>
                                      </a:srgbClr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sym typeface="Wingdings" panose="05000000000000000000" pitchFamily="2" charset="2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b="1" i="1" kern="0" spc="-280">
                                    <a:solidFill>
                                      <a:srgbClr val="000000">
                                        <a:lumMod val="65000"/>
                                        <a:lumOff val="35000"/>
                                      </a:srgbClr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sym typeface="Wingdings" panose="05000000000000000000" pitchFamily="2" charset="2"/>
                                  </a:rPr>
                                  <m:t>𝒏</m:t>
                                </m:r>
                              </m:e>
                              <m:sub>
                                <m:r>
                                  <a:rPr lang="en-US" altLang="zh-CN" sz="2800" b="1" i="1" kern="0" spc="-280">
                                    <a:solidFill>
                                      <a:srgbClr val="000000">
                                        <a:lumMod val="65000"/>
                                        <a:lumOff val="35000"/>
                                      </a:srgbClr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sym typeface="Wingdings" panose="05000000000000000000" pitchFamily="2" charset="2"/>
                                  </a:rPr>
                                  <m:t>𝑩</m:t>
                                </m:r>
                              </m:sub>
                            </m:sSub>
                          </m:num>
                          <m:den>
                            <m:acc>
                              <m:accPr>
                                <m:chr m:val="̅"/>
                                <m:ctrlPr>
                                  <a:rPr lang="en-US" altLang="zh-CN" sz="2800" b="1" i="1" kern="0" spc="-280">
                                    <a:solidFill>
                                      <a:srgbClr val="000000">
                                        <a:lumMod val="65000"/>
                                        <a:lumOff val="35000"/>
                                      </a:srgbClr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sym typeface="Wingdings" panose="05000000000000000000" pitchFamily="2" charset="2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800" b="1" i="1" kern="0" spc="-280">
                                    <a:solidFill>
                                      <a:srgbClr val="000000">
                                        <a:lumMod val="65000"/>
                                        <a:lumOff val="35000"/>
                                      </a:srgbClr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sym typeface="Wingdings" panose="05000000000000000000" pitchFamily="2" charset="2"/>
                                  </a:rPr>
                                  <m:t>𝒏</m:t>
                                </m:r>
                              </m:e>
                            </m:acc>
                          </m:den>
                        </m:f>
                      </m:e>
                    </m:box>
                    <m:r>
                      <a:rPr lang="en-US" altLang="zh-CN" sz="2800" b="1" i="1" kern="0" spc="-280"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latin typeface="Cambria Math" panose="02040503050406030204" pitchFamily="18" charset="0"/>
                        <a:ea typeface="+mn-ea"/>
                        <a:sym typeface="Wingdings" panose="05000000000000000000" pitchFamily="2" charset="2"/>
                      </a:rPr>
                      <m:t>−</m:t>
                    </m:r>
                    <m:r>
                      <a:rPr lang="en-US" altLang="zh-CN" sz="2800" b="1" i="1" kern="0" spc="-280">
                        <a:solidFill>
                          <a:srgbClr val="000000">
                            <a:lumMod val="65000"/>
                            <a:lumOff val="35000"/>
                          </a:srgbClr>
                        </a:solidFill>
                        <a:latin typeface="Cambria Math" panose="02040503050406030204" pitchFamily="18" charset="0"/>
                        <a:ea typeface="+mn-ea"/>
                        <a:sym typeface="Wingdings" panose="05000000000000000000" pitchFamily="2" charset="2"/>
                      </a:rPr>
                      <m:t>𝟏</m:t>
                    </m:r>
                  </m:oMath>
                </a14:m>
                <a:r>
                  <a:rPr lang="en-US" altLang="zh-CN" b="1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华文行楷" panose="02010800040101010101" pitchFamily="2" charset="-122"/>
                    <a:ea typeface="华文行楷" panose="02010800040101010101" pitchFamily="2" charset="-122"/>
                  </a:rPr>
                  <a:t> </a:t>
                </a:r>
                <a:r>
                  <a:rPr lang="en-US" altLang="zh-CN" b="1" dirty="0">
                    <a:solidFill>
                      <a:srgbClr val="000000"/>
                    </a:solidFill>
                    <a:latin typeface="Times New Roman"/>
                    <a:ea typeface="华文行楷" panose="02010800040101010101" pitchFamily="2" charset="-122"/>
                  </a:rPr>
                  <a:t>,</a:t>
                </a:r>
                <a:endParaRPr lang="zh-CN" altLang="en-US" b="1" dirty="0">
                  <a:solidFill>
                    <a:srgbClr val="000000"/>
                  </a:solidFill>
                  <a:latin typeface="Times New Roman"/>
                  <a:ea typeface="华文行楷" panose="02010800040101010101" pitchFamily="2" charset="-122"/>
                </a:endParaRP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555E7B6A-2ECA-4DA6-809F-1FBC7DF1BC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218" y="3789040"/>
                <a:ext cx="2650662" cy="666914"/>
              </a:xfrm>
              <a:prstGeom prst="rect">
                <a:avLst/>
              </a:prstGeom>
              <a:blipFill>
                <a:blip r:embed="rId7"/>
                <a:stretch>
                  <a:fillRect l="-4828" t="-1835" r="-2759" b="-119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矩形 2">
            <a:extLst>
              <a:ext uri="{FF2B5EF4-FFF2-40B4-BE49-F238E27FC236}">
                <a16:creationId xmlns:a16="http://schemas.microsoft.com/office/drawing/2014/main" id="{DCB274F5-E7AC-4DEF-BE4C-1906FB206F94}"/>
              </a:ext>
            </a:extLst>
          </p:cNvPr>
          <p:cNvSpPr/>
          <p:nvPr/>
        </p:nvSpPr>
        <p:spPr>
          <a:xfrm>
            <a:off x="7318568" y="5600853"/>
            <a:ext cx="34977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1200"/>
              </a:spcBef>
            </a:pPr>
            <a:r>
              <a:rPr lang="en-US" altLang="zh-CN" sz="2600" b="1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Wingdings" panose="05000000000000000000" pitchFamily="2" charset="2"/>
              </a:rPr>
              <a:t> </a:t>
            </a:r>
            <a:r>
              <a:rPr lang="en-US" altLang="zh-CN" sz="2600" b="1" dirty="0">
                <a:solidFill>
                  <a:srgbClr val="000000"/>
                </a:solidFill>
                <a:latin typeface="Times New Roman"/>
                <a:ea typeface="华文行楷" panose="02010800040101010101" pitchFamily="2" charset="-122"/>
                <a:sym typeface="Wingdings" panose="05000000000000000000" pitchFamily="2" charset="2"/>
              </a:rPr>
              <a:t>.</a:t>
            </a:r>
            <a:endParaRPr lang="en-US" altLang="zh-CN" sz="2600" dirty="0">
              <a:solidFill>
                <a:srgbClr val="000000"/>
              </a:solidFill>
              <a:latin typeface="Times New Roman"/>
              <a:ea typeface="宋体"/>
            </a:endParaRPr>
          </a:p>
        </p:txBody>
      </p:sp>
      <p:sp>
        <p:nvSpPr>
          <p:cNvPr id="19" name="Rectangle 10">
            <a:extLst>
              <a:ext uri="{FF2B5EF4-FFF2-40B4-BE49-F238E27FC236}">
                <a16:creationId xmlns:a16="http://schemas.microsoft.com/office/drawing/2014/main" id="{8DD99A74-E77E-4309-810F-6FBB35AA7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0032" y="1700808"/>
            <a:ext cx="33123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en-US" altLang="zh-CN" sz="2000" b="1" kern="0" spc="-8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 Legendre transformation</a:t>
            </a:r>
            <a:endParaRPr lang="zh-CN" altLang="en-US" sz="2000" b="1" dirty="0">
              <a:solidFill>
                <a:schemeClr val="bg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4393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/>
      <p:bldP spid="24" grpId="0"/>
      <p:bldP spid="9" grpId="0"/>
      <p:bldP spid="2" grpId="0"/>
      <p:bldP spid="3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3"/>
          <p:cNvSpPr>
            <a:spLocks noChangeArrowheads="1"/>
          </p:cNvSpPr>
          <p:nvPr/>
        </p:nvSpPr>
        <p:spPr bwMode="auto">
          <a:xfrm>
            <a:off x="539750" y="0"/>
            <a:ext cx="86042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3600" b="1">
              <a:solidFill>
                <a:srgbClr val="FF0000"/>
              </a:solidFill>
            </a:endParaRPr>
          </a:p>
        </p:txBody>
      </p:sp>
      <p:sp>
        <p:nvSpPr>
          <p:cNvPr id="22532" name="Rectangle 10"/>
          <p:cNvSpPr>
            <a:spLocks noChangeArrowheads="1"/>
          </p:cNvSpPr>
          <p:nvPr/>
        </p:nvSpPr>
        <p:spPr bwMode="auto">
          <a:xfrm>
            <a:off x="0" y="-36095"/>
            <a:ext cx="9144000" cy="9079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lvl="0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zh-CN" sz="28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 </a:t>
            </a:r>
            <a:r>
              <a:rPr lang="en-US" altLang="zh-CN" sz="2500" b="1" kern="0" spc="-8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Taking the thermodynamic potential in terms of the baryon</a:t>
            </a:r>
          </a:p>
          <a:p>
            <a:pPr lvl="0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zh-CN" sz="2500" b="1" kern="0" spc="-8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  number fluctuations or the chemical potential fluctuations </a:t>
            </a:r>
            <a:endParaRPr lang="zh-CN" altLang="en-US" sz="2500" b="1" dirty="0">
              <a:solidFill>
                <a:srgbClr val="800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18B1696F-812E-4149-87A1-850728A67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6420184"/>
            <a:ext cx="8892480" cy="43781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buFont typeface="Symbol" pitchFamily="18" charset="2"/>
              <a:buNone/>
              <a:defRPr/>
            </a:pP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Y. Lu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,</a:t>
            </a: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 F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. </a:t>
            </a: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Gao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, </a:t>
            </a: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X.F. Luo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, </a:t>
            </a: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L. Chang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, </a:t>
            </a: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and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 </a:t>
            </a: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Y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.</a:t>
            </a: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X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. </a:t>
            </a: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Liu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,   Sci. China-Phys. Mech. </a:t>
            </a:r>
            <a:r>
              <a:rPr lang="en-US" altLang="zh-CN" sz="1600" dirty="0" err="1">
                <a:solidFill>
                  <a:schemeClr val="bg2"/>
                </a:solidFill>
                <a:latin typeface="+mn-lt"/>
                <a:sym typeface="Symbol" pitchFamily="18" charset="2"/>
              </a:rPr>
              <a:t>Atron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. 68, 251012 (2025). </a:t>
            </a:r>
          </a:p>
          <a:p>
            <a:pPr eaLnBrk="1" hangingPunct="1">
              <a:buFont typeface="Symbol" pitchFamily="18" charset="2"/>
              <a:buNone/>
              <a:defRPr/>
            </a:pP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(a </a:t>
            </a:r>
            <a:r>
              <a:rPr lang="en-US" altLang="zh-CN" sz="1600" dirty="0" err="1">
                <a:solidFill>
                  <a:schemeClr val="bg2"/>
                </a:solidFill>
                <a:latin typeface="+mn-lt"/>
                <a:sym typeface="Symbol" pitchFamily="18" charset="2"/>
              </a:rPr>
              <a:t>rViv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: 2211.03401)</a:t>
            </a:r>
            <a:endParaRPr lang="en-US" altLang="zh-CN" sz="16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24" name="Rectangle 10">
            <a:extLst>
              <a:ext uri="{FF2B5EF4-FFF2-40B4-BE49-F238E27FC236}">
                <a16:creationId xmlns:a16="http://schemas.microsoft.com/office/drawing/2014/main" id="{EF7C8AB9-3AD5-45C9-898A-6687B5FD0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36712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2800" b="1" kern="0" spc="-280" dirty="0">
                <a:solidFill>
                  <a:srgbClr val="0070C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Symbol" panose="05050102010706020507" pitchFamily="18" charset="2"/>
              </a:rPr>
              <a:t>    </a:t>
            </a:r>
            <a:r>
              <a:rPr lang="en-US" altLang="zh-CN" sz="28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experimental data &amp; calculations </a:t>
            </a:r>
            <a:r>
              <a:rPr lang="en-US" altLang="zh-CN" sz="2800" b="1" kern="0" spc="-280" dirty="0">
                <a:solidFill>
                  <a:srgbClr val="0070C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Wingdings" panose="05000000000000000000" pitchFamily="2" charset="2"/>
              </a:rPr>
              <a:t> </a:t>
            </a:r>
            <a:endParaRPr lang="zh-CN" altLang="en-US" sz="2400" b="1" dirty="0">
              <a:solidFill>
                <a:schemeClr val="bg2"/>
              </a:solidFill>
              <a:latin typeface="+mn-lt"/>
              <a:ea typeface="华文行楷" panose="02010800040101010101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AE05AFD-7BFC-44EA-8C3C-B59534A80BA6}"/>
              </a:ext>
            </a:extLst>
          </p:cNvPr>
          <p:cNvSpPr/>
          <p:nvPr/>
        </p:nvSpPr>
        <p:spPr>
          <a:xfrm>
            <a:off x="251520" y="3429000"/>
            <a:ext cx="9001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600" b="1" spc="-80" dirty="0">
                <a:solidFill>
                  <a:schemeClr val="bg2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Extracted thermodynamic potential reads </a:t>
            </a:r>
            <a:endParaRPr lang="en-US" altLang="zh-CN" sz="2600" spc="-80" dirty="0">
              <a:solidFill>
                <a:schemeClr val="bg2"/>
              </a:solidFill>
              <a:latin typeface="Comic Sans MS" panose="030F0702030302020204" pitchFamily="66" charset="0"/>
              <a:ea typeface="+mn-ea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875E6424-B738-40E6-B7A2-07D07C798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1340768"/>
            <a:ext cx="3240360" cy="54548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25FA7D89-0F94-4A6F-BA95-560B0BF72A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257" y="3858673"/>
            <a:ext cx="6686087" cy="2570189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5962A09A-A723-4BA0-9674-B7D4A56725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1332065"/>
            <a:ext cx="2622681" cy="207276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529AED7-6B57-4E24-B552-455C88454B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8225" y="1412776"/>
            <a:ext cx="2312124" cy="20162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A4651174-CA82-4501-B2C1-19AE17FF0786}"/>
                  </a:ext>
                </a:extLst>
              </p:cNvPr>
              <p:cNvSpPr/>
              <p:nvPr/>
            </p:nvSpPr>
            <p:spPr>
              <a:xfrm>
                <a:off x="6588225" y="1268760"/>
                <a:ext cx="2312124" cy="246221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altLang="zh-CN" sz="1000" b="1" spc="-80" dirty="0">
                    <a:solidFill>
                      <a:srgbClr val="000000"/>
                    </a:solidFill>
                    <a:ea typeface="华文行楷" panose="02010800040101010101" pitchFamily="2" charset="-122"/>
                    <a:sym typeface="Symbol" panose="05050102010706020507" pitchFamily="18" charset="2"/>
                  </a:rPr>
                  <a:t>     </a:t>
                </a:r>
                <a14:m>
                  <m:oMath xmlns:m="http://schemas.openxmlformats.org/officeDocument/2006/math">
                    <m:r>
                      <a:rPr lang="en-US" altLang="zh-CN" sz="1000" b="1" i="1" spc="-6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华文行楷" panose="02010800040101010101" pitchFamily="2" charset="-122"/>
                        <a:sym typeface="Symbol" panose="05050102010706020507" pitchFamily="18" charset="2"/>
                      </a:rPr>
                      <m:t></m:t>
                    </m:r>
                  </m:oMath>
                </a14:m>
                <a:r>
                  <a:rPr lang="en-US" altLang="zh-CN" sz="1000" b="1" spc="-60" dirty="0">
                    <a:solidFill>
                      <a:srgbClr val="000000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</a:rPr>
                  <a:t> Along the freeze-out line in DSE </a:t>
                </a:r>
                <a:endParaRPr lang="zh-CN" altLang="en-US" sz="1000" spc="-60" dirty="0"/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A4651174-CA82-4501-B2C1-19AE17FF07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5" y="1268760"/>
                <a:ext cx="2312124" cy="246221"/>
              </a:xfrm>
              <a:prstGeom prst="rect">
                <a:avLst/>
              </a:prstGeom>
              <a:blipFill>
                <a:blip r:embed="rId6"/>
                <a:stretch>
                  <a:fillRect b="-121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594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4" grpId="0"/>
      <p:bldP spid="9" grpId="0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3"/>
          <p:cNvSpPr>
            <a:spLocks noChangeArrowheads="1"/>
          </p:cNvSpPr>
          <p:nvPr/>
        </p:nvSpPr>
        <p:spPr bwMode="auto">
          <a:xfrm>
            <a:off x="539750" y="0"/>
            <a:ext cx="86042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3600" b="1">
              <a:solidFill>
                <a:srgbClr val="FF0000"/>
              </a:solidFill>
            </a:endParaRPr>
          </a:p>
        </p:txBody>
      </p:sp>
      <p:sp>
        <p:nvSpPr>
          <p:cNvPr id="22532" name="Rectangle 10"/>
          <p:cNvSpPr>
            <a:spLocks noChangeArrowheads="1"/>
          </p:cNvSpPr>
          <p:nvPr/>
        </p:nvSpPr>
        <p:spPr bwMode="auto">
          <a:xfrm>
            <a:off x="0" y="-36095"/>
            <a:ext cx="9144000" cy="9079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lvl="0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zh-CN" sz="28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 </a:t>
            </a:r>
            <a:r>
              <a:rPr lang="en-US" altLang="zh-CN" sz="2500" b="1" kern="0" spc="-8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Taking the thermodynamic potential in terms of the baryon</a:t>
            </a:r>
          </a:p>
          <a:p>
            <a:pPr lvl="0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zh-CN" sz="2500" b="1" kern="0" spc="-8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  number fluctuations or the chemical potential fluctuations </a:t>
            </a:r>
            <a:endParaRPr lang="zh-CN" altLang="en-US" sz="2500" b="1" dirty="0">
              <a:solidFill>
                <a:srgbClr val="800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18B1696F-812E-4149-87A1-850728A67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6420184"/>
            <a:ext cx="8892480" cy="43781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buFont typeface="Symbol" pitchFamily="18" charset="2"/>
              <a:buNone/>
              <a:defRPr/>
            </a:pP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Y. Lu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,</a:t>
            </a: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 F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. </a:t>
            </a: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Gao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, </a:t>
            </a: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X.F. Luo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, </a:t>
            </a: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L. Chang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, </a:t>
            </a: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and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 </a:t>
            </a: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Y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.</a:t>
            </a: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X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. </a:t>
            </a:r>
            <a:r>
              <a:rPr lang="en-US" altLang="zh-CN" sz="16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Liu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,   Sci. China-Phys. Mech. </a:t>
            </a:r>
            <a:r>
              <a:rPr lang="en-US" altLang="zh-CN" sz="1600" dirty="0" err="1">
                <a:solidFill>
                  <a:schemeClr val="bg2"/>
                </a:solidFill>
                <a:latin typeface="+mn-lt"/>
                <a:sym typeface="Symbol" pitchFamily="18" charset="2"/>
              </a:rPr>
              <a:t>Atron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. 68, 251012 (2025). </a:t>
            </a:r>
          </a:p>
          <a:p>
            <a:pPr eaLnBrk="1" hangingPunct="1">
              <a:buFont typeface="Symbol" pitchFamily="18" charset="2"/>
              <a:buNone/>
              <a:defRPr/>
            </a:pP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(a </a:t>
            </a:r>
            <a:r>
              <a:rPr lang="en-US" altLang="zh-CN" sz="1600" dirty="0" err="1">
                <a:solidFill>
                  <a:schemeClr val="bg2"/>
                </a:solidFill>
                <a:latin typeface="+mn-lt"/>
                <a:sym typeface="Symbol" pitchFamily="18" charset="2"/>
              </a:rPr>
              <a:t>rViv</a:t>
            </a:r>
            <a:r>
              <a:rPr lang="en-US" altLang="zh-CN" sz="1600" dirty="0">
                <a:solidFill>
                  <a:schemeClr val="bg2"/>
                </a:solidFill>
                <a:latin typeface="+mn-lt"/>
                <a:sym typeface="Symbol" pitchFamily="18" charset="2"/>
              </a:rPr>
              <a:t>: 2211.03401)</a:t>
            </a:r>
            <a:endParaRPr lang="en-US" altLang="zh-CN" sz="16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24" name="Rectangle 10">
            <a:extLst>
              <a:ext uri="{FF2B5EF4-FFF2-40B4-BE49-F238E27FC236}">
                <a16:creationId xmlns:a16="http://schemas.microsoft.com/office/drawing/2014/main" id="{EF7C8AB9-3AD5-45C9-898A-6687B5FD0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36712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2800" b="1" kern="0" spc="-280" dirty="0">
                <a:solidFill>
                  <a:srgbClr val="0070C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Symbol" panose="05050102010706020507" pitchFamily="18" charset="2"/>
              </a:rPr>
              <a:t>    </a:t>
            </a:r>
            <a:r>
              <a:rPr lang="en-US" altLang="zh-CN" sz="28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Check via the NJL model</a:t>
            </a:r>
            <a:endParaRPr lang="zh-CN" altLang="en-US" sz="2400" b="1" dirty="0">
              <a:solidFill>
                <a:schemeClr val="bg2"/>
              </a:solidFill>
              <a:latin typeface="+mn-lt"/>
              <a:ea typeface="华文行楷" panose="0201080004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6868C20-6E21-4306-B466-51E4CA4E9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619" y="1359931"/>
            <a:ext cx="5965096" cy="468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05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3"/>
          <p:cNvSpPr>
            <a:spLocks noChangeArrowheads="1"/>
          </p:cNvSpPr>
          <p:nvPr/>
        </p:nvSpPr>
        <p:spPr bwMode="auto">
          <a:xfrm>
            <a:off x="539750" y="0"/>
            <a:ext cx="86042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3600" b="1">
              <a:solidFill>
                <a:srgbClr val="FF0000"/>
              </a:solidFill>
            </a:endParaRPr>
          </a:p>
        </p:txBody>
      </p:sp>
      <p:sp>
        <p:nvSpPr>
          <p:cNvPr id="22532" name="Rectangle 10"/>
          <p:cNvSpPr>
            <a:spLocks noChangeArrowheads="1"/>
          </p:cNvSpPr>
          <p:nvPr/>
        </p:nvSpPr>
        <p:spPr bwMode="auto">
          <a:xfrm>
            <a:off x="0" y="-36095"/>
            <a:ext cx="9144000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lvl="0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zh-CN" sz="3000" b="1" kern="0" spc="-8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 Including</a:t>
            </a:r>
            <a:r>
              <a:rPr lang="en-US" altLang="zh-CN" sz="2600" b="1" kern="0" spc="-8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3000" b="1" kern="0" spc="-8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the</a:t>
            </a:r>
            <a:r>
              <a:rPr lang="en-US" altLang="zh-CN" sz="1800" b="1" kern="0" spc="-8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3000" b="1" kern="0" spc="-8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dynamical</a:t>
            </a:r>
            <a:r>
              <a:rPr lang="en-US" altLang="zh-CN" sz="1800" b="1" kern="0" spc="-8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3000" b="1" kern="0" spc="-8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evolution</a:t>
            </a:r>
            <a:r>
              <a:rPr lang="en-US" altLang="zh-CN" sz="2000" b="1" kern="0" spc="-8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3000" b="1" kern="0" spc="-8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&amp;</a:t>
            </a:r>
            <a:r>
              <a:rPr lang="en-US" altLang="zh-CN" sz="2000" b="1" kern="0" spc="-8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3000" b="1" kern="0" spc="-8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other effects</a:t>
            </a:r>
            <a:endParaRPr lang="zh-CN" altLang="en-US" sz="3000" b="1" dirty="0">
              <a:solidFill>
                <a:srgbClr val="800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18B1696F-812E-4149-87A1-850728A67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6420184"/>
            <a:ext cx="8892480" cy="43781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buFont typeface="Symbol" pitchFamily="18" charset="2"/>
              <a:buNone/>
              <a:defRPr/>
            </a:pPr>
            <a:r>
              <a:rPr lang="en-US" altLang="zh-CN" sz="1800" b="1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L.J. Jiang</a:t>
            </a:r>
            <a:r>
              <a:rPr lang="en-US" altLang="zh-CN" sz="1800" b="1" dirty="0">
                <a:solidFill>
                  <a:schemeClr val="bg2"/>
                </a:solidFill>
                <a:latin typeface="+mn-lt"/>
                <a:sym typeface="Symbol" pitchFamily="18" charset="2"/>
              </a:rPr>
              <a:t>,</a:t>
            </a:r>
            <a:r>
              <a:rPr lang="en-US" altLang="zh-CN" sz="1800" b="1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 F</a:t>
            </a:r>
            <a:r>
              <a:rPr lang="en-US" altLang="zh-CN" sz="1800" b="1" dirty="0">
                <a:solidFill>
                  <a:schemeClr val="bg2"/>
                </a:solidFill>
                <a:latin typeface="+mn-lt"/>
                <a:sym typeface="Symbol" pitchFamily="18" charset="2"/>
              </a:rPr>
              <a:t>. </a:t>
            </a:r>
            <a:r>
              <a:rPr lang="en-US" altLang="zh-CN" sz="1800" b="1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Gao</a:t>
            </a:r>
            <a:r>
              <a:rPr lang="en-US" altLang="zh-CN" sz="1800" b="1" dirty="0">
                <a:solidFill>
                  <a:schemeClr val="bg2"/>
                </a:solidFill>
                <a:latin typeface="+mn-lt"/>
                <a:sym typeface="Symbol" pitchFamily="18" charset="2"/>
              </a:rPr>
              <a:t>, </a:t>
            </a:r>
            <a:r>
              <a:rPr lang="en-US" altLang="zh-CN" sz="1800" b="1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and</a:t>
            </a:r>
            <a:r>
              <a:rPr lang="en-US" altLang="zh-CN" sz="1800" b="1" dirty="0">
                <a:solidFill>
                  <a:schemeClr val="bg2"/>
                </a:solidFill>
                <a:latin typeface="+mn-lt"/>
                <a:sym typeface="Symbol" pitchFamily="18" charset="2"/>
              </a:rPr>
              <a:t> </a:t>
            </a:r>
            <a:r>
              <a:rPr lang="en-US" altLang="zh-CN" sz="1800" b="1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Y</a:t>
            </a:r>
            <a:r>
              <a:rPr lang="en-US" altLang="zh-CN" sz="1800" b="1" dirty="0">
                <a:solidFill>
                  <a:schemeClr val="bg2"/>
                </a:solidFill>
                <a:latin typeface="+mn-lt"/>
                <a:sym typeface="Symbol" pitchFamily="18" charset="2"/>
              </a:rPr>
              <a:t>.</a:t>
            </a:r>
            <a:r>
              <a:rPr lang="en-US" altLang="zh-CN" sz="1800" b="1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X</a:t>
            </a:r>
            <a:r>
              <a:rPr lang="en-US" altLang="zh-CN" sz="1800" b="1" dirty="0">
                <a:solidFill>
                  <a:schemeClr val="bg2"/>
                </a:solidFill>
                <a:latin typeface="+mn-lt"/>
                <a:sym typeface="Symbol" pitchFamily="18" charset="2"/>
              </a:rPr>
              <a:t>. </a:t>
            </a:r>
            <a:r>
              <a:rPr lang="en-US" altLang="zh-CN" sz="1800" b="1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Liu</a:t>
            </a:r>
            <a:r>
              <a:rPr lang="en-US" altLang="zh-CN" sz="1800" b="1" dirty="0">
                <a:solidFill>
                  <a:schemeClr val="bg2"/>
                </a:solidFill>
                <a:latin typeface="+mn-lt"/>
                <a:sym typeface="Symbol" pitchFamily="18" charset="2"/>
              </a:rPr>
              <a:t>,   Eur. Phys. J. C 85, 807 (2025). (</a:t>
            </a:r>
            <a:r>
              <a:rPr lang="en-US" altLang="zh-CN" sz="1800" b="1" dirty="0" err="1">
                <a:solidFill>
                  <a:schemeClr val="bg2"/>
                </a:solidFill>
                <a:latin typeface="+mn-lt"/>
                <a:sym typeface="Symbol" pitchFamily="18" charset="2"/>
              </a:rPr>
              <a:t>arViv</a:t>
            </a:r>
            <a:r>
              <a:rPr lang="en-US" altLang="zh-CN" sz="1800" b="1" dirty="0">
                <a:solidFill>
                  <a:schemeClr val="bg2"/>
                </a:solidFill>
                <a:latin typeface="+mn-lt"/>
                <a:sym typeface="Symbol" pitchFamily="18" charset="2"/>
              </a:rPr>
              <a:t>: 2310.15770)</a:t>
            </a:r>
            <a:endParaRPr lang="en-US" altLang="zh-CN" sz="1800" b="1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24" name="Rectangle 10">
            <a:extLst>
              <a:ext uri="{FF2B5EF4-FFF2-40B4-BE49-F238E27FC236}">
                <a16:creationId xmlns:a16="http://schemas.microsoft.com/office/drawing/2014/main" id="{EF7C8AB9-3AD5-45C9-898A-6687B5FD0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29516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2800" b="1" kern="0" spc="-280" dirty="0">
                <a:solidFill>
                  <a:srgbClr val="0070C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Symbol" panose="05050102010706020507" pitchFamily="18" charset="2"/>
              </a:rPr>
              <a:t>    </a:t>
            </a:r>
            <a:r>
              <a:rPr lang="en-US" altLang="zh-CN" sz="28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600" b="1" kern="0" spc="-80" dirty="0">
                <a:solidFill>
                  <a:srgbClr val="0070C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With the Fokker-Planck equation &amp; relation time approx.</a:t>
            </a:r>
            <a:endParaRPr lang="zh-CN" altLang="en-US" sz="2600" b="1" dirty="0">
              <a:solidFill>
                <a:schemeClr val="bg2"/>
              </a:solidFill>
              <a:latin typeface="+mn-lt"/>
              <a:ea typeface="华文行楷" panose="02010800040101010101" pitchFamily="2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B513EE9-48DD-4CFA-B971-5D74F4C23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660" y="980728"/>
            <a:ext cx="7532679" cy="1927654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633C33B-C895-49A8-BDA4-DBF237E77E6B}"/>
              </a:ext>
            </a:extLst>
          </p:cNvPr>
          <p:cNvSpPr/>
          <p:nvPr/>
        </p:nvSpPr>
        <p:spPr>
          <a:xfrm>
            <a:off x="1187624" y="2181470"/>
            <a:ext cx="73930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zh-CN" sz="900" b="1" i="1" dirty="0">
                <a:solidFill>
                  <a:srgbClr val="131413"/>
                </a:solidFill>
                <a:latin typeface="MTMI"/>
              </a:rPr>
              <a:t>τ</a:t>
            </a:r>
            <a:r>
              <a:rPr lang="en-US" altLang="zh-CN" sz="900" b="1" baseline="-25000" dirty="0" err="1">
                <a:solidFill>
                  <a:srgbClr val="131413"/>
                </a:solidFill>
                <a:latin typeface="Times-Italic"/>
              </a:rPr>
              <a:t>rel</a:t>
            </a:r>
            <a:r>
              <a:rPr lang="en-US" altLang="zh-CN" sz="900" b="1" i="1" dirty="0">
                <a:solidFill>
                  <a:srgbClr val="131413"/>
                </a:solidFill>
                <a:latin typeface="Times-Italic"/>
              </a:rPr>
              <a:t> </a:t>
            </a:r>
            <a:r>
              <a:rPr lang="en-US" altLang="zh-CN" sz="900" b="1" dirty="0">
                <a:solidFill>
                  <a:srgbClr val="131413"/>
                </a:solidFill>
                <a:latin typeface="MTSYN"/>
              </a:rPr>
              <a:t>= </a:t>
            </a:r>
            <a:r>
              <a:rPr lang="en-US" altLang="zh-CN" sz="900" b="1" dirty="0">
                <a:solidFill>
                  <a:srgbClr val="131413"/>
                </a:solidFill>
                <a:latin typeface="Times-Roman"/>
              </a:rPr>
              <a:t>0</a:t>
            </a:r>
            <a:r>
              <a:rPr lang="en-US" altLang="zh-CN" sz="900" b="1" i="1" dirty="0">
                <a:solidFill>
                  <a:srgbClr val="131413"/>
                </a:solidFill>
                <a:latin typeface="MTMI"/>
              </a:rPr>
              <a:t>.</a:t>
            </a:r>
            <a:r>
              <a:rPr lang="en-US" altLang="zh-CN" sz="900" b="1" dirty="0">
                <a:solidFill>
                  <a:srgbClr val="131413"/>
                </a:solidFill>
                <a:latin typeface="Times-Roman"/>
              </a:rPr>
              <a:t>1 </a:t>
            </a:r>
            <a:r>
              <a:rPr lang="en-US" altLang="zh-CN" sz="900" b="1" dirty="0" err="1">
                <a:solidFill>
                  <a:srgbClr val="131413"/>
                </a:solidFill>
                <a:latin typeface="Times-Roman"/>
              </a:rPr>
              <a:t>fm</a:t>
            </a:r>
            <a:endParaRPr lang="zh-CN" altLang="en-US" sz="900" b="1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87193C1-08AB-4230-9D80-57B1CEEA9018}"/>
              </a:ext>
            </a:extLst>
          </p:cNvPr>
          <p:cNvSpPr/>
          <p:nvPr/>
        </p:nvSpPr>
        <p:spPr>
          <a:xfrm>
            <a:off x="2627784" y="2205444"/>
            <a:ext cx="73930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zh-CN" sz="900" b="1" i="1" dirty="0">
                <a:solidFill>
                  <a:srgbClr val="131413"/>
                </a:solidFill>
                <a:latin typeface="MTMI"/>
              </a:rPr>
              <a:t>τ</a:t>
            </a:r>
            <a:r>
              <a:rPr lang="en-US" altLang="zh-CN" sz="900" b="1" baseline="-25000" dirty="0" err="1">
                <a:solidFill>
                  <a:srgbClr val="131413"/>
                </a:solidFill>
                <a:latin typeface="Times-Italic"/>
              </a:rPr>
              <a:t>rel</a:t>
            </a:r>
            <a:r>
              <a:rPr lang="en-US" altLang="zh-CN" sz="900" b="1" i="1" dirty="0">
                <a:solidFill>
                  <a:srgbClr val="131413"/>
                </a:solidFill>
                <a:latin typeface="Times-Italic"/>
              </a:rPr>
              <a:t> </a:t>
            </a:r>
            <a:r>
              <a:rPr lang="en-US" altLang="zh-CN" sz="900" b="1" dirty="0">
                <a:solidFill>
                  <a:srgbClr val="131413"/>
                </a:solidFill>
                <a:latin typeface="MTSYN"/>
              </a:rPr>
              <a:t>= </a:t>
            </a:r>
            <a:r>
              <a:rPr lang="en-US" altLang="zh-CN" sz="900" b="1" dirty="0">
                <a:solidFill>
                  <a:srgbClr val="131413"/>
                </a:solidFill>
                <a:latin typeface="Times-Roman"/>
              </a:rPr>
              <a:t>0</a:t>
            </a:r>
            <a:r>
              <a:rPr lang="en-US" altLang="zh-CN" sz="900" b="1" i="1" dirty="0">
                <a:solidFill>
                  <a:srgbClr val="131413"/>
                </a:solidFill>
                <a:latin typeface="MTMI"/>
              </a:rPr>
              <a:t>.</a:t>
            </a:r>
            <a:r>
              <a:rPr lang="en-US" altLang="zh-CN" sz="900" b="1" dirty="0">
                <a:solidFill>
                  <a:srgbClr val="131413"/>
                </a:solidFill>
                <a:latin typeface="Times-Roman"/>
              </a:rPr>
              <a:t>1 </a:t>
            </a:r>
            <a:r>
              <a:rPr lang="en-US" altLang="zh-CN" sz="900" b="1" dirty="0" err="1">
                <a:solidFill>
                  <a:srgbClr val="131413"/>
                </a:solidFill>
                <a:latin typeface="Times-Roman"/>
              </a:rPr>
              <a:t>fm</a:t>
            </a:r>
            <a:endParaRPr lang="zh-CN" altLang="en-US" sz="900" b="1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A666A52-16AF-4A44-88F3-F128F6461F38}"/>
              </a:ext>
            </a:extLst>
          </p:cNvPr>
          <p:cNvSpPr/>
          <p:nvPr/>
        </p:nvSpPr>
        <p:spPr>
          <a:xfrm>
            <a:off x="4067944" y="2204864"/>
            <a:ext cx="73930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zh-CN" sz="900" b="1" i="1" dirty="0">
                <a:solidFill>
                  <a:srgbClr val="131413"/>
                </a:solidFill>
                <a:latin typeface="MTMI"/>
              </a:rPr>
              <a:t>τ</a:t>
            </a:r>
            <a:r>
              <a:rPr lang="en-US" altLang="zh-CN" sz="900" b="1" baseline="-25000" dirty="0" err="1">
                <a:solidFill>
                  <a:srgbClr val="131413"/>
                </a:solidFill>
                <a:latin typeface="Times-Italic"/>
              </a:rPr>
              <a:t>rel</a:t>
            </a:r>
            <a:r>
              <a:rPr lang="en-US" altLang="zh-CN" sz="900" b="1" i="1" dirty="0">
                <a:solidFill>
                  <a:srgbClr val="131413"/>
                </a:solidFill>
                <a:latin typeface="Times-Italic"/>
              </a:rPr>
              <a:t> </a:t>
            </a:r>
            <a:r>
              <a:rPr lang="en-US" altLang="zh-CN" sz="900" b="1" dirty="0">
                <a:solidFill>
                  <a:srgbClr val="131413"/>
                </a:solidFill>
                <a:latin typeface="MTSYN"/>
              </a:rPr>
              <a:t>= </a:t>
            </a:r>
            <a:r>
              <a:rPr lang="en-US" altLang="zh-CN" sz="900" b="1" dirty="0">
                <a:solidFill>
                  <a:srgbClr val="131413"/>
                </a:solidFill>
                <a:latin typeface="Times-Roman"/>
              </a:rPr>
              <a:t>0</a:t>
            </a:r>
            <a:r>
              <a:rPr lang="en-US" altLang="zh-CN" sz="900" b="1" i="1" dirty="0">
                <a:solidFill>
                  <a:srgbClr val="131413"/>
                </a:solidFill>
                <a:latin typeface="MTMI"/>
              </a:rPr>
              <a:t>.</a:t>
            </a:r>
            <a:r>
              <a:rPr lang="en-US" altLang="zh-CN" sz="900" b="1" dirty="0">
                <a:solidFill>
                  <a:srgbClr val="131413"/>
                </a:solidFill>
                <a:latin typeface="Times-Roman"/>
              </a:rPr>
              <a:t>1 </a:t>
            </a:r>
            <a:r>
              <a:rPr lang="en-US" altLang="zh-CN" sz="900" b="1" dirty="0" err="1">
                <a:solidFill>
                  <a:srgbClr val="131413"/>
                </a:solidFill>
                <a:latin typeface="Times-Roman"/>
              </a:rPr>
              <a:t>fm</a:t>
            </a:r>
            <a:endParaRPr lang="zh-CN" altLang="en-US" sz="900" b="1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94482DE-65D5-4BA5-8B8D-7BAF8C75B358}"/>
              </a:ext>
            </a:extLst>
          </p:cNvPr>
          <p:cNvSpPr/>
          <p:nvPr/>
        </p:nvSpPr>
        <p:spPr>
          <a:xfrm>
            <a:off x="5508104" y="2271300"/>
            <a:ext cx="73930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zh-CN" sz="900" b="1" i="1" dirty="0">
                <a:solidFill>
                  <a:srgbClr val="131413"/>
                </a:solidFill>
                <a:latin typeface="MTMI"/>
              </a:rPr>
              <a:t>τ</a:t>
            </a:r>
            <a:r>
              <a:rPr lang="en-US" altLang="zh-CN" sz="900" b="1" baseline="-25000" dirty="0" err="1">
                <a:solidFill>
                  <a:srgbClr val="131413"/>
                </a:solidFill>
                <a:latin typeface="Times-Italic"/>
              </a:rPr>
              <a:t>rel</a:t>
            </a:r>
            <a:r>
              <a:rPr lang="en-US" altLang="zh-CN" sz="900" b="1" i="1" dirty="0">
                <a:solidFill>
                  <a:srgbClr val="131413"/>
                </a:solidFill>
                <a:latin typeface="Times-Italic"/>
              </a:rPr>
              <a:t> </a:t>
            </a:r>
            <a:r>
              <a:rPr lang="en-US" altLang="zh-CN" sz="900" b="1" dirty="0">
                <a:solidFill>
                  <a:srgbClr val="131413"/>
                </a:solidFill>
                <a:latin typeface="MTSYN"/>
              </a:rPr>
              <a:t>= </a:t>
            </a:r>
            <a:r>
              <a:rPr lang="en-US" altLang="zh-CN" sz="900" b="1" dirty="0">
                <a:solidFill>
                  <a:srgbClr val="131413"/>
                </a:solidFill>
                <a:latin typeface="Times-Roman"/>
              </a:rPr>
              <a:t>0</a:t>
            </a:r>
            <a:r>
              <a:rPr lang="en-US" altLang="zh-CN" sz="900" b="1" i="1" dirty="0">
                <a:solidFill>
                  <a:srgbClr val="131413"/>
                </a:solidFill>
                <a:latin typeface="MTMI"/>
              </a:rPr>
              <a:t>.</a:t>
            </a:r>
            <a:r>
              <a:rPr lang="en-US" altLang="zh-CN" sz="900" b="1" dirty="0">
                <a:solidFill>
                  <a:srgbClr val="131413"/>
                </a:solidFill>
                <a:latin typeface="Times-Roman"/>
              </a:rPr>
              <a:t>1 </a:t>
            </a:r>
            <a:r>
              <a:rPr lang="en-US" altLang="zh-CN" sz="900" b="1" dirty="0" err="1">
                <a:solidFill>
                  <a:srgbClr val="131413"/>
                </a:solidFill>
                <a:latin typeface="Times-Roman"/>
              </a:rPr>
              <a:t>fm</a:t>
            </a:r>
            <a:endParaRPr lang="zh-CN" altLang="en-US" sz="900" b="1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B16DC46-01F4-4EAA-8D24-2D3866680188}"/>
              </a:ext>
            </a:extLst>
          </p:cNvPr>
          <p:cNvSpPr/>
          <p:nvPr/>
        </p:nvSpPr>
        <p:spPr>
          <a:xfrm>
            <a:off x="6948264" y="2295641"/>
            <a:ext cx="73930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zh-CN" sz="900" b="1" i="1" dirty="0">
                <a:solidFill>
                  <a:srgbClr val="131413"/>
                </a:solidFill>
                <a:latin typeface="MTMI"/>
              </a:rPr>
              <a:t>τ</a:t>
            </a:r>
            <a:r>
              <a:rPr lang="en-US" altLang="zh-CN" sz="900" b="1" baseline="-25000" dirty="0" err="1">
                <a:solidFill>
                  <a:srgbClr val="131413"/>
                </a:solidFill>
                <a:latin typeface="Times-Italic"/>
              </a:rPr>
              <a:t>rel</a:t>
            </a:r>
            <a:r>
              <a:rPr lang="en-US" altLang="zh-CN" sz="900" b="1" i="1" dirty="0">
                <a:solidFill>
                  <a:srgbClr val="131413"/>
                </a:solidFill>
                <a:latin typeface="Times-Italic"/>
              </a:rPr>
              <a:t> </a:t>
            </a:r>
            <a:r>
              <a:rPr lang="en-US" altLang="zh-CN" sz="900" b="1" dirty="0">
                <a:solidFill>
                  <a:srgbClr val="131413"/>
                </a:solidFill>
                <a:latin typeface="MTSYN"/>
              </a:rPr>
              <a:t>= </a:t>
            </a:r>
            <a:r>
              <a:rPr lang="en-US" altLang="zh-CN" sz="900" b="1" dirty="0">
                <a:solidFill>
                  <a:srgbClr val="131413"/>
                </a:solidFill>
                <a:latin typeface="Times-Roman"/>
              </a:rPr>
              <a:t>0</a:t>
            </a:r>
            <a:r>
              <a:rPr lang="en-US" altLang="zh-CN" sz="900" b="1" i="1" dirty="0">
                <a:solidFill>
                  <a:srgbClr val="131413"/>
                </a:solidFill>
                <a:latin typeface="MTMI"/>
              </a:rPr>
              <a:t>.</a:t>
            </a:r>
            <a:r>
              <a:rPr lang="en-US" altLang="zh-CN" sz="900" b="1" dirty="0">
                <a:solidFill>
                  <a:srgbClr val="131413"/>
                </a:solidFill>
                <a:latin typeface="Times-Roman"/>
              </a:rPr>
              <a:t>1 </a:t>
            </a:r>
            <a:r>
              <a:rPr lang="en-US" altLang="zh-CN" sz="900" b="1" dirty="0" err="1">
                <a:solidFill>
                  <a:srgbClr val="131413"/>
                </a:solidFill>
                <a:latin typeface="Times-Roman"/>
              </a:rPr>
              <a:t>fm</a:t>
            </a:r>
            <a:endParaRPr lang="zh-CN" altLang="en-US" sz="900" b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96B4FDC-1259-41AB-8C71-51EE27445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132" y="2982403"/>
            <a:ext cx="2907764" cy="260683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8E15879-A37D-412F-8D38-0FB1D6912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5" y="2982401"/>
            <a:ext cx="2664296" cy="260683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BCE6DE8-27D8-44ED-8EDC-864341D46C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6216" y="2996952"/>
            <a:ext cx="2228082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132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4" grpId="0"/>
      <p:bldP spid="4" grpId="0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3"/>
          <p:cNvSpPr>
            <a:spLocks noChangeArrowheads="1"/>
          </p:cNvSpPr>
          <p:nvPr/>
        </p:nvSpPr>
        <p:spPr bwMode="auto">
          <a:xfrm>
            <a:off x="539750" y="0"/>
            <a:ext cx="86042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3600" b="1">
              <a:solidFill>
                <a:srgbClr val="FF0000"/>
              </a:solidFill>
            </a:endParaRPr>
          </a:p>
        </p:txBody>
      </p:sp>
      <p:sp>
        <p:nvSpPr>
          <p:cNvPr id="22532" name="Rectangle 10"/>
          <p:cNvSpPr>
            <a:spLocks noChangeArrowheads="1"/>
          </p:cNvSpPr>
          <p:nvPr/>
        </p:nvSpPr>
        <p:spPr bwMode="auto">
          <a:xfrm>
            <a:off x="0" y="-26988"/>
            <a:ext cx="9144000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None/>
              <a:defRPr/>
            </a:pPr>
            <a:r>
              <a:rPr lang="en-US" altLang="zh-CN" b="1" kern="0" spc="-80" dirty="0">
                <a:solidFill>
                  <a:srgbClr val="800000"/>
                </a:solidFill>
                <a:latin typeface="Times New Roman"/>
                <a:ea typeface="宋体"/>
                <a:cs typeface="Times New Roman" panose="02020603050405020304" pitchFamily="18" charset="0"/>
                <a:sym typeface="Symbol" panose="05050102010706020507" pitchFamily="18" charset="2"/>
              </a:rPr>
              <a:t>4.</a:t>
            </a:r>
            <a:r>
              <a:rPr lang="zh-CN" altLang="en-US" b="1" kern="0" dirty="0">
                <a:solidFill>
                  <a:srgbClr val="800000"/>
                </a:solidFill>
                <a:latin typeface="Comic Sans MS" panose="030F0702030302020204" pitchFamily="66" charset="0"/>
                <a:ea typeface="宋体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2800" b="1" kern="0" dirty="0">
                <a:solidFill>
                  <a:srgbClr val="800000"/>
                </a:solidFill>
                <a:latin typeface="Comic Sans MS" panose="030F0702030302020204" pitchFamily="66" charset="0"/>
                <a:ea typeface="宋体"/>
                <a:cs typeface="Times New Roman" panose="02020603050405020304" pitchFamily="18" charset="0"/>
                <a:sym typeface="Symbol" panose="05050102010706020507" pitchFamily="18" charset="2"/>
              </a:rPr>
              <a:t>Possibility for the CEP to be detected at RHIC</a:t>
            </a:r>
            <a:endParaRPr lang="zh-CN" altLang="en-US" sz="2800" b="1" dirty="0">
              <a:solidFill>
                <a:schemeClr val="bg2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0"/>
              <p:cNvSpPr>
                <a:spLocks noChangeArrowheads="1"/>
              </p:cNvSpPr>
              <p:nvPr/>
            </p:nvSpPr>
            <p:spPr bwMode="auto">
              <a:xfrm>
                <a:off x="0" y="476672"/>
                <a:ext cx="9066213" cy="5091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SzPct val="80000"/>
                  <a:buFont typeface="Wingdings" panose="05000000000000000000" pitchFamily="2" charset="2"/>
                  <a:buChar char="l"/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90000"/>
                  <a:buChar char="–"/>
                  <a:defRPr kumimoji="1"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lvl="0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zh-CN" sz="2600" b="1" dirty="0">
                    <a:solidFill>
                      <a:schemeClr val="bg2"/>
                    </a:solidFill>
                    <a:sym typeface="Symbol" panose="05050102010706020507" pitchFamily="18" charset="2"/>
                  </a:rPr>
                  <a:t> </a:t>
                </a:r>
                <a:r>
                  <a:rPr lang="en-US" altLang="zh-CN" sz="2600" b="1" dirty="0">
                    <a:solidFill>
                      <a:schemeClr val="bg2"/>
                    </a:solidFill>
                    <a:latin typeface="Comic Sans MS" panose="030F0702030302020204" pitchFamily="66" charset="0"/>
                    <a:sym typeface="Symbol" panose="05050102010706020507" pitchFamily="18" charset="2"/>
                  </a:rPr>
                  <a:t>Generally </a:t>
                </a:r>
                <a:r>
                  <a:rPr lang="en-US" altLang="zh-CN" sz="2400" b="1" kern="0" dirty="0">
                    <a:solidFill>
                      <a:srgbClr val="0000FF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400" b="1" i="1" kern="0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1" i="1" kern="0" dirty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altLang="zh-CN" sz="2400" b="1" i="1" kern="0" dirty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𝑻</m:t>
                            </m:r>
                          </m:e>
                          <m:sub>
                            <m:r>
                              <a:rPr lang="en-US" altLang="zh-CN" sz="2400" b="1" kern="0" dirty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𝐂𝐄𝐏</m:t>
                            </m:r>
                          </m:sub>
                        </m:sSub>
                        <m:r>
                          <a:rPr lang="en-US" altLang="zh-CN" sz="2400" b="1" i="1" kern="0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b="1" i="1" kern="0" dirty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zh-CN" altLang="en-US" sz="2400" b="1" i="1" kern="0" dirty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𝝁</m:t>
                            </m:r>
                          </m:e>
                          <m:sub>
                            <m:r>
                              <a:rPr lang="en-US" altLang="zh-CN" sz="2400" b="1" kern="0" dirty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𝐁</m:t>
                            </m:r>
                            <m:r>
                              <a:rPr lang="en-US" altLang="zh-CN" sz="2400" b="1" kern="0" dirty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,</m:t>
                            </m:r>
                            <m:r>
                              <a:rPr lang="en-US" altLang="zh-CN" sz="2400" b="1" kern="0" dirty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𝐂𝐄𝐏</m:t>
                            </m:r>
                          </m:sub>
                        </m:sSub>
                      </m:e>
                    </m:d>
                    <m:r>
                      <a:rPr lang="en-US" altLang="zh-CN" sz="2400" b="1" kern="0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altLang="zh-CN" sz="2400" b="1" i="1" kern="0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altLang="zh-CN" sz="2400" b="1" i="1" kern="0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𝟏𝟎𝟓</m:t>
                    </m:r>
                    <m:r>
                      <a:rPr lang="en-US" altLang="zh-CN" sz="2400" b="1" i="1" kern="0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~</m:t>
                    </m:r>
                    <m:r>
                      <a:rPr lang="en-US" altLang="zh-CN" sz="2400" b="1" i="1" kern="0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𝟏𝟐𝟎</m:t>
                    </m:r>
                    <m:r>
                      <a:rPr lang="en-US" altLang="zh-CN" sz="2400" b="1" i="1" kern="0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,</m:t>
                    </m:r>
                    <m:r>
                      <a:rPr lang="en-US" altLang="zh-CN" sz="2400" b="1" i="1" kern="0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𝟔𝟎𝟎</m:t>
                    </m:r>
                    <m:r>
                      <a:rPr lang="en-US" altLang="zh-CN" sz="2400" b="1" i="1" kern="0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~</m:t>
                    </m:r>
                    <m:r>
                      <a:rPr lang="en-US" altLang="zh-CN" sz="2400" b="1" i="1" kern="0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𝟕𝟎𝟎</m:t>
                    </m:r>
                    <m:r>
                      <a:rPr lang="en-US" altLang="zh-CN" sz="2400" b="1" i="1" kern="0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altLang="zh-CN" sz="2400" b="1" kern="0" dirty="0">
                    <a:solidFill>
                      <a:srgbClr val="0000FF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itchFamily="18" charset="2"/>
                  </a:rPr>
                  <a:t>MeV</a:t>
                </a:r>
                <a:r>
                  <a:rPr lang="en-US" altLang="zh-CN" sz="2600" b="1" kern="0" dirty="0">
                    <a:solidFill>
                      <a:srgbClr val="0000FF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itchFamily="18" charset="2"/>
                  </a:rPr>
                  <a:t>.</a:t>
                </a:r>
                <a:endParaRPr lang="zh-CN" altLang="en-US" sz="2600" dirty="0">
                  <a:solidFill>
                    <a:srgbClr val="FFFFFF"/>
                  </a:solidFill>
                </a:endParaRPr>
              </a:p>
            </p:txBody>
          </p:sp>
        </mc:Choice>
        <mc:Fallback xmlns="">
          <p:sp>
            <p:nvSpPr>
              <p:cNvPr id="12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476672"/>
                <a:ext cx="9066213" cy="509178"/>
              </a:xfrm>
              <a:prstGeom prst="rect">
                <a:avLst/>
              </a:prstGeom>
              <a:blipFill>
                <a:blip r:embed="rId2"/>
                <a:stretch>
                  <a:fillRect l="-1210" t="-11905" b="-2738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-36512" y="908720"/>
            <a:ext cx="9503841" cy="76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zh-CN" altLang="en-US" b="1" kern="0" spc="-280" dirty="0">
                <a:solidFill>
                  <a:srgbClr val="800000"/>
                </a:solidFill>
                <a:latin typeface="华文行楷" panose="02010800040101010101" pitchFamily="2" charset="-122"/>
                <a:ea typeface="华文行楷" panose="0201080004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2200" b="1" kern="0" spc="-6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 The experiments observed are the states after the freeze-out</a:t>
            </a:r>
            <a:r>
              <a:rPr lang="en-US" altLang="zh-CN" sz="2200" b="1" kern="0" spc="-60" dirty="0">
                <a:solidFill>
                  <a:srgbClr val="800000"/>
                </a:solidFill>
                <a:latin typeface="+mn-lt"/>
                <a:ea typeface="华文行楷" panose="02010800040101010101" pitchFamily="2" charset="-122"/>
                <a:sym typeface="Symbol" panose="05050102010706020507" pitchFamily="18" charset="2"/>
              </a:rPr>
              <a:t>,</a:t>
            </a:r>
            <a:r>
              <a:rPr lang="en-US" altLang="zh-CN" sz="2200" b="1" kern="0" spc="-6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en-US" altLang="zh-CN" sz="2200" b="1" kern="0" spc="-6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  but not the those at the phase transition.</a:t>
            </a:r>
            <a:endParaRPr lang="zh-CN" altLang="en-US" sz="2200" b="1" kern="0" spc="-80" dirty="0">
              <a:solidFill>
                <a:srgbClr val="00A44A"/>
              </a:solidFill>
              <a:latin typeface="Comic Sans MS" panose="030F0702030302020204" pitchFamily="66" charset="0"/>
              <a:ea typeface="华文行楷" panose="02010800040101010101" pitchFamily="2" charset="-122"/>
            </a:endParaRPr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18B1696F-812E-4149-87A1-850728A67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6525344"/>
            <a:ext cx="9066212" cy="341109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1" hangingPunct="1">
              <a:buFont typeface="Symbol" pitchFamily="18" charset="2"/>
              <a:buNone/>
              <a:defRPr/>
            </a:pPr>
            <a:r>
              <a:rPr lang="en-US" altLang="zh-CN" sz="22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Yi Lu</a:t>
            </a:r>
            <a:r>
              <a:rPr lang="en-US" altLang="zh-CN" sz="2200" dirty="0">
                <a:solidFill>
                  <a:schemeClr val="bg2"/>
                </a:solidFill>
                <a:latin typeface="+mn-lt"/>
                <a:sym typeface="Symbol" pitchFamily="18" charset="2"/>
              </a:rPr>
              <a:t>,</a:t>
            </a:r>
            <a:r>
              <a:rPr lang="en-US" altLang="zh-CN" sz="22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 et. al.</a:t>
            </a:r>
            <a:r>
              <a:rPr lang="en-US" altLang="zh-CN" sz="2200" dirty="0">
                <a:solidFill>
                  <a:schemeClr val="bg2"/>
                </a:solidFill>
                <a:latin typeface="+mn-lt"/>
                <a:sym typeface="Symbol" pitchFamily="18" charset="2"/>
              </a:rPr>
              <a:t>,</a:t>
            </a:r>
            <a:r>
              <a:rPr lang="en-US" altLang="zh-CN" sz="2200" dirty="0">
                <a:solidFill>
                  <a:schemeClr val="bg2"/>
                </a:solidFill>
                <a:latin typeface="Comic Sans MS" panose="030F0702030302020204" pitchFamily="66" charset="0"/>
                <a:sym typeface="Symbol" pitchFamily="18" charset="2"/>
              </a:rPr>
              <a:t> in preparation</a:t>
            </a:r>
            <a:r>
              <a:rPr lang="en-US" altLang="zh-CN" sz="2200" dirty="0">
                <a:solidFill>
                  <a:schemeClr val="bg2"/>
                </a:solidFill>
                <a:latin typeface="+mn-lt"/>
                <a:sym typeface="Symbol" pitchFamily="18" charset="2"/>
              </a:rPr>
              <a:t>.</a:t>
            </a:r>
            <a:endParaRPr lang="en-US" altLang="zh-CN" sz="2200" dirty="0">
              <a:solidFill>
                <a:schemeClr val="bg2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0">
                <a:extLst>
                  <a:ext uri="{FF2B5EF4-FFF2-40B4-BE49-F238E27FC236}">
                    <a16:creationId xmlns:a16="http://schemas.microsoft.com/office/drawing/2014/main" id="{0B7DD9B0-E098-45BB-9BCC-521BD3B14D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6512" y="1579439"/>
                <a:ext cx="9503841" cy="735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ts val="0"/>
                  </a:spcBef>
                  <a:buClr>
                    <a:schemeClr val="accent2"/>
                  </a:buClr>
                  <a:buSzPct val="80000"/>
                  <a:defRPr/>
                </a:pPr>
                <a:r>
                  <a:rPr lang="en-US" altLang="zh-CN" sz="2200" b="1" kern="0" spc="-60" dirty="0">
                    <a:solidFill>
                      <a:schemeClr val="bg1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anose="05050102010706020507" pitchFamily="18" charset="2"/>
                  </a:rPr>
                  <a:t> Determining the freeze-out condition via the DSE including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b="1" i="1" kern="0" spc="-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altLang="zh-CN" sz="2200" b="1" i="1" kern="0" spc="-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anose="05050102010706020507" pitchFamily="18" charset="2"/>
                          </a:rPr>
                          <m:t>𝑨</m:t>
                        </m:r>
                      </m:e>
                      <m:sub>
                        <m:r>
                          <a:rPr lang="en-US" altLang="zh-CN" sz="2200" b="1" i="1" kern="0" spc="-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华文行楷" panose="02010800040101010101" pitchFamily="2" charset="-122"/>
                            <a:sym typeface="Symbol" panose="05050102010706020507" pitchFamily="18" charset="2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altLang="zh-CN" sz="2200" b="1" kern="0" spc="-60" dirty="0">
                    <a:solidFill>
                      <a:schemeClr val="bg1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anose="05050102010706020507" pitchFamily="18" charset="2"/>
                  </a:rPr>
                  <a:t> </a:t>
                </a:r>
              </a:p>
              <a:p>
                <a:pPr eaLnBrk="1" hangingPunct="1">
                  <a:lnSpc>
                    <a:spcPct val="90000"/>
                  </a:lnSpc>
                  <a:spcBef>
                    <a:spcPts val="0"/>
                  </a:spcBef>
                  <a:buClr>
                    <a:schemeClr val="accent2"/>
                  </a:buClr>
                  <a:buSzPct val="80000"/>
                  <a:defRPr/>
                </a:pPr>
                <a:r>
                  <a:rPr lang="en-US" altLang="zh-CN" sz="2200" b="1" kern="0" spc="-60" dirty="0">
                    <a:solidFill>
                      <a:schemeClr val="bg1"/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anose="05050102010706020507" pitchFamily="18" charset="2"/>
                  </a:rPr>
                  <a:t>  to consider the Polyakov-loop effect</a:t>
                </a:r>
                <a:endParaRPr lang="zh-CN" altLang="en-US" sz="2200" b="1" kern="0" spc="-80" dirty="0">
                  <a:solidFill>
                    <a:schemeClr val="bg1"/>
                  </a:solidFill>
                  <a:latin typeface="Comic Sans MS" panose="030F0702030302020204" pitchFamily="66" charset="0"/>
                  <a:ea typeface="华文行楷" panose="02010800040101010101" pitchFamily="2" charset="-122"/>
                </a:endParaRPr>
              </a:p>
            </p:txBody>
          </p:sp>
        </mc:Choice>
        <mc:Fallback xmlns="">
          <p:sp>
            <p:nvSpPr>
              <p:cNvPr id="20" name="Rectangle 10">
                <a:extLst>
                  <a:ext uri="{FF2B5EF4-FFF2-40B4-BE49-F238E27FC236}">
                    <a16:creationId xmlns:a16="http://schemas.microsoft.com/office/drawing/2014/main" id="{0B7DD9B0-E098-45BB-9BCC-521BD3B14D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36512" y="1579439"/>
                <a:ext cx="9503841" cy="735586"/>
              </a:xfrm>
              <a:prstGeom prst="rect">
                <a:avLst/>
              </a:prstGeom>
              <a:blipFill>
                <a:blip r:embed="rId3"/>
                <a:stretch>
                  <a:fillRect l="-834" t="-6612" b="-1570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矩形 23">
            <a:extLst>
              <a:ext uri="{FF2B5EF4-FFF2-40B4-BE49-F238E27FC236}">
                <a16:creationId xmlns:a16="http://schemas.microsoft.com/office/drawing/2014/main" id="{F4D867F3-F0BC-4CB2-AC49-95684724CEFC}"/>
              </a:ext>
            </a:extLst>
          </p:cNvPr>
          <p:cNvSpPr/>
          <p:nvPr/>
        </p:nvSpPr>
        <p:spPr>
          <a:xfrm>
            <a:off x="395536" y="4797152"/>
            <a:ext cx="54053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600" b="1" kern="0" dirty="0">
                <a:solidFill>
                  <a:srgbClr val="0000FF"/>
                </a:solidFill>
                <a:ea typeface="Cambria Math" panose="02040503050406030204" pitchFamily="18" charset="0"/>
                <a:sym typeface="Wingdings" panose="05000000000000000000" pitchFamily="2" charset="2"/>
              </a:rPr>
              <a:t></a:t>
            </a:r>
            <a:endParaRPr lang="zh-CN" altLang="en-US" sz="26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344E097-C8CA-457A-B9B7-4D05626E33AC}"/>
              </a:ext>
            </a:extLst>
          </p:cNvPr>
          <p:cNvSpPr/>
          <p:nvPr/>
        </p:nvSpPr>
        <p:spPr>
          <a:xfrm>
            <a:off x="107504" y="5733256"/>
            <a:ext cx="90662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spcBef>
                <a:spcPts val="0"/>
              </a:spcBef>
              <a:buClr>
                <a:srgbClr val="3366FF"/>
              </a:buClr>
              <a:buSzPct val="80000"/>
              <a:defRPr/>
            </a:pPr>
            <a:r>
              <a:rPr lang="en-US" altLang="zh-CN" sz="2200" b="1" kern="0" spc="-6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 It is possible for the CEP to be detected at RHIC if the beam </a:t>
            </a:r>
          </a:p>
          <a:p>
            <a:pPr lvl="0" eaLnBrk="1" hangingPunct="1">
              <a:spcBef>
                <a:spcPts val="0"/>
              </a:spcBef>
              <a:buClr>
                <a:srgbClr val="3366FF"/>
              </a:buClr>
              <a:buSzPct val="80000"/>
              <a:defRPr/>
            </a:pPr>
            <a:r>
              <a:rPr lang="en-US" altLang="zh-CN" sz="2200" b="1" kern="0" spc="-60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 intensity is enhanced.</a:t>
            </a:r>
            <a:endParaRPr lang="zh-CN" altLang="en-US" sz="2200" b="1" kern="0" spc="-80" dirty="0">
              <a:solidFill>
                <a:srgbClr val="0000FF"/>
              </a:solidFill>
              <a:latin typeface="Comic Sans MS" panose="030F0702030302020204" pitchFamily="66" charset="0"/>
              <a:ea typeface="华文行楷" panose="02010800040101010101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3875C05-6827-4E74-B60C-30BA0F2D0D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276" y="2276872"/>
            <a:ext cx="4370804" cy="167673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18815F7-C8EA-4BAE-A8BF-1601DFDD19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592" y="4009565"/>
            <a:ext cx="2448272" cy="17957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FB00293-61C3-46A0-9843-C5651D1430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5352" y="2276872"/>
            <a:ext cx="2257295" cy="167673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6DF63C5-FDC4-435E-829F-B628343FE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7854" y="4049281"/>
            <a:ext cx="2228282" cy="1755983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6176399-6E04-4D04-A3E9-C74B8D493F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2160" y="4005064"/>
            <a:ext cx="2016224" cy="1758193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81B6CCA2-B7E2-4671-9751-75B6C82F1203}"/>
              </a:ext>
            </a:extLst>
          </p:cNvPr>
          <p:cNvSpPr/>
          <p:nvPr/>
        </p:nvSpPr>
        <p:spPr>
          <a:xfrm>
            <a:off x="6228185" y="4211796"/>
            <a:ext cx="1368151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altLang="zh-CN" sz="900" b="1" spc="-60" dirty="0">
                <a:solidFill>
                  <a:srgbClr val="0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 </a:t>
            </a:r>
            <a:r>
              <a:rPr lang="en-US" altLang="zh-CN" sz="900" b="1" dirty="0">
                <a:solidFill>
                  <a:srgbClr val="000000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Along the freeze-out line in DSE</a:t>
            </a:r>
            <a:r>
              <a:rPr lang="en-US" altLang="zh-CN" sz="900" b="1" spc="-60" dirty="0">
                <a:solidFill>
                  <a:srgbClr val="000000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 </a:t>
            </a:r>
            <a:endParaRPr lang="zh-CN" altLang="en-US" sz="900" spc="-60" dirty="0"/>
          </a:p>
        </p:txBody>
      </p:sp>
    </p:spTree>
    <p:extLst>
      <p:ext uri="{BB962C8B-B14F-4D97-AF65-F5344CB8AC3E}">
        <p14:creationId xmlns:p14="http://schemas.microsoft.com/office/powerpoint/2010/main" val="76774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7" grpId="0" animBg="1"/>
      <p:bldP spid="20" grpId="0"/>
      <p:bldP spid="24" grpId="0"/>
      <p:bldP spid="10" grpId="0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7" name="Rectangle 7"/>
          <p:cNvSpPr>
            <a:spLocks noChangeArrowheads="1"/>
          </p:cNvSpPr>
          <p:nvPr/>
        </p:nvSpPr>
        <p:spPr bwMode="auto">
          <a:xfrm>
            <a:off x="0" y="5517232"/>
            <a:ext cx="9144000" cy="1138971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1" hangingPunct="1">
              <a:spcBef>
                <a:spcPts val="1800"/>
              </a:spcBef>
              <a:buFont typeface="Symbol" pitchFamily="18" charset="2"/>
              <a:buNone/>
              <a:defRPr/>
            </a:pPr>
            <a:r>
              <a:rPr lang="en-US" altLang="zh-CN" sz="4400" b="1" dirty="0">
                <a:solidFill>
                  <a:srgbClr val="A2001F"/>
                </a:solidFill>
                <a:latin typeface="Comic Sans MS" panose="030F0702030302020204" pitchFamily="66" charset="0"/>
                <a:ea typeface="华文行楷" pitchFamily="2" charset="-122"/>
                <a:sym typeface="Symbol" pitchFamily="18" charset="2"/>
              </a:rPr>
              <a:t>Thanks</a:t>
            </a:r>
            <a:r>
              <a:rPr lang="en-US" altLang="zh-CN" sz="4400" b="1" dirty="0">
                <a:solidFill>
                  <a:srgbClr val="A2001F"/>
                </a:solidFill>
                <a:latin typeface="+mn-lt"/>
                <a:ea typeface="华文行楷" pitchFamily="2" charset="-122"/>
                <a:sym typeface="Symbol" pitchFamily="18" charset="2"/>
              </a:rPr>
              <a:t> !! </a:t>
            </a:r>
            <a:endParaRPr lang="zh-CN" altLang="en-US" sz="4400" b="1" dirty="0">
              <a:solidFill>
                <a:srgbClr val="A2001F"/>
              </a:solidFill>
              <a:latin typeface="+mn-lt"/>
              <a:ea typeface="华文行楷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>
                <a:spLocks noChangeArrowheads="1"/>
              </p:cNvSpPr>
              <p:nvPr/>
            </p:nvSpPr>
            <p:spPr bwMode="auto">
              <a:xfrm>
                <a:off x="-34624" y="1916832"/>
                <a:ext cx="9394826" cy="474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SzPct val="80000"/>
                  <a:buFont typeface="Wingdings" panose="05000000000000000000" pitchFamily="2" charset="2"/>
                  <a:buChar char="l"/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90000"/>
                  <a:buChar char="–"/>
                  <a:defRPr kumimoji="1"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 typeface="Wingdings" panose="05000000000000000000" pitchFamily="2" charset="2"/>
                  <a:buNone/>
                </a:pPr>
                <a:r>
                  <a:rPr lang="en-US" altLang="zh-CN" sz="2400" b="1" dirty="0">
                    <a:solidFill>
                      <a:srgbClr val="663300"/>
                    </a:solidFill>
                    <a:sym typeface="Symbol" panose="05050102010706020507" pitchFamily="18" charset="2"/>
                  </a:rPr>
                  <a:t>  </a:t>
                </a:r>
                <a:r>
                  <a:rPr lang="en-US" altLang="zh-CN" sz="2200" b="1" dirty="0">
                    <a:solidFill>
                      <a:schemeClr val="bg2">
                        <a:lumMod val="65000"/>
                        <a:lumOff val="35000"/>
                      </a:schemeClr>
                    </a:solidFill>
                    <a:sym typeface="Symbol" panose="05050102010706020507" pitchFamily="18" charset="2"/>
                  </a:rPr>
                  <a:t> </a:t>
                </a:r>
                <a:r>
                  <a:rPr lang="en-US" altLang="zh-CN" sz="2200" b="1" dirty="0" err="1">
                    <a:solidFill>
                      <a:schemeClr val="bg2">
                        <a:lumMod val="65000"/>
                        <a:lumOff val="35000"/>
                      </a:schemeClr>
                    </a:solidFill>
                    <a:latin typeface="Comic Sans MS" panose="030F0702030302020204" pitchFamily="66" charset="0"/>
                    <a:sym typeface="Symbol" panose="05050102010706020507" pitchFamily="18" charset="2"/>
                  </a:rPr>
                  <a:t>fQCD</a:t>
                </a:r>
                <a:r>
                  <a:rPr lang="en-US" altLang="zh-CN" sz="2200" b="1" dirty="0">
                    <a:solidFill>
                      <a:schemeClr val="bg2">
                        <a:lumMod val="65000"/>
                        <a:lumOff val="35000"/>
                      </a:schemeClr>
                    </a:solidFill>
                    <a:latin typeface="Comic Sans MS" panose="030F0702030302020204" pitchFamily="66" charset="0"/>
                    <a:sym typeface="Symbol" panose="05050102010706020507" pitchFamily="18" charset="2"/>
                  </a:rPr>
                  <a:t> (DSE &amp; FRG) </a:t>
                </a:r>
                <a:r>
                  <a:rPr lang="en-US" altLang="zh-CN" sz="2200" b="1" dirty="0">
                    <a:solidFill>
                      <a:schemeClr val="bg1">
                        <a:lumMod val="40000"/>
                        <a:lumOff val="60000"/>
                      </a:schemeClr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</a:t>
                </a:r>
                <a:r>
                  <a:rPr lang="en-US" altLang="zh-CN" sz="2200" b="1" kern="0" dirty="0">
                    <a:solidFill>
                      <a:schemeClr val="bg1">
                        <a:lumMod val="40000"/>
                        <a:lumOff val="60000"/>
                      </a:schemeClr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200" b="1" i="1" kern="0" dirty="0">
                            <a:solidFill>
                              <a:schemeClr val="bg1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200" b="1" i="1" kern="0" dirty="0">
                                <a:solidFill>
                                  <a:schemeClr val="bg1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altLang="zh-CN" sz="2200" b="1" i="1" kern="0" dirty="0">
                                <a:solidFill>
                                  <a:schemeClr val="bg1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𝑻</m:t>
                            </m:r>
                          </m:e>
                          <m:sub>
                            <m:r>
                              <a:rPr lang="en-US" altLang="zh-CN" sz="2200" b="1" kern="0" dirty="0">
                                <a:solidFill>
                                  <a:schemeClr val="bg1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𝐂𝐄𝐏</m:t>
                            </m:r>
                          </m:sub>
                        </m:sSub>
                        <m:r>
                          <a:rPr lang="en-US" altLang="zh-CN" sz="2200" b="1" i="1" kern="0" dirty="0">
                            <a:solidFill>
                              <a:schemeClr val="bg1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200" b="1" i="1" kern="0" dirty="0">
                                <a:solidFill>
                                  <a:schemeClr val="bg1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zh-CN" altLang="en-US" sz="2200" b="1" i="1" kern="0" dirty="0">
                                <a:solidFill>
                                  <a:schemeClr val="bg1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𝝁</m:t>
                            </m:r>
                          </m:e>
                          <m:sub>
                            <m:r>
                              <a:rPr lang="en-US" altLang="zh-CN" sz="2200" b="1" kern="0" dirty="0">
                                <a:solidFill>
                                  <a:schemeClr val="bg1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𝐁</m:t>
                            </m:r>
                            <m:r>
                              <a:rPr lang="en-US" altLang="zh-CN" sz="2200" b="1" kern="0" dirty="0">
                                <a:solidFill>
                                  <a:schemeClr val="bg1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,</m:t>
                            </m:r>
                            <m:r>
                              <a:rPr lang="en-US" altLang="zh-CN" sz="2200" b="1" kern="0" dirty="0">
                                <a:solidFill>
                                  <a:schemeClr val="bg1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𝐂𝐄𝐏</m:t>
                            </m:r>
                          </m:sub>
                        </m:sSub>
                      </m:e>
                    </m:d>
                    <m:r>
                      <a:rPr lang="en-US" altLang="zh-CN" sz="2200" b="1" kern="0" dirty="0">
                        <a:solidFill>
                          <a:schemeClr val="bg1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altLang="zh-CN" sz="2200" b="1" i="1" kern="0" dirty="0">
                        <a:solidFill>
                          <a:schemeClr val="bg1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altLang="zh-CN" sz="2200" b="1" i="1" kern="0" dirty="0">
                        <a:solidFill>
                          <a:schemeClr val="bg1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𝟏𝟎𝟓</m:t>
                    </m:r>
                    <m:r>
                      <a:rPr lang="en-US" altLang="zh-CN" sz="2200" b="1" i="1" kern="0" dirty="0" smtClean="0">
                        <a:solidFill>
                          <a:schemeClr val="bg1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~</m:t>
                    </m:r>
                    <m:r>
                      <a:rPr lang="en-US" altLang="zh-CN" sz="2200" b="1" i="1" kern="0" dirty="0" smtClean="0">
                        <a:solidFill>
                          <a:schemeClr val="bg1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𝟏𝟐𝟎</m:t>
                    </m:r>
                    <m:r>
                      <a:rPr lang="en-US" altLang="zh-CN" sz="2200" b="1" i="1" kern="0" dirty="0">
                        <a:solidFill>
                          <a:schemeClr val="bg1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,</m:t>
                    </m:r>
                    <m:r>
                      <a:rPr lang="en-US" altLang="zh-CN" sz="2200" b="1" i="1" kern="0" dirty="0" smtClean="0">
                        <a:solidFill>
                          <a:schemeClr val="bg1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 </m:t>
                    </m:r>
                    <m:r>
                      <a:rPr lang="en-US" altLang="zh-CN" sz="2200" b="1" i="1" kern="0" dirty="0">
                        <a:solidFill>
                          <a:schemeClr val="bg1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𝟔</m:t>
                    </m:r>
                    <m:r>
                      <a:rPr lang="en-US" altLang="zh-CN" sz="2200" b="1" i="1" kern="0" dirty="0" smtClean="0">
                        <a:solidFill>
                          <a:schemeClr val="bg1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𝟎𝟎</m:t>
                    </m:r>
                    <m:r>
                      <a:rPr lang="en-US" altLang="zh-CN" sz="2200" b="1" i="1" kern="0" dirty="0" smtClean="0">
                        <a:solidFill>
                          <a:schemeClr val="bg1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~</m:t>
                    </m:r>
                    <m:r>
                      <a:rPr lang="en-US" altLang="zh-CN" sz="2200" b="1" i="1" kern="0" dirty="0" smtClean="0">
                        <a:solidFill>
                          <a:schemeClr val="bg1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𝟕𝟎𝟎</m:t>
                    </m:r>
                    <m:r>
                      <a:rPr lang="en-US" altLang="zh-CN" sz="2200" b="1" i="1" kern="0" dirty="0">
                        <a:solidFill>
                          <a:schemeClr val="bg1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altLang="zh-CN" sz="1200" b="1" kern="0" dirty="0">
                    <a:solidFill>
                      <a:schemeClr val="bg1">
                        <a:lumMod val="40000"/>
                        <a:lumOff val="60000"/>
                      </a:schemeClr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itchFamily="18" charset="2"/>
                  </a:rPr>
                  <a:t> </a:t>
                </a:r>
                <a:r>
                  <a:rPr lang="en-US" altLang="zh-CN" sz="2200" b="1" kern="0" dirty="0">
                    <a:solidFill>
                      <a:schemeClr val="bg1">
                        <a:lumMod val="40000"/>
                        <a:lumOff val="60000"/>
                      </a:schemeClr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itchFamily="18" charset="2"/>
                  </a:rPr>
                  <a:t>MeV.</a:t>
                </a:r>
                <a:endParaRPr lang="zh-CN" altLang="en-US" sz="2200" dirty="0">
                  <a:solidFill>
                    <a:schemeClr val="bg1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34624" y="1916832"/>
                <a:ext cx="9394826" cy="474489"/>
              </a:xfrm>
              <a:prstGeom prst="rect">
                <a:avLst/>
              </a:prstGeom>
              <a:blipFill>
                <a:blip r:embed="rId2"/>
                <a:stretch>
                  <a:fillRect t="-3846" b="-2179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-34624" y="656701"/>
            <a:ext cx="9539288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ClrTx/>
              <a:buSzTx/>
              <a:buFont typeface="Symbol" panose="05050102010706020507" pitchFamily="18" charset="2"/>
              <a:buChar char="ª"/>
            </a:pPr>
            <a:r>
              <a:rPr lang="en-US" altLang="zh-CN" sz="2600" b="1" dirty="0">
                <a:solidFill>
                  <a:schemeClr val="bg1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With general principle and observations</a:t>
            </a:r>
            <a:r>
              <a:rPr lang="en-US" altLang="zh-CN" sz="2600" b="1" dirty="0">
                <a:solidFill>
                  <a:schemeClr val="bg1"/>
                </a:solidFill>
                <a:sym typeface="Symbol" panose="05050102010706020507" pitchFamily="18" charset="2"/>
              </a:rPr>
              <a:t>, </a:t>
            </a:r>
            <a:r>
              <a:rPr lang="en-US" altLang="zh-CN" sz="2600" b="1" dirty="0">
                <a:solidFill>
                  <a:schemeClr val="bg1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we show</a:t>
            </a:r>
          </a:p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zh-CN" sz="2600" b="1" dirty="0">
                <a:solidFill>
                  <a:schemeClr val="bg1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 there must exist a CEP in QCD Phase diagram</a:t>
            </a:r>
            <a:r>
              <a:rPr lang="en-US" altLang="zh-CN" sz="2600" b="1" dirty="0">
                <a:solidFill>
                  <a:schemeClr val="bg1"/>
                </a:solidFill>
                <a:latin typeface="+mn-lt"/>
                <a:sym typeface="Symbol" panose="05050102010706020507" pitchFamily="18" charset="2"/>
              </a:rPr>
              <a:t>.</a:t>
            </a:r>
            <a:endParaRPr lang="zh-CN" altLang="en-US" sz="2600" dirty="0">
              <a:latin typeface="+mn-lt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0" y="3648506"/>
            <a:ext cx="91440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zh-CN" sz="2600" b="1" dirty="0">
                <a:solidFill>
                  <a:schemeClr val="bg1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 A new criterion to identify the 1</a:t>
            </a:r>
            <a:r>
              <a:rPr lang="en-US" altLang="zh-CN" sz="2600" b="1" baseline="30000" dirty="0">
                <a:solidFill>
                  <a:schemeClr val="bg1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st</a:t>
            </a:r>
            <a:r>
              <a:rPr lang="en-US" altLang="zh-CN" sz="2600" b="1" dirty="0">
                <a:solidFill>
                  <a:schemeClr val="bg1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PT is proposed</a:t>
            </a:r>
            <a:r>
              <a:rPr lang="en-US" altLang="zh-CN" sz="2600" b="1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E0F4FC7F-9B5C-47E0-A7AA-E3D85C321D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59506" y="2348880"/>
                <a:ext cx="9394826" cy="8785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SzPct val="80000"/>
                  <a:buFont typeface="Wingdings" panose="05000000000000000000" pitchFamily="2" charset="2"/>
                  <a:buChar char="l"/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90000"/>
                  <a:buChar char="–"/>
                  <a:defRPr kumimoji="1"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 typeface="Wingdings" panose="05000000000000000000" pitchFamily="2" charset="2"/>
                  <a:buNone/>
                </a:pPr>
                <a:r>
                  <a:rPr lang="en-US" altLang="zh-CN" sz="2400" b="1" dirty="0">
                    <a:solidFill>
                      <a:srgbClr val="663300"/>
                    </a:solidFill>
                    <a:sym typeface="Symbol" panose="05050102010706020507" pitchFamily="18" charset="2"/>
                  </a:rPr>
                  <a:t>  </a:t>
                </a:r>
                <a:r>
                  <a:rPr lang="en-US" altLang="zh-CN" sz="2400" b="1" dirty="0">
                    <a:solidFill>
                      <a:schemeClr val="bg2">
                        <a:lumMod val="65000"/>
                        <a:lumOff val="35000"/>
                      </a:schemeClr>
                    </a:solidFill>
                    <a:sym typeface="Symbol" panose="05050102010706020507" pitchFamily="18" charset="2"/>
                  </a:rPr>
                  <a:t> </a:t>
                </a:r>
                <a:r>
                  <a:rPr lang="en-US" altLang="zh-CN" sz="2400" b="1" dirty="0">
                    <a:solidFill>
                      <a:schemeClr val="bg2">
                        <a:lumMod val="65000"/>
                        <a:lumOff val="35000"/>
                      </a:schemeClr>
                    </a:solidFill>
                    <a:latin typeface="Comic Sans MS" panose="030F0702030302020204" pitchFamily="66" charset="0"/>
                    <a:sym typeface="Symbol" panose="05050102010706020507" pitchFamily="18" charset="2"/>
                  </a:rPr>
                  <a:t>Combining</a:t>
                </a:r>
                <a:r>
                  <a:rPr lang="en-US" altLang="zh-CN" sz="1800" b="1" dirty="0">
                    <a:solidFill>
                      <a:schemeClr val="bg2">
                        <a:lumMod val="65000"/>
                        <a:lumOff val="35000"/>
                      </a:schemeClr>
                    </a:solidFill>
                    <a:latin typeface="Comic Sans MS" panose="030F0702030302020204" pitchFamily="66" charset="0"/>
                    <a:sym typeface="Symbol" panose="05050102010706020507" pitchFamily="18" charset="2"/>
                  </a:rPr>
                  <a:t> </a:t>
                </a:r>
                <a:r>
                  <a:rPr lang="en-US" altLang="zh-CN" sz="2400" b="1" dirty="0">
                    <a:solidFill>
                      <a:schemeClr val="bg2">
                        <a:lumMod val="65000"/>
                        <a:lumOff val="35000"/>
                      </a:schemeClr>
                    </a:solidFill>
                    <a:latin typeface="Comic Sans MS" panose="030F0702030302020204" pitchFamily="66" charset="0"/>
                    <a:sym typeface="Symbol" panose="05050102010706020507" pitchFamily="18" charset="2"/>
                  </a:rPr>
                  <a:t>the</a:t>
                </a:r>
                <a:r>
                  <a:rPr lang="en-US" altLang="zh-CN" sz="1800" b="1" dirty="0">
                    <a:solidFill>
                      <a:schemeClr val="bg2">
                        <a:lumMod val="65000"/>
                        <a:lumOff val="35000"/>
                      </a:schemeClr>
                    </a:solidFill>
                    <a:latin typeface="Comic Sans MS" panose="030F0702030302020204" pitchFamily="66" charset="0"/>
                    <a:sym typeface="Symbol" panose="05050102010706020507" pitchFamily="18" charset="2"/>
                  </a:rPr>
                  <a:t> </a:t>
                </a:r>
                <a:r>
                  <a:rPr lang="en-US" altLang="zh-CN" sz="2400" b="1" dirty="0">
                    <a:solidFill>
                      <a:schemeClr val="bg2">
                        <a:lumMod val="65000"/>
                        <a:lumOff val="35000"/>
                      </a:schemeClr>
                    </a:solidFill>
                    <a:latin typeface="Comic Sans MS" panose="030F0702030302020204" pitchFamily="66" charset="0"/>
                    <a:sym typeface="Symbol" panose="05050102010706020507" pitchFamily="18" charset="2"/>
                  </a:rPr>
                  <a:t>DSE</a:t>
                </a:r>
                <a:r>
                  <a:rPr lang="en-US" altLang="zh-CN" sz="1800" b="1" dirty="0">
                    <a:solidFill>
                      <a:schemeClr val="bg2">
                        <a:lumMod val="65000"/>
                        <a:lumOff val="35000"/>
                      </a:schemeClr>
                    </a:solidFill>
                    <a:latin typeface="Comic Sans MS" panose="030F0702030302020204" pitchFamily="66" charset="0"/>
                    <a:sym typeface="Symbol" panose="05050102010706020507" pitchFamily="18" charset="2"/>
                  </a:rPr>
                  <a:t> </a:t>
                </a:r>
                <a:r>
                  <a:rPr lang="en-US" altLang="zh-CN" sz="2400" b="1" dirty="0">
                    <a:solidFill>
                      <a:schemeClr val="bg2">
                        <a:lumMod val="65000"/>
                        <a:lumOff val="35000"/>
                      </a:schemeClr>
                    </a:solidFill>
                    <a:latin typeface="Comic Sans MS" panose="030F0702030302020204" pitchFamily="66" charset="0"/>
                    <a:sym typeface="Symbol" panose="05050102010706020507" pitchFamily="18" charset="2"/>
                  </a:rPr>
                  <a:t>calculation</a:t>
                </a:r>
                <a:r>
                  <a:rPr lang="en-US" altLang="zh-CN" sz="1800" b="1" dirty="0">
                    <a:solidFill>
                      <a:schemeClr val="bg2">
                        <a:lumMod val="65000"/>
                        <a:lumOff val="35000"/>
                      </a:schemeClr>
                    </a:solidFill>
                    <a:latin typeface="Comic Sans MS" panose="030F0702030302020204" pitchFamily="66" charset="0"/>
                    <a:sym typeface="Symbol" panose="05050102010706020507" pitchFamily="18" charset="2"/>
                  </a:rPr>
                  <a:t> </a:t>
                </a:r>
                <a:r>
                  <a:rPr lang="en-US" altLang="zh-CN" sz="2400" b="1" dirty="0">
                    <a:solidFill>
                      <a:schemeClr val="bg2">
                        <a:lumMod val="65000"/>
                        <a:lumOff val="35000"/>
                      </a:schemeClr>
                    </a:solidFill>
                    <a:latin typeface="Comic Sans MS" panose="030F0702030302020204" pitchFamily="66" charset="0"/>
                    <a:sym typeface="Symbol" panose="05050102010706020507" pitchFamily="18" charset="2"/>
                  </a:rPr>
                  <a:t>&amp;</a:t>
                </a:r>
                <a:r>
                  <a:rPr lang="en-US" altLang="zh-CN" sz="1800" b="1" dirty="0">
                    <a:solidFill>
                      <a:schemeClr val="bg2">
                        <a:lumMod val="65000"/>
                        <a:lumOff val="35000"/>
                      </a:schemeClr>
                    </a:solidFill>
                    <a:latin typeface="Comic Sans MS" panose="030F0702030302020204" pitchFamily="66" charset="0"/>
                    <a:sym typeface="Symbol" panose="05050102010706020507" pitchFamily="18" charset="2"/>
                  </a:rPr>
                  <a:t> </a:t>
                </a:r>
                <a:r>
                  <a:rPr lang="en-US" altLang="zh-CN" sz="2400" b="1" dirty="0">
                    <a:solidFill>
                      <a:schemeClr val="bg2">
                        <a:lumMod val="65000"/>
                        <a:lumOff val="35000"/>
                      </a:schemeClr>
                    </a:solidFill>
                    <a:latin typeface="Comic Sans MS" panose="030F0702030302020204" pitchFamily="66" charset="0"/>
                    <a:sym typeface="Symbol" panose="05050102010706020507" pitchFamily="18" charset="2"/>
                  </a:rPr>
                  <a:t>the</a:t>
                </a:r>
                <a:r>
                  <a:rPr lang="en-US" altLang="zh-CN" sz="1800" b="1" dirty="0">
                    <a:solidFill>
                      <a:schemeClr val="bg2">
                        <a:lumMod val="65000"/>
                        <a:lumOff val="35000"/>
                      </a:schemeClr>
                    </a:solidFill>
                    <a:latin typeface="Comic Sans MS" panose="030F0702030302020204" pitchFamily="66" charset="0"/>
                    <a:sym typeface="Symbol" panose="05050102010706020507" pitchFamily="18" charset="2"/>
                  </a:rPr>
                  <a:t> </a:t>
                </a:r>
                <a:r>
                  <a:rPr lang="en-US" altLang="zh-CN" sz="2400" b="1" dirty="0">
                    <a:solidFill>
                      <a:schemeClr val="bg2">
                        <a:lumMod val="65000"/>
                        <a:lumOff val="35000"/>
                      </a:schemeClr>
                    </a:solidFill>
                    <a:latin typeface="Comic Sans MS" panose="030F0702030302020204" pitchFamily="66" charset="0"/>
                    <a:sym typeface="Symbol" panose="05050102010706020507" pitchFamily="18" charset="2"/>
                  </a:rPr>
                  <a:t>Lee-Yang</a:t>
                </a:r>
                <a:r>
                  <a:rPr lang="en-US" altLang="zh-CN" sz="1800" b="1" dirty="0">
                    <a:solidFill>
                      <a:schemeClr val="bg2">
                        <a:lumMod val="65000"/>
                        <a:lumOff val="35000"/>
                      </a:schemeClr>
                    </a:solidFill>
                    <a:latin typeface="Comic Sans MS" panose="030F0702030302020204" pitchFamily="66" charset="0"/>
                    <a:sym typeface="Symbol" panose="05050102010706020507" pitchFamily="18" charset="2"/>
                  </a:rPr>
                  <a:t> </a:t>
                </a:r>
                <a:r>
                  <a:rPr lang="en-US" altLang="zh-CN" sz="2400" b="1" dirty="0">
                    <a:solidFill>
                      <a:schemeClr val="bg2">
                        <a:lumMod val="65000"/>
                        <a:lumOff val="35000"/>
                      </a:schemeClr>
                    </a:solidFill>
                    <a:latin typeface="Comic Sans MS" panose="030F0702030302020204" pitchFamily="66" charset="0"/>
                    <a:sym typeface="Symbol" panose="05050102010706020507" pitchFamily="18" charset="2"/>
                  </a:rPr>
                  <a:t>zero</a:t>
                </a:r>
                <a:r>
                  <a:rPr lang="en-US" altLang="zh-CN" sz="1800" b="1" dirty="0">
                    <a:solidFill>
                      <a:schemeClr val="bg2">
                        <a:lumMod val="65000"/>
                        <a:lumOff val="35000"/>
                      </a:schemeClr>
                    </a:solidFill>
                    <a:latin typeface="Comic Sans MS" panose="030F0702030302020204" pitchFamily="66" charset="0"/>
                    <a:sym typeface="Symbol" panose="05050102010706020507" pitchFamily="18" charset="2"/>
                  </a:rPr>
                  <a:t> </a:t>
                </a:r>
                <a:r>
                  <a:rPr lang="en-US" altLang="zh-CN" sz="2400" b="1" dirty="0">
                    <a:solidFill>
                      <a:schemeClr val="bg2">
                        <a:lumMod val="65000"/>
                        <a:lumOff val="35000"/>
                      </a:schemeClr>
                    </a:solidFill>
                    <a:latin typeface="Comic Sans MS" panose="030F0702030302020204" pitchFamily="66" charset="0"/>
                    <a:sym typeface="Symbol" panose="05050102010706020507" pitchFamily="18" charset="2"/>
                  </a:rPr>
                  <a:t>analysis </a:t>
                </a:r>
              </a:p>
              <a:p>
                <a:pPr lvl="0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zh-CN" sz="2400" b="1" dirty="0">
                    <a:solidFill>
                      <a:srgbClr val="663300"/>
                    </a:solidFill>
                    <a:latin typeface="Comic Sans MS" panose="030F0702030302020204" pitchFamily="66" charset="0"/>
                    <a:sym typeface="Symbol" panose="05050102010706020507" pitchFamily="18" charset="2"/>
                  </a:rPr>
                  <a:t>     </a:t>
                </a:r>
                <a:r>
                  <a:rPr lang="en-US" altLang="zh-CN" sz="2400" b="1" dirty="0">
                    <a:solidFill>
                      <a:schemeClr val="bg1">
                        <a:lumMod val="40000"/>
                        <a:lumOff val="60000"/>
                      </a:schemeClr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 </a:t>
                </a:r>
                <a:r>
                  <a:rPr lang="en-US" altLang="zh-CN" sz="2400" b="1" kern="0" dirty="0">
                    <a:solidFill>
                      <a:schemeClr val="bg1">
                        <a:lumMod val="40000"/>
                        <a:lumOff val="60000"/>
                      </a:schemeClr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400" b="1" i="1" kern="0" dirty="0">
                            <a:solidFill>
                              <a:schemeClr val="bg1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1" i="1" kern="0" dirty="0">
                                <a:solidFill>
                                  <a:schemeClr val="bg1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altLang="zh-CN" sz="2400" b="1" i="1" kern="0" dirty="0">
                                <a:solidFill>
                                  <a:schemeClr val="bg1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𝑻</m:t>
                            </m:r>
                          </m:e>
                          <m:sub>
                            <m:r>
                              <a:rPr lang="en-US" altLang="zh-CN" sz="2400" b="1" kern="0" dirty="0">
                                <a:solidFill>
                                  <a:schemeClr val="bg1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𝐂𝐄𝐏</m:t>
                            </m:r>
                          </m:sub>
                        </m:sSub>
                        <m:r>
                          <a:rPr lang="en-US" altLang="zh-CN" sz="2400" b="1" i="1" kern="0" dirty="0">
                            <a:solidFill>
                              <a:schemeClr val="bg1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b="1" i="1" kern="0" dirty="0">
                                <a:solidFill>
                                  <a:schemeClr val="bg1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zh-CN" altLang="en-US" sz="2400" b="1" i="1" kern="0" dirty="0">
                                <a:solidFill>
                                  <a:schemeClr val="bg1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𝝁</m:t>
                            </m:r>
                          </m:e>
                          <m:sub>
                            <m:r>
                              <a:rPr lang="en-US" altLang="zh-CN" sz="2400" b="1" kern="0" dirty="0">
                                <a:solidFill>
                                  <a:schemeClr val="bg1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𝐁</m:t>
                            </m:r>
                            <m:r>
                              <a:rPr lang="en-US" altLang="zh-CN" sz="2400" b="1" kern="0" dirty="0">
                                <a:solidFill>
                                  <a:schemeClr val="bg1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,</m:t>
                            </m:r>
                            <m:r>
                              <a:rPr lang="en-US" altLang="zh-CN" sz="2400" b="1" kern="0" dirty="0">
                                <a:solidFill>
                                  <a:schemeClr val="bg1">
                                    <a:lumMod val="40000"/>
                                    <a:lumOff val="6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𝐂𝐄𝐏</m:t>
                            </m:r>
                          </m:sub>
                        </m:sSub>
                      </m:e>
                    </m:d>
                    <m:r>
                      <a:rPr lang="en-US" altLang="zh-CN" sz="2400" b="1" kern="0" dirty="0">
                        <a:solidFill>
                          <a:schemeClr val="bg1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altLang="zh-CN" sz="2400" b="1" i="1" kern="0" dirty="0">
                        <a:solidFill>
                          <a:schemeClr val="bg1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altLang="zh-CN" sz="2400" b="1" i="1" kern="0" dirty="0">
                        <a:solidFill>
                          <a:schemeClr val="bg1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𝟏𝟐𝟐</m:t>
                    </m:r>
                    <m:r>
                      <a:rPr lang="en-US" altLang="zh-CN" sz="2400" b="1" i="1" kern="0" dirty="0">
                        <a:solidFill>
                          <a:schemeClr val="bg1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,</m:t>
                    </m:r>
                    <m:r>
                      <a:rPr lang="en-US" altLang="zh-CN" sz="2400" b="1" i="1" kern="0" dirty="0">
                        <a:solidFill>
                          <a:schemeClr val="bg1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𝟔𝟓𝟐</m:t>
                    </m:r>
                    <m:r>
                      <a:rPr lang="en-US" altLang="zh-CN" sz="2400" b="1" i="1" kern="0" dirty="0">
                        <a:solidFill>
                          <a:schemeClr val="bg1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altLang="zh-CN" sz="2400" b="1" kern="0" dirty="0">
                    <a:solidFill>
                      <a:schemeClr val="bg1">
                        <a:lumMod val="40000"/>
                        <a:lumOff val="60000"/>
                      </a:schemeClr>
                    </a:solidFill>
                    <a:latin typeface="Comic Sans MS" panose="030F0702030302020204" pitchFamily="66" charset="0"/>
                    <a:ea typeface="华文行楷" panose="02010800040101010101" pitchFamily="2" charset="-122"/>
                    <a:sym typeface="Symbol" pitchFamily="18" charset="2"/>
                  </a:rPr>
                  <a:t>MeV.</a:t>
                </a:r>
                <a:endParaRPr lang="zh-CN" altLang="en-US" sz="2400" dirty="0">
                  <a:solidFill>
                    <a:srgbClr val="FFFFFF"/>
                  </a:solidFill>
                </a:endParaRPr>
              </a:p>
            </p:txBody>
          </p:sp>
        </mc:Choice>
        <mc:Fallback xmlns="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E0F4FC7F-9B5C-47E0-A7AA-E3D85C321D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59506" y="2348880"/>
                <a:ext cx="9394826" cy="878510"/>
              </a:xfrm>
              <a:prstGeom prst="rect">
                <a:avLst/>
              </a:prstGeom>
              <a:blipFill>
                <a:blip r:embed="rId3"/>
                <a:stretch>
                  <a:fillRect t="-6250" r="-844" b="-1319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3">
            <a:extLst>
              <a:ext uri="{FF2B5EF4-FFF2-40B4-BE49-F238E27FC236}">
                <a16:creationId xmlns:a16="http://schemas.microsoft.com/office/drawing/2014/main" id="{95A685BB-713C-459B-9BA6-1C7CBFD01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2189" y="-18256"/>
            <a:ext cx="9176189" cy="674957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lvl="0" algn="l" eaLnBrk="1" hangingPunct="1">
              <a:defRPr/>
            </a:pPr>
            <a:r>
              <a:rPr lang="en-US" altLang="zh-CN" sz="3600" b="1" spc="-350" dirty="0">
                <a:solidFill>
                  <a:srgbClr val="800000"/>
                </a:solidFill>
                <a:effectLst/>
                <a:latin typeface="Times New Roman"/>
                <a:ea typeface="华文行楷" panose="02010800040101010101" pitchFamily="2" charset="-122"/>
                <a:cs typeface="+mn-cs"/>
              </a:rPr>
              <a:t>IV</a:t>
            </a:r>
            <a:r>
              <a:rPr lang="en-US" altLang="zh-CN" sz="3600" b="1" kern="1200" dirty="0"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. </a:t>
            </a:r>
            <a:r>
              <a:rPr lang="en-US" altLang="zh-CN" sz="3600" b="1" kern="1200" dirty="0">
                <a:solidFill>
                  <a:srgbClr val="800000"/>
                </a:solidFill>
                <a:effectLst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Summary &amp; Remarks</a:t>
            </a:r>
            <a:endParaRPr lang="zh-CN" alt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3C97660E-716B-47AB-AE00-A6CF778132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228" y="3183168"/>
                <a:ext cx="9066213" cy="533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SzPct val="80000"/>
                  <a:buFont typeface="Wingdings" panose="05000000000000000000" pitchFamily="2" charset="2"/>
                  <a:buChar char="l"/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SzPct val="90000"/>
                  <a:buChar char="–"/>
                  <a:defRPr kumimoji="1"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•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lvl="0">
                  <a:spcBef>
                    <a:spcPct val="0"/>
                  </a:spcBef>
                  <a:buClrTx/>
                  <a:buSzTx/>
                  <a:buNone/>
                </a:pPr>
                <a:r>
                  <a:rPr lang="en-US" altLang="zh-CN" sz="2400" b="1" dirty="0">
                    <a:solidFill>
                      <a:schemeClr val="bg2">
                        <a:lumMod val="50000"/>
                        <a:lumOff val="50000"/>
                      </a:schemeClr>
                    </a:solidFill>
                    <a:latin typeface="Comic Sans MS" panose="030F0702030302020204" pitchFamily="66" charset="0"/>
                    <a:sym typeface="Symbol" panose="05050102010706020507" pitchFamily="18" charset="2"/>
                  </a:rPr>
                  <a:t> Sophisticated effective model </a:t>
                </a:r>
                <a:r>
                  <a:rPr lang="en-US" altLang="zh-CN" sz="2400" b="1" dirty="0">
                    <a:solidFill>
                      <a:schemeClr val="bg1">
                        <a:lumMod val="40000"/>
                        <a:lumOff val="60000"/>
                      </a:schemeClr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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altLang="zh-CN" sz="2400" b="1" i="1" kern="0" dirty="0" smtClean="0">
                            <a:solidFill>
                              <a:schemeClr val="bg1">
                                <a:lumMod val="40000"/>
                                <a:lumOff val="6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400" b="1" i="1" kern="0" dirty="0">
                                <a:solidFill>
                                  <a:srgbClr val="0000FF">
                                    <a:lumMod val="40000"/>
                                    <a:lumOff val="60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zh-CN" altLang="en-US" sz="2400" b="1" i="1" kern="0" dirty="0">
                                <a:solidFill>
                                  <a:srgbClr val="0000FF">
                                    <a:lumMod val="40000"/>
                                    <a:lumOff val="60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𝝁</m:t>
                            </m:r>
                          </m:e>
                          <m:sub>
                            <m:r>
                              <a:rPr lang="en-US" altLang="zh-CN" sz="2400" b="1" kern="0" dirty="0">
                                <a:solidFill>
                                  <a:srgbClr val="0000FF">
                                    <a:lumMod val="40000"/>
                                    <a:lumOff val="60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𝐁</m:t>
                            </m:r>
                            <m:r>
                              <a:rPr lang="en-US" altLang="zh-CN" sz="2400" b="1" kern="0" dirty="0">
                                <a:solidFill>
                                  <a:srgbClr val="0000FF">
                                    <a:lumMod val="40000"/>
                                    <a:lumOff val="60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,</m:t>
                            </m:r>
                            <m:r>
                              <a:rPr lang="en-US" altLang="zh-CN" sz="2400" b="1" kern="0" dirty="0">
                                <a:solidFill>
                                  <a:srgbClr val="0000FF">
                                    <a:lumMod val="40000"/>
                                    <a:lumOff val="60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𝐂𝐄𝐏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2400" b="1" i="1" kern="0" dirty="0">
                                <a:solidFill>
                                  <a:srgbClr val="0000FF">
                                    <a:lumMod val="40000"/>
                                    <a:lumOff val="60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altLang="zh-CN" sz="2400" b="1" i="1" kern="0" dirty="0">
                                <a:solidFill>
                                  <a:srgbClr val="0000FF">
                                    <a:lumMod val="40000"/>
                                    <a:lumOff val="60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𝑻</m:t>
                            </m:r>
                          </m:e>
                          <m:sub>
                            <m:r>
                              <a:rPr lang="en-US" altLang="zh-CN" sz="2400" b="1" kern="0" dirty="0">
                                <a:solidFill>
                                  <a:srgbClr val="0000FF">
                                    <a:lumMod val="40000"/>
                                    <a:lumOff val="60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𝐂𝐄𝐏</m:t>
                            </m:r>
                          </m:sub>
                        </m:sSub>
                      </m:den>
                    </m:f>
                    <m:r>
                      <a:rPr lang="en-US" altLang="zh-CN" sz="2400" b="1" i="0" kern="0" dirty="0" smtClean="0">
                        <a:solidFill>
                          <a:schemeClr val="bg1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&gt;</m:t>
                    </m:r>
                    <m:r>
                      <a:rPr lang="en-US" altLang="zh-CN" sz="2400" b="1" i="0" kern="0" dirty="0" smtClean="0">
                        <a:solidFill>
                          <a:schemeClr val="bg1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𝟑</m:t>
                    </m:r>
                    <m:r>
                      <a:rPr lang="en-US" altLang="zh-CN" sz="2400" b="1" i="0" kern="0" dirty="0" smtClean="0">
                        <a:solidFill>
                          <a:schemeClr val="bg1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.</m:t>
                    </m:r>
                    <m:r>
                      <a:rPr lang="en-US" altLang="zh-CN" sz="2400" b="1" i="0" kern="0" dirty="0" smtClean="0">
                        <a:solidFill>
                          <a:schemeClr val="bg1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𝟎</m:t>
                    </m:r>
                  </m:oMath>
                </a14:m>
                <a:r>
                  <a:rPr lang="zh-CN" altLang="en-US" sz="2400" dirty="0">
                    <a:solidFill>
                      <a:schemeClr val="bg1">
                        <a:lumMod val="40000"/>
                        <a:lumOff val="60000"/>
                      </a:schemeClr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dirty="0">
                    <a:solidFill>
                      <a:schemeClr val="bg1">
                        <a:lumMod val="40000"/>
                        <a:lumOff val="60000"/>
                      </a:schemeClr>
                    </a:solidFill>
                    <a:cs typeface="Times New Roman" panose="02020603050405020304" pitchFamily="18" charset="0"/>
                  </a:rPr>
                  <a:t>.</a:t>
                </a:r>
                <a:endParaRPr lang="zh-CN" altLang="en-US" sz="2400" dirty="0">
                  <a:solidFill>
                    <a:schemeClr val="bg1">
                      <a:lumMod val="40000"/>
                      <a:lumOff val="60000"/>
                    </a:schemeClr>
                  </a:solidFill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3C97660E-716B-47AB-AE00-A6CF778132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228" y="3183168"/>
                <a:ext cx="9066213" cy="533864"/>
              </a:xfrm>
              <a:prstGeom prst="rect">
                <a:avLst/>
              </a:prstGeom>
              <a:blipFill>
                <a:blip r:embed="rId4"/>
                <a:stretch>
                  <a:fillRect l="-1076" t="-5682" b="-1704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矩形 10">
            <a:extLst>
              <a:ext uri="{FF2B5EF4-FFF2-40B4-BE49-F238E27FC236}">
                <a16:creationId xmlns:a16="http://schemas.microsoft.com/office/drawing/2014/main" id="{2890D795-1556-4CA8-9F82-7B3BC6AAB8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4624" y="1496397"/>
            <a:ext cx="953928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zh-CN" sz="2600" b="1" dirty="0">
                <a:solidFill>
                  <a:schemeClr val="bg1">
                    <a:lumMod val="40000"/>
                    <a:lumOff val="60000"/>
                  </a:schemeClr>
                </a:solidFill>
                <a:sym typeface="Symbol" panose="05050102010706020507" pitchFamily="18" charset="2"/>
              </a:rPr>
              <a:t> </a:t>
            </a:r>
            <a:r>
              <a:rPr lang="en-US" altLang="zh-CN" sz="26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Position of the CEP proposed via </a:t>
            </a:r>
            <a:r>
              <a:rPr lang="en-US" altLang="zh-CN" sz="2600" b="1" dirty="0" err="1">
                <a:solidFill>
                  <a:schemeClr val="bg1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fQCD</a:t>
            </a:r>
            <a:r>
              <a:rPr lang="en-US" altLang="zh-CN" sz="26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&amp; eff. models </a:t>
            </a:r>
            <a:endParaRPr lang="zh-CN" altLang="en-US" sz="2600" dirty="0">
              <a:solidFill>
                <a:schemeClr val="bg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B359B6E-85B5-4B83-9E67-830302719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" y="4077072"/>
            <a:ext cx="9144000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zh-CN" sz="2600" b="1" dirty="0">
                <a:solidFill>
                  <a:schemeClr val="bg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 With analyzing the freeze-out condition obtained in  </a:t>
            </a:r>
          </a:p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zh-CN" sz="2600" b="1" dirty="0">
                <a:solidFill>
                  <a:schemeClr val="bg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  DSE calculation</a:t>
            </a:r>
            <a:r>
              <a:rPr lang="en-US" altLang="zh-CN" sz="2600" b="1" dirty="0">
                <a:solidFill>
                  <a:schemeClr val="bg2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zh-CN" sz="2600" b="1" dirty="0">
                <a:solidFill>
                  <a:schemeClr val="bg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we propose that the CEP could be </a:t>
            </a:r>
          </a:p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zh-CN" sz="2600" b="1" dirty="0">
                <a:solidFill>
                  <a:schemeClr val="bg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  detected in RHIC with enhanced beam intensity.</a:t>
            </a:r>
          </a:p>
        </p:txBody>
      </p:sp>
    </p:spTree>
    <p:extLst>
      <p:ext uri="{BB962C8B-B14F-4D97-AF65-F5344CB8AC3E}">
        <p14:creationId xmlns:p14="http://schemas.microsoft.com/office/powerpoint/2010/main" val="959444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287" grpId="0" animBg="1"/>
      <p:bldP spid="7" grpId="0"/>
      <p:bldP spid="9" grpId="0"/>
      <p:bldP spid="2" grpId="0"/>
      <p:bldP spid="10" grpId="0"/>
      <p:bldP spid="12" grpId="0"/>
      <p:bldP spid="11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2027110"/>
            <a:ext cx="4968552" cy="255401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-26988"/>
            <a:ext cx="9144000" cy="7683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endParaRPr lang="zh-CN" altLang="en-US" sz="4400" dirty="0">
              <a:solidFill>
                <a:srgbClr val="FF0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17" y="1820114"/>
            <a:ext cx="6552727" cy="456121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510" y="1950693"/>
            <a:ext cx="3958546" cy="155031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3929" y="1844825"/>
            <a:ext cx="1618758" cy="1584175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1059034" y="2112355"/>
            <a:ext cx="2792886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2600" b="1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How does the mass of nucleon</a:t>
            </a:r>
          </a:p>
          <a:p>
            <a:pPr algn="ctr">
              <a:lnSpc>
                <a:spcPct val="90000"/>
              </a:lnSpc>
            </a:pPr>
            <a:r>
              <a:rPr lang="en-US" altLang="zh-CN" sz="2600" b="1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arise </a:t>
            </a:r>
            <a:r>
              <a:rPr lang="en-US" altLang="zh-CN" sz="2600" b="1" dirty="0">
                <a:solidFill>
                  <a:srgbClr val="800000"/>
                </a:solidFill>
                <a:latin typeface="+mn-lt"/>
                <a:ea typeface="华文行楷" panose="02010800040101010101" pitchFamily="2" charset="-122"/>
                <a:hlinkClick r:id="rId7" action="ppaction://hlinksldjump"/>
              </a:rPr>
              <a:t>??</a:t>
            </a:r>
            <a:endParaRPr lang="zh-CN" altLang="en-US" sz="2600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13" name="标题 12"/>
          <p:cNvSpPr>
            <a:spLocks noGrp="1"/>
          </p:cNvSpPr>
          <p:nvPr>
            <p:ph type="title"/>
          </p:nvPr>
        </p:nvSpPr>
        <p:spPr>
          <a:xfrm>
            <a:off x="-36512" y="-27384"/>
            <a:ext cx="9324528" cy="98488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lvl="0" algn="l" eaLnBrk="1" hangingPunct="1">
              <a:lnSpc>
                <a:spcPct val="90000"/>
              </a:lnSpc>
              <a:defRPr/>
            </a:pPr>
            <a:r>
              <a:rPr lang="en-US" altLang="zh-CN" sz="3000" b="1" dirty="0">
                <a:solidFill>
                  <a:srgbClr val="800000"/>
                </a:solidFill>
                <a:effectLst/>
                <a:latin typeface="Times New Roman"/>
                <a:sym typeface="Symbol" pitchFamily="18" charset="2"/>
              </a:rPr>
              <a:t></a:t>
            </a:r>
            <a:r>
              <a:rPr lang="zh-CN" altLang="en-US" sz="3000" b="1" spc="-180" dirty="0">
                <a:solidFill>
                  <a:srgbClr val="800000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  <a:sym typeface="Symbol" pitchFamily="18" charset="2"/>
              </a:rPr>
              <a:t> </a:t>
            </a:r>
            <a:r>
              <a:rPr lang="en-US" altLang="zh-CN" sz="2800" b="1" spc="-80" dirty="0">
                <a:solidFill>
                  <a:srgbClr val="800000"/>
                </a:solidFill>
                <a:effectLst/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DCSB is the origin for the mass of observable </a:t>
            </a:r>
            <a:br>
              <a:rPr lang="en-US" altLang="zh-CN" sz="2800" b="1" spc="-80" dirty="0">
                <a:solidFill>
                  <a:srgbClr val="800000"/>
                </a:solidFill>
                <a:effectLst/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</a:br>
            <a:r>
              <a:rPr lang="en-US" altLang="zh-CN" sz="2800" b="1" spc="-80" dirty="0">
                <a:solidFill>
                  <a:srgbClr val="800000"/>
                </a:solidFill>
                <a:effectLst/>
                <a:latin typeface="Comic Sans MS" panose="030F0702030302020204" pitchFamily="66" charset="0"/>
                <a:ea typeface="华文行楷" panose="02010800040101010101" pitchFamily="2" charset="-122"/>
                <a:sym typeface="Symbol" pitchFamily="18" charset="2"/>
              </a:rPr>
              <a:t>   particles to be generated</a:t>
            </a:r>
            <a:endParaRPr lang="zh-CN" altLang="en-US" sz="2800" b="1" spc="-80" dirty="0">
              <a:solidFill>
                <a:srgbClr val="800000"/>
              </a:solidFill>
              <a:effectLst/>
              <a:latin typeface="Comic Sans MS" panose="030F0702030302020204" pitchFamily="66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7984" y="1988840"/>
            <a:ext cx="665000" cy="504056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4108489" y="2126264"/>
            <a:ext cx="1295547" cy="798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1700" b="1" dirty="0">
                <a:solidFill>
                  <a:srgbClr val="66003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What is </a:t>
            </a:r>
          </a:p>
          <a:p>
            <a:pPr algn="ctr">
              <a:lnSpc>
                <a:spcPct val="90000"/>
              </a:lnSpc>
            </a:pPr>
            <a:r>
              <a:rPr lang="en-US" altLang="zh-CN" sz="1700" b="1" dirty="0">
                <a:solidFill>
                  <a:srgbClr val="66003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the other </a:t>
            </a:r>
          </a:p>
          <a:p>
            <a:pPr algn="ctr">
              <a:lnSpc>
                <a:spcPct val="90000"/>
              </a:lnSpc>
            </a:pPr>
            <a:r>
              <a:rPr lang="en-US" altLang="zh-CN" sz="1700" b="1" dirty="0">
                <a:solidFill>
                  <a:srgbClr val="660033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99% </a:t>
            </a:r>
            <a:r>
              <a:rPr lang="en-US" altLang="zh-CN" sz="1700" b="1" dirty="0">
                <a:solidFill>
                  <a:srgbClr val="660033"/>
                </a:solidFill>
                <a:latin typeface="+mn-lt"/>
                <a:ea typeface="华文行楷" panose="02010800040101010101" pitchFamily="2" charset="-122"/>
              </a:rPr>
              <a:t>??</a:t>
            </a:r>
            <a:endParaRPr lang="zh-CN" altLang="en-US" sz="1700" dirty="0">
              <a:solidFill>
                <a:srgbClr val="660033"/>
              </a:solidFill>
              <a:latin typeface="+mn-lt"/>
            </a:endParaRPr>
          </a:p>
        </p:txBody>
      </p:sp>
      <p:pic>
        <p:nvPicPr>
          <p:cNvPr id="21" name="Picture 27" descr="C:\PersonalWorking\集锦\millennium_prize_problems_atiyah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4987648"/>
            <a:ext cx="872822" cy="1393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C4531D45-EEB3-4802-9C39-8D5550B19765}"/>
              </a:ext>
            </a:extLst>
          </p:cNvPr>
          <p:cNvSpPr/>
          <p:nvPr/>
        </p:nvSpPr>
        <p:spPr>
          <a:xfrm>
            <a:off x="-108520" y="859939"/>
            <a:ext cx="946854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000" b="1" kern="0" dirty="0">
                <a:solidFill>
                  <a:schemeClr val="bg1"/>
                </a:solidFill>
                <a:latin typeface="Times New Roman"/>
                <a:ea typeface="宋体"/>
                <a:cs typeface="+mj-cs"/>
                <a:sym typeface="Symbol" pitchFamily="18" charset="2"/>
              </a:rPr>
              <a:t> </a:t>
            </a:r>
            <a:r>
              <a:rPr lang="en-US" altLang="zh-CN" sz="28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itchFamily="2" charset="-122"/>
                <a:cs typeface="+mj-cs"/>
              </a:rPr>
              <a:t>The</a:t>
            </a:r>
            <a:r>
              <a:rPr lang="en-US" altLang="zh-CN" sz="18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itchFamily="2" charset="-122"/>
                <a:cs typeface="+mj-cs"/>
              </a:rPr>
              <a:t> </a:t>
            </a:r>
            <a:r>
              <a:rPr lang="en-US" altLang="zh-CN" sz="28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itchFamily="2" charset="-122"/>
                <a:cs typeface="+mj-cs"/>
              </a:rPr>
              <a:t>conventional</a:t>
            </a:r>
            <a:r>
              <a:rPr lang="en-US" altLang="zh-CN" sz="18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itchFamily="2" charset="-122"/>
                <a:cs typeface="+mj-cs"/>
              </a:rPr>
              <a:t> </a:t>
            </a:r>
            <a:r>
              <a:rPr lang="en-US" altLang="zh-CN" sz="28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itchFamily="2" charset="-122"/>
                <a:cs typeface="+mj-cs"/>
              </a:rPr>
              <a:t>Higgs</a:t>
            </a:r>
            <a:r>
              <a:rPr lang="en-US" altLang="zh-CN" sz="18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itchFamily="2" charset="-122"/>
                <a:cs typeface="+mj-cs"/>
              </a:rPr>
              <a:t> </a:t>
            </a:r>
            <a:r>
              <a:rPr lang="en-US" altLang="zh-CN" sz="28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itchFamily="2" charset="-122"/>
                <a:cs typeface="+mj-cs"/>
              </a:rPr>
              <a:t>mechanism</a:t>
            </a:r>
            <a:r>
              <a:rPr lang="en-US" altLang="zh-CN" sz="18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itchFamily="2" charset="-122"/>
                <a:cs typeface="+mj-cs"/>
              </a:rPr>
              <a:t> </a:t>
            </a:r>
            <a:r>
              <a:rPr lang="en-US" altLang="zh-CN" sz="28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itchFamily="2" charset="-122"/>
                <a:cs typeface="+mj-cs"/>
              </a:rPr>
              <a:t>can</a:t>
            </a:r>
            <a:r>
              <a:rPr lang="en-US" altLang="zh-CN" sz="18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itchFamily="2" charset="-122"/>
                <a:cs typeface="+mj-cs"/>
              </a:rPr>
              <a:t> </a:t>
            </a:r>
            <a:r>
              <a:rPr lang="en-US" altLang="zh-CN" sz="28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itchFamily="2" charset="-122"/>
                <a:cs typeface="+mj-cs"/>
              </a:rPr>
              <a:t>not</a:t>
            </a:r>
            <a:r>
              <a:rPr lang="en-US" altLang="zh-CN" sz="18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itchFamily="2" charset="-122"/>
                <a:cs typeface="+mj-cs"/>
              </a:rPr>
              <a:t> </a:t>
            </a:r>
            <a:r>
              <a:rPr lang="en-US" altLang="zh-CN" sz="28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itchFamily="2" charset="-122"/>
                <a:cs typeface="+mj-cs"/>
              </a:rPr>
              <a:t>generate     </a:t>
            </a:r>
            <a:br>
              <a:rPr lang="en-US" altLang="zh-CN" sz="28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itchFamily="2" charset="-122"/>
                <a:cs typeface="+mj-cs"/>
              </a:rPr>
            </a:br>
            <a:r>
              <a:rPr lang="en-US" altLang="zh-CN" sz="2800" b="1" kern="0" dirty="0">
                <a:solidFill>
                  <a:schemeClr val="bg1"/>
                </a:solidFill>
                <a:latin typeface="Comic Sans MS" panose="030F0702030302020204" pitchFamily="66" charset="0"/>
                <a:ea typeface="华文行楷" pitchFamily="2" charset="-122"/>
                <a:cs typeface="+mj-cs"/>
              </a:rPr>
              <a:t>   the observable mass: </a:t>
            </a:r>
            <a:r>
              <a:rPr lang="en-US" altLang="zh-CN" sz="2800" b="1" kern="0" dirty="0">
                <a:solidFill>
                  <a:schemeClr val="bg1"/>
                </a:solidFill>
                <a:latin typeface="Comic Sans MS" panose="030F0702030302020204" pitchFamily="66" charset="0"/>
                <a:ea typeface="宋体"/>
                <a:cs typeface="+mj-cs"/>
                <a:sym typeface="Symbol" pitchFamily="18" charset="2"/>
              </a:rPr>
              <a:t>The Nucleon Mass Crisis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59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0938"/>
            <a:ext cx="9324975" cy="1041798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l">
              <a:buFont typeface="Symbol" pitchFamily="18" charset="2"/>
              <a:buNone/>
              <a:defRPr/>
            </a:pPr>
            <a:r>
              <a:rPr lang="en-US" altLang="zh-CN" sz="3200" b="1" dirty="0">
                <a:solidFill>
                  <a:srgbClr val="800000"/>
                </a:solidFill>
                <a:effectLst/>
                <a:latin typeface="+mn-lt"/>
                <a:sym typeface="Symbol" pitchFamily="18" charset="2"/>
              </a:rPr>
              <a:t> </a:t>
            </a:r>
            <a:r>
              <a:rPr lang="en-US" altLang="zh-CN" sz="3200" b="1" dirty="0">
                <a:solidFill>
                  <a:srgbClr val="800000"/>
                </a:solidFill>
                <a:effectLst/>
                <a:latin typeface="Comic Sans MS" panose="030F0702030302020204" pitchFamily="66" charset="0"/>
                <a:sym typeface="Symbol" pitchFamily="18" charset="2"/>
              </a:rPr>
              <a:t>The glitch of pulsars is still a puzzle in </a:t>
            </a:r>
            <a:br>
              <a:rPr lang="en-US" altLang="zh-CN" sz="3200" b="1" dirty="0">
                <a:solidFill>
                  <a:srgbClr val="800000"/>
                </a:solidFill>
                <a:effectLst/>
                <a:latin typeface="Comic Sans MS" panose="030F0702030302020204" pitchFamily="66" charset="0"/>
                <a:sym typeface="Symbol" pitchFamily="18" charset="2"/>
              </a:rPr>
            </a:br>
            <a:r>
              <a:rPr lang="en-US" altLang="zh-CN" sz="3200" b="1" dirty="0">
                <a:solidFill>
                  <a:srgbClr val="800000"/>
                </a:solidFill>
                <a:effectLst/>
                <a:latin typeface="Comic Sans MS" panose="030F0702030302020204" pitchFamily="66" charset="0"/>
                <a:sym typeface="Symbol" pitchFamily="18" charset="2"/>
              </a:rPr>
              <a:t>   astronomical observations</a:t>
            </a:r>
          </a:p>
        </p:txBody>
      </p:sp>
      <p:sp>
        <p:nvSpPr>
          <p:cNvPr id="539653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504056" y="1014413"/>
            <a:ext cx="4499992" cy="453673"/>
          </a:xfrm>
          <a:solidFill>
            <a:schemeClr val="tx1"/>
          </a:solidFill>
        </p:spPr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en-US" altLang="zh-CN" sz="2600" b="1" dirty="0">
                <a:solidFill>
                  <a:schemeClr val="bg1"/>
                </a:solidFill>
                <a:sym typeface="Symbol" panose="05050102010706020507" pitchFamily="18" charset="2"/>
              </a:rPr>
              <a:t></a:t>
            </a:r>
            <a:r>
              <a:rPr lang="en-US" altLang="zh-CN" sz="2600" b="1" dirty="0">
                <a:solidFill>
                  <a:schemeClr val="bg1"/>
                </a:solidFill>
              </a:rPr>
              <a:t>  </a:t>
            </a:r>
            <a:r>
              <a:rPr lang="en-US" altLang="zh-CN" sz="2600" b="1" dirty="0">
                <a:solidFill>
                  <a:schemeClr val="bg1"/>
                </a:solidFill>
                <a:latin typeface="Comic Sans MS" panose="030F0702030302020204" pitchFamily="66" charset="0"/>
              </a:rPr>
              <a:t>The first observation</a:t>
            </a:r>
            <a:endParaRPr lang="en-US" altLang="zh-CN" sz="2600" b="1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  <a:ea typeface="华文行楷" pitchFamily="2" charset="-122"/>
            </a:endParaRPr>
          </a:p>
        </p:txBody>
      </p:sp>
      <p:pic>
        <p:nvPicPr>
          <p:cNvPr id="11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035" y="4958662"/>
            <a:ext cx="1372341" cy="1350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842" y="4941168"/>
            <a:ext cx="1372342" cy="1373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819D5EA-48A9-4E83-858F-C629A394F3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134" y="1495073"/>
            <a:ext cx="2047634" cy="229396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5329115-C049-4453-81A5-E38B1E4C30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84" y="1503239"/>
            <a:ext cx="2592288" cy="2285801"/>
          </a:xfrm>
          <a:prstGeom prst="rect">
            <a:avLst/>
          </a:prstGeom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476E6AC1-7FBE-4ECB-B232-A3129AD77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07" y="4005064"/>
            <a:ext cx="9361488" cy="864096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Clr>
                <a:srgbClr val="3366FF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600" b="1" kern="0" dirty="0">
                <a:solidFill>
                  <a:srgbClr val="0000FF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 We’d say it arises from the radial instability corresponding to a first order hadron-quark PT</a:t>
            </a:r>
            <a:endParaRPr lang="zh-CN" altLang="zh-CN" sz="2800" kern="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766BFD5-FD23-400A-83AE-994D5EADA372}"/>
              </a:ext>
            </a:extLst>
          </p:cNvPr>
          <p:cNvSpPr/>
          <p:nvPr/>
        </p:nvSpPr>
        <p:spPr>
          <a:xfrm>
            <a:off x="3852091" y="3328973"/>
            <a:ext cx="1439818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00" dirty="0">
                <a:latin typeface="QlqxxhHelvetica"/>
              </a:rPr>
              <a:t>NATURE. VOL. 222. APRIL 19, 1969</a:t>
            </a:r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CD35627-24B8-40EC-85F8-3DF544993565}"/>
              </a:ext>
            </a:extLst>
          </p:cNvPr>
          <p:cNvSpPr/>
          <p:nvPr/>
        </p:nvSpPr>
        <p:spPr>
          <a:xfrm>
            <a:off x="2771800" y="3717032"/>
            <a:ext cx="22958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bg2"/>
                </a:solidFill>
                <a:latin typeface="QlqxxhHelvetica"/>
              </a:rPr>
              <a:t>NATURE. 222, 229 (1969)</a:t>
            </a:r>
            <a:endParaRPr lang="zh-CN" altLang="en-US" sz="1600" b="1" dirty="0">
              <a:solidFill>
                <a:schemeClr val="bg2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9EED52D-6CC9-4B30-A8DB-5595F2B88912}"/>
              </a:ext>
            </a:extLst>
          </p:cNvPr>
          <p:cNvSpPr/>
          <p:nvPr/>
        </p:nvSpPr>
        <p:spPr>
          <a:xfrm>
            <a:off x="312040" y="3717032"/>
            <a:ext cx="22958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bg2"/>
                </a:solidFill>
                <a:latin typeface="QlqxxhHelvetica"/>
              </a:rPr>
              <a:t>NATURE. 222, 228 (1969)</a:t>
            </a:r>
            <a:endParaRPr lang="zh-CN" altLang="en-US" sz="1600" b="1" dirty="0">
              <a:solidFill>
                <a:schemeClr val="bg2"/>
              </a:solidFill>
            </a:endParaRPr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D747A789-B5B8-4468-94F3-66F8DCCA6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128" y="1041401"/>
            <a:ext cx="3312368" cy="426686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Font typeface="Wingdings" panose="05000000000000000000" pitchFamily="2" charset="2"/>
              <a:buNone/>
              <a:defRPr/>
            </a:pPr>
            <a:r>
              <a:rPr lang="en-US" altLang="zh-CN" sz="2600" b="1" kern="0" dirty="0">
                <a:solidFill>
                  <a:schemeClr val="bg1"/>
                </a:solidFill>
                <a:sym typeface="Symbol" panose="05050102010706020507" pitchFamily="18" charset="2"/>
              </a:rPr>
              <a:t></a:t>
            </a:r>
            <a:r>
              <a:rPr lang="en-US" altLang="zh-CN" sz="2600" b="1" kern="0" dirty="0">
                <a:solidFill>
                  <a:schemeClr val="bg1"/>
                </a:solidFill>
              </a:rPr>
              <a:t>  </a:t>
            </a:r>
            <a:r>
              <a:rPr lang="en-US" altLang="zh-CN" sz="2600" b="1" kern="0" dirty="0">
                <a:solidFill>
                  <a:schemeClr val="bg1"/>
                </a:solidFill>
                <a:latin typeface="Comic Sans MS" panose="030F0702030302020204" pitchFamily="66" charset="0"/>
              </a:rPr>
              <a:t>General feature</a:t>
            </a:r>
            <a:endParaRPr lang="en-US" altLang="zh-CN" sz="2600" b="1" kern="0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  <a:ea typeface="华文行楷" pitchFamily="2" charset="-122"/>
            </a:endParaRPr>
          </a:p>
        </p:txBody>
      </p:sp>
      <p:pic>
        <p:nvPicPr>
          <p:cNvPr id="21" name="Picture 3" descr="单极振动(monopole)">
            <a:extLst>
              <a:ext uri="{FF2B5EF4-FFF2-40B4-BE49-F238E27FC236}">
                <a16:creationId xmlns:a16="http://schemas.microsoft.com/office/drawing/2014/main" id="{37370DBB-8A7C-427B-86E2-09F51FF39CA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952718"/>
            <a:ext cx="1572626" cy="1572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5">
            <a:extLst>
              <a:ext uri="{FF2B5EF4-FFF2-40B4-BE49-F238E27FC236}">
                <a16:creationId xmlns:a16="http://schemas.microsoft.com/office/drawing/2014/main" id="{36D7D2DA-3E13-408F-9025-88556E8A5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5842" y="6258860"/>
            <a:ext cx="3100534" cy="588201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Font typeface="Wingdings" panose="05000000000000000000" pitchFamily="2" charset="2"/>
              <a:buNone/>
              <a:defRPr/>
            </a:pPr>
            <a:r>
              <a:rPr lang="en-US" altLang="zh-CN" sz="1800" b="1" kern="0" dirty="0">
                <a:solidFill>
                  <a:schemeClr val="bg1"/>
                </a:solidFill>
                <a:latin typeface="Comic Sans MS" panose="030F0702030302020204" pitchFamily="66" charset="0"/>
              </a:rPr>
              <a:t>This G-mode oscillation </a:t>
            </a:r>
          </a:p>
          <a:p>
            <a:pPr>
              <a:lnSpc>
                <a:spcPct val="85000"/>
              </a:lnSpc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en-US" altLang="zh-CN" sz="1800" b="1" kern="0" dirty="0">
                <a:solidFill>
                  <a:schemeClr val="bg1"/>
                </a:solidFill>
                <a:latin typeface="Comic Sans MS" panose="030F0702030302020204" pitchFamily="66" charset="0"/>
              </a:rPr>
              <a:t>induces the GW radiation</a:t>
            </a:r>
            <a:endParaRPr lang="en-US" altLang="zh-CN" sz="1800" b="1" kern="0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  <a:ea typeface="华文行楷" pitchFamily="2" charset="-122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62C0F4D3-177D-447B-9B1B-5AB583E884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4128" y="1519842"/>
            <a:ext cx="3240360" cy="2269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1149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9653" grpId="0" build="p" animBg="1"/>
      <p:bldP spid="13" grpId="0" uiExpand="1" build="p" animBg="1"/>
      <p:bldP spid="7" grpId="0"/>
      <p:bldP spid="16" grpId="0"/>
      <p:bldP spid="17" grpId="0" build="p" animBg="1"/>
      <p:bldP spid="22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324975" cy="1052513"/>
          </a:xfrm>
          <a:solidFill>
            <a:schemeClr val="accent2"/>
          </a:solidFill>
        </p:spPr>
        <p:txBody>
          <a:bodyPr/>
          <a:lstStyle/>
          <a:p>
            <a:pPr algn="l">
              <a:buFont typeface="Symbol" pitchFamily="18" charset="2"/>
              <a:buNone/>
              <a:defRPr/>
            </a:pPr>
            <a:r>
              <a:rPr lang="en-US" altLang="zh-CN" sz="3600" b="1" dirty="0">
                <a:solidFill>
                  <a:schemeClr val="tx1"/>
                </a:solidFill>
                <a:latin typeface="+mn-lt"/>
                <a:sym typeface="Symbol" pitchFamily="18" charset="2"/>
              </a:rPr>
              <a:t> </a:t>
            </a:r>
            <a:r>
              <a:rPr lang="en-US" altLang="zh-CN" sz="3400" b="1" dirty="0">
                <a:solidFill>
                  <a:srgbClr val="FFFFFF"/>
                </a:solidFill>
                <a:latin typeface="Comic Sans MS" panose="030F0702030302020204" pitchFamily="66" charset="0"/>
                <a:sym typeface="Symbol" pitchFamily="18" charset="2"/>
              </a:rPr>
              <a:t>Comparison of </a:t>
            </a:r>
            <a:r>
              <a:rPr lang="en-US" altLang="zh-CN" sz="3400" b="1" dirty="0">
                <a:solidFill>
                  <a:schemeClr val="tx1"/>
                </a:solidFill>
                <a:latin typeface="Comic Sans MS" panose="030F0702030302020204" pitchFamily="66" charset="0"/>
                <a:sym typeface="Symbol" pitchFamily="18" charset="2"/>
              </a:rPr>
              <a:t>G-mode Oscillation </a:t>
            </a:r>
            <a:br>
              <a:rPr lang="en-US" altLang="zh-CN" sz="3400" b="1" dirty="0">
                <a:solidFill>
                  <a:schemeClr val="tx1"/>
                </a:solidFill>
                <a:latin typeface="Comic Sans MS" panose="030F0702030302020204" pitchFamily="66" charset="0"/>
                <a:sym typeface="Symbol" pitchFamily="18" charset="2"/>
              </a:rPr>
            </a:br>
            <a:r>
              <a:rPr lang="en-US" altLang="zh-CN" sz="3400" b="1" dirty="0">
                <a:solidFill>
                  <a:schemeClr val="tx1"/>
                </a:solidFill>
                <a:latin typeface="Comic Sans MS" panose="030F0702030302020204" pitchFamily="66" charset="0"/>
                <a:sym typeface="Symbol" pitchFamily="18" charset="2"/>
              </a:rPr>
              <a:t>  Frequencies of the two kind </a:t>
            </a:r>
            <a:r>
              <a:rPr lang="en-US" altLang="zh-CN" sz="3400" b="1" dirty="0" err="1">
                <a:solidFill>
                  <a:schemeClr val="tx1"/>
                </a:solidFill>
                <a:latin typeface="Comic Sans MS" panose="030F0702030302020204" pitchFamily="66" charset="0"/>
                <a:sym typeface="Symbol" pitchFamily="18" charset="2"/>
              </a:rPr>
              <a:t>nb</a:t>
            </a:r>
            <a:r>
              <a:rPr lang="en-US" altLang="zh-CN" sz="3400" b="1" dirty="0">
                <a:solidFill>
                  <a:schemeClr val="tx1"/>
                </a:solidFill>
                <a:latin typeface="Comic Sans MS" panose="030F0702030302020204" pitchFamily="66" charset="0"/>
                <a:sym typeface="Symbol" pitchFamily="18" charset="2"/>
              </a:rPr>
              <a:t> Stars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468312" y="6065838"/>
            <a:ext cx="8675687" cy="79216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500" b="1" dirty="0">
                <a:solidFill>
                  <a:schemeClr val="bg2"/>
                </a:solidFill>
                <a:latin typeface="Comic Sans MS" panose="030F0702030302020204" pitchFamily="66" charset="0"/>
              </a:rPr>
              <a:t>W.J. Fu</a:t>
            </a:r>
            <a:r>
              <a:rPr lang="en-US" altLang="zh-CN" sz="2500" b="1" dirty="0">
                <a:solidFill>
                  <a:schemeClr val="bg2"/>
                </a:solidFill>
                <a:cs typeface="Times New Roman" panose="02020603050405020304" pitchFamily="18" charset="0"/>
              </a:rPr>
              <a:t>,</a:t>
            </a:r>
            <a:r>
              <a:rPr lang="en-US" altLang="zh-CN" sz="2500" b="1" dirty="0">
                <a:solidFill>
                  <a:schemeClr val="bg2"/>
                </a:solidFill>
                <a:latin typeface="Comic Sans MS" panose="030F0702030302020204" pitchFamily="66" charset="0"/>
              </a:rPr>
              <a:t> H.Q. Wei</a:t>
            </a:r>
            <a:r>
              <a:rPr lang="en-US" altLang="zh-CN" sz="2500" b="1" dirty="0">
                <a:solidFill>
                  <a:schemeClr val="bg2"/>
                </a:solidFill>
                <a:cs typeface="Times New Roman" panose="02020603050405020304" pitchFamily="18" charset="0"/>
              </a:rPr>
              <a:t>,</a:t>
            </a:r>
            <a:r>
              <a:rPr lang="en-US" altLang="zh-CN" sz="2500" b="1" dirty="0">
                <a:solidFill>
                  <a:schemeClr val="bg2"/>
                </a:solidFill>
                <a:latin typeface="Comic Sans MS" panose="030F0702030302020204" pitchFamily="66" charset="0"/>
              </a:rPr>
              <a:t> &amp; Y.X. Liu</a:t>
            </a:r>
            <a:r>
              <a:rPr lang="en-US" altLang="zh-CN" sz="2500" b="1" dirty="0">
                <a:solidFill>
                  <a:schemeClr val="bg2"/>
                </a:solidFill>
                <a:cs typeface="Times New Roman" panose="02020603050405020304" pitchFamily="18" charset="0"/>
              </a:rPr>
              <a:t>,</a:t>
            </a:r>
            <a:r>
              <a:rPr lang="en-US" altLang="zh-CN" sz="2500" b="1" dirty="0">
                <a:solidFill>
                  <a:schemeClr val="bg2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2500" b="1" dirty="0" err="1">
                <a:solidFill>
                  <a:schemeClr val="bg2"/>
                </a:solidFill>
                <a:latin typeface="Comic Sans MS" panose="030F0702030302020204" pitchFamily="66" charset="0"/>
              </a:rPr>
              <a:t>arXiv</a:t>
            </a:r>
            <a:r>
              <a:rPr lang="en-US" altLang="zh-CN" sz="2500" b="1" dirty="0">
                <a:solidFill>
                  <a:schemeClr val="bg2"/>
                </a:solidFill>
                <a:latin typeface="Comic Sans MS" panose="030F0702030302020204" pitchFamily="66" charset="0"/>
              </a:rPr>
              <a:t>: 0810.1084</a:t>
            </a:r>
            <a:r>
              <a:rPr lang="en-US" altLang="zh-CN" sz="2500" b="1" dirty="0">
                <a:solidFill>
                  <a:schemeClr val="bg2"/>
                </a:solidFill>
                <a:cs typeface="Times New Roman" panose="02020603050405020304" pitchFamily="18" charset="0"/>
              </a:rPr>
              <a:t>;</a:t>
            </a:r>
            <a:r>
              <a:rPr lang="en-US" altLang="zh-CN" sz="2500" b="1" dirty="0">
                <a:solidFill>
                  <a:schemeClr val="bg2"/>
                </a:solidFill>
                <a:latin typeface="Comic Sans MS" panose="030F0702030302020204" pitchFamily="66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500" b="1" dirty="0">
                <a:solidFill>
                  <a:schemeClr val="bg2"/>
                </a:solidFill>
                <a:latin typeface="Comic Sans MS" panose="030F0702030302020204" pitchFamily="66" charset="0"/>
              </a:rPr>
              <a:t>Phys. Rev. Lett. 101</a:t>
            </a:r>
            <a:r>
              <a:rPr lang="zh-CN" altLang="en-US" sz="2500" b="1" dirty="0">
                <a:solidFill>
                  <a:schemeClr val="bg2"/>
                </a:solidFill>
                <a:latin typeface="Comic Sans MS" panose="030F0702030302020204" pitchFamily="66" charset="0"/>
              </a:rPr>
              <a:t>，</a:t>
            </a:r>
            <a:r>
              <a:rPr lang="en-US" altLang="zh-CN" sz="2500" b="1" dirty="0">
                <a:solidFill>
                  <a:schemeClr val="bg2"/>
                </a:solidFill>
                <a:latin typeface="Comic Sans MS" panose="030F0702030302020204" pitchFamily="66" charset="0"/>
              </a:rPr>
              <a:t>181102  (2008)</a:t>
            </a:r>
            <a:r>
              <a:rPr lang="en-US" altLang="zh-CN" sz="2500" b="1" dirty="0">
                <a:solidFill>
                  <a:schemeClr val="bg2"/>
                </a:solidFill>
                <a:cs typeface="Times New Roman" panose="02020603050405020304" pitchFamily="18" charset="0"/>
              </a:rPr>
              <a:t>.</a:t>
            </a:r>
            <a:r>
              <a:rPr lang="en-US" altLang="zh-CN" sz="2500" b="1" dirty="0">
                <a:solidFill>
                  <a:schemeClr val="bg2"/>
                </a:solidFill>
                <a:latin typeface="Comic Sans MS" panose="030F0702030302020204" pitchFamily="66" charset="0"/>
              </a:rPr>
              <a:t>  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zh-CN" altLang="zh-CN" sz="2800"/>
          </a:p>
        </p:txBody>
      </p:sp>
      <p:sp>
        <p:nvSpPr>
          <p:cNvPr id="5632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107950" y="942975"/>
            <a:ext cx="9217025" cy="17653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zh-CN" b="1"/>
              <a:t>  </a:t>
            </a:r>
            <a:r>
              <a:rPr lang="en-US" altLang="zh-CN" b="1">
                <a:solidFill>
                  <a:srgbClr val="CC00CC"/>
                </a:solidFill>
                <a:latin typeface="Comic Sans MS" panose="030F0702030302020204" pitchFamily="66" charset="0"/>
              </a:rPr>
              <a:t>Neutron Star</a:t>
            </a:r>
            <a:r>
              <a:rPr lang="en-US" altLang="zh-CN" b="1">
                <a:solidFill>
                  <a:srgbClr val="CC00CC"/>
                </a:solidFill>
              </a:rPr>
              <a:t>: </a:t>
            </a:r>
            <a:r>
              <a:rPr lang="en-US" altLang="zh-CN" b="1">
                <a:solidFill>
                  <a:srgbClr val="CC00CC"/>
                </a:solidFill>
                <a:latin typeface="Comic Sans MS" panose="030F0702030302020204" pitchFamily="66" charset="0"/>
              </a:rPr>
              <a:t>RMF</a:t>
            </a:r>
            <a:r>
              <a:rPr lang="en-US" altLang="zh-CN" b="1">
                <a:solidFill>
                  <a:srgbClr val="CC00CC"/>
                </a:solidFill>
              </a:rPr>
              <a:t>,</a:t>
            </a:r>
            <a:r>
              <a:rPr lang="en-US" altLang="zh-CN" b="1">
                <a:solidFill>
                  <a:schemeClr val="bg1"/>
                </a:solidFill>
              </a:rPr>
              <a:t> </a:t>
            </a:r>
            <a:r>
              <a:rPr lang="en-US" altLang="zh-CN" b="1">
                <a:solidFill>
                  <a:schemeClr val="accent1"/>
                </a:solidFill>
              </a:rPr>
              <a:t> </a:t>
            </a:r>
            <a:r>
              <a:rPr lang="en-US" altLang="zh-CN" b="1">
                <a:solidFill>
                  <a:srgbClr val="993300"/>
                </a:solidFill>
              </a:rPr>
              <a:t> </a:t>
            </a:r>
            <a:r>
              <a:rPr lang="en-US" altLang="zh-CN" b="1">
                <a:solidFill>
                  <a:srgbClr val="993300"/>
                </a:solidFill>
                <a:latin typeface="Comic Sans MS" panose="030F0702030302020204" pitchFamily="66" charset="0"/>
              </a:rPr>
              <a:t>Quark Star</a:t>
            </a:r>
            <a:r>
              <a:rPr lang="en-US" altLang="zh-CN" b="1">
                <a:solidFill>
                  <a:srgbClr val="993300"/>
                </a:solidFill>
              </a:rPr>
              <a:t>: </a:t>
            </a:r>
            <a:r>
              <a:rPr lang="en-US" altLang="zh-CN" b="1">
                <a:solidFill>
                  <a:srgbClr val="993300"/>
                </a:solidFill>
                <a:latin typeface="Comic Sans MS" panose="030F0702030302020204" pitchFamily="66" charset="0"/>
              </a:rPr>
              <a:t>Bag Model</a:t>
            </a:r>
            <a:endParaRPr lang="en-US" altLang="zh-CN" b="1">
              <a:solidFill>
                <a:srgbClr val="993300"/>
              </a:solidFill>
              <a:latin typeface="Comic Sans MS" panose="030F0702030302020204" pitchFamily="66" charset="0"/>
              <a:ea typeface="华文行楷" panose="02010800040101010101" pitchFamily="2" charset="-122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b="1"/>
              <a:t>                </a:t>
            </a:r>
            <a:r>
              <a:rPr lang="en-US" altLang="zh-CN" b="1">
                <a:solidFill>
                  <a:srgbClr val="993300"/>
                </a:solidFill>
              </a:rPr>
              <a:t> </a:t>
            </a:r>
            <a:r>
              <a:rPr lang="en-US" altLang="zh-CN" b="1">
                <a:solidFill>
                  <a:srgbClr val="0000CC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Frequency of the G</a:t>
            </a:r>
            <a:r>
              <a:rPr lang="en-US" altLang="zh-CN" b="1">
                <a:solidFill>
                  <a:srgbClr val="0000CC"/>
                </a:solidFill>
                <a:latin typeface="Comic Sans MS" panose="030F0702030302020204" pitchFamily="66" charset="0"/>
              </a:rPr>
              <a:t>-mode oscillation</a:t>
            </a:r>
            <a:endParaRPr lang="en-US" altLang="zh-CN" b="1">
              <a:solidFill>
                <a:srgbClr val="0000CC"/>
              </a:solidFill>
              <a:latin typeface="Comic Sans MS" panose="030F0702030302020204" pitchFamily="66" charset="0"/>
              <a:ea typeface="华文行楷" panose="02010800040101010101" pitchFamily="2" charset="-122"/>
            </a:endParaRPr>
          </a:p>
        </p:txBody>
      </p:sp>
      <p:pic>
        <p:nvPicPr>
          <p:cNvPr id="5632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970088"/>
            <a:ext cx="8675687" cy="405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7" name="AutoShape 8"/>
          <p:cNvSpPr>
            <a:spLocks noChangeArrowheads="1"/>
          </p:cNvSpPr>
          <p:nvPr/>
        </p:nvSpPr>
        <p:spPr bwMode="auto">
          <a:xfrm>
            <a:off x="827088" y="1628775"/>
            <a:ext cx="976312" cy="215900"/>
          </a:xfrm>
          <a:prstGeom prst="rightArrow">
            <a:avLst>
              <a:gd name="adj1" fmla="val 50000"/>
              <a:gd name="adj2" fmla="val 11305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115693095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324975" cy="620713"/>
          </a:xfrm>
          <a:solidFill>
            <a:schemeClr val="accent2"/>
          </a:solidFill>
        </p:spPr>
        <p:txBody>
          <a:bodyPr/>
          <a:lstStyle/>
          <a:p>
            <a:pPr algn="l">
              <a:buFont typeface="Symbol" pitchFamily="18" charset="2"/>
              <a:buNone/>
              <a:defRPr/>
            </a:pPr>
            <a:r>
              <a:rPr lang="en-US" altLang="zh-CN" sz="4000" b="1" dirty="0">
                <a:solidFill>
                  <a:schemeClr val="tx1"/>
                </a:solidFill>
                <a:latin typeface="+mn-lt"/>
                <a:sym typeface="Symbol" pitchFamily="18" charset="2"/>
              </a:rPr>
              <a:t> </a:t>
            </a:r>
            <a:r>
              <a:rPr lang="en-US" altLang="zh-CN" sz="4000" b="1" dirty="0">
                <a:solidFill>
                  <a:schemeClr val="tx1"/>
                </a:solidFill>
                <a:latin typeface="Comic Sans MS" panose="030F0702030302020204" pitchFamily="66" charset="0"/>
                <a:sym typeface="Symbol" pitchFamily="18" charset="2"/>
              </a:rPr>
              <a:t>Comparison with other modes</a:t>
            </a: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0" y="5949280"/>
            <a:ext cx="9144000" cy="4048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CN" sz="2400" b="1" dirty="0">
                <a:solidFill>
                  <a:schemeClr val="bg2"/>
                </a:solidFill>
                <a:latin typeface="Comic Sans MS" panose="030F0702030302020204" pitchFamily="66" charset="0"/>
              </a:rPr>
              <a:t>Z. Bai</a:t>
            </a:r>
            <a:r>
              <a:rPr lang="en-US" altLang="zh-CN" sz="2400" b="1" dirty="0">
                <a:solidFill>
                  <a:schemeClr val="bg2"/>
                </a:solidFill>
                <a:latin typeface="+mn-lt"/>
              </a:rPr>
              <a:t>, </a:t>
            </a:r>
            <a:r>
              <a:rPr lang="en-US" altLang="zh-CN" sz="2400" b="1" dirty="0">
                <a:solidFill>
                  <a:schemeClr val="bg2"/>
                </a:solidFill>
                <a:latin typeface="Comic Sans MS" panose="030F0702030302020204" pitchFamily="66" charset="0"/>
              </a:rPr>
              <a:t>W.J. Fu</a:t>
            </a:r>
            <a:r>
              <a:rPr lang="en-US" altLang="zh-CN" sz="2400" b="1" dirty="0">
                <a:solidFill>
                  <a:schemeClr val="bg2"/>
                </a:solidFill>
                <a:latin typeface="+mn-lt"/>
              </a:rPr>
              <a:t>,</a:t>
            </a:r>
            <a:r>
              <a:rPr lang="en-US" altLang="zh-CN" sz="2400" b="1" dirty="0">
                <a:solidFill>
                  <a:schemeClr val="bg2"/>
                </a:solidFill>
                <a:latin typeface="Comic Sans MS" panose="030F0702030302020204" pitchFamily="66" charset="0"/>
              </a:rPr>
              <a:t> &amp; Y.X. Liu</a:t>
            </a:r>
            <a:r>
              <a:rPr lang="en-US" altLang="zh-CN" sz="2400" b="1" dirty="0">
                <a:solidFill>
                  <a:schemeClr val="bg2"/>
                </a:solidFill>
                <a:latin typeface="+mn-lt"/>
              </a:rPr>
              <a:t>,</a:t>
            </a:r>
            <a:r>
              <a:rPr lang="en-US" altLang="zh-CN" sz="2400" b="1" dirty="0">
                <a:solidFill>
                  <a:schemeClr val="bg2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2400" b="1" dirty="0" err="1">
                <a:solidFill>
                  <a:schemeClr val="bg2"/>
                </a:solidFill>
                <a:latin typeface="Comic Sans MS" panose="030F0702030302020204" pitchFamily="66" charset="0"/>
              </a:rPr>
              <a:t>ApJ</a:t>
            </a:r>
            <a:r>
              <a:rPr lang="en-US" altLang="zh-CN" sz="2400" b="1" dirty="0">
                <a:solidFill>
                  <a:schemeClr val="bg2"/>
                </a:solidFill>
                <a:latin typeface="Comic Sans MS" panose="030F0702030302020204" pitchFamily="66" charset="0"/>
              </a:rPr>
              <a:t> 922 (2021) 2: 266.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-34925" y="5301208"/>
            <a:ext cx="9431338" cy="64452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>
              <a:spcBef>
                <a:spcPct val="0"/>
              </a:spcBef>
              <a:buClr>
                <a:srgbClr val="3366FF"/>
              </a:buClr>
              <a:buFont typeface="Wingdings" panose="05000000000000000000" pitchFamily="2" charset="2"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anose="05050102010706020507" pitchFamily="18" charset="2"/>
              </a:rPr>
              <a:t>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  <a:sym typeface="Symbol" panose="05050102010706020507" pitchFamily="18" charset="2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G</a:t>
            </a:r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-mode</a:t>
            </a:r>
            <a:r>
              <a:rPr lang="en-US" altLang="zh-CN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oscillation</a:t>
            </a:r>
            <a:r>
              <a:rPr lang="en-US" altLang="zh-CN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in</a:t>
            </a:r>
            <a:r>
              <a:rPr lang="en-US" altLang="zh-CN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quark</a:t>
            </a:r>
            <a:r>
              <a:rPr lang="en-US" altLang="zh-CN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star</a:t>
            </a:r>
            <a:r>
              <a:rPr lang="en-US" altLang="zh-CN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has</a:t>
            </a:r>
            <a:r>
              <a:rPr lang="en-US" altLang="zh-CN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rel.</a:t>
            </a:r>
            <a:r>
              <a:rPr lang="en-US" altLang="zh-CN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low</a:t>
            </a:r>
            <a:r>
              <a:rPr lang="en-US" altLang="zh-CN" sz="1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freq</a:t>
            </a:r>
            <a:r>
              <a:rPr lang="en-US" altLang="zh-CN" sz="2800" b="1" dirty="0">
                <a:solidFill>
                  <a:srgbClr val="FF0000"/>
                </a:solidFill>
              </a:rPr>
              <a:t>. !</a:t>
            </a:r>
            <a:endParaRPr lang="en-US" altLang="zh-CN" sz="2800" b="1" dirty="0">
              <a:solidFill>
                <a:srgbClr val="FF0000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57349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0" y="620713"/>
            <a:ext cx="9396413" cy="1077912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zh-CN" b="1"/>
              <a:t>  </a:t>
            </a:r>
            <a:r>
              <a:rPr lang="en-US" altLang="zh-CN" b="1">
                <a:solidFill>
                  <a:srgbClr val="CC00CC"/>
                </a:solidFill>
                <a:latin typeface="Comic Sans MS" panose="030F0702030302020204" pitchFamily="66" charset="0"/>
              </a:rPr>
              <a:t>Neutron Star</a:t>
            </a:r>
            <a:r>
              <a:rPr lang="en-US" altLang="zh-CN" b="1">
                <a:solidFill>
                  <a:srgbClr val="CC00CC"/>
                </a:solidFill>
              </a:rPr>
              <a:t>: </a:t>
            </a:r>
            <a:r>
              <a:rPr lang="en-US" altLang="zh-CN" b="1">
                <a:solidFill>
                  <a:srgbClr val="CC00CC"/>
                </a:solidFill>
                <a:latin typeface="Comic Sans MS" panose="030F0702030302020204" pitchFamily="66" charset="0"/>
              </a:rPr>
              <a:t>RMF</a:t>
            </a:r>
            <a:r>
              <a:rPr lang="en-US" altLang="zh-CN" b="1">
                <a:solidFill>
                  <a:srgbClr val="CC00CC"/>
                </a:solidFill>
              </a:rPr>
              <a:t>,  </a:t>
            </a:r>
            <a:r>
              <a:rPr lang="en-US" altLang="zh-CN" b="1">
                <a:solidFill>
                  <a:schemeClr val="accent1"/>
                </a:solidFill>
              </a:rPr>
              <a:t> </a:t>
            </a:r>
            <a:r>
              <a:rPr lang="en-US" altLang="zh-CN" b="1">
                <a:solidFill>
                  <a:srgbClr val="993300"/>
                </a:solidFill>
                <a:latin typeface="Comic Sans MS" panose="030F0702030302020204" pitchFamily="66" charset="0"/>
              </a:rPr>
              <a:t>Quark Star</a:t>
            </a:r>
            <a:r>
              <a:rPr lang="en-US" altLang="zh-CN" b="1">
                <a:solidFill>
                  <a:srgbClr val="993300"/>
                </a:solidFill>
              </a:rPr>
              <a:t>: </a:t>
            </a:r>
            <a:r>
              <a:rPr lang="en-US" altLang="zh-CN" b="1">
                <a:solidFill>
                  <a:srgbClr val="993300"/>
                </a:solidFill>
                <a:latin typeface="Comic Sans MS" panose="030F0702030302020204" pitchFamily="66" charset="0"/>
              </a:rPr>
              <a:t>Bag Model</a:t>
            </a:r>
            <a:endParaRPr lang="en-US" altLang="zh-CN" b="1">
              <a:solidFill>
                <a:srgbClr val="993300"/>
              </a:solidFill>
              <a:latin typeface="Comic Sans MS" panose="030F0702030302020204" pitchFamily="66" charset="0"/>
              <a:ea typeface="华文行楷" panose="02010800040101010101" pitchFamily="2" charset="-122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b="1"/>
              <a:t>      </a:t>
            </a:r>
            <a:r>
              <a:rPr lang="en-US" altLang="zh-CN" b="1">
                <a:solidFill>
                  <a:srgbClr val="0000CC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Frequencies</a:t>
            </a:r>
            <a:r>
              <a:rPr lang="en-US" altLang="zh-CN" sz="2000" b="1">
                <a:solidFill>
                  <a:srgbClr val="0000CC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 </a:t>
            </a:r>
            <a:r>
              <a:rPr lang="en-US" altLang="zh-CN" b="1">
                <a:solidFill>
                  <a:srgbClr val="0000CC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of</a:t>
            </a:r>
            <a:r>
              <a:rPr lang="en-US" altLang="zh-CN" sz="2000" b="1">
                <a:solidFill>
                  <a:srgbClr val="0000CC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 </a:t>
            </a:r>
            <a:r>
              <a:rPr lang="en-US" altLang="zh-CN" b="1">
                <a:solidFill>
                  <a:srgbClr val="0000CC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the</a:t>
            </a:r>
            <a:r>
              <a:rPr lang="en-US" altLang="zh-CN" sz="2000" b="1">
                <a:solidFill>
                  <a:srgbClr val="0000CC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 </a:t>
            </a:r>
            <a:r>
              <a:rPr lang="en-US" altLang="zh-CN" b="1">
                <a:solidFill>
                  <a:srgbClr val="0000CC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f</a:t>
            </a:r>
            <a:r>
              <a:rPr lang="en-US" altLang="zh-CN" b="1">
                <a:solidFill>
                  <a:srgbClr val="0000CC"/>
                </a:solidFill>
                <a:latin typeface="Comic Sans MS" panose="030F0702030302020204" pitchFamily="66" charset="0"/>
              </a:rPr>
              <a:t>-</a:t>
            </a:r>
            <a:r>
              <a:rPr lang="en-US" altLang="zh-CN" sz="2000" b="1">
                <a:solidFill>
                  <a:srgbClr val="0000CC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b="1">
                <a:solidFill>
                  <a:srgbClr val="0000CC"/>
                </a:solidFill>
                <a:latin typeface="Comic Sans MS" panose="030F0702030302020204" pitchFamily="66" charset="0"/>
              </a:rPr>
              <a:t>&amp;</a:t>
            </a:r>
            <a:r>
              <a:rPr lang="en-US" altLang="zh-CN" sz="2000" b="1">
                <a:solidFill>
                  <a:srgbClr val="0000CC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b="1">
                <a:solidFill>
                  <a:srgbClr val="0000CC"/>
                </a:solidFill>
                <a:latin typeface="Comic Sans MS" panose="030F0702030302020204" pitchFamily="66" charset="0"/>
              </a:rPr>
              <a:t>p-mode oscillations</a:t>
            </a:r>
            <a:endParaRPr lang="en-US" altLang="zh-CN" b="1">
              <a:solidFill>
                <a:srgbClr val="0000CC"/>
              </a:solidFill>
              <a:latin typeface="Comic Sans MS" panose="030F0702030302020204" pitchFamily="66" charset="0"/>
              <a:ea typeface="华文行楷" panose="02010800040101010101" pitchFamily="2" charset="-122"/>
            </a:endParaRPr>
          </a:p>
        </p:txBody>
      </p:sp>
      <p:sp>
        <p:nvSpPr>
          <p:cNvPr id="57350" name="AutoShape 8"/>
          <p:cNvSpPr>
            <a:spLocks noChangeArrowheads="1"/>
          </p:cNvSpPr>
          <p:nvPr/>
        </p:nvSpPr>
        <p:spPr bwMode="auto">
          <a:xfrm>
            <a:off x="34925" y="1268413"/>
            <a:ext cx="576263" cy="215900"/>
          </a:xfrm>
          <a:prstGeom prst="rightArrow">
            <a:avLst>
              <a:gd name="adj1" fmla="val 50000"/>
              <a:gd name="adj2" fmla="val 11280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/>
          </a:p>
        </p:txBody>
      </p:sp>
      <p:pic>
        <p:nvPicPr>
          <p:cNvPr id="57351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628775"/>
            <a:ext cx="8496300" cy="367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324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4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324975" cy="62071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l">
              <a:buFont typeface="Symbol" pitchFamily="18" charset="2"/>
              <a:buNone/>
              <a:defRPr/>
            </a:pPr>
            <a:r>
              <a:rPr lang="en-US" altLang="zh-CN" sz="3200" b="1" dirty="0">
                <a:solidFill>
                  <a:srgbClr val="800000"/>
                </a:solidFill>
                <a:effectLst/>
                <a:latin typeface="+mn-lt"/>
                <a:sym typeface="Symbol" pitchFamily="18" charset="2"/>
              </a:rPr>
              <a:t> </a:t>
            </a:r>
            <a:r>
              <a:rPr lang="en-US" altLang="zh-CN" sz="3200" b="1" dirty="0">
                <a:solidFill>
                  <a:srgbClr val="800000"/>
                </a:solidFill>
                <a:effectLst/>
                <a:latin typeface="Comic Sans MS" panose="030F0702030302020204" pitchFamily="66" charset="0"/>
                <a:sym typeface="Symbol" pitchFamily="18" charset="2"/>
              </a:rPr>
              <a:t>The Cooling Curve of Proto-neutron Stars</a:t>
            </a: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467544" y="5085184"/>
            <a:ext cx="8352928" cy="4048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altLang="zh-CN" sz="2000" b="1" dirty="0">
                <a:solidFill>
                  <a:schemeClr val="bg2"/>
                </a:solidFill>
                <a:latin typeface="Comic Sans MS" panose="030F0702030302020204" pitchFamily="66" charset="0"/>
              </a:rPr>
              <a:t>   W.J. Fu</a:t>
            </a:r>
            <a:r>
              <a:rPr lang="en-US" altLang="zh-CN" sz="2000" b="1" dirty="0">
                <a:solidFill>
                  <a:schemeClr val="bg2"/>
                </a:solidFill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chemeClr val="bg2"/>
                </a:solidFill>
                <a:latin typeface="Comic Sans MS" panose="030F0702030302020204" pitchFamily="66" charset="0"/>
              </a:rPr>
              <a:t> G.H. Wang</a:t>
            </a:r>
            <a:r>
              <a:rPr lang="en-US" altLang="zh-CN" sz="2000" b="1" dirty="0">
                <a:solidFill>
                  <a:schemeClr val="bg2"/>
                </a:solidFill>
                <a:latin typeface="+mn-lt"/>
              </a:rPr>
              <a:t>, </a:t>
            </a:r>
            <a:r>
              <a:rPr lang="en-US" altLang="zh-CN" sz="2000" b="1" dirty="0">
                <a:solidFill>
                  <a:schemeClr val="bg2"/>
                </a:solidFill>
                <a:latin typeface="Comic Sans MS" panose="030F0702030302020204" pitchFamily="66" charset="0"/>
              </a:rPr>
              <a:t>&amp; YXL</a:t>
            </a:r>
            <a:r>
              <a:rPr lang="en-US" altLang="zh-CN" sz="2000" b="1" dirty="0">
                <a:solidFill>
                  <a:schemeClr val="bg2"/>
                </a:solidFill>
                <a:latin typeface="+mn-lt"/>
              </a:rPr>
              <a:t>,</a:t>
            </a:r>
            <a:r>
              <a:rPr lang="en-US" altLang="zh-CN" sz="2000" b="1" dirty="0">
                <a:solidFill>
                  <a:schemeClr val="bg2"/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sz="2000" b="1" dirty="0" err="1">
                <a:solidFill>
                  <a:schemeClr val="bg2"/>
                </a:solidFill>
                <a:latin typeface="Comic Sans MS" panose="030F0702030302020204" pitchFamily="66" charset="0"/>
              </a:rPr>
              <a:t>ApJ</a:t>
            </a:r>
            <a:r>
              <a:rPr lang="en-US" altLang="zh-CN" sz="2000" b="1" dirty="0">
                <a:solidFill>
                  <a:schemeClr val="bg2"/>
                </a:solidFill>
                <a:latin typeface="Comic Sans MS" panose="030F0702030302020204" pitchFamily="66" charset="0"/>
              </a:rPr>
              <a:t> 678: 1715 (2008).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-34925" y="1772816"/>
            <a:ext cx="9178925" cy="1152103"/>
          </a:xfrm>
          <a:noFill/>
        </p:spPr>
        <p:txBody>
          <a:bodyPr/>
          <a:lstStyle/>
          <a:p>
            <a:pPr marL="0" indent="0">
              <a:spcBef>
                <a:spcPct val="0"/>
              </a:spcBef>
              <a:buClr>
                <a:srgbClr val="3366FF"/>
              </a:buClr>
              <a:buNone/>
              <a:defRPr/>
            </a:pPr>
            <a:r>
              <a:rPr lang="en-US" altLang="zh-CN" sz="2400" b="1" dirty="0">
                <a:solidFill>
                  <a:schemeClr val="bg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 The reason may be that the production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rgbClr val="3366FF"/>
              </a:buClr>
              <a:buNone/>
              <a:defRPr/>
            </a:pPr>
            <a:r>
              <a:rPr lang="en-US" altLang="zh-CN" sz="2400" b="1" dirty="0">
                <a:solidFill>
                  <a:schemeClr val="bg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 rate and their mean free path of 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Clr>
                <a:srgbClr val="3366FF"/>
              </a:buClr>
              <a:buNone/>
              <a:defRPr/>
            </a:pPr>
            <a:r>
              <a:rPr lang="en-US" altLang="zh-CN" sz="2400" b="1" dirty="0">
                <a:solidFill>
                  <a:schemeClr val="bg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 neutrinos are reduced by the medium effect</a:t>
            </a:r>
            <a:r>
              <a:rPr lang="en-US" altLang="zh-CN" sz="2800" b="1" dirty="0">
                <a:solidFill>
                  <a:schemeClr val="bg2"/>
                </a:solidFill>
              </a:rPr>
              <a:t>. </a:t>
            </a:r>
            <a:endParaRPr lang="en-US" altLang="zh-CN" sz="2800" b="1" dirty="0">
              <a:solidFill>
                <a:schemeClr val="bg2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57349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35496" y="620713"/>
            <a:ext cx="5761086" cy="1152103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en-US" altLang="zh-CN" sz="2600" b="1" dirty="0">
                <a:solidFill>
                  <a:srgbClr val="99330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</a:t>
            </a:r>
            <a:r>
              <a:rPr lang="en-US" altLang="zh-CN" sz="2600" b="1" dirty="0">
                <a:solidFill>
                  <a:srgbClr val="993300"/>
                </a:solidFill>
                <a:latin typeface="Comic Sans MS" panose="030F0702030302020204" pitchFamily="66" charset="0"/>
              </a:rPr>
              <a:t> Observed much slower cooling process means that the </a:t>
            </a:r>
            <a:r>
              <a:rPr lang="en-US" altLang="zh-CN" sz="2600" b="1" dirty="0" err="1">
                <a:solidFill>
                  <a:srgbClr val="993300"/>
                </a:solidFill>
                <a:latin typeface="Comic Sans MS" panose="030F0702030302020204" pitchFamily="66" charset="0"/>
              </a:rPr>
              <a:t>Urca</a:t>
            </a:r>
            <a:r>
              <a:rPr lang="en-US" altLang="zh-CN" sz="2600" b="1" dirty="0">
                <a:solidFill>
                  <a:srgbClr val="993300"/>
                </a:solidFill>
                <a:latin typeface="Comic Sans MS" panose="030F0702030302020204" pitchFamily="66" charset="0"/>
              </a:rPr>
              <a:t> process is highly modified.</a:t>
            </a:r>
            <a:endParaRPr lang="en-US" altLang="zh-CN" sz="2600" b="1" dirty="0">
              <a:solidFill>
                <a:srgbClr val="0000CC"/>
              </a:solidFill>
              <a:latin typeface="Comic Sans MS" panose="030F0702030302020204" pitchFamily="66" charset="0"/>
              <a:ea typeface="华文行楷" panose="02010800040101010101" pitchFamily="2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08FE425-A648-4AEB-AFA5-A4A1A6EF0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0992" y="620689"/>
            <a:ext cx="2615503" cy="187220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B32D128-149B-422B-AF77-BB4346139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2924944"/>
            <a:ext cx="2419980" cy="217990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9E6F576-3B73-4965-9F26-4207ADC515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8746" y="2924944"/>
            <a:ext cx="3037430" cy="219753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DEAF9D1-A236-4F47-A47F-32B5DCC82D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2984" y="2924944"/>
            <a:ext cx="2571504" cy="2179904"/>
          </a:xfrm>
          <a:prstGeom prst="rect">
            <a:avLst/>
          </a:prstGeom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8AE1801D-5C92-487A-ABFB-8FD0B01F5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294" y="5489996"/>
            <a:ext cx="9178925" cy="12513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ct val="0"/>
              </a:spcBef>
              <a:buClr>
                <a:srgbClr val="3366FF"/>
              </a:buClr>
              <a:buNone/>
              <a:defRPr/>
            </a:pPr>
            <a:r>
              <a:rPr lang="en-US" altLang="zh-CN" sz="2400" b="1" kern="0" dirty="0">
                <a:solidFill>
                  <a:srgbClr val="FF000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 One of the mechanism of the high T to be   </a:t>
            </a:r>
          </a:p>
          <a:p>
            <a:pPr marL="0" indent="0">
              <a:spcBef>
                <a:spcPct val="0"/>
              </a:spcBef>
              <a:buClr>
                <a:srgbClr val="3366FF"/>
              </a:buClr>
              <a:buNone/>
              <a:defRPr/>
            </a:pPr>
            <a:r>
              <a:rPr lang="en-US" altLang="zh-CN" sz="2400" b="1" kern="0" dirty="0">
                <a:solidFill>
                  <a:srgbClr val="FF000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 maintained may be that a first order phase </a:t>
            </a:r>
          </a:p>
          <a:p>
            <a:pPr marL="0" indent="0">
              <a:spcBef>
                <a:spcPct val="0"/>
              </a:spcBef>
              <a:buClr>
                <a:srgbClr val="3366FF"/>
              </a:buClr>
              <a:buNone/>
              <a:defRPr/>
            </a:pPr>
            <a:r>
              <a:rPr lang="en-US" altLang="zh-CN" sz="2400" b="1" kern="0" dirty="0">
                <a:solidFill>
                  <a:srgbClr val="FF000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 transition takes place there</a:t>
            </a:r>
            <a:r>
              <a:rPr lang="en-US" altLang="zh-CN" sz="2800" b="1" kern="0" dirty="0">
                <a:solidFill>
                  <a:srgbClr val="FF0000"/>
                </a:solidFill>
              </a:rPr>
              <a:t>. </a:t>
            </a:r>
            <a:endParaRPr lang="en-US" altLang="zh-CN" sz="2800" b="1" kern="0" dirty="0">
              <a:solidFill>
                <a:srgbClr val="FF0000"/>
              </a:solidFill>
              <a:latin typeface="华文行楷" pitchFamily="2" charset="-122"/>
              <a:ea typeface="华文行楷" pitchFamily="2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745E058D-6DAF-4CFA-9082-997ED20E96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6296" y="5438048"/>
            <a:ext cx="1584176" cy="138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957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animBg="1"/>
      <p:bldP spid="71684" grpId="0" build="p"/>
      <p:bldP spid="14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>
            <a:extLst>
              <a:ext uri="{FF2B5EF4-FFF2-40B4-BE49-F238E27FC236}">
                <a16:creationId xmlns:a16="http://schemas.microsoft.com/office/drawing/2014/main" id="{FBA73DC8-AEFB-4E39-AEC1-241E2FEBAA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0"/>
            <a:ext cx="86042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3600" b="1">
              <a:solidFill>
                <a:srgbClr val="FF0000"/>
              </a:solidFill>
            </a:endParaRPr>
          </a:p>
        </p:txBody>
      </p:sp>
      <p:sp>
        <p:nvSpPr>
          <p:cNvPr id="22532" name="Rectangle 10">
            <a:extLst>
              <a:ext uri="{FF2B5EF4-FFF2-40B4-BE49-F238E27FC236}">
                <a16:creationId xmlns:a16="http://schemas.microsoft.com/office/drawing/2014/main" id="{B42F56CF-873C-497A-A21C-ABCF536B4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7384"/>
            <a:ext cx="9144000" cy="10279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None/>
              <a:defRPr/>
            </a:pPr>
            <a:r>
              <a:rPr lang="en-US" altLang="zh-CN" b="1" kern="0" spc="-60" dirty="0">
                <a:solidFill>
                  <a:srgbClr val="800000"/>
                </a:solidFill>
                <a:latin typeface="Comic Sans MS" panose="030F0702030302020204" pitchFamily="66" charset="0"/>
                <a:ea typeface="华文行楷"/>
                <a:cs typeface="+mj-cs"/>
                <a:sym typeface="Symbol" panose="05050102010706020507" pitchFamily="18" charset="2"/>
              </a:rPr>
              <a:t> Systems with phase coexistence are much </a:t>
            </a:r>
          </a:p>
          <a:p>
            <a:pPr eaLnBrk="1" hangingPunct="1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en-US" altLang="zh-CN" b="1" kern="0" spc="-60" dirty="0">
                <a:solidFill>
                  <a:srgbClr val="800000"/>
                </a:solidFill>
                <a:latin typeface="Comic Sans MS" panose="030F0702030302020204" pitchFamily="66" charset="0"/>
                <a:ea typeface="华文行楷"/>
                <a:cs typeface="+mj-cs"/>
                <a:sym typeface="Symbol" panose="05050102010706020507" pitchFamily="18" charset="2"/>
              </a:rPr>
              <a:t>   more complicated</a:t>
            </a:r>
            <a:endParaRPr lang="zh-CN" altLang="en-US" b="1" spc="-60" dirty="0">
              <a:solidFill>
                <a:srgbClr val="800000"/>
              </a:solidFill>
              <a:latin typeface="Comic Sans MS" panose="030F0702030302020204" pitchFamily="66" charset="0"/>
              <a:ea typeface="华文行楷" panose="02010800040101010101" pitchFamily="2" charset="-122"/>
            </a:endParaRPr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1B476E07-3878-47C6-ACBE-2F77A57EF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638" y="992341"/>
            <a:ext cx="9217026" cy="49244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None/>
              <a:defRPr/>
            </a:pPr>
            <a:r>
              <a:rPr lang="en-US" altLang="zh-CN" sz="2600" b="1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</a:t>
            </a:r>
            <a:r>
              <a:rPr lang="en-US" altLang="zh-CN" sz="2600" b="1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 Uniform Matter in case of fully nonperturbative</a:t>
            </a:r>
            <a:endParaRPr lang="zh-CN" altLang="en-US" sz="2600" b="1" dirty="0">
              <a:solidFill>
                <a:srgbClr val="0000FF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FBB165C-ED25-45F5-9EDE-988AA32EDD49}"/>
              </a:ext>
            </a:extLst>
          </p:cNvPr>
          <p:cNvSpPr/>
          <p:nvPr/>
        </p:nvSpPr>
        <p:spPr>
          <a:xfrm>
            <a:off x="35496" y="1412776"/>
            <a:ext cx="44662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altLang="zh-CN" sz="3200" b="1" dirty="0">
                <a:solidFill>
                  <a:srgbClr val="00000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                      </a:t>
            </a:r>
            <a:r>
              <a:rPr kumimoji="0"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endParaRPr lang="zh-CN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20CEE46-B5B7-4D9F-B968-45CB88FF8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412776"/>
            <a:ext cx="3459361" cy="646004"/>
          </a:xfrm>
          <a:prstGeom prst="rect">
            <a:avLst/>
          </a:prstGeom>
        </p:spPr>
      </p:pic>
      <p:sp>
        <p:nvSpPr>
          <p:cNvPr id="27" name="Rectangle 10">
            <a:extLst>
              <a:ext uri="{FF2B5EF4-FFF2-40B4-BE49-F238E27FC236}">
                <a16:creationId xmlns:a16="http://schemas.microsoft.com/office/drawing/2014/main" id="{60146DE2-2E2A-4AD1-9F38-1E692C949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28" y="2132856"/>
            <a:ext cx="9144000" cy="45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3366FF"/>
              </a:buClr>
              <a:buFont typeface="Wingdings" panose="05000000000000000000" pitchFamily="2" charset="2"/>
              <a:buNone/>
            </a:pPr>
            <a:r>
              <a:rPr kumimoji="0" lang="en-US" altLang="zh-CN" sz="2600" b="1" dirty="0">
                <a:solidFill>
                  <a:srgbClr val="000000"/>
                </a:solidFill>
                <a:latin typeface="Comic Sans MS" panose="030F0702030302020204" pitchFamily="66" charset="0"/>
              </a:rPr>
              <a:t>  with </a:t>
            </a:r>
            <a:endParaRPr kumimoji="0" lang="en-US" altLang="zh-CN" sz="2600" b="1" dirty="0">
              <a:solidFill>
                <a:srgbClr val="00FF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F884ACB4-ED98-4D19-B81B-D523AF5DA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863" y="2060848"/>
            <a:ext cx="2888097" cy="58396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1167FE1-0C7C-45EE-83F5-FA695D737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376" y="2060848"/>
            <a:ext cx="3771024" cy="576064"/>
          </a:xfrm>
          <a:prstGeom prst="rect">
            <a:avLst/>
          </a:prstGeom>
        </p:spPr>
      </p:pic>
      <p:sp>
        <p:nvSpPr>
          <p:cNvPr id="30" name="Rectangle 10">
            <a:extLst>
              <a:ext uri="{FF2B5EF4-FFF2-40B4-BE49-F238E27FC236}">
                <a16:creationId xmlns:a16="http://schemas.microsoft.com/office/drawing/2014/main" id="{636125AD-BA0C-49BC-8192-EAD3F4C54E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4437112"/>
            <a:ext cx="6378779" cy="45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indent="0" eaLnBrk="1" hangingPunct="1">
              <a:lnSpc>
                <a:spcPct val="90000"/>
              </a:lnSpc>
              <a:buClr>
                <a:srgbClr val="3366FF"/>
              </a:buClr>
              <a:buNone/>
            </a:pPr>
            <a:r>
              <a:rPr kumimoji="0" lang="en-US" altLang="zh-CN" sz="2600" b="1" dirty="0">
                <a:solidFill>
                  <a:srgbClr val="660033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 Above described a</a:t>
            </a:r>
            <a:r>
              <a:rPr kumimoji="0" lang="en-US" altLang="zh-CN" sz="2600" b="1" dirty="0">
                <a:solidFill>
                  <a:srgbClr val="660033"/>
                </a:solidFill>
                <a:latin typeface="Comic Sans MS" panose="030F0702030302020204" pitchFamily="66" charset="0"/>
              </a:rPr>
              <a:t>pproach fails.</a:t>
            </a:r>
            <a:endParaRPr kumimoji="0" lang="en-US" altLang="zh-CN" sz="2600" b="1" dirty="0">
              <a:solidFill>
                <a:srgbClr val="660033"/>
              </a:solidFill>
              <a:latin typeface="+mn-lt"/>
            </a:endParaRPr>
          </a:p>
        </p:txBody>
      </p:sp>
      <p:sp>
        <p:nvSpPr>
          <p:cNvPr id="31" name="Rectangle 10">
            <a:extLst>
              <a:ext uri="{FF2B5EF4-FFF2-40B4-BE49-F238E27FC236}">
                <a16:creationId xmlns:a16="http://schemas.microsoft.com/office/drawing/2014/main" id="{11272055-F564-461E-9448-51790729B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73016"/>
            <a:ext cx="543609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indent="0" eaLnBrk="1" hangingPunct="1">
              <a:lnSpc>
                <a:spcPct val="90000"/>
              </a:lnSpc>
              <a:buClr>
                <a:srgbClr val="3366FF"/>
              </a:buClr>
              <a:buNone/>
            </a:pPr>
            <a:r>
              <a:rPr kumimoji="0" lang="en-US" altLang="zh-CN" sz="2600" b="1" dirty="0">
                <a:solidFill>
                  <a:srgbClr val="000000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 </a:t>
            </a:r>
            <a:r>
              <a:rPr kumimoji="0" lang="en-US" altLang="zh-CN" sz="2600" b="1" dirty="0">
                <a:solidFill>
                  <a:srgbClr val="000000"/>
                </a:solidFill>
                <a:latin typeface="Comic Sans MS" panose="030F0702030302020204" pitchFamily="66" charset="0"/>
              </a:rPr>
              <a:t>Multi-conservation charges</a:t>
            </a:r>
            <a:r>
              <a:rPr kumimoji="0" lang="en-US" altLang="zh-CN" sz="2600" b="1" dirty="0">
                <a:solidFill>
                  <a:srgbClr val="000000"/>
                </a:solidFill>
                <a:cs typeface="Times New Roman" panose="02020603050405020304" pitchFamily="18" charset="0"/>
              </a:rPr>
              <a:t>,</a:t>
            </a:r>
            <a:r>
              <a:rPr kumimoji="0" lang="en-US" altLang="zh-CN" sz="2600" b="1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</a:p>
          <a:p>
            <a:pPr marL="0" indent="0" eaLnBrk="1" hangingPunct="1">
              <a:lnSpc>
                <a:spcPct val="90000"/>
              </a:lnSpc>
              <a:buClr>
                <a:srgbClr val="3366FF"/>
              </a:buClr>
              <a:buNone/>
            </a:pPr>
            <a:r>
              <a:rPr kumimoji="0" lang="en-US" altLang="zh-CN" sz="2600" dirty="0">
                <a:solidFill>
                  <a:srgbClr val="000000"/>
                </a:solidFill>
                <a:latin typeface="Comic Sans MS" panose="030F0702030302020204" pitchFamily="66" charset="0"/>
              </a:rPr>
              <a:t>  </a:t>
            </a:r>
            <a:r>
              <a:rPr kumimoji="0" lang="en-US" altLang="zh-CN" sz="2600" b="1" dirty="0">
                <a:solidFill>
                  <a:srgbClr val="000000"/>
                </a:solidFill>
                <a:latin typeface="Comic Sans MS" panose="030F0702030302020204" pitchFamily="66" charset="0"/>
              </a:rPr>
              <a:t>transition region</a:t>
            </a:r>
            <a:r>
              <a:rPr kumimoji="0" lang="en-US" altLang="zh-CN" sz="2600" b="1" dirty="0">
                <a:solidFill>
                  <a:srgbClr val="000000"/>
                </a:solidFill>
                <a:cs typeface="Times New Roman" panose="02020603050405020304" pitchFamily="18" charset="0"/>
              </a:rPr>
              <a:t>,</a:t>
            </a:r>
            <a:r>
              <a:rPr kumimoji="0" lang="en-US" altLang="zh-CN" sz="2600" b="1" dirty="0">
                <a:solidFill>
                  <a:srgbClr val="000000"/>
                </a:solidFill>
                <a:latin typeface="Comic Sans MS" panose="030F0702030302020204" pitchFamily="66" charset="0"/>
              </a:rPr>
              <a:t>  </a:t>
            </a:r>
            <a:endParaRPr kumimoji="0" lang="en-US" altLang="zh-CN" sz="2600" b="1" dirty="0">
              <a:solidFill>
                <a:srgbClr val="00FF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0C1CF83-1002-40FE-8863-102EEF9C65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168" y="3212975"/>
            <a:ext cx="2952328" cy="2034205"/>
          </a:xfrm>
          <a:prstGeom prst="rect">
            <a:avLst/>
          </a:prstGeom>
        </p:spPr>
      </p:pic>
      <p:sp>
        <p:nvSpPr>
          <p:cNvPr id="20" name="Rectangle 10">
            <a:extLst>
              <a:ext uri="{FF2B5EF4-FFF2-40B4-BE49-F238E27FC236}">
                <a16:creationId xmlns:a16="http://schemas.microsoft.com/office/drawing/2014/main" id="{529E974F-8459-4F63-93B9-3377F149AD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577" y="4840704"/>
            <a:ext cx="594373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indent="0" eaLnBrk="1" hangingPunct="1">
              <a:lnSpc>
                <a:spcPct val="90000"/>
              </a:lnSpc>
              <a:buClr>
                <a:srgbClr val="3366FF"/>
              </a:buClr>
              <a:buNone/>
            </a:pPr>
            <a:r>
              <a:rPr kumimoji="0" lang="en-US" altLang="zh-CN" sz="2600" b="1" dirty="0">
                <a:solidFill>
                  <a:srgbClr val="0000FF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 </a:t>
            </a:r>
            <a:r>
              <a:rPr kumimoji="0" lang="en-US" altLang="zh-CN" sz="2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Construction Methods</a:t>
            </a:r>
            <a:r>
              <a:rPr kumimoji="0" lang="en-US" altLang="zh-CN" sz="2600" b="1" dirty="0">
                <a:solidFill>
                  <a:srgbClr val="0000FF"/>
                </a:solidFill>
                <a:cs typeface="Times New Roman" panose="02020603050405020304" pitchFamily="18" charset="0"/>
              </a:rPr>
              <a:t>:</a:t>
            </a:r>
            <a:endParaRPr kumimoji="0" lang="en-US" altLang="zh-CN" sz="26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eaLnBrk="1" hangingPunct="1">
              <a:lnSpc>
                <a:spcPct val="90000"/>
              </a:lnSpc>
              <a:buClr>
                <a:srgbClr val="3366FF"/>
              </a:buClr>
              <a:buNone/>
            </a:pPr>
            <a:r>
              <a:rPr kumimoji="0" lang="en-US" altLang="zh-CN" sz="26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     </a:t>
            </a:r>
            <a:r>
              <a:rPr kumimoji="0" lang="en-US" altLang="zh-CN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Maxwell</a:t>
            </a:r>
            <a:r>
              <a:rPr kumimoji="0" lang="en-US" altLang="zh-CN" sz="2400" dirty="0">
                <a:solidFill>
                  <a:srgbClr val="0070C0"/>
                </a:solidFill>
                <a:cs typeface="Times New Roman" panose="02020603050405020304" pitchFamily="18" charset="0"/>
              </a:rPr>
              <a:t>,</a:t>
            </a:r>
            <a:r>
              <a:rPr kumimoji="0" lang="en-US" altLang="zh-CN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 Gibbs</a:t>
            </a:r>
            <a:r>
              <a:rPr kumimoji="0" lang="en-US" altLang="zh-CN" sz="2400" dirty="0">
                <a:solidFill>
                  <a:srgbClr val="0070C0"/>
                </a:solidFill>
                <a:cs typeface="Times New Roman" panose="02020603050405020304" pitchFamily="18" charset="0"/>
              </a:rPr>
              <a:t>,</a:t>
            </a:r>
            <a:r>
              <a:rPr kumimoji="0" lang="en-US" altLang="zh-CN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3-window</a:t>
            </a:r>
            <a:r>
              <a:rPr kumimoji="0" lang="en-US" altLang="zh-CN" sz="2400" b="1" dirty="0">
                <a:solidFill>
                  <a:srgbClr val="0070C0"/>
                </a:solidFill>
                <a:cs typeface="Times New Roman" panose="02020603050405020304" pitchFamily="18" charset="0"/>
              </a:rPr>
              <a:t>,</a:t>
            </a:r>
            <a:r>
              <a:rPr kumimoji="0" lang="en-US" altLang="zh-CN" sz="2400" b="1" dirty="0">
                <a:solidFill>
                  <a:srgbClr val="0070C0"/>
                </a:solidFill>
                <a:latin typeface="+mn-lt"/>
              </a:rPr>
              <a:t> </a:t>
            </a:r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0C124BFE-E549-4269-87AC-6B84D3258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026" y="2636912"/>
            <a:ext cx="9217026" cy="97257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altLang="zh-CN" sz="2600" b="1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 </a:t>
            </a:r>
            <a:r>
              <a:rPr lang="en-US" altLang="zh-CN" sz="2600" b="1" dirty="0" err="1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NonUniform</a:t>
            </a:r>
            <a:r>
              <a:rPr lang="en-US" altLang="zh-CN" sz="2600" b="1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 Matter </a:t>
            </a:r>
            <a:r>
              <a:rPr lang="en-US" altLang="zh-CN" sz="2600" b="1" dirty="0">
                <a:solidFill>
                  <a:srgbClr val="0000FF"/>
                </a:solidFill>
                <a:latin typeface="+mn-lt"/>
                <a:ea typeface="华文行楷" panose="02010800040101010101" pitchFamily="2" charset="-122"/>
              </a:rPr>
              <a:t>(</a:t>
            </a:r>
            <a:r>
              <a:rPr lang="en-US" altLang="zh-CN" sz="2600" b="1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with phase coexistence</a:t>
            </a:r>
            <a:r>
              <a:rPr lang="en-US" altLang="zh-CN" sz="2600" b="1" dirty="0">
                <a:solidFill>
                  <a:srgbClr val="0000FF"/>
                </a:solidFill>
                <a:latin typeface="+mn-lt"/>
                <a:ea typeface="华文行楷" panose="02010800040101010101" pitchFamily="2" charset="-122"/>
              </a:rPr>
              <a:t>)</a:t>
            </a:r>
            <a:r>
              <a:rPr lang="en-US" altLang="zh-CN" sz="2600" b="1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 in case 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80000"/>
              <a:defRPr/>
            </a:pPr>
            <a:r>
              <a:rPr lang="en-US" altLang="zh-CN" sz="2600" b="1" dirty="0">
                <a:solidFill>
                  <a:srgbClr val="0000FF"/>
                </a:solidFill>
                <a:latin typeface="Comic Sans MS" panose="030F0702030302020204" pitchFamily="66" charset="0"/>
                <a:ea typeface="华文行楷" panose="02010800040101010101" pitchFamily="2" charset="-122"/>
              </a:rPr>
              <a:t>   of fully nonperturbative</a:t>
            </a:r>
            <a:endParaRPr lang="zh-CN" altLang="en-US" sz="2600" b="1" dirty="0">
              <a:solidFill>
                <a:srgbClr val="0000FF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0B47EE10-17DC-434C-9094-07611AB65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638" y="5733256"/>
            <a:ext cx="236039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indent="0" eaLnBrk="1" hangingPunct="1">
              <a:lnSpc>
                <a:spcPct val="90000"/>
              </a:lnSpc>
              <a:buClr>
                <a:srgbClr val="3366FF"/>
              </a:buClr>
              <a:buNone/>
            </a:pPr>
            <a:r>
              <a:rPr kumimoji="0" lang="en-US" altLang="zh-CN" sz="2600" b="1" dirty="0">
                <a:solidFill>
                  <a:srgbClr val="0000FF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 </a:t>
            </a:r>
            <a:r>
              <a:rPr kumimoji="0" lang="en-US" altLang="zh-CN" sz="2600" b="1" dirty="0" err="1">
                <a:solidFill>
                  <a:srgbClr val="0000FF"/>
                </a:solidFill>
                <a:latin typeface="Comic Sans MS" panose="030F0702030302020204" pitchFamily="66" charset="0"/>
              </a:rPr>
              <a:t>Homotopy</a:t>
            </a:r>
            <a:r>
              <a:rPr kumimoji="0" lang="en-US" altLang="zh-CN" sz="2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 </a:t>
            </a:r>
          </a:p>
          <a:p>
            <a:pPr marL="0" indent="0" eaLnBrk="1" hangingPunct="1">
              <a:lnSpc>
                <a:spcPct val="90000"/>
              </a:lnSpc>
              <a:buClr>
                <a:srgbClr val="3366FF"/>
              </a:buClr>
              <a:buNone/>
            </a:pPr>
            <a:r>
              <a:rPr kumimoji="0" lang="en-US" altLang="zh-CN" sz="2600" dirty="0">
                <a:solidFill>
                  <a:srgbClr val="0000FF"/>
                </a:solidFill>
                <a:latin typeface="Comic Sans MS" panose="030F0702030302020204" pitchFamily="66" charset="0"/>
              </a:rPr>
              <a:t>  </a:t>
            </a:r>
            <a:r>
              <a:rPr kumimoji="0" lang="en-US" altLang="zh-CN" sz="2600" b="1" dirty="0">
                <a:solidFill>
                  <a:srgbClr val="0000FF"/>
                </a:solidFill>
                <a:latin typeface="Comic Sans MS" panose="030F0702030302020204" pitchFamily="66" charset="0"/>
              </a:rPr>
              <a:t>Method</a:t>
            </a:r>
            <a:r>
              <a:rPr kumimoji="0" lang="en-US" altLang="zh-CN" sz="2600" b="1" dirty="0">
                <a:solidFill>
                  <a:srgbClr val="0000FF"/>
                </a:solidFill>
                <a:cs typeface="Times New Roman" panose="02020603050405020304" pitchFamily="18" charset="0"/>
              </a:rPr>
              <a:t>:</a:t>
            </a:r>
            <a:r>
              <a:rPr kumimoji="0" lang="en-US" altLang="zh-CN" sz="2600" b="1" dirty="0">
                <a:solidFill>
                  <a:srgbClr val="0070C0"/>
                </a:solidFill>
                <a:latin typeface="+mn-lt"/>
              </a:rPr>
              <a:t> 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A3214E8-FAFF-40C8-8E19-A55DCE9D2E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3728" y="5661248"/>
            <a:ext cx="1512168" cy="111213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7280616-4848-429A-8CE3-46D7EB44A5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9912" y="5704067"/>
            <a:ext cx="5280582" cy="46123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603DD45-C3E9-4DB2-A56B-59E704C242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9912" y="6237312"/>
            <a:ext cx="3439439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194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/>
      <p:bldP spid="27" grpId="0"/>
      <p:bldP spid="30" grpId="0"/>
      <p:bldP spid="31" grpId="0"/>
      <p:bldP spid="20" grpId="0"/>
      <p:bldP spid="21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906" name="Rectangle 2">
            <a:extLst>
              <a:ext uri="{FF2B5EF4-FFF2-40B4-BE49-F238E27FC236}">
                <a16:creationId xmlns:a16="http://schemas.microsoft.com/office/drawing/2014/main" id="{A80FA282-9882-417D-A11C-BCB69E2D85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8917"/>
            <a:ext cx="9324975" cy="1261884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algn="l" eaLnBrk="1" hangingPunct="1">
              <a:defRPr/>
            </a:pPr>
            <a:r>
              <a:rPr lang="en-US" altLang="zh-CN" sz="4000" b="1" dirty="0">
                <a:solidFill>
                  <a:srgbClr val="0000FF"/>
                </a:solidFill>
                <a:effectLst/>
                <a:latin typeface="Times New Roman"/>
                <a:cs typeface="+mn-cs"/>
                <a:sym typeface="Symbol" panose="05050102010706020507" pitchFamily="18" charset="2"/>
              </a:rPr>
              <a:t></a:t>
            </a:r>
            <a:r>
              <a:rPr lang="zh-CN" altLang="en-US" sz="4000" b="1" dirty="0">
                <a:solidFill>
                  <a:srgbClr val="0000FF"/>
                </a:solidFill>
                <a:effectLst/>
                <a:latin typeface="Times New Roman"/>
                <a:cs typeface="+mn-cs"/>
                <a:sym typeface="Symbol" panose="05050102010706020507" pitchFamily="18" charset="2"/>
              </a:rPr>
              <a:t> </a:t>
            </a:r>
            <a:r>
              <a:rPr lang="en-US" altLang="zh-CN" sz="3600" b="1" dirty="0">
                <a:solidFill>
                  <a:srgbClr val="0000FF"/>
                </a:solidFill>
                <a:effectLst/>
                <a:latin typeface="Comic Sans MS" panose="030F0702030302020204" pitchFamily="66" charset="0"/>
                <a:cs typeface="+mn-cs"/>
                <a:sym typeface="Symbol" panose="05050102010706020507" pitchFamily="18" charset="2"/>
              </a:rPr>
              <a:t>Result via Gibbs construction &amp; </a:t>
            </a:r>
            <a:br>
              <a:rPr lang="en-US" altLang="zh-CN" sz="3600" b="1" dirty="0">
                <a:solidFill>
                  <a:srgbClr val="0000FF"/>
                </a:solidFill>
                <a:effectLst/>
                <a:latin typeface="Comic Sans MS" panose="030F0702030302020204" pitchFamily="66" charset="0"/>
                <a:cs typeface="+mn-cs"/>
                <a:sym typeface="Symbol" panose="05050102010706020507" pitchFamily="18" charset="2"/>
              </a:rPr>
            </a:br>
            <a:r>
              <a:rPr lang="en-US" altLang="zh-CN" sz="3600" b="1" dirty="0">
                <a:solidFill>
                  <a:srgbClr val="0000FF"/>
                </a:solidFill>
                <a:effectLst/>
                <a:latin typeface="Comic Sans MS" panose="030F0702030302020204" pitchFamily="66" charset="0"/>
                <a:cs typeface="+mn-cs"/>
                <a:sym typeface="Symbol" panose="05050102010706020507" pitchFamily="18" charset="2"/>
              </a:rPr>
              <a:t>   3-window construction</a:t>
            </a:r>
            <a:endParaRPr lang="en-US" altLang="zh-CN" sz="4000" b="1" spc="-350" dirty="0">
              <a:solidFill>
                <a:srgbClr val="0000FF"/>
              </a:solidFill>
              <a:effectLst/>
              <a:latin typeface="华文行楷" panose="02010800040101010101" pitchFamily="2" charset="-122"/>
              <a:ea typeface="华文行楷" panose="02010800040101010101" pitchFamily="2" charset="-122"/>
              <a:sym typeface="Symbol" pitchFamily="18" charset="2"/>
            </a:endParaRPr>
          </a:p>
        </p:txBody>
      </p:sp>
      <p:sp>
        <p:nvSpPr>
          <p:cNvPr id="7180" name="Rectangle 14">
            <a:extLst>
              <a:ext uri="{FF2B5EF4-FFF2-40B4-BE49-F238E27FC236}">
                <a16:creationId xmlns:a16="http://schemas.microsoft.com/office/drawing/2014/main" id="{FCDB1C6D-2315-4EBC-98CB-63F3A520B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3025" y="3212977"/>
            <a:ext cx="9217025" cy="699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r>
              <a:rPr lang="en-US" altLang="zh-CN" b="1" dirty="0">
                <a:solidFill>
                  <a:schemeClr val="bg2"/>
                </a:solidFill>
              </a:rPr>
              <a:t> </a:t>
            </a:r>
            <a:r>
              <a:rPr lang="en-US" altLang="zh-CN" sz="3200" b="1" dirty="0">
                <a:solidFill>
                  <a:schemeClr val="bg2"/>
                </a:solidFill>
                <a:sym typeface="Symbol" panose="05050102010706020507" pitchFamily="18" charset="2"/>
              </a:rPr>
              <a:t></a:t>
            </a:r>
            <a:r>
              <a:rPr lang="en-US" altLang="zh-CN" sz="3200" b="1" dirty="0">
                <a:solidFill>
                  <a:srgbClr val="00A44A"/>
                </a:solidFill>
                <a:latin typeface="Comic Sans MS" pitchFamily="66" charset="0"/>
                <a:ea typeface="华文行楷" pitchFamily="2" charset="-122"/>
                <a:sym typeface="Symbol"/>
              </a:rPr>
              <a:t> </a:t>
            </a:r>
            <a:r>
              <a:rPr lang="en-US" altLang="zh-CN" sz="3000" b="1" dirty="0">
                <a:solidFill>
                  <a:srgbClr val="006600"/>
                </a:solidFill>
                <a:latin typeface="Comic Sans MS" pitchFamily="66" charset="0"/>
                <a:ea typeface="华文行楷" pitchFamily="2" charset="-122"/>
                <a:sym typeface="Symbol"/>
              </a:rPr>
              <a:t>TOV Eq. </a:t>
            </a:r>
            <a:r>
              <a:rPr lang="en-US" altLang="zh-CN" sz="3000" b="1" dirty="0">
                <a:solidFill>
                  <a:srgbClr val="006600"/>
                </a:solidFill>
                <a:latin typeface="Comic Sans MS" pitchFamily="66" charset="0"/>
                <a:ea typeface="华文行楷" pitchFamily="2" charset="-122"/>
                <a:sym typeface="Wingdings" panose="05000000000000000000" pitchFamily="2" charset="2"/>
              </a:rPr>
              <a:t> MR Relation.</a:t>
            </a:r>
          </a:p>
        </p:txBody>
      </p:sp>
      <p:sp>
        <p:nvSpPr>
          <p:cNvPr id="69636" name="内容占位符 4">
            <a:extLst>
              <a:ext uri="{FF2B5EF4-FFF2-40B4-BE49-F238E27FC236}">
                <a16:creationId xmlns:a16="http://schemas.microsoft.com/office/drawing/2014/main" id="{09CABA97-6111-48D7-905F-105BEEC37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25" y="1484784"/>
            <a:ext cx="9109075" cy="100769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  <a:defRPr/>
            </a:pPr>
            <a:r>
              <a:rPr lang="en-US" altLang="zh-CN" sz="2800" b="1" dirty="0">
                <a:solidFill>
                  <a:schemeClr val="bg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 Hadron Matter: RMF</a:t>
            </a:r>
            <a:r>
              <a:rPr lang="en-US" altLang="zh-CN" sz="28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;</a:t>
            </a:r>
            <a:r>
              <a:rPr lang="en-US" altLang="zh-CN" sz="2800" b="1" dirty="0">
                <a:solidFill>
                  <a:schemeClr val="bg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</a:t>
            </a:r>
          </a:p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r>
              <a:rPr lang="en-US" altLang="zh-CN" sz="2800" b="1" dirty="0">
                <a:solidFill>
                  <a:schemeClr val="bg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 Quark matter: DSE</a:t>
            </a:r>
            <a:r>
              <a:rPr lang="en-US" altLang="zh-CN" sz="28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;</a:t>
            </a:r>
          </a:p>
        </p:txBody>
      </p:sp>
      <p:pic>
        <p:nvPicPr>
          <p:cNvPr id="54277" name="图片 2">
            <a:extLst>
              <a:ext uri="{FF2B5EF4-FFF2-40B4-BE49-F238E27FC236}">
                <a16:creationId xmlns:a16="http://schemas.microsoft.com/office/drawing/2014/main" id="{91FE92C5-3A23-4070-98C7-B143FFBB8D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340768"/>
            <a:ext cx="1419408" cy="1635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图片 3">
            <a:extLst>
              <a:ext uri="{FF2B5EF4-FFF2-40B4-BE49-F238E27FC236}">
                <a16:creationId xmlns:a16="http://schemas.microsoft.com/office/drawing/2014/main" id="{3C20E1F3-21E3-4DA0-9BB0-7D3D6B2649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340768"/>
            <a:ext cx="1451289" cy="1635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2067D4A-A1F3-431A-BDC5-B140B668D7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069134"/>
            <a:ext cx="1354138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14">
            <a:extLst>
              <a:ext uri="{FF2B5EF4-FFF2-40B4-BE49-F238E27FC236}">
                <a16:creationId xmlns:a16="http://schemas.microsoft.com/office/drawing/2014/main" id="{C28D0123-9388-451B-B3C2-84D7674683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950" y="4077295"/>
            <a:ext cx="92170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b="1" dirty="0">
                <a:solidFill>
                  <a:schemeClr val="bg2"/>
                </a:solidFill>
              </a:rPr>
              <a:t> </a:t>
            </a:r>
            <a:r>
              <a:rPr lang="en-US" altLang="zh-CN" sz="3200" b="1" dirty="0">
                <a:solidFill>
                  <a:schemeClr val="bg2"/>
                </a:solidFill>
                <a:sym typeface="Symbol" panose="05050102010706020507" pitchFamily="18" charset="2"/>
              </a:rPr>
              <a:t></a:t>
            </a:r>
            <a:r>
              <a:rPr lang="en-US" altLang="zh-CN" sz="3200" b="1" kern="0" spc="-350" dirty="0">
                <a:solidFill>
                  <a:srgbClr val="C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sz="32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Distribution of the ingredients </a:t>
            </a:r>
          </a:p>
          <a:p>
            <a:pPr eaLnBrk="1" hangingPunct="1">
              <a:defRPr/>
            </a:pPr>
            <a:r>
              <a:rPr lang="en-US" altLang="zh-CN" sz="32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 in terms of the radius</a:t>
            </a:r>
            <a:r>
              <a:rPr lang="zh-CN" altLang="en-US" sz="3000" b="1" kern="0" spc="-350" dirty="0">
                <a:solidFill>
                  <a:srgbClr val="800000"/>
                </a:solidFill>
                <a:latin typeface="+mn-ea"/>
                <a:ea typeface="+mn-ea"/>
                <a:sym typeface="Symbol" panose="05050102010706020507" pitchFamily="18" charset="2"/>
              </a:rPr>
              <a:t>，</a:t>
            </a:r>
            <a:endParaRPr lang="en-US" altLang="zh-CN" sz="3000" b="1" kern="0" spc="-350" dirty="0">
              <a:solidFill>
                <a:srgbClr val="800000"/>
              </a:solidFill>
              <a:latin typeface="+mn-ea"/>
              <a:ea typeface="+mn-ea"/>
              <a:sym typeface="Symbol" panose="05050102010706020507" pitchFamily="18" charset="2"/>
            </a:endParaRPr>
          </a:p>
          <a:p>
            <a:pPr eaLnBrk="1" hangingPunct="1">
              <a:defRPr/>
            </a:pPr>
            <a:r>
              <a:rPr lang="zh-CN" altLang="en-US" sz="3000" b="1" kern="0" spc="-35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Symbol" panose="05050102010706020507" pitchFamily="18" charset="2"/>
              </a:rPr>
              <a:t>  </a:t>
            </a:r>
            <a:r>
              <a:rPr lang="en-US" altLang="zh-CN" sz="30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Wingdings" panose="05000000000000000000" pitchFamily="2" charset="2"/>
              </a:rPr>
              <a:t> Massive pulses may be </a:t>
            </a:r>
          </a:p>
          <a:p>
            <a:pPr eaLnBrk="1" hangingPunct="1">
              <a:defRPr/>
            </a:pPr>
            <a:r>
              <a:rPr lang="en-US" altLang="zh-CN" sz="3000" b="1" kern="0" dirty="0">
                <a:solidFill>
                  <a:srgbClr val="800000"/>
                </a:solidFill>
                <a:latin typeface="Comic Sans MS" panose="030F0702030302020204" pitchFamily="66" charset="0"/>
                <a:ea typeface="华文行楷" panose="02010800040101010101" pitchFamily="2" charset="-122"/>
                <a:sym typeface="Wingdings" panose="05000000000000000000" pitchFamily="2" charset="2"/>
              </a:rPr>
              <a:t>     hybrid stars.</a:t>
            </a:r>
            <a:endParaRPr lang="en-US" altLang="zh-CN" sz="3000" b="1" kern="0" dirty="0">
              <a:solidFill>
                <a:srgbClr val="800000"/>
              </a:solidFill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CCA2A35-B2F7-40F1-9352-F88471554D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365104"/>
            <a:ext cx="2379663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2" name="矩形 2">
            <a:extLst>
              <a:ext uri="{FF2B5EF4-FFF2-40B4-BE49-F238E27FC236}">
                <a16:creationId xmlns:a16="http://schemas.microsoft.com/office/drawing/2014/main" id="{F9C4D975-827A-41C9-B353-B969318796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" y="6381328"/>
            <a:ext cx="91090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800" b="1" dirty="0">
                <a:solidFill>
                  <a:schemeClr val="bg2"/>
                </a:solidFill>
                <a:sym typeface="Symbol" panose="05050102010706020507" pitchFamily="18" charset="2"/>
              </a:rPr>
              <a:t>Z</a:t>
            </a:r>
            <a:r>
              <a:rPr lang="en-US" altLang="zh-CN" sz="2800" b="1" dirty="0">
                <a:solidFill>
                  <a:schemeClr val="bg2"/>
                </a:solidFill>
              </a:rPr>
              <a:t>. Bai &amp; YXL, </a:t>
            </a:r>
            <a:r>
              <a:rPr lang="en-US" altLang="zh-CN" sz="2800" b="1" dirty="0" err="1">
                <a:solidFill>
                  <a:schemeClr val="bg2"/>
                </a:solidFill>
              </a:rPr>
              <a:t>Phy</a:t>
            </a:r>
            <a:r>
              <a:rPr lang="en-US" altLang="zh-CN" sz="2800" b="1" dirty="0">
                <a:solidFill>
                  <a:schemeClr val="bg2"/>
                </a:solidFill>
              </a:rPr>
              <a:t>. Rev. D 97,  023018 (2018) </a:t>
            </a:r>
            <a:endParaRPr lang="zh-CN" altLang="en-US" sz="2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24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0" grpId="0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Rectangle 2">
            <a:extLst>
              <a:ext uri="{FF2B5EF4-FFF2-40B4-BE49-F238E27FC236}">
                <a16:creationId xmlns:a16="http://schemas.microsoft.com/office/drawing/2014/main" id="{221E9FDA-9827-414D-8695-2824416075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4172"/>
            <a:ext cx="9144000" cy="98884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l">
              <a:defRPr/>
            </a:pPr>
            <a:r>
              <a:rPr lang="en-US" altLang="zh-CN" sz="3000" b="1" dirty="0">
                <a:solidFill>
                  <a:srgbClr val="0000FF"/>
                </a:solidFill>
                <a:effectLst/>
                <a:latin typeface="Times New Roman" pitchFamily="18" charset="0"/>
                <a:sym typeface="Symbol" panose="05050102010706020507" pitchFamily="18" charset="2"/>
              </a:rPr>
              <a:t></a:t>
            </a:r>
            <a:r>
              <a:rPr lang="en-US" altLang="zh-CN" sz="3000" b="1" dirty="0">
                <a:solidFill>
                  <a:srgbClr val="0000FF"/>
                </a:solidFill>
                <a:latin typeface="Times New Roman" pitchFamily="18" charset="0"/>
                <a:sym typeface="Symbol" panose="05050102010706020507" pitchFamily="18" charset="2"/>
              </a:rPr>
              <a:t> </a:t>
            </a:r>
            <a:r>
              <a:rPr lang="en-US" altLang="zh-CN" sz="3000" b="1" dirty="0">
                <a:solidFill>
                  <a:srgbClr val="0000FF"/>
                </a:solidFill>
                <a:effectLst/>
                <a:latin typeface="Comic Sans MS" panose="030F0702030302020204" pitchFamily="66" charset="0"/>
              </a:rPr>
              <a:t>Chemical potential (baryon density) region </a:t>
            </a:r>
            <a:br>
              <a:rPr lang="en-US" altLang="zh-CN" sz="3000" b="1" dirty="0">
                <a:solidFill>
                  <a:srgbClr val="0000FF"/>
                </a:solidFill>
                <a:effectLst/>
                <a:latin typeface="Comic Sans MS" panose="030F0702030302020204" pitchFamily="66" charset="0"/>
              </a:rPr>
            </a:br>
            <a:r>
              <a:rPr lang="en-US" altLang="zh-CN" sz="3000" b="1" dirty="0">
                <a:solidFill>
                  <a:srgbClr val="0000FF"/>
                </a:solidFill>
                <a:effectLst/>
                <a:latin typeface="Comic Sans MS" panose="030F0702030302020204" pitchFamily="66" charset="0"/>
              </a:rPr>
              <a:t>   for the phase transition to occur</a:t>
            </a:r>
            <a:endParaRPr lang="en-US" altLang="zh-CN" sz="3000" b="1" dirty="0">
              <a:solidFill>
                <a:srgbClr val="0000FF"/>
              </a:solidFill>
              <a:effectLst/>
              <a:latin typeface="Comic Sans MS" panose="030F0702030302020204" pitchFamily="66" charset="0"/>
              <a:sym typeface="Mathematica1" pitchFamily="2" charset="2"/>
            </a:endParaRP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AC8933F9-9951-4091-9908-E4841AEF57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08720"/>
            <a:ext cx="9144000" cy="864444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800" b="1" dirty="0">
                <a:solidFill>
                  <a:schemeClr val="bg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 </a:t>
            </a:r>
            <a:r>
              <a:rPr lang="en-US" altLang="zh-CN" sz="2300" b="1" dirty="0">
                <a:solidFill>
                  <a:schemeClr val="bg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Taking the sound speed as interpolation objective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300" b="1" dirty="0">
                <a:solidFill>
                  <a:schemeClr val="bg2"/>
                </a:solidFill>
                <a:latin typeface="Comic Sans MS" panose="030F0702030302020204" pitchFamily="66" charset="0"/>
              </a:rPr>
              <a:t>   (200000 groups of data</a:t>
            </a:r>
            <a:r>
              <a:rPr lang="en-US" altLang="zh-CN" sz="2300" b="1" dirty="0">
                <a:solidFill>
                  <a:schemeClr val="bg2"/>
                </a:solidFill>
                <a:latin typeface="+mn-ea"/>
              </a:rPr>
              <a:t>,</a:t>
            </a:r>
            <a:r>
              <a:rPr lang="en-US" altLang="zh-CN" sz="2300" b="1" dirty="0">
                <a:solidFill>
                  <a:schemeClr val="bg2"/>
                </a:solidFill>
                <a:latin typeface="Comic Sans MS" panose="030F0702030302020204" pitchFamily="66" charset="0"/>
              </a:rPr>
              <a:t> quadratic &amp; cubic constructions)</a:t>
            </a:r>
            <a:endParaRPr lang="zh-CN" altLang="zh-CN" sz="2300" b="1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F6DC967-26F7-4605-8B7E-FCDE8796DA83}"/>
              </a:ext>
            </a:extLst>
          </p:cNvPr>
          <p:cNvSpPr/>
          <p:nvPr/>
        </p:nvSpPr>
        <p:spPr>
          <a:xfrm>
            <a:off x="0" y="4149080"/>
            <a:ext cx="2627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chemeClr val="bg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 </a:t>
            </a:r>
            <a:r>
              <a:rPr lang="en-US" altLang="zh-CN" sz="2600" b="1" dirty="0">
                <a:solidFill>
                  <a:schemeClr val="bg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We obtain</a:t>
            </a:r>
            <a:endParaRPr lang="zh-CN" altLang="en-US" sz="260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381DA12-0E2A-48AF-8648-5AC698010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125" y="1772816"/>
            <a:ext cx="2105279" cy="165487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CD40C0D-BE8E-4ED7-BF13-786A58FF53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3441" y="1824392"/>
            <a:ext cx="1964786" cy="160330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80B6ECF-2804-4DEC-A9F6-B6DD93062E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18" y="1824392"/>
            <a:ext cx="1964926" cy="1603302"/>
          </a:xfrm>
          <a:prstGeom prst="rect">
            <a:avLst/>
          </a:prstGeom>
        </p:spPr>
      </p:pic>
      <p:sp>
        <p:nvSpPr>
          <p:cNvPr id="11" name="矩形 2">
            <a:extLst>
              <a:ext uri="{FF2B5EF4-FFF2-40B4-BE49-F238E27FC236}">
                <a16:creationId xmlns:a16="http://schemas.microsoft.com/office/drawing/2014/main" id="{46167D6F-FD29-4363-A13D-C69212B0F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3928" y="6093296"/>
            <a:ext cx="52200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000" b="1" dirty="0">
                <a:solidFill>
                  <a:schemeClr val="bg2"/>
                </a:solidFill>
                <a:sym typeface="Symbol" panose="05050102010706020507" pitchFamily="18" charset="2"/>
              </a:rPr>
              <a:t>Z</a:t>
            </a:r>
            <a:r>
              <a:rPr lang="en-US" altLang="zh-CN" sz="2000" b="1" dirty="0">
                <a:solidFill>
                  <a:schemeClr val="bg2"/>
                </a:solidFill>
              </a:rPr>
              <a:t>. Bai &amp; YXL, </a:t>
            </a:r>
            <a:r>
              <a:rPr lang="en-US" altLang="zh-CN" sz="2000" b="1" dirty="0" err="1">
                <a:solidFill>
                  <a:schemeClr val="bg2"/>
                </a:solidFill>
              </a:rPr>
              <a:t>Phy</a:t>
            </a:r>
            <a:r>
              <a:rPr lang="en-US" altLang="zh-CN" sz="2000" b="1" dirty="0">
                <a:solidFill>
                  <a:schemeClr val="bg2"/>
                </a:solidFill>
              </a:rPr>
              <a:t>. Rev. D 108, 014018 (2023) </a:t>
            </a:r>
            <a:endParaRPr lang="zh-CN" altLang="en-US" sz="2000" dirty="0">
              <a:solidFill>
                <a:schemeClr val="bg2"/>
              </a:solidFill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5CD6FA03-73A7-492C-B635-433AEBB7F8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84984"/>
            <a:ext cx="9144000" cy="973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 Taking the M-R relation</a:t>
            </a:r>
            <a:r>
              <a:rPr lang="en-US" altLang="zh-CN" sz="2600" b="1" kern="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Maximum mass</a:t>
            </a:r>
            <a:r>
              <a:rPr lang="en-US" altLang="zh-CN" sz="2600" b="1" kern="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 tidal deformability as the calibrations. </a:t>
            </a:r>
            <a:endParaRPr lang="zh-CN" altLang="zh-CN" sz="2600" b="1" kern="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841B772-3F11-48A5-A016-A35DC3E1F6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5848" y="4149080"/>
            <a:ext cx="6638640" cy="2007739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019D1902-A6A6-432A-973A-8097DAC93A58}"/>
              </a:ext>
            </a:extLst>
          </p:cNvPr>
          <p:cNvSpPr/>
          <p:nvPr/>
        </p:nvSpPr>
        <p:spPr>
          <a:xfrm>
            <a:off x="-180528" y="4509120"/>
            <a:ext cx="262778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chemeClr val="bg1">
                    <a:lumMod val="75000"/>
                  </a:schemeClr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 </a:t>
            </a:r>
            <a:r>
              <a:rPr lang="en-US" altLang="zh-CN" b="1" dirty="0">
                <a:solidFill>
                  <a:srgbClr val="0000FF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most probable</a:t>
            </a:r>
          </a:p>
          <a:p>
            <a:pPr>
              <a:defRPr/>
            </a:pPr>
            <a:r>
              <a:rPr lang="en-US" altLang="zh-CN" b="1" dirty="0">
                <a:solidFill>
                  <a:srgbClr val="0000FF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 </a:t>
            </a:r>
            <a:r>
              <a:rPr lang="en-US" altLang="zh-CN" b="1" dirty="0">
                <a:solidFill>
                  <a:schemeClr val="bg1">
                    <a:lumMod val="75000"/>
                  </a:schemeClr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 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BCF9763-80A5-43C0-8EA3-D1C2EE292C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512" y="5029428"/>
            <a:ext cx="1965808" cy="34378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06E9B4B-67CA-42D5-97A5-733E86EE65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576" y="5374523"/>
            <a:ext cx="1389818" cy="28672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30FEA30-9237-46A8-A12C-6868620B72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512" y="5661248"/>
            <a:ext cx="1965808" cy="31543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139D651-FD3C-4224-BE41-4167FD19FB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5577" y="5949280"/>
            <a:ext cx="1389744" cy="297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93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uiExpand="1" build="p"/>
      <p:bldP spid="2" grpId="0"/>
      <p:bldP spid="12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Rectangle 2">
            <a:extLst>
              <a:ext uri="{FF2B5EF4-FFF2-40B4-BE49-F238E27FC236}">
                <a16:creationId xmlns:a16="http://schemas.microsoft.com/office/drawing/2014/main" id="{221E9FDA-9827-414D-8695-2824416075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27384"/>
            <a:ext cx="9144000" cy="553998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l">
              <a:defRPr/>
            </a:pPr>
            <a:r>
              <a:rPr lang="en-US" altLang="zh-CN" sz="3000" b="1" dirty="0">
                <a:solidFill>
                  <a:srgbClr val="0000FF"/>
                </a:solidFill>
                <a:effectLst/>
                <a:latin typeface="Times New Roman" pitchFamily="18" charset="0"/>
                <a:sym typeface="Symbol" panose="05050102010706020507" pitchFamily="18" charset="2"/>
              </a:rPr>
              <a:t></a:t>
            </a:r>
            <a:r>
              <a:rPr lang="en-US" altLang="zh-CN" sz="3000" b="1" dirty="0">
                <a:solidFill>
                  <a:srgbClr val="0000FF"/>
                </a:solidFill>
                <a:latin typeface="Times New Roman" pitchFamily="18" charset="0"/>
                <a:sym typeface="Symbol" panose="05050102010706020507" pitchFamily="18" charset="2"/>
              </a:rPr>
              <a:t> </a:t>
            </a:r>
            <a:r>
              <a:rPr lang="en-US" altLang="zh-CN" sz="3000" b="1" dirty="0">
                <a:solidFill>
                  <a:srgbClr val="0000FF"/>
                </a:solidFill>
                <a:effectLst/>
                <a:latin typeface="Comic Sans MS" panose="030F0702030302020204" pitchFamily="66" charset="0"/>
              </a:rPr>
              <a:t>Some results via the </a:t>
            </a:r>
            <a:r>
              <a:rPr lang="en-US" altLang="zh-CN" sz="3000" b="1" dirty="0" err="1">
                <a:solidFill>
                  <a:srgbClr val="0000FF"/>
                </a:solidFill>
                <a:effectLst/>
                <a:latin typeface="Comic Sans MS" panose="030F0702030302020204" pitchFamily="66" charset="0"/>
              </a:rPr>
              <a:t>Homotopy</a:t>
            </a:r>
            <a:r>
              <a:rPr lang="en-US" altLang="zh-CN" sz="3000" b="1" dirty="0">
                <a:solidFill>
                  <a:srgbClr val="0000FF"/>
                </a:solidFill>
                <a:effectLst/>
                <a:latin typeface="Comic Sans MS" panose="030F0702030302020204" pitchFamily="66" charset="0"/>
              </a:rPr>
              <a:t> method</a:t>
            </a:r>
            <a:endParaRPr lang="en-US" altLang="zh-CN" sz="3000" b="1" dirty="0">
              <a:solidFill>
                <a:srgbClr val="0000FF"/>
              </a:solidFill>
              <a:effectLst/>
              <a:latin typeface="Comic Sans MS" panose="030F0702030302020204" pitchFamily="66" charset="0"/>
              <a:sym typeface="Mathematica1" pitchFamily="2" charset="2"/>
            </a:endParaRP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AC8933F9-9951-4091-9908-E4841AEF57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476672"/>
            <a:ext cx="9144000" cy="521913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800" b="1" dirty="0">
                <a:solidFill>
                  <a:schemeClr val="bg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 </a:t>
            </a:r>
            <a:r>
              <a:rPr lang="en-US" altLang="zh-CN" sz="2300" b="1" dirty="0">
                <a:solidFill>
                  <a:schemeClr val="bg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Effective potential of the QCD systems</a:t>
            </a:r>
            <a:endParaRPr lang="zh-CN" altLang="zh-CN" sz="2300" b="1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矩形 2">
            <a:extLst>
              <a:ext uri="{FF2B5EF4-FFF2-40B4-BE49-F238E27FC236}">
                <a16:creationId xmlns:a16="http://schemas.microsoft.com/office/drawing/2014/main" id="{46167D6F-FD29-4363-A13D-C69212B0F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5765194"/>
            <a:ext cx="87129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000" b="1" dirty="0">
                <a:solidFill>
                  <a:schemeClr val="bg2"/>
                </a:solidFill>
                <a:sym typeface="Symbol" panose="05050102010706020507" pitchFamily="18" charset="2"/>
              </a:rPr>
              <a:t>H.W. Zheng, Y</a:t>
            </a:r>
            <a:r>
              <a:rPr lang="en-US" altLang="zh-CN" sz="2000" b="1" dirty="0">
                <a:solidFill>
                  <a:schemeClr val="bg2"/>
                </a:solidFill>
              </a:rPr>
              <a:t>. Lu, F. Gao, S.X. Qin,  </a:t>
            </a:r>
            <a:r>
              <a:rPr lang="en-US" altLang="zh-CN" sz="2000" b="1" dirty="0">
                <a:solidFill>
                  <a:schemeClr val="bg2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&amp;</a:t>
            </a:r>
            <a:r>
              <a:rPr lang="en-US" altLang="zh-CN" sz="2000" b="1" dirty="0">
                <a:solidFill>
                  <a:schemeClr val="bg2"/>
                </a:solidFill>
              </a:rPr>
              <a:t> YXL, </a:t>
            </a:r>
            <a:r>
              <a:rPr lang="en-US" altLang="zh-CN" sz="2000" b="1" dirty="0" err="1">
                <a:solidFill>
                  <a:schemeClr val="bg2"/>
                </a:solidFill>
              </a:rPr>
              <a:t>Phy</a:t>
            </a:r>
            <a:r>
              <a:rPr lang="en-US" altLang="zh-CN" sz="2000" b="1" dirty="0">
                <a:solidFill>
                  <a:schemeClr val="bg2"/>
                </a:solidFill>
              </a:rPr>
              <a:t>. Rev. D 109, 114013 (2024); </a:t>
            </a:r>
            <a:endParaRPr lang="zh-CN" altLang="en-US" sz="2000" dirty="0">
              <a:solidFill>
                <a:schemeClr val="bg2"/>
              </a:solidFill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5CD6FA03-73A7-492C-B635-433AEBB7F8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40968"/>
            <a:ext cx="9144000" cy="52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zh-CN" sz="2600" b="1" kern="0" dirty="0">
                <a:solidFill>
                  <a:schemeClr val="bg2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 Phase diagram &amp; that in compact star matter</a:t>
            </a:r>
            <a:endParaRPr lang="zh-CN" altLang="zh-CN" sz="2600" b="1" kern="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A411D7E-85FE-4DF4-BEDF-CAD19C440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726" y="980728"/>
            <a:ext cx="2537146" cy="208823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6E6FBB2-4B8B-4825-9CB2-DFFC450FE9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880" y="1700808"/>
            <a:ext cx="1728192" cy="136208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4CEFE2D1-DBAC-414D-9F69-A3FBAD2F2A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678" y="980728"/>
            <a:ext cx="2582746" cy="2088232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082BAE2-B332-4D7A-B5F7-18DF0F7452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207" y="3645024"/>
            <a:ext cx="2623649" cy="2076613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F4945B5-98FD-42EC-93C5-46E66ECD68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5079" y="4632539"/>
            <a:ext cx="1040777" cy="16461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AC8691E-19F7-4774-9822-E1ED984D99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0543" y="3645024"/>
            <a:ext cx="2664922" cy="207661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07775200-8810-4657-A387-11FC21BB87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3600" y="3645024"/>
            <a:ext cx="2556872" cy="2076613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0AEFE715-82C9-4376-9440-810EAA4BD35E}"/>
              </a:ext>
            </a:extLst>
          </p:cNvPr>
          <p:cNvSpPr/>
          <p:nvPr/>
        </p:nvSpPr>
        <p:spPr>
          <a:xfrm>
            <a:off x="539552" y="6156012"/>
            <a:ext cx="8604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90000"/>
              </a:lnSpc>
              <a:defRPr/>
            </a:pPr>
            <a:r>
              <a:rPr lang="en-US" altLang="zh-CN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H.W. Zheng,  F. Gao,  L.G. </a:t>
            </a:r>
            <a:r>
              <a:rPr lang="en-US" altLang="zh-CN" sz="2000" b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Bian</a:t>
            </a:r>
            <a:r>
              <a:rPr lang="en-US" altLang="zh-CN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, S.X. Qin, &amp; YXL, PRD 111, L021303 (2025).</a:t>
            </a:r>
          </a:p>
        </p:txBody>
      </p:sp>
      <p:sp>
        <p:nvSpPr>
          <p:cNvPr id="16" name="下箭头 1">
            <a:hlinkClick r:id="rId10" action="ppaction://hlinksldjump"/>
            <a:extLst>
              <a:ext uri="{FF2B5EF4-FFF2-40B4-BE49-F238E27FC236}">
                <a16:creationId xmlns:a16="http://schemas.microsoft.com/office/drawing/2014/main" id="{D22FD932-31DC-4065-A5A1-4ED1A0805D7B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5496" y="6381328"/>
            <a:ext cx="288032" cy="414545"/>
          </a:xfrm>
          <a:prstGeom prst="downArrow">
            <a:avLst>
              <a:gd name="adj1" fmla="val 50000"/>
              <a:gd name="adj2" fmla="val 50196"/>
            </a:avLst>
          </a:prstGeom>
          <a:solidFill>
            <a:srgbClr val="A8542E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3221112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  <p:bldP spid="12" grpId="0"/>
    </p:bldLst>
  </p:timing>
</p:sld>
</file>

<file path=ppt/theme/theme1.xml><?xml version="1.0" encoding="utf-8"?>
<a:theme xmlns:a="http://schemas.openxmlformats.org/drawingml/2006/main" name="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Soaring">
      <a:majorFont>
        <a:latin typeface="Arial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Designs\Soaring.pot</Template>
  <TotalTime>79715</TotalTime>
  <Words>2093</Words>
  <Application>Microsoft Office PowerPoint</Application>
  <PresentationFormat>全屏显示(4:3)</PresentationFormat>
  <Paragraphs>250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9" baseType="lpstr">
      <vt:lpstr>Mathematica1</vt:lpstr>
      <vt:lpstr>MTMI</vt:lpstr>
      <vt:lpstr>MTSYN</vt:lpstr>
      <vt:lpstr>QlqxxhHelvetica</vt:lpstr>
      <vt:lpstr>Times-Italic</vt:lpstr>
      <vt:lpstr>Times-Roman</vt:lpstr>
      <vt:lpstr>华文行楷</vt:lpstr>
      <vt:lpstr>宋体</vt:lpstr>
      <vt:lpstr>楷体_GB2312</vt:lpstr>
      <vt:lpstr>Arial</vt:lpstr>
      <vt:lpstr>Cambria Math</vt:lpstr>
      <vt:lpstr>Comic Sans MS</vt:lpstr>
      <vt:lpstr>Symbol</vt:lpstr>
      <vt:lpstr>Times New Roman</vt:lpstr>
      <vt:lpstr>Wingdings</vt:lpstr>
      <vt:lpstr>Soaring</vt:lpstr>
      <vt:lpstr>QCD Phase Diagram in View of General Principle</vt:lpstr>
      <vt:lpstr>I. Introduction </vt:lpstr>
      <vt:lpstr>I. Introduction</vt:lpstr>
      <vt:lpstr>II . Order of the QCD Phase Transitions </vt:lpstr>
      <vt:lpstr>II . Order of the QCD phase transitions</vt:lpstr>
      <vt:lpstr>II . Order of the QCD Phase Transitions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IV. Summary &amp; Remarks</vt:lpstr>
      <vt:lpstr> DCSB is the origin for the mass of observable     particles to be generated</vt:lpstr>
      <vt:lpstr> The glitch of pulsars is still a puzzle in     astronomical observations</vt:lpstr>
      <vt:lpstr> Comparison of G-mode Oscillation    Frequencies of the two kind nb Stars</vt:lpstr>
      <vt:lpstr> Comparison with other modes</vt:lpstr>
      <vt:lpstr> The Cooling Curve of Proto-neutron Stars</vt:lpstr>
      <vt:lpstr>PowerPoint 演示文稿</vt:lpstr>
      <vt:lpstr> Result via Gibbs construction &amp;     3-window construction</vt:lpstr>
      <vt:lpstr> Chemical potential (baryon density) region     for the phase transition to occur</vt:lpstr>
      <vt:lpstr> Some results via the Homotopy method</vt:lpstr>
    </vt:vector>
  </TitlesOfParts>
  <Company>pku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Nuclear Matter Density Dependence of Nucleon Radius and Mass  and Quark Condensates  in the GCM of QCD</dc:title>
  <dc:creator>phy</dc:creator>
  <cp:lastModifiedBy>子宁 王</cp:lastModifiedBy>
  <cp:revision>1776</cp:revision>
  <dcterms:created xsi:type="dcterms:W3CDTF">2003-08-10T10:47:07Z</dcterms:created>
  <dcterms:modified xsi:type="dcterms:W3CDTF">2025-10-10T00:22:34Z</dcterms:modified>
</cp:coreProperties>
</file>