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5"/>
  </p:notesMasterIdLst>
  <p:sldIdLst>
    <p:sldId id="283" r:id="rId2"/>
    <p:sldId id="284" r:id="rId3"/>
    <p:sldId id="291" r:id="rId4"/>
    <p:sldId id="258" r:id="rId5"/>
    <p:sldId id="260" r:id="rId6"/>
    <p:sldId id="279" r:id="rId7"/>
    <p:sldId id="289" r:id="rId8"/>
    <p:sldId id="273" r:id="rId9"/>
    <p:sldId id="288" r:id="rId10"/>
    <p:sldId id="287" r:id="rId11"/>
    <p:sldId id="290" r:id="rId12"/>
    <p:sldId id="285" r:id="rId13"/>
    <p:sldId id="269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3" autoAdjust="0"/>
    <p:restoredTop sz="94660"/>
  </p:normalViewPr>
  <p:slideViewPr>
    <p:cSldViewPr snapToGrid="0">
      <p:cViewPr varScale="1">
        <p:scale>
          <a:sx n="84" d="100"/>
          <a:sy n="84" d="100"/>
        </p:scale>
        <p:origin x="45" y="1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1E90E-D3D5-4A5E-AAAC-80058441310A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488D6-2261-4456-A436-F97D3CD21D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891099"/>
            <a:ext cx="9144000" cy="1134583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rgbClr val="FF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489158" y="3602038"/>
            <a:ext cx="5651404" cy="481822"/>
          </a:xfrm>
        </p:spPr>
        <p:txBody>
          <a:bodyPr>
            <a:no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CF2A-855F-417A-9010-9D687790216F}" type="datetime1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667233" y="1100653"/>
            <a:ext cx="101271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457200" y="6256421"/>
            <a:ext cx="1133718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56" y="27242"/>
            <a:ext cx="1399100" cy="14325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825362" y="1240972"/>
            <a:ext cx="9969023" cy="4709503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rgbClr val="7030A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43A5-3C55-4CE3-9469-B51054B4E5AB}" type="datetime1">
              <a:rPr lang="zh-CN" altLang="en-US" smtClean="0"/>
              <a:t>2025/10/10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711921" y="907525"/>
            <a:ext cx="101271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457200" y="6256421"/>
            <a:ext cx="1133718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56" y="27242"/>
            <a:ext cx="1399100" cy="1432528"/>
          </a:xfrm>
          <a:prstGeom prst="rect">
            <a:avLst/>
          </a:prstGeom>
        </p:spPr>
      </p:pic>
      <p:sp>
        <p:nvSpPr>
          <p:cNvPr id="12" name="副标题 2"/>
          <p:cNvSpPr>
            <a:spLocks noGrp="1"/>
          </p:cNvSpPr>
          <p:nvPr>
            <p:ph type="subTitle" idx="1"/>
          </p:nvPr>
        </p:nvSpPr>
        <p:spPr>
          <a:xfrm>
            <a:off x="1754950" y="375739"/>
            <a:ext cx="6320935" cy="481822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rgbClr val="00B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E7D6F-8BBA-4822-8B47-869C777557D1}" type="datetime1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711921" y="907525"/>
            <a:ext cx="101271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457200" y="6256421"/>
            <a:ext cx="1133718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56" y="27242"/>
            <a:ext cx="1399100" cy="1432528"/>
          </a:xfrm>
          <a:prstGeom prst="rect">
            <a:avLst/>
          </a:prstGeom>
        </p:spPr>
      </p:pic>
      <p:sp>
        <p:nvSpPr>
          <p:cNvPr id="10" name="副标题 2"/>
          <p:cNvSpPr>
            <a:spLocks noGrp="1"/>
          </p:cNvSpPr>
          <p:nvPr>
            <p:ph type="subTitle" idx="1"/>
          </p:nvPr>
        </p:nvSpPr>
        <p:spPr>
          <a:xfrm>
            <a:off x="1754950" y="375739"/>
            <a:ext cx="6320935" cy="481822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rgbClr val="00B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33BBA-CAF0-4B54-9782-A4E0EC70F60E}" type="datetime1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4BE1F-5F20-4BDF-AE9B-7772EF2278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0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0.pn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0.png"/><Relationship Id="rId5" Type="http://schemas.openxmlformats.org/officeDocument/2006/relationships/image" Target="../media/image26.png"/><Relationship Id="rId4" Type="http://schemas.openxmlformats.org/officeDocument/2006/relationships/image" Target="../media/image2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1221E33-BA74-F1F8-624D-5D1B669FA3A7}"/>
              </a:ext>
            </a:extLst>
          </p:cNvPr>
          <p:cNvSpPr txBox="1"/>
          <p:nvPr/>
        </p:nvSpPr>
        <p:spPr>
          <a:xfrm>
            <a:off x="3140454" y="6295249"/>
            <a:ext cx="6697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2025.10.10 @ Dalian University of Technology </a:t>
            </a:r>
            <a:endParaRPr lang="en-US" altLang="zh-CN" sz="2400" b="1" u="sng" dirty="0">
              <a:solidFill>
                <a:schemeClr val="tx1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FE47831-1D78-EAF0-6115-4C97E9E43387}"/>
              </a:ext>
            </a:extLst>
          </p:cNvPr>
          <p:cNvSpPr txBox="1"/>
          <p:nvPr/>
        </p:nvSpPr>
        <p:spPr>
          <a:xfrm>
            <a:off x="1991997" y="1877337"/>
            <a:ext cx="8994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</a:rPr>
              <a:t>Dilepton emission as a novel probe of QCD critical point</a:t>
            </a:r>
          </a:p>
        </p:txBody>
      </p:sp>
      <p:sp>
        <p:nvSpPr>
          <p:cNvPr id="5" name="副标题 2">
            <a:extLst>
              <a:ext uri="{FF2B5EF4-FFF2-40B4-BE49-F238E27FC236}">
                <a16:creationId xmlns:a16="http://schemas.microsoft.com/office/drawing/2014/main" id="{2CA842B1-20FD-5F94-C5EF-B6FAA60E72BB}"/>
              </a:ext>
            </a:extLst>
          </p:cNvPr>
          <p:cNvSpPr txBox="1"/>
          <p:nvPr/>
        </p:nvSpPr>
        <p:spPr>
          <a:xfrm>
            <a:off x="3334881" y="3553154"/>
            <a:ext cx="5962564" cy="139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>
                <a:solidFill>
                  <a:srgbClr val="0070C0"/>
                </a:solidFill>
                <a:latin typeface="+mn-ea"/>
              </a:rPr>
              <a:t>Gaoqing Cao</a:t>
            </a:r>
          </a:p>
          <a:p>
            <a:r>
              <a:rPr lang="en-US" altLang="zh-CN" sz="2800" dirty="0">
                <a:solidFill>
                  <a:schemeClr val="accent2"/>
                </a:solidFill>
              </a:rPr>
              <a:t>School of Physics and Astronomy Sun Yat-sen University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A3F5351-3029-5099-0FEA-E232EF0E0A25}"/>
              </a:ext>
            </a:extLst>
          </p:cNvPr>
          <p:cNvSpPr txBox="1"/>
          <p:nvPr/>
        </p:nvSpPr>
        <p:spPr>
          <a:xfrm>
            <a:off x="1467755" y="497225"/>
            <a:ext cx="10656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QCD Phase Diagram: From Theory to Experimental Signatures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36DA14C-81E2-7D7D-0346-8933DDA93E74}"/>
              </a:ext>
            </a:extLst>
          </p:cNvPr>
          <p:cNvSpPr txBox="1"/>
          <p:nvPr/>
        </p:nvSpPr>
        <p:spPr>
          <a:xfrm>
            <a:off x="2967329" y="5310057"/>
            <a:ext cx="7043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+mn-ea"/>
              </a:rPr>
              <a:t>Collaborators: </a:t>
            </a:r>
            <a:r>
              <a:rPr lang="en-US" altLang="zh-CN" sz="2800" b="1" dirty="0">
                <a:solidFill>
                  <a:srgbClr val="0070C0"/>
                </a:solidFill>
                <a:latin typeface="+mn-ea"/>
              </a:rPr>
              <a:t>Xiaofeng Luo </a:t>
            </a:r>
            <a:r>
              <a:rPr lang="en-US" altLang="zh-CN" sz="2800" b="1" dirty="0">
                <a:latin typeface="+mn-ea"/>
              </a:rPr>
              <a:t>and</a:t>
            </a:r>
            <a:r>
              <a:rPr lang="en-US" altLang="zh-CN" sz="2800" b="1" dirty="0">
                <a:solidFill>
                  <a:srgbClr val="0070C0"/>
                </a:solidFill>
                <a:latin typeface="+mn-ea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+mn-ea"/>
              </a:rPr>
              <a:t>Weijie</a:t>
            </a:r>
            <a:r>
              <a:rPr lang="en-US" altLang="zh-CN" sz="2800" b="1" dirty="0">
                <a:solidFill>
                  <a:srgbClr val="0070C0"/>
                </a:solidFill>
                <a:latin typeface="+mn-ea"/>
              </a:rPr>
              <a:t> Fu</a:t>
            </a:r>
            <a:endParaRPr lang="zh-CN" altLang="en-US" sz="2800" b="1" dirty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295CF9A-CEB3-776D-6A1B-EDB8E9A41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224" y="4400919"/>
            <a:ext cx="1953513" cy="143235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AD39C06-BE72-6330-02E4-07EEBE9B7E63}"/>
              </a:ext>
            </a:extLst>
          </p:cNvPr>
          <p:cNvSpPr txBox="1"/>
          <p:nvPr/>
        </p:nvSpPr>
        <p:spPr>
          <a:xfrm>
            <a:off x="590812" y="5833277"/>
            <a:ext cx="2802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2"/>
                </a:solidFill>
                <a:latin typeface="+mn-ea"/>
              </a:rPr>
              <a:t>Theoretical project</a:t>
            </a:r>
            <a:endParaRPr lang="zh-CN" altLang="en-US" sz="2400" b="1" dirty="0">
              <a:solidFill>
                <a:schemeClr val="accent2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7D9F8-8B7B-9E6B-4267-00292DEEF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C9E5585-D2CA-314A-2CDC-72B871FEC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3020-D1E5-4448-9FA1-7645B1767CCE}" type="datetime1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03FF315-4DD0-52DE-CEF2-2F9E9C8B6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54598AC-C8C5-156F-B5C7-D0667A0B8CC9}"/>
              </a:ext>
            </a:extLst>
          </p:cNvPr>
          <p:cNvSpPr txBox="1"/>
          <p:nvPr/>
        </p:nvSpPr>
        <p:spPr>
          <a:xfrm>
            <a:off x="1890726" y="250579"/>
            <a:ext cx="9377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7030A0"/>
                </a:solidFill>
              </a:rPr>
              <a:t>The phase diagram at mean field approximation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D58464AE-4E74-F1BD-43B1-5AC6BA857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164" y="964512"/>
            <a:ext cx="6835467" cy="4355712"/>
          </a:xfrm>
          <a:prstGeom prst="rect">
            <a:avLst/>
          </a:prstGeom>
        </p:spPr>
      </p:pic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8C73B8BF-9C50-4D76-C821-6C07005DA658}"/>
              </a:ext>
            </a:extLst>
          </p:cNvPr>
          <p:cNvCxnSpPr>
            <a:cxnSpLocks/>
          </p:cNvCxnSpPr>
          <p:nvPr/>
        </p:nvCxnSpPr>
        <p:spPr>
          <a:xfrm>
            <a:off x="2260442" y="1171551"/>
            <a:ext cx="6280452" cy="463745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8A937FC7-C210-8E88-E187-0B8ACD7950A5}"/>
                  </a:ext>
                </a:extLst>
              </p:cNvPr>
              <p:cNvSpPr txBox="1"/>
              <p:nvPr/>
            </p:nvSpPr>
            <p:spPr>
              <a:xfrm>
                <a:off x="8871965" y="1439269"/>
                <a:ext cx="2396169" cy="494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𝒑𝒔</m:t>
                          </m:r>
                        </m:sub>
                      </m:sSub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𝟏𝟓𝟗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𝑴𝒆𝑽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8A937FC7-C210-8E88-E187-0B8ACD795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1965" y="1439269"/>
                <a:ext cx="2396169" cy="494751"/>
              </a:xfrm>
              <a:prstGeom prst="rect">
                <a:avLst/>
              </a:prstGeom>
              <a:blipFill>
                <a:blip r:embed="rId3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F6421BE8-079E-FB42-EE38-420BDD33D83D}"/>
              </a:ext>
            </a:extLst>
          </p:cNvPr>
          <p:cNvCxnSpPr>
            <a:cxnSpLocks/>
          </p:cNvCxnSpPr>
          <p:nvPr/>
        </p:nvCxnSpPr>
        <p:spPr>
          <a:xfrm flipV="1">
            <a:off x="7485203" y="3062627"/>
            <a:ext cx="1508855" cy="1384469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3A9A90E7-2460-2F1B-1DAB-AF51A6C32855}"/>
                  </a:ext>
                </a:extLst>
              </p:cNvPr>
              <p:cNvSpPr txBox="1"/>
              <p:nvPr/>
            </p:nvSpPr>
            <p:spPr>
              <a:xfrm>
                <a:off x="9033234" y="2468834"/>
                <a:ext cx="207362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FF0000"/>
                    </a:solidFill>
                  </a:rPr>
                  <a:t>Critical point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𝟔𝟑𝟓</m:t>
                          </m:r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𝟗𝟑</m:t>
                          </m:r>
                        </m:e>
                      </m:d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𝑴𝒆𝑽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3A9A90E7-2460-2F1B-1DAB-AF51A6C32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234" y="2468834"/>
                <a:ext cx="2073629" cy="830997"/>
              </a:xfrm>
              <a:prstGeom prst="rect">
                <a:avLst/>
              </a:prstGeom>
              <a:blipFill>
                <a:blip r:embed="rId4"/>
                <a:stretch>
                  <a:fillRect l="-4706" t="-5147" r="-26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本框 30">
            <a:extLst>
              <a:ext uri="{FF2B5EF4-FFF2-40B4-BE49-F238E27FC236}">
                <a16:creationId xmlns:a16="http://schemas.microsoft.com/office/drawing/2014/main" id="{DE00924E-58C0-9859-DCB9-36540C436EE2}"/>
              </a:ext>
            </a:extLst>
          </p:cNvPr>
          <p:cNvSpPr txBox="1"/>
          <p:nvPr/>
        </p:nvSpPr>
        <p:spPr>
          <a:xfrm>
            <a:off x="8871965" y="3459017"/>
            <a:ext cx="2894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In </a:t>
            </a:r>
            <a:r>
              <a:rPr lang="en-US" altLang="zh-CN" sz="2400" b="1" dirty="0">
                <a:solidFill>
                  <a:schemeClr val="accent2"/>
                </a:solidFill>
              </a:rPr>
              <a:t>good agreement </a:t>
            </a:r>
            <a:r>
              <a:rPr lang="en-US" altLang="zh-CN" sz="2400" b="1" dirty="0"/>
              <a:t>with </a:t>
            </a:r>
            <a:r>
              <a:rPr lang="en-US" altLang="zh-CN" sz="2400" b="1" dirty="0">
                <a:solidFill>
                  <a:srgbClr val="0070C0"/>
                </a:solidFill>
              </a:rPr>
              <a:t>LQCD</a:t>
            </a:r>
            <a:r>
              <a:rPr lang="en-US" altLang="zh-CN" sz="2400" b="1" dirty="0"/>
              <a:t> and </a:t>
            </a:r>
            <a:r>
              <a:rPr lang="en-US" altLang="zh-CN" sz="2400" b="1" dirty="0">
                <a:solidFill>
                  <a:srgbClr val="0070C0"/>
                </a:solidFill>
              </a:rPr>
              <a:t>functional QCD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43F6B11-D7A9-C9F4-DEA3-D0D23FCF1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3966" y="5448738"/>
            <a:ext cx="5870713" cy="44475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930A7C9-52B0-DD90-970D-97A0F2BEB027}"/>
              </a:ext>
            </a:extLst>
          </p:cNvPr>
          <p:cNvSpPr txBox="1"/>
          <p:nvPr/>
        </p:nvSpPr>
        <p:spPr>
          <a:xfrm>
            <a:off x="1626230" y="5367557"/>
            <a:ext cx="3334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The </a:t>
            </a:r>
            <a:r>
              <a:rPr lang="en-US" altLang="zh-CN" sz="2800" b="1" dirty="0">
                <a:solidFill>
                  <a:srgbClr val="0070C0"/>
                </a:solidFill>
              </a:rPr>
              <a:t>Freezeout</a:t>
            </a:r>
            <a:r>
              <a:rPr lang="en-US" altLang="zh-CN" sz="2800" b="1" dirty="0"/>
              <a:t> lines</a:t>
            </a:r>
            <a:endParaRPr lang="zh-CN" altLang="en-US" sz="28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82A2337-9999-E358-EF7F-74CB289EE47B}"/>
              </a:ext>
            </a:extLst>
          </p:cNvPr>
          <p:cNvSpPr txBox="1"/>
          <p:nvPr/>
        </p:nvSpPr>
        <p:spPr>
          <a:xfrm>
            <a:off x="7485203" y="5890777"/>
            <a:ext cx="2871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u="sng" dirty="0">
                <a:solidFill>
                  <a:srgbClr val="00B050"/>
                </a:solidFill>
              </a:rPr>
              <a:t>X. Luo and N. Xu, NST (2017)</a:t>
            </a:r>
            <a:endParaRPr lang="zh-CN" altLang="en-US" sz="16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8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31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218B4-D771-99B1-1AB8-336970FE9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EBFD0F-4931-6167-C79E-230BCC8D2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501" y="2356993"/>
            <a:ext cx="6091143" cy="3889011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8160E02-FFD4-2973-C50A-F20F6E41A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3020-D1E5-4448-9FA1-7645B1767CCE}" type="datetime1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03D0FD9-74BD-EB5E-6FDC-0388D648F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1B2201E-9D24-C6BA-EE68-253E67488A38}"/>
              </a:ext>
            </a:extLst>
          </p:cNvPr>
          <p:cNvSpPr txBox="1"/>
          <p:nvPr/>
        </p:nvSpPr>
        <p:spPr>
          <a:xfrm>
            <a:off x="1862328" y="239220"/>
            <a:ext cx="6861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7030A0"/>
                </a:solidFill>
              </a:rPr>
              <a:t>Integrated dilepton emission rate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A0192E5-1B21-E300-6A52-FB166036C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398" y="1178148"/>
            <a:ext cx="4871120" cy="101373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CAE4E2A-DDBD-0C69-0816-27C17F91B6F3}"/>
                  </a:ext>
                </a:extLst>
              </p:cNvPr>
              <p:cNvSpPr txBox="1"/>
              <p:nvPr/>
            </p:nvSpPr>
            <p:spPr>
              <a:xfrm>
                <a:off x="7119644" y="1251515"/>
                <a:ext cx="4679911" cy="4893647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rabicParenBoth"/>
                </a:pPr>
                <a:r>
                  <a:rPr lang="en-US" altLang="zh-CN" sz="2400" b="1" dirty="0"/>
                  <a:t>The order is consistent with the literatures;</a:t>
                </a:r>
              </a:p>
              <a:p>
                <a:pPr marL="457200" indent="-457200">
                  <a:buAutoNum type="arabicParenBoth"/>
                </a:pPr>
                <a:endParaRPr lang="en-US" altLang="zh-CN" sz="2400" b="1" dirty="0"/>
              </a:p>
              <a:p>
                <a:pPr marL="457200" indent="-457200">
                  <a:buAutoNum type="arabicParenBoth"/>
                </a:pPr>
                <a:r>
                  <a:rPr lang="en-US" altLang="zh-CN" sz="2400" b="1" dirty="0"/>
                  <a:t>Due to chiral symmetry restoration induced by 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quark loops</a:t>
                </a:r>
                <a:r>
                  <a:rPr lang="en-US" altLang="zh-CN" sz="2400" b="1" dirty="0"/>
                  <a:t>, the 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emission rate </a:t>
                </a:r>
                <a:r>
                  <a:rPr lang="en-US" altLang="zh-CN" sz="2400" b="1" dirty="0"/>
                  <a:t>is greatly 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enhanced</a:t>
                </a:r>
                <a:r>
                  <a:rPr lang="en-US" altLang="zh-CN" sz="2400" b="1" dirty="0"/>
                  <a:t>;</a:t>
                </a:r>
              </a:p>
              <a:p>
                <a:pPr marL="457200" indent="-457200">
                  <a:buAutoNum type="arabicParenBoth"/>
                </a:pPr>
                <a:endParaRPr lang="en-US" altLang="zh-CN" sz="2400" b="1" dirty="0"/>
              </a:p>
              <a:p>
                <a:pPr marL="457200" indent="-457200">
                  <a:buAutoNum type="arabicParenBoth"/>
                </a:pPr>
                <a:r>
                  <a:rPr lang="en-US" altLang="zh-CN" sz="2400" b="1" dirty="0"/>
                  <a:t>The location of the 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peak shifted to smaller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altLang="zh-CN" sz="2400" b="1" dirty="0"/>
                  <a:t>;</a:t>
                </a:r>
              </a:p>
              <a:p>
                <a:pPr marL="457200" indent="-457200">
                  <a:buAutoNum type="arabicParenBoth"/>
                </a:pPr>
                <a:endParaRPr lang="en-US" altLang="zh-CN" sz="2400" b="1" dirty="0"/>
              </a:p>
              <a:p>
                <a:pPr marL="457200" indent="-457200">
                  <a:buAutoNum type="arabicParenBoth"/>
                </a:pPr>
                <a:r>
                  <a:rPr lang="en-US" altLang="zh-CN" sz="2400" b="1" dirty="0"/>
                  <a:t>The 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peaks</a:t>
                </a:r>
                <a:r>
                  <a:rPr lang="en-US" altLang="zh-CN" sz="2400" b="1" dirty="0"/>
                  <a:t> become 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flatter</a:t>
                </a:r>
                <a:r>
                  <a:rPr lang="en-US" altLang="zh-CN" sz="2400" b="1" dirty="0"/>
                  <a:t> with 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altLang="zh-CN" sz="2400" b="1" dirty="0"/>
                  <a:t>.</a:t>
                </a:r>
                <a:endParaRPr lang="zh-CN" altLang="en-US" sz="2400" b="1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CAE4E2A-DDBD-0C69-0816-27C17F91B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9644" y="1251515"/>
                <a:ext cx="4679911" cy="4893647"/>
              </a:xfrm>
              <a:prstGeom prst="rect">
                <a:avLst/>
              </a:prstGeom>
              <a:blipFill>
                <a:blip r:embed="rId4"/>
                <a:stretch>
                  <a:fillRect l="-1427" t="-744" r="-2853" b="-173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15072D68-23FD-7A47-50F3-4D861A7161BB}"/>
              </a:ext>
            </a:extLst>
          </p:cNvPr>
          <p:cNvSpPr txBox="1"/>
          <p:nvPr/>
        </p:nvSpPr>
        <p:spPr>
          <a:xfrm>
            <a:off x="8778511" y="4946847"/>
            <a:ext cx="2953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u="sng" dirty="0">
                <a:solidFill>
                  <a:srgbClr val="00B050"/>
                </a:solidFill>
              </a:rPr>
              <a:t>A. </a:t>
            </a:r>
            <a:r>
              <a:rPr lang="en-US" altLang="zh-CN" sz="1600" b="1" u="sng" dirty="0" err="1">
                <a:solidFill>
                  <a:srgbClr val="00B050"/>
                </a:solidFill>
              </a:rPr>
              <a:t>Bazavov</a:t>
            </a:r>
            <a:r>
              <a:rPr lang="en-US" altLang="zh-CN" sz="1600" b="1" u="sng" dirty="0">
                <a:solidFill>
                  <a:srgbClr val="00B050"/>
                </a:solidFill>
              </a:rPr>
              <a:t> et. al. ,</a:t>
            </a:r>
            <a:r>
              <a:rPr lang="zh-CN" altLang="en-US" sz="1600" b="1" u="sng" dirty="0">
                <a:solidFill>
                  <a:srgbClr val="00B050"/>
                </a:solidFill>
              </a:rPr>
              <a:t> </a:t>
            </a:r>
            <a:r>
              <a:rPr lang="en-US" altLang="zh-CN" sz="1600" b="1" u="sng" dirty="0">
                <a:solidFill>
                  <a:srgbClr val="00B050"/>
                </a:solidFill>
              </a:rPr>
              <a:t>PRD (2019)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7F58645-6891-414D-5BAE-3C6E85E3F925}"/>
              </a:ext>
            </a:extLst>
          </p:cNvPr>
          <p:cNvSpPr txBox="1"/>
          <p:nvPr/>
        </p:nvSpPr>
        <p:spPr>
          <a:xfrm>
            <a:off x="8153815" y="2018439"/>
            <a:ext cx="3656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u="sng" dirty="0">
                <a:solidFill>
                  <a:srgbClr val="00B050"/>
                </a:solidFill>
              </a:rPr>
              <a:t>R. Rapp and J. Wambach, ANP (2000)</a:t>
            </a:r>
            <a:endParaRPr lang="zh-CN" altLang="en-US" sz="16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D0B8E-41C7-4850-990A-EBAA79367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7F137F4-362F-A470-80FA-8CDAEF925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121" y="2174016"/>
            <a:ext cx="5619672" cy="3099042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3ACE0D6-79E4-96A2-6695-986FC24AB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3020-D1E5-4448-9FA1-7645B1767CCE}" type="datetime1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4E1F601-E09B-0892-94DB-026A4B2B4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12</a:t>
            </a:fld>
            <a:endParaRPr lang="zh-CN" altLang="en-US" dirty="0"/>
          </a:p>
        </p:txBody>
      </p:sp>
      <p:sp>
        <p:nvSpPr>
          <p:cNvPr id="3" name="文本框 5">
            <a:extLst>
              <a:ext uri="{FF2B5EF4-FFF2-40B4-BE49-F238E27FC236}">
                <a16:creationId xmlns:a16="http://schemas.microsoft.com/office/drawing/2014/main" id="{BE15D1FB-259E-68E7-8B74-D92A865D042D}"/>
              </a:ext>
            </a:extLst>
          </p:cNvPr>
          <p:cNvSpPr txBox="1"/>
          <p:nvPr/>
        </p:nvSpPr>
        <p:spPr>
          <a:xfrm>
            <a:off x="1777254" y="241953"/>
            <a:ext cx="7571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dirty="0">
                <a:solidFill>
                  <a:srgbClr val="7030A0"/>
                </a:solidFill>
              </a:rPr>
              <a:t>The moments of quark mass and DER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339CF3B-38EE-0468-52BE-F148B0248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21" y="2151178"/>
            <a:ext cx="5765800" cy="314471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5718E37-900A-9A12-F22F-D65BF786B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9172" y="1137376"/>
            <a:ext cx="5187834" cy="857241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13" name="椭圆 12">
            <a:extLst>
              <a:ext uri="{FF2B5EF4-FFF2-40B4-BE49-F238E27FC236}">
                <a16:creationId xmlns:a16="http://schemas.microsoft.com/office/drawing/2014/main" id="{CBBA6DBD-DA4D-21C4-E84B-FA4F6CD0D65E}"/>
              </a:ext>
            </a:extLst>
          </p:cNvPr>
          <p:cNvSpPr/>
          <p:nvPr/>
        </p:nvSpPr>
        <p:spPr>
          <a:xfrm>
            <a:off x="9422292" y="2044496"/>
            <a:ext cx="329411" cy="6759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B3134DCC-D0D8-D2BF-6F53-1CFB6CD528D3}"/>
              </a:ext>
            </a:extLst>
          </p:cNvPr>
          <p:cNvSpPr/>
          <p:nvPr/>
        </p:nvSpPr>
        <p:spPr>
          <a:xfrm>
            <a:off x="9422292" y="3429000"/>
            <a:ext cx="283980" cy="560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295FC09-81CD-698E-0EAF-D1617A6D4A9B}"/>
                  </a:ext>
                </a:extLst>
              </p:cNvPr>
              <p:cNvSpPr txBox="1"/>
              <p:nvPr/>
            </p:nvSpPr>
            <p:spPr>
              <a:xfrm>
                <a:off x="1885595" y="5295897"/>
                <a:ext cx="9246231" cy="853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rabicPeriod" startAt="2"/>
                </a:pPr>
                <a:r>
                  <a:rPr lang="en-US" altLang="zh-CN" sz="2400" b="1" dirty="0"/>
                  <a:t>Compare to 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baryon kurtosis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𝜿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sSubSup>
                      <m:sSubSup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  <m:sup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altLang="zh-CN" sz="2400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r>
                  <a:rPr lang="en-US" altLang="zh-CN" sz="2400" b="1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sSub>
                      <m:sSub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altLang="zh-CN" sz="2400" b="1" dirty="0"/>
                  <a:t> is 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more    </a:t>
                </a:r>
              </a:p>
              <a:p>
                <a:r>
                  <a:rPr lang="en-US" altLang="zh-CN" sz="2400" b="1" dirty="0">
                    <a:solidFill>
                      <a:srgbClr val="FF0000"/>
                    </a:solidFill>
                  </a:rPr>
                  <a:t>     sensitive</a:t>
                </a:r>
                <a:r>
                  <a:rPr lang="en-US" altLang="zh-CN" sz="2400" b="1" dirty="0"/>
                  <a:t> to critical point and its location</a:t>
                </a:r>
                <a:endParaRPr lang="zh-CN" altLang="en-US" sz="2400" b="1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295FC09-81CD-698E-0EAF-D1617A6D4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595" y="5295897"/>
                <a:ext cx="9246231" cy="853054"/>
              </a:xfrm>
              <a:prstGeom prst="rect">
                <a:avLst/>
              </a:prstGeom>
              <a:blipFill>
                <a:blip r:embed="rId5"/>
                <a:stretch>
                  <a:fillRect l="-791" t="-2143" r="-3823" b="-1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69BAE78-22A6-E09A-DD6F-A7278BEAD31E}"/>
                  </a:ext>
                </a:extLst>
              </p:cNvPr>
              <p:cNvSpPr txBox="1"/>
              <p:nvPr/>
            </p:nvSpPr>
            <p:spPr>
              <a:xfrm>
                <a:off x="7167624" y="1146879"/>
                <a:ext cx="4236720" cy="94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altLang="zh-CN" sz="2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b="1" dirty="0"/>
                  <a:t>share 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similar</a:t>
                </a:r>
                <a:r>
                  <a:rPr lang="en-US" altLang="zh-CN" sz="2400" b="1" dirty="0"/>
                  <a:t> extremal features 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as</a:t>
                </a:r>
                <a:r>
                  <a:rPr lang="en-US" altLang="zh-CN" sz="2400" b="1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sub>
                      <m:sup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zh-CN" sz="2400" b="1" dirty="0"/>
                  <a:t>;</a:t>
                </a: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69BAE78-22A6-E09A-DD6F-A7278BEAD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624" y="1146879"/>
                <a:ext cx="4236720" cy="947888"/>
              </a:xfrm>
              <a:prstGeom prst="rect">
                <a:avLst/>
              </a:prstGeom>
              <a:blipFill>
                <a:blip r:embed="rId6"/>
                <a:stretch>
                  <a:fillRect l="-1727" t="-2564" b="-1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887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E7D6F-8BBA-4822-8B47-869C777557D1}" type="datetime1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771988" y="306643"/>
            <a:ext cx="5889661" cy="481822"/>
          </a:xfrm>
        </p:spPr>
        <p:txBody>
          <a:bodyPr/>
          <a:lstStyle/>
          <a:p>
            <a:r>
              <a:rPr lang="en-US" altLang="zh-CN" dirty="0"/>
              <a:t>Summary and discussion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CBC2EFF-6B9F-A494-08D7-0FA1D0436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602" y="3210159"/>
            <a:ext cx="4549299" cy="1072097"/>
          </a:xfrm>
          <a:prstGeom prst="rect">
            <a:avLst/>
          </a:prstGeom>
        </p:spPr>
      </p:pic>
      <p:sp>
        <p:nvSpPr>
          <p:cNvPr id="11" name="箭头: 右 10">
            <a:extLst>
              <a:ext uri="{FF2B5EF4-FFF2-40B4-BE49-F238E27FC236}">
                <a16:creationId xmlns:a16="http://schemas.microsoft.com/office/drawing/2014/main" id="{951B993A-D798-61B5-9916-566F17E12443}"/>
              </a:ext>
            </a:extLst>
          </p:cNvPr>
          <p:cNvSpPr/>
          <p:nvPr/>
        </p:nvSpPr>
        <p:spPr>
          <a:xfrm>
            <a:off x="5988089" y="3692597"/>
            <a:ext cx="692576" cy="32281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229FBD9-5F22-F6DB-DD85-BA3F923DC535}"/>
              </a:ext>
            </a:extLst>
          </p:cNvPr>
          <p:cNvSpPr txBox="1"/>
          <p:nvPr/>
        </p:nvSpPr>
        <p:spPr>
          <a:xfrm>
            <a:off x="2605743" y="1322003"/>
            <a:ext cx="8296264" cy="120032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</a:rPr>
              <a:t>Dilepton emission rate </a:t>
            </a:r>
            <a:r>
              <a:rPr lang="en-US" altLang="zh-CN" sz="3600" b="1" dirty="0"/>
              <a:t>is a</a:t>
            </a:r>
            <a:r>
              <a:rPr lang="en-US" altLang="zh-CN" sz="3600" b="1" dirty="0">
                <a:solidFill>
                  <a:schemeClr val="accent2"/>
                </a:solidFill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</a:rPr>
              <a:t>nice</a:t>
            </a:r>
            <a:r>
              <a:rPr lang="en-US" altLang="zh-CN" sz="3600" b="1" dirty="0">
                <a:solidFill>
                  <a:schemeClr val="accent2"/>
                </a:solidFill>
              </a:rPr>
              <a:t> </a:t>
            </a:r>
            <a:r>
              <a:rPr lang="en-US" altLang="zh-CN" sz="3600" b="1" dirty="0"/>
              <a:t>and</a:t>
            </a:r>
          </a:p>
          <a:p>
            <a:r>
              <a:rPr lang="en-US" altLang="zh-CN" sz="3600" b="1" dirty="0">
                <a:solidFill>
                  <a:srgbClr val="FF0000"/>
                </a:solidFill>
              </a:rPr>
              <a:t>sensitive probe</a:t>
            </a:r>
            <a:r>
              <a:rPr lang="en-US" altLang="zh-CN" sz="3600" b="1" dirty="0">
                <a:solidFill>
                  <a:schemeClr val="accent2"/>
                </a:solidFill>
              </a:rPr>
              <a:t> </a:t>
            </a:r>
            <a:r>
              <a:rPr lang="en-US" altLang="zh-CN" sz="3600" b="1" dirty="0"/>
              <a:t>of</a:t>
            </a:r>
            <a:r>
              <a:rPr lang="en-US" altLang="zh-CN" sz="3600" b="1" dirty="0">
                <a:solidFill>
                  <a:schemeClr val="accent2"/>
                </a:solidFill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</a:rPr>
              <a:t>QCD critical point</a:t>
            </a:r>
            <a:endParaRPr lang="zh-CN" alt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2065073-3127-C4CB-1C8A-3577F056F098}"/>
                  </a:ext>
                </a:extLst>
              </p:cNvPr>
              <p:cNvSpPr txBox="1"/>
              <p:nvPr/>
            </p:nvSpPr>
            <p:spPr>
              <a:xfrm>
                <a:off x="5866852" y="3323265"/>
                <a:ext cx="990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=1,2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2065073-3127-C4CB-1C8A-3577F056F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852" y="3323265"/>
                <a:ext cx="99014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04463807-F4FD-B0FE-B72F-716F395D2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617" y="3210159"/>
            <a:ext cx="4264191" cy="107786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550233D-1CE4-FF45-504E-BC3DF1BFC0B5}"/>
              </a:ext>
            </a:extLst>
          </p:cNvPr>
          <p:cNvSpPr txBox="1"/>
          <p:nvPr/>
        </p:nvSpPr>
        <p:spPr>
          <a:xfrm>
            <a:off x="2523045" y="4887647"/>
            <a:ext cx="43732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Experimental </a:t>
            </a:r>
            <a:r>
              <a:rPr lang="en-US" altLang="zh-CN" sz="2800" b="1" dirty="0">
                <a:solidFill>
                  <a:srgbClr val="FF0000"/>
                </a:solidFill>
              </a:rPr>
              <a:t>observables</a:t>
            </a:r>
            <a:r>
              <a:rPr lang="en-US" altLang="zh-CN" sz="2800" b="1" dirty="0"/>
              <a:t> for the </a:t>
            </a:r>
            <a:r>
              <a:rPr lang="en-US" altLang="zh-CN" sz="2800" b="1" dirty="0">
                <a:solidFill>
                  <a:srgbClr val="FF0000"/>
                </a:solidFill>
              </a:rPr>
              <a:t>DER moments</a:t>
            </a:r>
            <a:endParaRPr lang="zh-CN" altLang="en-US" sz="2800" b="1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7991855-28EE-5D77-7E37-47991BCFC1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1712" y="4299403"/>
            <a:ext cx="2176981" cy="41745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06C3C5F-EF42-EA50-8FF8-08EF0947AB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1609" y="5168975"/>
            <a:ext cx="2256522" cy="610305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57C3-43A6-46A4-9A39-AF8C14778E13}" type="datetime1">
              <a:rPr lang="zh-CN" altLang="en-US" smtClean="0"/>
              <a:t>2025/10/10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824218" y="174625"/>
            <a:ext cx="1757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</a:rPr>
              <a:t>Outline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sp>
        <p:nvSpPr>
          <p:cNvPr id="4" name="文本框 16">
            <a:extLst>
              <a:ext uri="{FF2B5EF4-FFF2-40B4-BE49-F238E27FC236}">
                <a16:creationId xmlns:a16="http://schemas.microsoft.com/office/drawing/2014/main" id="{58688879-B9AE-1E79-3425-2FDBBC5CBDDE}"/>
              </a:ext>
            </a:extLst>
          </p:cNvPr>
          <p:cNvSpPr txBox="1"/>
          <p:nvPr/>
        </p:nvSpPr>
        <p:spPr>
          <a:xfrm>
            <a:off x="2312504" y="1799836"/>
            <a:ext cx="8832101" cy="3258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7030A0"/>
                </a:solidFill>
              </a:rPr>
              <a:t> QCD phase diagram and novel probes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7030A0"/>
                </a:solidFill>
              </a:rPr>
              <a:t> Extended Polyakov-quark-meson model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7030A0"/>
                </a:solidFill>
              </a:rPr>
              <a:t> Dilepton emission rate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7030A0"/>
                </a:solidFill>
              </a:rPr>
              <a:t> Integrated dilepton emission rate and moments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7030A0"/>
                </a:solidFill>
              </a:rPr>
              <a:t> Summary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DEC9A-D0BB-31CA-A77E-429346F87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52474D5-CD82-6A58-5E06-4E503F1FD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590" y="1264294"/>
            <a:ext cx="3997924" cy="2457850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FC4D466-C89F-B041-7593-07648FF15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3020-D1E5-4448-9FA1-7645B1767CCE}" type="datetime1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764CF56-9C57-E64E-D4E1-6B8F76834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3" name="文本框 5">
            <a:extLst>
              <a:ext uri="{FF2B5EF4-FFF2-40B4-BE49-F238E27FC236}">
                <a16:creationId xmlns:a16="http://schemas.microsoft.com/office/drawing/2014/main" id="{75353440-54E2-5E95-A464-B63DEFC506CF}"/>
              </a:ext>
            </a:extLst>
          </p:cNvPr>
          <p:cNvSpPr txBox="1"/>
          <p:nvPr/>
        </p:nvSpPr>
        <p:spPr>
          <a:xfrm>
            <a:off x="1778003" y="189090"/>
            <a:ext cx="9995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dirty="0">
                <a:solidFill>
                  <a:srgbClr val="7030A0"/>
                </a:solidFill>
              </a:rPr>
              <a:t>QCD phase diagram and baryon number fluctuations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94F50C2-743C-2694-6B46-633491429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316" y="1348164"/>
            <a:ext cx="4947096" cy="458893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8D5A93A-5A6C-55BD-57EF-7BB579E54413}"/>
              </a:ext>
            </a:extLst>
          </p:cNvPr>
          <p:cNvSpPr txBox="1"/>
          <p:nvPr/>
        </p:nvSpPr>
        <p:spPr>
          <a:xfrm>
            <a:off x="10073073" y="2040657"/>
            <a:ext cx="1785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u="sng" dirty="0">
                <a:solidFill>
                  <a:srgbClr val="00B050"/>
                </a:solidFill>
              </a:rPr>
              <a:t>M. A. </a:t>
            </a:r>
            <a:r>
              <a:rPr lang="en-US" altLang="zh-CN" sz="1600" b="1" u="sng" dirty="0" err="1">
                <a:solidFill>
                  <a:srgbClr val="00B050"/>
                </a:solidFill>
              </a:rPr>
              <a:t>Stephanov</a:t>
            </a:r>
            <a:r>
              <a:rPr lang="en-US" altLang="zh-CN" sz="1600" b="1" u="sng" dirty="0">
                <a:solidFill>
                  <a:srgbClr val="00B050"/>
                </a:solidFill>
              </a:rPr>
              <a:t>, PRL (2011)</a:t>
            </a:r>
            <a:endParaRPr lang="zh-CN" altLang="en-US" sz="1600" b="1" u="sng" dirty="0">
              <a:solidFill>
                <a:srgbClr val="00B05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21A0312-25D1-7E7D-AA63-3619E5958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589" y="3722144"/>
            <a:ext cx="3487727" cy="239153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CE4D9E3A-0BE1-6330-00BE-2E97E2FBFBDB}"/>
              </a:ext>
            </a:extLst>
          </p:cNvPr>
          <p:cNvSpPr txBox="1"/>
          <p:nvPr/>
        </p:nvSpPr>
        <p:spPr>
          <a:xfrm>
            <a:off x="9982200" y="4674863"/>
            <a:ext cx="1785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u="sng" dirty="0">
                <a:solidFill>
                  <a:srgbClr val="00B050"/>
                </a:solidFill>
              </a:rPr>
              <a:t>W. Fu et. al., PRD (2025)</a:t>
            </a:r>
            <a:endParaRPr lang="zh-CN" altLang="en-US" sz="16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6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13624F5E-7AB5-36F4-0057-199B46BD1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119" y="1838579"/>
            <a:ext cx="5132681" cy="3781192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3020-D1E5-4448-9FA1-7645B1767CCE}" type="datetime1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3" name="文本框 5">
            <a:extLst>
              <a:ext uri="{FF2B5EF4-FFF2-40B4-BE49-F238E27FC236}">
                <a16:creationId xmlns:a16="http://schemas.microsoft.com/office/drawing/2014/main" id="{8F7E40C0-C3C0-5C25-CC3D-C7536923021C}"/>
              </a:ext>
            </a:extLst>
          </p:cNvPr>
          <p:cNvSpPr txBox="1"/>
          <p:nvPr/>
        </p:nvSpPr>
        <p:spPr>
          <a:xfrm>
            <a:off x="1941424" y="257496"/>
            <a:ext cx="3097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dirty="0">
                <a:solidFill>
                  <a:srgbClr val="7030A0"/>
                </a:solidFill>
              </a:rPr>
              <a:t>New supports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9EF5D09-317D-1C36-32C1-89CE18526082}"/>
              </a:ext>
            </a:extLst>
          </p:cNvPr>
          <p:cNvSpPr txBox="1"/>
          <p:nvPr/>
        </p:nvSpPr>
        <p:spPr>
          <a:xfrm>
            <a:off x="7928585" y="5619771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u="sng" dirty="0">
                <a:solidFill>
                  <a:srgbClr val="00B050"/>
                </a:solidFill>
              </a:rPr>
              <a:t>H.L. Chen et. al., PRL (2025)</a:t>
            </a:r>
            <a:endParaRPr lang="zh-CN" altLang="en-US" sz="1600" b="1" u="sng" dirty="0">
              <a:solidFill>
                <a:srgbClr val="00B05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F4564FB-F568-3205-4AE3-346CD50CCE13}"/>
              </a:ext>
            </a:extLst>
          </p:cNvPr>
          <p:cNvSpPr txBox="1"/>
          <p:nvPr/>
        </p:nvSpPr>
        <p:spPr>
          <a:xfrm>
            <a:off x="7763120" y="1320119"/>
            <a:ext cx="2755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Spin fluctuations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6EF6C32-0C31-7B51-F3C0-EBF2F07E8745}"/>
              </a:ext>
            </a:extLst>
          </p:cNvPr>
          <p:cNvSpPr txBox="1"/>
          <p:nvPr/>
        </p:nvSpPr>
        <p:spPr>
          <a:xfrm>
            <a:off x="2209800" y="5461799"/>
            <a:ext cx="3043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u="sng" dirty="0">
                <a:solidFill>
                  <a:srgbClr val="00B050"/>
                </a:solidFill>
              </a:rPr>
              <a:t>STAR Collaboration, PRL (2025)</a:t>
            </a:r>
            <a:endParaRPr lang="zh-CN" altLang="en-US" sz="1600" b="1" u="sng" dirty="0">
              <a:solidFill>
                <a:srgbClr val="00B050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FB82488-714C-F32C-C63E-398A466F7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136" y="2012122"/>
            <a:ext cx="4506329" cy="310597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57F4393-7CC1-C8C1-971B-55F0E6B2D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194" y="1273658"/>
            <a:ext cx="3766997" cy="460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3020-D1E5-4448-9FA1-7645B1767CCE}" type="datetime1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CE3C77F-734F-419B-66BB-0A04D8F48207}"/>
              </a:ext>
            </a:extLst>
          </p:cNvPr>
          <p:cNvSpPr txBox="1"/>
          <p:nvPr/>
        </p:nvSpPr>
        <p:spPr>
          <a:xfrm>
            <a:off x="1914859" y="1032768"/>
            <a:ext cx="452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Probes of quark-gluon plasma:</a:t>
            </a:r>
            <a:endParaRPr lang="zh-CN" altLang="en-US" sz="2400" b="1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DAA702CB-6E83-699E-B64C-03198FA3E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21" y="2367649"/>
            <a:ext cx="5437612" cy="3568136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48EA82AB-76C7-1362-B131-305071A2D4B7}"/>
              </a:ext>
            </a:extLst>
          </p:cNvPr>
          <p:cNvSpPr txBox="1"/>
          <p:nvPr/>
        </p:nvSpPr>
        <p:spPr>
          <a:xfrm>
            <a:off x="1913687" y="5850415"/>
            <a:ext cx="3838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u="sng" dirty="0">
                <a:solidFill>
                  <a:srgbClr val="00B050"/>
                </a:solidFill>
              </a:rPr>
              <a:t>Z. Li, D. Li and M. Huang, PRD (2025)</a:t>
            </a:r>
            <a:endParaRPr lang="zh-CN" altLang="en-US" sz="1600" b="1" u="sng" dirty="0">
              <a:solidFill>
                <a:srgbClr val="00B050"/>
              </a:solidFill>
            </a:endParaRPr>
          </a:p>
        </p:txBody>
      </p:sp>
      <p:sp>
        <p:nvSpPr>
          <p:cNvPr id="5" name="文本框 5">
            <a:extLst>
              <a:ext uri="{FF2B5EF4-FFF2-40B4-BE49-F238E27FC236}">
                <a16:creationId xmlns:a16="http://schemas.microsoft.com/office/drawing/2014/main" id="{23FB4AA7-270F-55C0-FB30-833E7287BA18}"/>
              </a:ext>
            </a:extLst>
          </p:cNvPr>
          <p:cNvSpPr txBox="1"/>
          <p:nvPr/>
        </p:nvSpPr>
        <p:spPr>
          <a:xfrm>
            <a:off x="1840159" y="237899"/>
            <a:ext cx="5776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dirty="0">
                <a:solidFill>
                  <a:srgbClr val="7030A0"/>
                </a:solidFill>
              </a:rPr>
              <a:t>Novel probes --- cross check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A4720D6-4119-FC8C-426C-7176FC41E999}"/>
              </a:ext>
            </a:extLst>
          </p:cNvPr>
          <p:cNvSpPr txBox="1"/>
          <p:nvPr/>
        </p:nvSpPr>
        <p:spPr>
          <a:xfrm>
            <a:off x="3839343" y="1550407"/>
            <a:ext cx="6792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</a:rPr>
              <a:t>heavy </a:t>
            </a:r>
            <a:r>
              <a:rPr lang="en-US" altLang="zh-CN" sz="2400" b="1" dirty="0" err="1">
                <a:solidFill>
                  <a:srgbClr val="0070C0"/>
                </a:solidFill>
              </a:rPr>
              <a:t>quarkonia</a:t>
            </a:r>
            <a:r>
              <a:rPr lang="en-US" altLang="zh-CN" sz="2400" b="1" dirty="0"/>
              <a:t>,  </a:t>
            </a:r>
            <a:r>
              <a:rPr lang="en-US" altLang="zh-CN" sz="2400" b="1" dirty="0">
                <a:solidFill>
                  <a:srgbClr val="0070C0"/>
                </a:solidFill>
              </a:rPr>
              <a:t>jets</a:t>
            </a:r>
            <a:r>
              <a:rPr lang="en-US" altLang="zh-CN" sz="2400" b="1" dirty="0"/>
              <a:t>,  </a:t>
            </a:r>
            <a:r>
              <a:rPr lang="en-US" altLang="zh-CN" sz="2400" b="1" dirty="0">
                <a:solidFill>
                  <a:srgbClr val="0070C0"/>
                </a:solidFill>
              </a:rPr>
              <a:t>dileptons</a:t>
            </a:r>
            <a:r>
              <a:rPr lang="en-US" altLang="zh-CN" sz="2400" b="1" dirty="0"/>
              <a:t>  and  </a:t>
            </a:r>
            <a:r>
              <a:rPr lang="en-US" altLang="zh-CN" sz="2400" b="1" dirty="0">
                <a:solidFill>
                  <a:srgbClr val="0070C0"/>
                </a:solidFill>
              </a:rPr>
              <a:t>photons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95D52F8B-06D3-EDBC-020D-A6476FCFABA1}"/>
              </a:ext>
            </a:extLst>
          </p:cNvPr>
          <p:cNvCxnSpPr>
            <a:cxnSpLocks/>
          </p:cNvCxnSpPr>
          <p:nvPr/>
        </p:nvCxnSpPr>
        <p:spPr>
          <a:xfrm flipH="1">
            <a:off x="4704514" y="2012072"/>
            <a:ext cx="2096179" cy="14442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A730E6BB-CA50-E2D8-7B04-3AB96CA8B840}"/>
              </a:ext>
            </a:extLst>
          </p:cNvPr>
          <p:cNvSpPr txBox="1"/>
          <p:nvPr/>
        </p:nvSpPr>
        <p:spPr>
          <a:xfrm>
            <a:off x="6011775" y="5661324"/>
            <a:ext cx="6045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Easy to detect</a:t>
            </a:r>
            <a:r>
              <a:rPr lang="zh-CN" altLang="en-US" sz="2400" b="1" dirty="0">
                <a:solidFill>
                  <a:srgbClr val="FF0000"/>
                </a:solidFill>
              </a:rPr>
              <a:t>、</a:t>
            </a:r>
            <a:r>
              <a:rPr lang="en-US" altLang="zh-CN" sz="2400" b="1">
                <a:solidFill>
                  <a:srgbClr val="FF0000"/>
                </a:solidFill>
              </a:rPr>
              <a:t>high </a:t>
            </a:r>
            <a:r>
              <a:rPr lang="en-US" altLang="zh-CN" sz="2400" b="1" dirty="0">
                <a:solidFill>
                  <a:srgbClr val="FF0000"/>
                </a:solidFill>
              </a:rPr>
              <a:t>illuminations in CBM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DC7FBDE-7251-1536-DC9F-17D9AEEAACBD}"/>
              </a:ext>
            </a:extLst>
          </p:cNvPr>
          <p:cNvSpPr txBox="1"/>
          <p:nvPr/>
        </p:nvSpPr>
        <p:spPr>
          <a:xfrm>
            <a:off x="2480071" y="2023449"/>
            <a:ext cx="3836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QCD  critical opalescence?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4" descr="最高、最快、最强——重离子对撞 - 知乎">
            <a:extLst>
              <a:ext uri="{FF2B5EF4-FFF2-40B4-BE49-F238E27FC236}">
                <a16:creationId xmlns:a16="http://schemas.microsoft.com/office/drawing/2014/main" id="{A59D685F-8481-0477-5B21-D3ED6B6A6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916" y="2432453"/>
            <a:ext cx="4558985" cy="303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1265C56F-5466-E0DB-DA5F-ABDD8E7F0116}"/>
              </a:ext>
            </a:extLst>
          </p:cNvPr>
          <p:cNvCxnSpPr/>
          <p:nvPr/>
        </p:nvCxnSpPr>
        <p:spPr>
          <a:xfrm>
            <a:off x="8070574" y="1970788"/>
            <a:ext cx="2294519" cy="25273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D8D25E32-8D01-C5D1-86FF-ACE36BF743D8}"/>
              </a:ext>
            </a:extLst>
          </p:cNvPr>
          <p:cNvCxnSpPr>
            <a:cxnSpLocks/>
          </p:cNvCxnSpPr>
          <p:nvPr/>
        </p:nvCxnSpPr>
        <p:spPr>
          <a:xfrm>
            <a:off x="9596972" y="1970788"/>
            <a:ext cx="768121" cy="21809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8" grpId="0"/>
      <p:bldP spid="11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>
            <a:extLst>
              <a:ext uri="{FF2B5EF4-FFF2-40B4-BE49-F238E27FC236}">
                <a16:creationId xmlns:a16="http://schemas.microsoft.com/office/drawing/2014/main" id="{6B2C2051-2EB2-D77E-3B67-72C907B13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083" y="5339774"/>
            <a:ext cx="5535622" cy="701875"/>
          </a:xfrm>
          <a:prstGeom prst="rect">
            <a:avLst/>
          </a:prstGeom>
        </p:spPr>
      </p:pic>
      <p:sp>
        <p:nvSpPr>
          <p:cNvPr id="44" name="矩形 43">
            <a:extLst>
              <a:ext uri="{FF2B5EF4-FFF2-40B4-BE49-F238E27FC236}">
                <a16:creationId xmlns:a16="http://schemas.microsoft.com/office/drawing/2014/main" id="{6121764E-4552-CD44-1A4F-33A53F04D480}"/>
              </a:ext>
            </a:extLst>
          </p:cNvPr>
          <p:cNvSpPr/>
          <p:nvPr/>
        </p:nvSpPr>
        <p:spPr>
          <a:xfrm>
            <a:off x="11211197" y="5627510"/>
            <a:ext cx="285495" cy="344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3020-D1E5-4448-9FA1-7645B1767CCE}" type="datetime1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13" name="文本框 5">
            <a:extLst>
              <a:ext uri="{FF2B5EF4-FFF2-40B4-BE49-F238E27FC236}">
                <a16:creationId xmlns:a16="http://schemas.microsoft.com/office/drawing/2014/main" id="{91C48768-76F2-3869-EF32-B5D2B17CFD00}"/>
              </a:ext>
            </a:extLst>
          </p:cNvPr>
          <p:cNvSpPr txBox="1"/>
          <p:nvPr/>
        </p:nvSpPr>
        <p:spPr>
          <a:xfrm>
            <a:off x="1756147" y="213245"/>
            <a:ext cx="7751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dirty="0">
                <a:solidFill>
                  <a:srgbClr val="7030A0"/>
                </a:solidFill>
              </a:rPr>
              <a:t>Extending the three-flavor PQM model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sp>
        <p:nvSpPr>
          <p:cNvPr id="16" name="文本框 3">
            <a:extLst>
              <a:ext uri="{FF2B5EF4-FFF2-40B4-BE49-F238E27FC236}">
                <a16:creationId xmlns:a16="http://schemas.microsoft.com/office/drawing/2014/main" id="{8E2E8991-6DC2-028F-6E67-143DDA7E20F6}"/>
              </a:ext>
            </a:extLst>
          </p:cNvPr>
          <p:cNvSpPr txBox="1"/>
          <p:nvPr/>
        </p:nvSpPr>
        <p:spPr>
          <a:xfrm>
            <a:off x="2198003" y="1032219"/>
            <a:ext cx="3470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</a:rPr>
              <a:t>Original </a:t>
            </a:r>
            <a:r>
              <a:rPr lang="en-US" altLang="zh-CN" sz="2800" b="1" dirty="0" err="1">
                <a:solidFill>
                  <a:srgbClr val="FF0000"/>
                </a:solidFill>
              </a:rPr>
              <a:t>Lagrangian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文本框 35">
            <a:extLst>
              <a:ext uri="{FF2B5EF4-FFF2-40B4-BE49-F238E27FC236}">
                <a16:creationId xmlns:a16="http://schemas.microsoft.com/office/drawing/2014/main" id="{C7445616-DF78-DFE1-B11A-CA9A5E86929D}"/>
              </a:ext>
            </a:extLst>
          </p:cNvPr>
          <p:cNvSpPr txBox="1"/>
          <p:nvPr/>
        </p:nvSpPr>
        <p:spPr>
          <a:xfrm>
            <a:off x="819017" y="4586618"/>
            <a:ext cx="17789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>
                <a:solidFill>
                  <a:srgbClr val="0070C0"/>
                </a:solidFill>
              </a:rPr>
              <a:t>Gluon potential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23" name="文本框 36">
            <a:extLst>
              <a:ext uri="{FF2B5EF4-FFF2-40B4-BE49-F238E27FC236}">
                <a16:creationId xmlns:a16="http://schemas.microsoft.com/office/drawing/2014/main" id="{470E143D-D70B-3716-3281-39A2A01843A4}"/>
              </a:ext>
            </a:extLst>
          </p:cNvPr>
          <p:cNvSpPr txBox="1"/>
          <p:nvPr/>
        </p:nvSpPr>
        <p:spPr>
          <a:xfrm>
            <a:off x="2978950" y="5156848"/>
            <a:ext cx="2529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rgbClr val="0070C0"/>
                </a:solidFill>
              </a:rPr>
              <a:t>Polyakov loop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C82BF66D-8F44-3027-B447-9CECBCE52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963" y="5522609"/>
            <a:ext cx="2802168" cy="519714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8353AC02-F489-34A3-9021-A87B81D01C41}"/>
              </a:ext>
            </a:extLst>
          </p:cNvPr>
          <p:cNvSpPr/>
          <p:nvPr/>
        </p:nvSpPr>
        <p:spPr>
          <a:xfrm>
            <a:off x="10432446" y="2367808"/>
            <a:ext cx="1147259" cy="6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F1FC2BD-A483-A7F8-FE08-A8276A256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810" y="1658536"/>
            <a:ext cx="8727503" cy="2331978"/>
          </a:xfrm>
          <a:prstGeom prst="rect">
            <a:avLst/>
          </a:prstGeom>
          <a:solidFill>
            <a:srgbClr val="FF0000"/>
          </a:solidFill>
          <a:ln w="19050">
            <a:solidFill>
              <a:srgbClr val="0070C0"/>
            </a:solidFill>
          </a:ln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ACA82A4-D92D-B0AC-1B15-3A0A2CCDBB69}"/>
              </a:ext>
            </a:extLst>
          </p:cNvPr>
          <p:cNvSpPr/>
          <p:nvPr/>
        </p:nvSpPr>
        <p:spPr>
          <a:xfrm>
            <a:off x="10259045" y="3494093"/>
            <a:ext cx="737015" cy="39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C914856-261F-9131-5810-B113D357FA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4966" y="1092048"/>
            <a:ext cx="2739737" cy="411118"/>
          </a:xfrm>
          <a:prstGeom prst="rect">
            <a:avLst/>
          </a:prstGeom>
        </p:spPr>
      </p:pic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1FC5EB2D-E61B-B7D2-5E71-E3249FC7D79F}"/>
              </a:ext>
            </a:extLst>
          </p:cNvPr>
          <p:cNvCxnSpPr>
            <a:cxnSpLocks/>
          </p:cNvCxnSpPr>
          <p:nvPr/>
        </p:nvCxnSpPr>
        <p:spPr>
          <a:xfrm>
            <a:off x="6311821" y="3895163"/>
            <a:ext cx="2374506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>
            <a:extLst>
              <a:ext uri="{FF2B5EF4-FFF2-40B4-BE49-F238E27FC236}">
                <a16:creationId xmlns:a16="http://schemas.microsoft.com/office/drawing/2014/main" id="{BFADE66B-2D13-B404-07FA-7F6292C57E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6606" y="4458540"/>
            <a:ext cx="5218360" cy="75319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2C92F27E-C4CB-765E-7227-4C170CAF0B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7569" y="4394636"/>
            <a:ext cx="2204926" cy="378650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38F3E3D4-5F82-5FCA-84C1-C2F88C8EBA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4468" y="4828319"/>
            <a:ext cx="1607564" cy="365125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429D9802-833F-8A23-FEE8-E915C6DE1482}"/>
              </a:ext>
            </a:extLst>
          </p:cNvPr>
          <p:cNvSpPr/>
          <p:nvPr/>
        </p:nvSpPr>
        <p:spPr>
          <a:xfrm>
            <a:off x="2686606" y="4261148"/>
            <a:ext cx="8855522" cy="186455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3DEA764B-2EA1-0AB7-2964-F2BF8BE49E91}"/>
              </a:ext>
            </a:extLst>
          </p:cNvPr>
          <p:cNvSpPr/>
          <p:nvPr/>
        </p:nvSpPr>
        <p:spPr>
          <a:xfrm>
            <a:off x="8237569" y="4377895"/>
            <a:ext cx="2635366" cy="961879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: 圆角 45">
            <a:extLst>
              <a:ext uri="{FF2B5EF4-FFF2-40B4-BE49-F238E27FC236}">
                <a16:creationId xmlns:a16="http://schemas.microsoft.com/office/drawing/2014/main" id="{54F8113E-935F-1DA4-6B04-9DEFB04B77AD}"/>
              </a:ext>
            </a:extLst>
          </p:cNvPr>
          <p:cNvSpPr/>
          <p:nvPr/>
        </p:nvSpPr>
        <p:spPr>
          <a:xfrm>
            <a:off x="5969114" y="5413962"/>
            <a:ext cx="5431213" cy="616327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C9C7260-2234-8116-AA3D-91013DB41FF7}"/>
              </a:ext>
            </a:extLst>
          </p:cNvPr>
          <p:cNvSpPr txBox="1"/>
          <p:nvPr/>
        </p:nvSpPr>
        <p:spPr>
          <a:xfrm>
            <a:off x="934616" y="5618513"/>
            <a:ext cx="1547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u="sng" dirty="0">
                <a:solidFill>
                  <a:srgbClr val="00B050"/>
                </a:solidFill>
              </a:rPr>
              <a:t>C. Ratti et. al., PRD (2006).</a:t>
            </a:r>
            <a:endParaRPr lang="zh-CN" altLang="en-US" sz="1600" b="1" u="sng" dirty="0">
              <a:solidFill>
                <a:srgbClr val="00B05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0E58862-6D7B-E953-7E55-8132A9D87E67}"/>
              </a:ext>
            </a:extLst>
          </p:cNvPr>
          <p:cNvSpPr txBox="1"/>
          <p:nvPr/>
        </p:nvSpPr>
        <p:spPr>
          <a:xfrm>
            <a:off x="819017" y="2526538"/>
            <a:ext cx="15348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u="sng" dirty="0">
                <a:solidFill>
                  <a:srgbClr val="00B050"/>
                </a:solidFill>
              </a:rPr>
              <a:t>B. J. Schaefer et. al., (2010).</a:t>
            </a:r>
            <a:endParaRPr lang="zh-CN" altLang="en-US" sz="1600" b="1" u="sng" dirty="0">
              <a:solidFill>
                <a:srgbClr val="00B05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97C6D30-3E0E-7578-FF21-347D531177E3}"/>
              </a:ext>
            </a:extLst>
          </p:cNvPr>
          <p:cNvSpPr txBox="1"/>
          <p:nvPr/>
        </p:nvSpPr>
        <p:spPr>
          <a:xfrm>
            <a:off x="7325310" y="6286619"/>
            <a:ext cx="29337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u="sng" dirty="0">
                <a:solidFill>
                  <a:srgbClr val="00B050"/>
                </a:solidFill>
              </a:rPr>
              <a:t>T. K. Herbst et. al., PLB (2011). </a:t>
            </a:r>
            <a:endParaRPr lang="zh-CN" altLang="en-US" sz="16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41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3" grpId="0"/>
      <p:bldP spid="32" grpId="0" animBg="1"/>
      <p:bldP spid="41" grpId="0" animBg="1"/>
      <p:bldP spid="45" grpId="0" animBg="1"/>
      <p:bldP spid="46" grpId="0" animBg="1"/>
      <p:bldP spid="3" grpId="0"/>
      <p:bldP spid="6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F14F2-ABEA-2E26-30B1-2FB836A60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CAE789D-8E1E-1EAA-B992-9B720BB91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3020-D1E5-4448-9FA1-7645B1767CCE}" type="datetime1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047F84-B62A-BAAA-F9B6-416FC7892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7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D4450CB-BD4B-B119-3C07-B83F72DCD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174025"/>
            <a:ext cx="8381053" cy="1510960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C5231EF-79D1-69EE-7191-B89E575CDACC}"/>
              </a:ext>
            </a:extLst>
          </p:cNvPr>
          <p:cNvSpPr/>
          <p:nvPr/>
        </p:nvSpPr>
        <p:spPr>
          <a:xfrm>
            <a:off x="10319657" y="2165670"/>
            <a:ext cx="271196" cy="384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0EB0C08B-0881-252E-BADB-6028269697B8}"/>
              </a:ext>
            </a:extLst>
          </p:cNvPr>
          <p:cNvCxnSpPr>
            <a:cxnSpLocks/>
          </p:cNvCxnSpPr>
          <p:nvPr/>
        </p:nvCxnSpPr>
        <p:spPr>
          <a:xfrm flipH="1">
            <a:off x="9019051" y="2601212"/>
            <a:ext cx="238539" cy="33509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5286DE26-660E-1E40-8A8F-A3843269A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975" y="3198376"/>
            <a:ext cx="4456517" cy="40755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110E1CC-1D03-589B-4881-C32469253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682" y="3731782"/>
            <a:ext cx="6927101" cy="446439"/>
          </a:xfrm>
          <a:prstGeom prst="rect">
            <a:avLst/>
          </a:prstGeom>
        </p:spPr>
      </p:pic>
      <p:sp>
        <p:nvSpPr>
          <p:cNvPr id="24" name="椭圆 23">
            <a:extLst>
              <a:ext uri="{FF2B5EF4-FFF2-40B4-BE49-F238E27FC236}">
                <a16:creationId xmlns:a16="http://schemas.microsoft.com/office/drawing/2014/main" id="{DAAC20B9-AD60-DB3C-1E9B-E39EB48CE1D3}"/>
              </a:ext>
            </a:extLst>
          </p:cNvPr>
          <p:cNvSpPr/>
          <p:nvPr/>
        </p:nvSpPr>
        <p:spPr>
          <a:xfrm>
            <a:off x="2446446" y="3093593"/>
            <a:ext cx="8144407" cy="1276377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41FF850-138D-ED91-30DE-E654F27D890C}"/>
              </a:ext>
            </a:extLst>
          </p:cNvPr>
          <p:cNvSpPr txBox="1"/>
          <p:nvPr/>
        </p:nvSpPr>
        <p:spPr>
          <a:xfrm>
            <a:off x="2099995" y="244471"/>
            <a:ext cx="36817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sz="3200" b="1" dirty="0">
                <a:solidFill>
                  <a:srgbClr val="7030A0"/>
                </a:solidFill>
              </a:rPr>
              <a:t>Vector dominance</a:t>
            </a:r>
            <a:endParaRPr lang="zh-CN" altLang="en-US" sz="3200" b="1" dirty="0">
              <a:solidFill>
                <a:srgbClr val="7030A0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C273546-80F8-A211-D2A3-1E7C535E7DAC}"/>
              </a:ext>
            </a:extLst>
          </p:cNvPr>
          <p:cNvSpPr txBox="1"/>
          <p:nvPr/>
        </p:nvSpPr>
        <p:spPr>
          <a:xfrm>
            <a:off x="1370179" y="4762995"/>
            <a:ext cx="10296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Compared to </a:t>
            </a:r>
            <a:r>
              <a:rPr lang="en-US" altLang="zh-CN" sz="2400" b="1" i="1" dirty="0">
                <a:solidFill>
                  <a:schemeClr val="accent2"/>
                </a:solidFill>
              </a:rPr>
              <a:t>ω</a:t>
            </a:r>
            <a:r>
              <a:rPr lang="en-US" altLang="zh-CN" sz="2400" b="1" i="1" dirty="0"/>
              <a:t> </a:t>
            </a:r>
            <a:r>
              <a:rPr lang="en-US" altLang="zh-CN" sz="2400" b="1" dirty="0"/>
              <a:t>and </a:t>
            </a:r>
            <a:r>
              <a:rPr lang="en-US" altLang="zh-CN" sz="2400" b="1" i="1" dirty="0">
                <a:solidFill>
                  <a:schemeClr val="accent2"/>
                </a:solidFill>
              </a:rPr>
              <a:t>φ</a:t>
            </a:r>
            <a:r>
              <a:rPr lang="en-US" altLang="zh-CN" sz="2400" b="1" i="1" dirty="0"/>
              <a:t>, </a:t>
            </a:r>
            <a:r>
              <a:rPr lang="en-US" altLang="zh-CN" sz="2400" b="1" i="1" dirty="0">
                <a:solidFill>
                  <a:srgbClr val="FF0000"/>
                </a:solidFill>
              </a:rPr>
              <a:t>ρ</a:t>
            </a:r>
            <a:r>
              <a:rPr lang="en-US" altLang="zh-CN" sz="2400" b="1" dirty="0">
                <a:solidFill>
                  <a:srgbClr val="FF0000"/>
                </a:solidFill>
              </a:rPr>
              <a:t>0</a:t>
            </a:r>
            <a:r>
              <a:rPr lang="en-US" altLang="zh-CN" sz="2400" b="1" dirty="0"/>
              <a:t> is supposed to be the </a:t>
            </a:r>
            <a:r>
              <a:rPr lang="en-US" altLang="zh-CN" sz="2400" b="1" dirty="0">
                <a:solidFill>
                  <a:srgbClr val="FF0000"/>
                </a:solidFill>
              </a:rPr>
              <a:t>most sensitive </a:t>
            </a:r>
            <a:r>
              <a:rPr lang="en-US" altLang="zh-CN" sz="2400" b="1" dirty="0"/>
              <a:t>to study the </a:t>
            </a:r>
            <a:r>
              <a:rPr lang="en-US" altLang="zh-CN" sz="2400" b="1" dirty="0">
                <a:solidFill>
                  <a:srgbClr val="FF0000"/>
                </a:solidFill>
              </a:rPr>
              <a:t>SU(2) chiral symmetry breaking and restoration </a:t>
            </a:r>
            <a:r>
              <a:rPr lang="en-US" altLang="zh-CN" sz="2400" b="1" dirty="0"/>
              <a:t>as it mostly </a:t>
            </a:r>
            <a:r>
              <a:rPr lang="en-US" altLang="zh-CN" sz="2400" b="1" dirty="0">
                <a:solidFill>
                  <a:srgbClr val="FF0000"/>
                </a:solidFill>
              </a:rPr>
              <a:t>decays through </a:t>
            </a:r>
            <a:r>
              <a:rPr lang="en-US" altLang="zh-CN" sz="2400" b="1" i="1" dirty="0">
                <a:solidFill>
                  <a:srgbClr val="FF0000"/>
                </a:solidFill>
              </a:rPr>
              <a:t>π </a:t>
            </a:r>
            <a:r>
              <a:rPr lang="en-US" altLang="zh-CN" sz="2400" b="1" dirty="0">
                <a:solidFill>
                  <a:srgbClr val="FF0000"/>
                </a:solidFill>
              </a:rPr>
              <a:t>+</a:t>
            </a:r>
            <a:r>
              <a:rPr lang="en-US" altLang="zh-CN" sz="2400" b="1" i="1" dirty="0">
                <a:solidFill>
                  <a:srgbClr val="FF0000"/>
                </a:solidFill>
              </a:rPr>
              <a:t>π− </a:t>
            </a:r>
            <a:r>
              <a:rPr lang="en-US" altLang="zh-CN" sz="2400" b="1" dirty="0"/>
              <a:t>and is </a:t>
            </a:r>
            <a:r>
              <a:rPr lang="en-US" altLang="zh-CN" sz="2400" b="1" dirty="0">
                <a:solidFill>
                  <a:srgbClr val="FF0000"/>
                </a:solidFill>
              </a:rPr>
              <a:t>not chiral invariant</a:t>
            </a:r>
            <a:r>
              <a:rPr lang="en-US" altLang="zh-CN" sz="2400" b="1" dirty="0"/>
              <a:t>.</a:t>
            </a:r>
            <a:endParaRPr lang="zh-CN" altLang="en-US" sz="24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55E4741-C5D5-6D8D-C72D-EDA4B97051B9}"/>
              </a:ext>
            </a:extLst>
          </p:cNvPr>
          <p:cNvSpPr txBox="1"/>
          <p:nvPr/>
        </p:nvSpPr>
        <p:spPr>
          <a:xfrm>
            <a:off x="1461621" y="2823007"/>
            <a:ext cx="2621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u="sng" dirty="0">
                <a:solidFill>
                  <a:srgbClr val="00B050"/>
                </a:solidFill>
              </a:rPr>
              <a:t>R. D. Pisarski, PRD (1995). </a:t>
            </a:r>
            <a:endParaRPr lang="zh-CN" altLang="en-US" sz="16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2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3020-D1E5-4448-9FA1-7645B1767CCE}" type="datetime1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11" name="文本框 5">
            <a:extLst>
              <a:ext uri="{FF2B5EF4-FFF2-40B4-BE49-F238E27FC236}">
                <a16:creationId xmlns:a16="http://schemas.microsoft.com/office/drawing/2014/main" id="{22AA4220-C9F0-FBCC-98F3-F2437266D10A}"/>
              </a:ext>
            </a:extLst>
          </p:cNvPr>
          <p:cNvSpPr txBox="1"/>
          <p:nvPr/>
        </p:nvSpPr>
        <p:spPr>
          <a:xfrm>
            <a:off x="1835557" y="220184"/>
            <a:ext cx="7728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dirty="0">
                <a:solidFill>
                  <a:srgbClr val="7030A0"/>
                </a:solidFill>
              </a:rPr>
              <a:t>The mechanisms of dilepton production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7611F566-3C70-14AE-2107-5E14C77DB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392" y="1251577"/>
            <a:ext cx="7559419" cy="9453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DB11BD6-0926-CBEC-B82F-82D778523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897" y="2254971"/>
            <a:ext cx="6086533" cy="828189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ABBF9E54-02CA-3E35-F320-BAB4C74CDFB2}"/>
              </a:ext>
            </a:extLst>
          </p:cNvPr>
          <p:cNvSpPr/>
          <p:nvPr/>
        </p:nvSpPr>
        <p:spPr>
          <a:xfrm>
            <a:off x="3118047" y="1251577"/>
            <a:ext cx="7991061" cy="191283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3">
            <a:extLst>
              <a:ext uri="{FF2B5EF4-FFF2-40B4-BE49-F238E27FC236}">
                <a16:creationId xmlns:a16="http://schemas.microsoft.com/office/drawing/2014/main" id="{CB0471D5-8D8B-3941-A091-CB7414AAF87D}"/>
              </a:ext>
            </a:extLst>
          </p:cNvPr>
          <p:cNvSpPr txBox="1"/>
          <p:nvPr/>
        </p:nvSpPr>
        <p:spPr>
          <a:xfrm>
            <a:off x="1026013" y="1714958"/>
            <a:ext cx="20308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b="1" dirty="0">
                <a:solidFill>
                  <a:srgbClr val="FF0000"/>
                </a:solidFill>
              </a:rPr>
              <a:t>Total </a:t>
            </a:r>
            <a:r>
              <a:rPr lang="en-US" altLang="zh-CN" sz="2800" b="1" dirty="0" err="1">
                <a:solidFill>
                  <a:srgbClr val="FF0000"/>
                </a:solidFill>
              </a:rPr>
              <a:t>Lagrangian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4FA45683-4212-A39B-036D-97F527F71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686745"/>
            <a:ext cx="5047186" cy="132131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FD4B7794-E182-735F-C05A-18FF9C3282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4492" y="3857110"/>
            <a:ext cx="5353878" cy="1150945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CB060649-AF81-75FB-B797-8163482841EF}"/>
              </a:ext>
            </a:extLst>
          </p:cNvPr>
          <p:cNvSpPr txBox="1"/>
          <p:nvPr/>
        </p:nvSpPr>
        <p:spPr>
          <a:xfrm>
            <a:off x="1673974" y="5375590"/>
            <a:ext cx="3980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2"/>
                </a:solidFill>
              </a:rPr>
              <a:t>Quark-gluon plasma phase</a:t>
            </a:r>
            <a:endParaRPr lang="zh-CN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25079EA-14B1-E363-DF88-97021B487D08}"/>
              </a:ext>
            </a:extLst>
          </p:cNvPr>
          <p:cNvSpPr txBox="1"/>
          <p:nvPr/>
        </p:nvSpPr>
        <p:spPr>
          <a:xfrm>
            <a:off x="8099077" y="5375590"/>
            <a:ext cx="2366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2"/>
                </a:solidFill>
              </a:rPr>
              <a:t>Hadronic phase</a:t>
            </a:r>
            <a:endParaRPr lang="zh-CN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3CA88DE-173B-B656-7E0D-B5B5D6DC057B}"/>
              </a:ext>
            </a:extLst>
          </p:cNvPr>
          <p:cNvSpPr txBox="1"/>
          <p:nvPr/>
        </p:nvSpPr>
        <p:spPr>
          <a:xfrm>
            <a:off x="2455437" y="5866236"/>
            <a:ext cx="2417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u="sng" dirty="0">
                <a:solidFill>
                  <a:srgbClr val="00B050"/>
                </a:solidFill>
              </a:rPr>
              <a:t>K. </a:t>
            </a:r>
            <a:r>
              <a:rPr lang="en-US" altLang="zh-CN" sz="1600" b="1" u="sng" dirty="0" err="1">
                <a:solidFill>
                  <a:srgbClr val="00B050"/>
                </a:solidFill>
              </a:rPr>
              <a:t>Kajantie</a:t>
            </a:r>
            <a:r>
              <a:rPr lang="en-US" altLang="zh-CN" sz="1600" b="1" u="sng" dirty="0">
                <a:solidFill>
                  <a:srgbClr val="00B050"/>
                </a:solidFill>
              </a:rPr>
              <a:t> et. al., (1986)</a:t>
            </a:r>
            <a:endParaRPr lang="zh-CN" altLang="en-US" sz="1600" b="1" u="sng" dirty="0">
              <a:solidFill>
                <a:srgbClr val="00B05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8480262-EE74-8FAD-89BC-789FF0A31C4B}"/>
              </a:ext>
            </a:extLst>
          </p:cNvPr>
          <p:cNvSpPr txBox="1"/>
          <p:nvPr/>
        </p:nvSpPr>
        <p:spPr>
          <a:xfrm>
            <a:off x="7756340" y="5899221"/>
            <a:ext cx="3597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u="sng" dirty="0">
                <a:solidFill>
                  <a:srgbClr val="00B050"/>
                </a:solidFill>
              </a:rPr>
              <a:t>C. Gale and J. I. Kapusta, NPB (1991).</a:t>
            </a:r>
            <a:endParaRPr lang="zh-CN" altLang="en-US" sz="16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2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8" grpId="0"/>
      <p:bldP spid="29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8FEC0-C60A-5291-CBD1-DE2C1DDBC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973A136-CE58-6B21-2966-A491D5A7F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3020-D1E5-4448-9FA1-7645B1767CCE}" type="datetime1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724A41-D622-690F-3411-031283AC8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A987C2D-168C-98E2-0673-4C4D6812BF2E}"/>
              </a:ext>
            </a:extLst>
          </p:cNvPr>
          <p:cNvSpPr txBox="1"/>
          <p:nvPr/>
        </p:nvSpPr>
        <p:spPr>
          <a:xfrm>
            <a:off x="1793289" y="252759"/>
            <a:ext cx="4664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7030A0"/>
                </a:solidFill>
              </a:rPr>
              <a:t>Dilepton emission rate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820D67E1-4A27-ECF6-66FF-030D17C4A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057" y="1292060"/>
            <a:ext cx="6232782" cy="1069576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C5CA91D4-1E65-2BBB-1B94-94041EDF5E95}"/>
              </a:ext>
            </a:extLst>
          </p:cNvPr>
          <p:cNvSpPr/>
          <p:nvPr/>
        </p:nvSpPr>
        <p:spPr>
          <a:xfrm>
            <a:off x="2192287" y="1067746"/>
            <a:ext cx="8013779" cy="16073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3FA833E-0B09-F902-502C-AD2D77D53E8A}"/>
                  </a:ext>
                </a:extLst>
              </p:cNvPr>
              <p:cNvSpPr txBox="1"/>
              <p:nvPr/>
            </p:nvSpPr>
            <p:spPr>
              <a:xfrm>
                <a:off x="5811178" y="2176970"/>
                <a:ext cx="580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altLang="zh-CN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3FA833E-0B09-F902-502C-AD2D77D53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178" y="2176970"/>
                <a:ext cx="580608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069D312-4433-3468-ECEA-B97B09F9290E}"/>
                  </a:ext>
                </a:extLst>
              </p:cNvPr>
              <p:cNvSpPr txBox="1"/>
              <p:nvPr/>
            </p:nvSpPr>
            <p:spPr>
              <a:xfrm>
                <a:off x="7957508" y="2176970"/>
                <a:ext cx="583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zh-CN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069D312-4433-3468-ECEA-B97B09F92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7508" y="2176970"/>
                <a:ext cx="583814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BC32787C-475E-4362-F3A7-3F1C6F106D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4814" y="3019305"/>
            <a:ext cx="7154281" cy="977923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23C0D77D-C1F7-C653-B723-AF50B4236934}"/>
              </a:ext>
            </a:extLst>
          </p:cNvPr>
          <p:cNvSpPr txBox="1"/>
          <p:nvPr/>
        </p:nvSpPr>
        <p:spPr>
          <a:xfrm>
            <a:off x="1131690" y="3292954"/>
            <a:ext cx="2449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</a:rPr>
              <a:t>(a)</a:t>
            </a:r>
            <a:r>
              <a:rPr lang="en-US" altLang="zh-CN" sz="2800" b="1" dirty="0"/>
              <a:t> </a:t>
            </a:r>
            <a:r>
              <a:rPr lang="en-US" altLang="zh-CN" sz="2800" b="1" dirty="0">
                <a:solidFill>
                  <a:srgbClr val="FF0000"/>
                </a:solidFill>
              </a:rPr>
              <a:t>QED effect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2EDA131-D7C5-54C4-F650-0F3444D0533A}"/>
                  </a:ext>
                </a:extLst>
              </p:cNvPr>
              <p:cNvSpPr txBox="1"/>
              <p:nvPr/>
            </p:nvSpPr>
            <p:spPr>
              <a:xfrm>
                <a:off x="1101878" y="4552753"/>
                <a:ext cx="3939348" cy="528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accent2"/>
                    </a:solidFill>
                  </a:rPr>
                  <a:t>(b)</a:t>
                </a:r>
                <a:r>
                  <a:rPr lang="en-US" altLang="zh-CN" sz="28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zh-CN" altLang="en-US" sz="2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800" b="1" dirty="0"/>
                  <a:t>and</a:t>
                </a:r>
                <a:r>
                  <a:rPr lang="en-US" altLang="zh-CN" sz="2800" b="1" dirty="0">
                    <a:solidFill>
                      <a:srgbClr val="FF0000"/>
                    </a:solidFill>
                  </a:rPr>
                  <a:t> quark loops</a:t>
                </a:r>
                <a:endParaRPr lang="zh-CN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2EDA131-D7C5-54C4-F650-0F3444D05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878" y="4552753"/>
                <a:ext cx="3939348" cy="528606"/>
              </a:xfrm>
              <a:prstGeom prst="rect">
                <a:avLst/>
              </a:prstGeom>
              <a:blipFill>
                <a:blip r:embed="rId6"/>
                <a:stretch>
                  <a:fillRect l="-3251" t="-11494" r="-2012" b="-310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>
            <a:extLst>
              <a:ext uri="{FF2B5EF4-FFF2-40B4-BE49-F238E27FC236}">
                <a16:creationId xmlns:a16="http://schemas.microsoft.com/office/drawing/2014/main" id="{904BBAB8-CFD5-491F-C98F-3EA907C0D8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8221" y="4344317"/>
            <a:ext cx="5848399" cy="110554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B1D04CE-E257-D2A5-0C2B-A1ADB85159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4647" y="5379170"/>
            <a:ext cx="7054277" cy="835555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95ADFA4-5327-74C7-D2A6-FE1FB55C371A}"/>
              </a:ext>
            </a:extLst>
          </p:cNvPr>
          <p:cNvSpPr txBox="1"/>
          <p:nvPr/>
        </p:nvSpPr>
        <p:spPr>
          <a:xfrm>
            <a:off x="1406428" y="2531846"/>
            <a:ext cx="27190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u="sng" dirty="0">
                <a:solidFill>
                  <a:srgbClr val="00B050"/>
                </a:solidFill>
              </a:rPr>
              <a:t>L. D. McLerran, PRD (1987).</a:t>
            </a:r>
            <a:endParaRPr lang="zh-CN" altLang="en-US" sz="16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83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P spid="14" grpId="0"/>
      <p:bldP spid="17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DRlZTM0ZjliNWFhZWQ4Y2IyMmQzMDBlMGQxZGFmZm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533</Words>
  <Application>Microsoft Office PowerPoint</Application>
  <PresentationFormat>宽屏</PresentationFormat>
  <Paragraphs>98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等线</vt:lpstr>
      <vt:lpstr>等线 Light</vt:lpstr>
      <vt:lpstr>Arial</vt:lpstr>
      <vt:lpstr>Cambria Math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曹高清</dc:creator>
  <cp:lastModifiedBy>Gaoqing Cao</cp:lastModifiedBy>
  <cp:revision>356</cp:revision>
  <dcterms:created xsi:type="dcterms:W3CDTF">2017-12-12T06:58:00Z</dcterms:created>
  <dcterms:modified xsi:type="dcterms:W3CDTF">2025-10-10T05:30:07Z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643B443A7E9D48D58ABE2B9B21B61FFC_12</vt:lpwstr>
  </property>
  <property fmtid="{D5CDD505-2E9C-101B-9397-08002B2CF9AE}" pid="3" name="KSOProductBuildVer">
    <vt:lpwstr>2052-12.1.0.15712</vt:lpwstr>
  </property>
</Properties>
</file>