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4" r:id="rId3"/>
    <p:sldId id="316" r:id="rId4"/>
    <p:sldId id="321" r:id="rId5"/>
    <p:sldId id="262" r:id="rId6"/>
    <p:sldId id="283" r:id="rId7"/>
    <p:sldId id="311" r:id="rId8"/>
    <p:sldId id="322" r:id="rId9"/>
    <p:sldId id="312" r:id="rId10"/>
    <p:sldId id="315" r:id="rId11"/>
    <p:sldId id="261" r:id="rId12"/>
    <p:sldId id="318" r:id="rId13"/>
    <p:sldId id="320" r:id="rId14"/>
    <p:sldId id="259" r:id="rId15"/>
    <p:sldId id="324" r:id="rId16"/>
    <p:sldId id="260" r:id="rId17"/>
    <p:sldId id="327" r:id="rId18"/>
    <p:sldId id="325" r:id="rId19"/>
    <p:sldId id="328" r:id="rId20"/>
    <p:sldId id="268" r:id="rId21"/>
    <p:sldId id="32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6732-5075-4C04-B35A-0D496920306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08860-2CAE-4F7A-AA35-A27949435C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50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08860-2CAE-4F7A-AA35-A27949435C6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60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DF6940-EA98-5702-D735-96B463326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0C6E8E5-CAFF-59F5-7FDA-3860CADB9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930B20-BEE1-821B-8A4D-E22C353D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3E0F-6B28-4456-8D1F-EE7959448DE0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4D938E-4B8E-127E-2CFF-105BC50B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F3FE8D-1F43-0454-79F4-547CFEF1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9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283FEA-29AB-728D-D0F3-29DB7F12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6BC478-0587-9B63-D697-2E5DEF9C6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7664FB-EFB6-7CCB-360E-B0F63B4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5BDB-7B45-47B4-B2E3-BB38F54E5AFA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519D3E-3609-8335-8AA1-AA0FA716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5BB61-F0F9-030D-827A-CC8FD946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06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DB607D0-C364-2852-2857-CB40471C7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F093BC-B1FE-EE51-5981-B6EBD4D52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89B8A9-0555-79D2-F927-CFF3CEE0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762E-C853-4ADD-A74A-3B046A3A1BBE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15DDF3-8519-1D78-6638-68DF7910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EA8B81-A5E5-065F-E6F4-49DE8F15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5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A07D0-ACDD-2984-F72E-92AD3835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53CA55-67D6-E587-E8DB-B708899C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91FADA-F925-7B95-1DB9-848F0217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E728-50C7-4DF7-80F0-0BE008E22425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6F4C2F-8022-86D8-9360-E0E2410B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1EFD91-C6C6-EBBF-2C7F-756999A1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72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9C18F-3D9B-3583-0CDA-BF01C6F6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6FF534-1189-E7D0-AD85-9429C6151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46388-100C-FF9F-6A1C-F73211D7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D539-FE76-4ED7-A726-76F0F050F052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0B4A53-9958-B7DC-1DEF-F0A50F5D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B6D01F-6380-4CD9-6EBE-89C1211C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26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3FB5C-90AD-880F-EC1F-9DBBAA9A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F34DDC-AC0C-4A87-D3D0-ED1085752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B89F79-7FF8-FCC6-7FB8-771B3B24C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DD3716-0798-8D2E-2E09-3C0AD22A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4229-AA61-42DD-AC69-2DEBDAD3E5D8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E07006-3368-8B81-1C3E-6A27EF27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AF659D-F090-9767-C654-0F9FF663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83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D73A4-6AA2-03E9-3086-4CE26FFE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CD3EF0-D813-BF00-EFAE-7E4BE320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F3F80-4FEA-0659-70BF-7475EECB2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0001B5-6851-C49C-1722-643D0A490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8030F5D-E747-5A7F-9A13-FE70CA34C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5F6DC89-DB66-485A-EC7E-7458D3A8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BF6-8063-42E7-8AFA-F9C3961B8327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99B7754-403A-C0B4-9A8C-F84E9F5E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8EB480-7102-E6A9-54C6-68241952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43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6B1F63-1F9F-3DEE-B997-984ADDED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7532F2-5DAC-9431-0F27-6B20982E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48F4-CF25-49C7-8D54-B93868EADAC5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48DFD2-130D-D8BE-028A-5C647AFB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576135-2C62-B142-18E5-F5297946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98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B2C693-0D1C-1F17-D235-CA7678F5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81C-AA9F-4A15-86DC-601693400969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BA3076-215F-8637-0C5A-39DC74C5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868BE7-1620-7A3A-E3D6-3E11697B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14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F229B-33C3-9504-5545-B6C23BB6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33DF90-8813-648D-CA98-F6C89D0F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890261-0AB5-C18C-132C-075AA5A0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94972-97B1-FF97-D6C8-5858DDB0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E2-9CCC-4CED-869E-BC0EC7DE0AEA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1DC619-3BB6-AB91-2A3A-98933E51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A1C3D7-6DD8-A5AB-E545-8B376778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36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AC291-DFEC-0827-FF01-D3BA9CBF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BB39E1-C52B-722A-7733-5F6FB321F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E14E9C-F5E1-E828-8F8A-B903A43D0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EAACA4-5EB6-1B10-8D41-545E47F5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C87D-D2C0-4DC8-AF60-4FE3D97CD8D5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09ADB2-4E26-E496-0D15-CB39F62C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7C0C93-44A0-6888-A84D-F43137C9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12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FB3A5E8-D84F-E05B-728A-D431963A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949A56-7377-F054-3283-BC9C4304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B4446F-26DE-0B50-FEDE-E3FB1AE1D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C49B-F4FE-4909-A2DC-F62A12D7734C}" type="datetime1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E6C8CD-1CE1-6D2A-48CB-0EB7CD9C2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AA86AB-1A10-2672-55BD-55EC06978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6FE1B-B175-449B-BE1C-C97849C90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3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90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0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AE235-B818-FF1B-C5DA-4634125319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Baryon-strangeness Correlation and QCD Phase diagram</a:t>
            </a:r>
            <a:endParaRPr lang="zh-CN" altLang="en-US" sz="5400" dirty="0">
              <a:solidFill>
                <a:srgbClr val="002060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469086-199B-97AA-C282-4E5E15FF2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40699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Rui Wen</a:t>
            </a:r>
          </a:p>
          <a:p>
            <a:r>
              <a:rPr lang="en-US" altLang="zh-CN" sz="20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University of Chinese Academy of Sciences</a:t>
            </a:r>
          </a:p>
          <a:p>
            <a:endParaRPr lang="en-US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2025.10.11</a:t>
            </a:r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1EDCD4-EFEE-3F8F-4C83-90ACE3876A51}"/>
              </a:ext>
            </a:extLst>
          </p:cNvPr>
          <p:cNvSpPr txBox="1"/>
          <p:nvPr/>
        </p:nvSpPr>
        <p:spPr>
          <a:xfrm>
            <a:off x="976154" y="522328"/>
            <a:ext cx="10580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QCD Phase Diagram: From Theory to Experimental Signatures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6AB0BD-C240-4039-805E-BCEEB9959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14" y="4303486"/>
            <a:ext cx="3012611" cy="7245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7D24D70-32C1-4D01-B253-5DD04E05479B}"/>
              </a:ext>
            </a:extLst>
          </p:cNvPr>
          <p:cNvSpPr txBox="1"/>
          <p:nvPr/>
        </p:nvSpPr>
        <p:spPr>
          <a:xfrm>
            <a:off x="722301" y="5395264"/>
            <a:ext cx="10929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Based on: W.-j. Fu, C. Huang, J. M. Pawlowski, F.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Rennecke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, R. Wen, S. Yin. (2025) in preparation</a:t>
            </a:r>
          </a:p>
          <a:p>
            <a:endParaRPr lang="en-US" altLang="zh-CN" sz="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               collaboration: J. Braun, Y.-r. Chen, W.-j. Fu, F. Gao, F.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Ihssen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, A.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Geissel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, C. Huang, J. M. Pawlowski, F.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Rennecke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, F. R. Sattler, B.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Schallmo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, J. Stoll, Y.-y. Tan, S.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T¨opfel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, J.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Turnwald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, R. Wen, J.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Wessely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, N. Wink, S. Yin, H.-w. Zheng and N.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Zorbach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, (2025).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ED8B7C-8D7B-4933-8145-D8C099E6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026" name="Picture 2" descr="...">
            <a:extLst>
              <a:ext uri="{FF2B5EF4-FFF2-40B4-BE49-F238E27FC236}">
                <a16:creationId xmlns:a16="http://schemas.microsoft.com/office/drawing/2014/main" id="{A57CBE76-2F3D-A513-D4A2-3B3932F0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01" y="5734618"/>
            <a:ext cx="865559" cy="4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9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1B1EB-F6D9-439E-9564-56840D51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48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Gluon Propagator at T=0 and Finite T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DCEB004-8324-4589-AC70-FEC14AF23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86" y="1690689"/>
            <a:ext cx="5527664" cy="4299294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9F1526-1A93-4EB6-B95D-6BBA33EA3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9" y="1690689"/>
            <a:ext cx="5527664" cy="42992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2B25084-E36C-4612-8AFE-D2DDEF33944C}"/>
              </a:ext>
            </a:extLst>
          </p:cNvPr>
          <p:cNvSpPr/>
          <p:nvPr/>
        </p:nvSpPr>
        <p:spPr>
          <a:xfrm>
            <a:off x="838200" y="6323598"/>
            <a:ext cx="6901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W-j Fu, J.M. Pawlowski, F.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Rennecke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Phys.Rev.D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 101 (2020) 5, 054032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4AA017-BB0A-43CB-8832-CEBCB048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29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54311C3-6FC8-4D76-B6D9-89998CC2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059" y="1209087"/>
            <a:ext cx="9980496" cy="388130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892EEF8-EC51-460B-85E6-65AE1A27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113"/>
            <a:ext cx="10515600" cy="1034644"/>
          </a:xfrm>
        </p:spPr>
        <p:txBody>
          <a:bodyPr/>
          <a:lstStyle/>
          <a:p>
            <a:r>
              <a:rPr lang="en-US" altLang="zh-CN" sz="43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Quarks and Mesons Masses</a:t>
            </a:r>
            <a:endParaRPr lang="zh-CN" altLang="en-US" sz="43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B566F35-76D2-42BB-9683-AE4B33468319}"/>
              </a:ext>
            </a:extLst>
          </p:cNvPr>
          <p:cNvSpPr/>
          <p:nvPr/>
        </p:nvSpPr>
        <p:spPr>
          <a:xfrm rot="19716741">
            <a:off x="2059040" y="2321940"/>
            <a:ext cx="82361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dirty="0">
                <a:ln w="1016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noFill/>
              </a:rPr>
              <a:t>Preliminary</a:t>
            </a:r>
            <a:endParaRPr lang="zh-CN" altLang="en-US" sz="8800" b="1" cap="none" spc="0" dirty="0">
              <a:ln w="10160">
                <a:solidFill>
                  <a:schemeClr val="bg2">
                    <a:lumMod val="75000"/>
                  </a:schemeClr>
                </a:solidFill>
                <a:prstDash val="solid"/>
              </a:ln>
              <a:noFill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4C84BF-3605-4D98-9160-092E952C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6108DA-F615-4316-A901-F340698A4CF3}"/>
                  </a:ext>
                </a:extLst>
              </p:cNvPr>
              <p:cNvSpPr txBox="1"/>
              <p:nvPr/>
            </p:nvSpPr>
            <p:spPr>
              <a:xfrm>
                <a:off x="1452552" y="5333421"/>
                <a:ext cx="2812539" cy="936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altLang="zh-CN" sz="2000" dirty="0"/>
                  <a:t>GeV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27.4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6108DA-F615-4316-A901-F340698A4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552" y="5333421"/>
                <a:ext cx="2812539" cy="936731"/>
              </a:xfrm>
              <a:prstGeom prst="rect">
                <a:avLst/>
              </a:prstGeom>
              <a:blipFill>
                <a:blip r:embed="rId3"/>
                <a:stretch>
                  <a:fillRect l="-3030" t="-8442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CAFFA7E-9C5C-4140-B132-B31F2BC96A2E}"/>
                  </a:ext>
                </a:extLst>
              </p:cNvPr>
              <p:cNvSpPr txBox="1"/>
              <p:nvPr/>
            </p:nvSpPr>
            <p:spPr>
              <a:xfrm>
                <a:off x="4225712" y="5288229"/>
                <a:ext cx="2357101" cy="734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𝐼𝑅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348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𝐼𝑅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465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CAFFA7E-9C5C-4140-B132-B31F2BC96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712" y="5288229"/>
                <a:ext cx="2357101" cy="734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4883334-C350-4FE4-A192-93CE9A407075}"/>
                  </a:ext>
                </a:extLst>
              </p:cNvPr>
              <p:cNvSpPr txBox="1"/>
              <p:nvPr/>
            </p:nvSpPr>
            <p:spPr>
              <a:xfrm>
                <a:off x="6530739" y="5266544"/>
                <a:ext cx="23571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142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481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4883334-C350-4FE4-A192-93CE9A40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739" y="5266544"/>
                <a:ext cx="235710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D57667-2A99-4333-8BB6-F27F9FE9BD84}"/>
                  </a:ext>
                </a:extLst>
              </p:cNvPr>
              <p:cNvSpPr txBox="1"/>
              <p:nvPr/>
            </p:nvSpPr>
            <p:spPr>
              <a:xfrm>
                <a:off x="8592791" y="5266544"/>
                <a:ext cx="2357101" cy="1070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82 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52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70 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D57667-2A99-4333-8BB6-F27F9FE9B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791" y="5266544"/>
                <a:ext cx="2357101" cy="1070486"/>
              </a:xfrm>
              <a:prstGeom prst="rect">
                <a:avLst/>
              </a:prstGeom>
              <a:blipFill>
                <a:blip r:embed="rId6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28D469C-3BE9-5463-4370-020B4EBA0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5977" y="6353709"/>
            <a:ext cx="2614424" cy="3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8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EBF21C-7352-4131-B797-ED37B2FA0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6" y="3027489"/>
            <a:ext cx="3834617" cy="151646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74AA21-D9BC-473F-89AB-10E64F5B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5BFF3C9-BC47-49AE-B535-89779DDABC8E}"/>
              </a:ext>
            </a:extLst>
          </p:cNvPr>
          <p:cNvSpPr txBox="1"/>
          <p:nvPr/>
        </p:nvSpPr>
        <p:spPr>
          <a:xfrm>
            <a:off x="814826" y="178914"/>
            <a:ext cx="1011823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3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The mixing angles between light-strange (LS) basis and physical basis</a:t>
            </a:r>
            <a:endParaRPr lang="zh-CN" altLang="en-US" sz="43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  <a:cs typeface="+mj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6508EF9-5F66-45DD-BFB9-07FBE0C93957}"/>
              </a:ext>
            </a:extLst>
          </p:cNvPr>
          <p:cNvSpPr txBox="1"/>
          <p:nvPr/>
        </p:nvSpPr>
        <p:spPr>
          <a:xfrm>
            <a:off x="1017832" y="1646673"/>
            <a:ext cx="609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Hessian matrix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B836A12-42C6-4A58-B777-EADAC63D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65" y="1944875"/>
            <a:ext cx="2202599" cy="7212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6D67EE6-71AB-4049-A453-794F804B8B04}"/>
              </a:ext>
            </a:extLst>
          </p:cNvPr>
          <p:cNvSpPr txBox="1"/>
          <p:nvPr/>
        </p:nvSpPr>
        <p:spPr>
          <a:xfrm>
            <a:off x="1046757" y="2656509"/>
            <a:ext cx="609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Because the nonvanishing nondiagonal element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9C47653-B468-471F-934C-491D8DDBC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653" y="2707577"/>
            <a:ext cx="757239" cy="3190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A6BDE5-2980-43F1-B012-40C54FF40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176" y="5044140"/>
            <a:ext cx="4161068" cy="87513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26F5AC3-C593-4B7F-8F64-A683EC928DF9}"/>
              </a:ext>
            </a:extLst>
          </p:cNvPr>
          <p:cNvSpPr txBox="1"/>
          <p:nvPr/>
        </p:nvSpPr>
        <p:spPr>
          <a:xfrm>
            <a:off x="1046757" y="4609379"/>
            <a:ext cx="609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mixing angles 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2035E10-B98A-4F61-83B7-065C2D48B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0758" y="1759290"/>
            <a:ext cx="4649967" cy="361664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41C5BCE-9576-4612-B8F4-2C74F9870733}"/>
              </a:ext>
            </a:extLst>
          </p:cNvPr>
          <p:cNvSpPr/>
          <p:nvPr/>
        </p:nvSpPr>
        <p:spPr>
          <a:xfrm rot="19716741">
            <a:off x="6351670" y="3278295"/>
            <a:ext cx="5596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016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noFill/>
              </a:rPr>
              <a:t>Preliminary</a:t>
            </a:r>
            <a:endParaRPr lang="zh-CN" altLang="en-US" sz="5400" b="1" cap="none" spc="0" dirty="0">
              <a:ln w="10160">
                <a:solidFill>
                  <a:schemeClr val="bg2">
                    <a:lumMod val="75000"/>
                  </a:schemeClr>
                </a:solidFill>
                <a:prstDash val="solid"/>
              </a:ln>
              <a:noFill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0BC936-1E17-75EF-D26D-DC5A2B4610E8}"/>
              </a:ext>
            </a:extLst>
          </p:cNvPr>
          <p:cNvSpPr txBox="1"/>
          <p:nvPr/>
        </p:nvSpPr>
        <p:spPr>
          <a:xfrm>
            <a:off x="5960533" y="5596106"/>
            <a:ext cx="2650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η is almost octet state</a:t>
            </a:r>
          </a:p>
          <a:p>
            <a:r>
              <a:rPr lang="el-GR" altLang="zh-CN" dirty="0"/>
              <a:t>η′ </a:t>
            </a:r>
            <a:r>
              <a:rPr lang="en-US" altLang="zh-CN" dirty="0"/>
              <a:t>is singlet state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EC76C6F-3E2F-E4A5-BA18-4E344CBD62CE}"/>
              </a:ext>
            </a:extLst>
          </p:cNvPr>
          <p:cNvCxnSpPr>
            <a:cxnSpLocks/>
          </p:cNvCxnSpPr>
          <p:nvPr/>
        </p:nvCxnSpPr>
        <p:spPr>
          <a:xfrm flipV="1">
            <a:off x="6656892" y="3217333"/>
            <a:ext cx="734508" cy="2287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01DEA855-6F0B-8AA9-3AD4-2B8C3D240037}"/>
              </a:ext>
            </a:extLst>
          </p:cNvPr>
          <p:cNvSpPr txBox="1"/>
          <p:nvPr/>
        </p:nvSpPr>
        <p:spPr>
          <a:xfrm>
            <a:off x="9095518" y="5549940"/>
            <a:ext cx="2549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l-GR" altLang="zh-CN" dirty="0"/>
              <a:t>η′ </a:t>
            </a:r>
            <a:r>
              <a:rPr lang="en-US" altLang="zh-CN" dirty="0"/>
              <a:t>becomes light state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DFCD329-7529-50ED-F0B8-47E2BFFFB332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0370155" y="2305477"/>
            <a:ext cx="562909" cy="324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51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C6588F2-D3AA-49B9-A484-55368064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339" y="839780"/>
            <a:ext cx="3642964" cy="182691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DA42805-B790-42FD-B50E-AEC5CFD9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82"/>
            <a:ext cx="10515600" cy="1008830"/>
          </a:xfrm>
        </p:spPr>
        <p:txBody>
          <a:bodyPr>
            <a:normAutofit fontScale="90000"/>
          </a:bodyPr>
          <a:lstStyle/>
          <a:p>
            <a:r>
              <a:rPr lang="en-US" altLang="zh-CN" sz="48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light and reduced chiral condensate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68D888-9FA7-44F0-A6EE-8D009E8D34D2}"/>
              </a:ext>
            </a:extLst>
          </p:cNvPr>
          <p:cNvSpPr/>
          <p:nvPr/>
        </p:nvSpPr>
        <p:spPr>
          <a:xfrm>
            <a:off x="620349" y="6488668"/>
            <a:ext cx="50610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Wuppertal-Budapest Collaboration: JHEP 09 (2010) 073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CA99868-0888-4933-B579-ABB1A290B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019" y="1037813"/>
            <a:ext cx="3378299" cy="789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122D34C-6FBA-447E-9EBF-2DD0C3CAD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743" y="2666699"/>
            <a:ext cx="9761763" cy="379624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8A404AF-FA93-4A70-98E7-3E552FF1C35F}"/>
              </a:ext>
            </a:extLst>
          </p:cNvPr>
          <p:cNvSpPr/>
          <p:nvPr/>
        </p:nvSpPr>
        <p:spPr>
          <a:xfrm rot="19716741">
            <a:off x="1905995" y="3553026"/>
            <a:ext cx="82361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dirty="0">
                <a:ln w="1016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noFill/>
              </a:rPr>
              <a:t>Preliminary</a:t>
            </a:r>
            <a:endParaRPr lang="zh-CN" altLang="en-US" sz="8800" b="1" cap="none" spc="0" dirty="0">
              <a:ln w="10160">
                <a:solidFill>
                  <a:schemeClr val="bg2">
                    <a:lumMod val="75000"/>
                  </a:schemeClr>
                </a:solidFill>
                <a:prstDash val="solid"/>
              </a:ln>
              <a:noFill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64A20C0-BE80-4E2E-A033-9A8053121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482" y="1806490"/>
            <a:ext cx="4078336" cy="657295"/>
          </a:xfrm>
          <a:prstGeom prst="rect">
            <a:avLst/>
          </a:prstGeom>
        </p:spPr>
      </p:pic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02332692-801B-4599-9FA5-B02F972E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47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5833801A-6BD4-CAFF-AB3E-42948B4B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953" y="1149949"/>
            <a:ext cx="1779168" cy="2913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BC6F5D-D9C6-6262-E667-9595FB821939}"/>
                  </a:ext>
                </a:extLst>
              </p:cNvPr>
              <p:cNvSpPr txBox="1"/>
              <p:nvPr/>
            </p:nvSpPr>
            <p:spPr>
              <a:xfrm>
                <a:off x="7135653" y="3719096"/>
                <a:ext cx="4402666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9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900" b="0" i="1" smtClean="0">
                                <a:latin typeface="Cambria Math" panose="02040503050406030204" pitchFamily="18" charset="0"/>
                              </a:rPr>
                              <m:t>𝐶𝐸𝑃</m:t>
                            </m:r>
                          </m:sub>
                        </m:sSub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9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19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=64</m:t>
                        </m:r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</m:d>
                    <m:sSub>
                      <m:sSubPr>
                        <m:ctrlP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900" b="0" dirty="0"/>
                  <a:t> 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BC6F5D-D9C6-6262-E667-9595FB821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53" y="3719096"/>
                <a:ext cx="4402666" cy="384721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CCCA58C3-AE26-4057-9563-8AE5C6D9CE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4989"/>
                <a:ext cx="10515600" cy="81938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48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Phase diagram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4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4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4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zh-CN" altLang="en-US" sz="4800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CCCA58C3-AE26-4057-9563-8AE5C6D9C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989"/>
                <a:ext cx="10515600" cy="819386"/>
              </a:xfrm>
              <a:prstGeom prst="rect">
                <a:avLst/>
              </a:prstGeom>
              <a:blipFill>
                <a:blip r:embed="rId4"/>
                <a:stretch>
                  <a:fillRect l="-2667" t="-26119" b="-313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08604484-DC18-4454-AEE6-421AF083F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59" y="1184512"/>
            <a:ext cx="5585856" cy="434455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6E8C798-E6B8-4715-866B-04709D0ADD80}"/>
              </a:ext>
            </a:extLst>
          </p:cNvPr>
          <p:cNvSpPr/>
          <p:nvPr/>
        </p:nvSpPr>
        <p:spPr>
          <a:xfrm rot="19716741">
            <a:off x="59412" y="2231881"/>
            <a:ext cx="82361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dirty="0">
                <a:ln w="1016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noFill/>
              </a:rPr>
              <a:t>Preliminary</a:t>
            </a:r>
            <a:endParaRPr lang="zh-CN" altLang="en-US" sz="8800" b="1" cap="none" spc="0" dirty="0">
              <a:ln w="10160">
                <a:solidFill>
                  <a:schemeClr val="bg2">
                    <a:lumMod val="75000"/>
                  </a:schemeClr>
                </a:solidFill>
                <a:prstDash val="solid"/>
              </a:ln>
              <a:noFill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1332AB-5035-4125-A653-1241714E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115D5BC-9B80-459B-8280-7FF277B165DF}"/>
              </a:ext>
            </a:extLst>
          </p:cNvPr>
          <p:cNvGrpSpPr/>
          <p:nvPr/>
        </p:nvGrpSpPr>
        <p:grpSpPr>
          <a:xfrm>
            <a:off x="7135653" y="4186230"/>
            <a:ext cx="3308084" cy="2559460"/>
            <a:chOff x="7226660" y="1417106"/>
            <a:chExt cx="3308084" cy="255946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EBFEEFE-0696-46B3-91C1-F489EEEF7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0637" y="1417106"/>
              <a:ext cx="3035458" cy="303248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621BAFF-2501-4971-9ACD-2CDED3DDD2B2}"/>
                </a:ext>
              </a:extLst>
            </p:cNvPr>
            <p:cNvSpPr/>
            <p:nvPr/>
          </p:nvSpPr>
          <p:spPr>
            <a:xfrm>
              <a:off x="7230636" y="1717352"/>
              <a:ext cx="3304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err="1">
                  <a:solidFill>
                    <a:schemeClr val="accent5">
                      <a:lumMod val="75000"/>
                    </a:schemeClr>
                  </a:solidFill>
                </a:rPr>
                <a:t>fRG</a:t>
              </a:r>
              <a:r>
                <a:rPr lang="en-US" altLang="zh-CN" sz="1600" dirty="0">
                  <a:solidFill>
                    <a:schemeClr val="accent5">
                      <a:lumMod val="75000"/>
                    </a:schemeClr>
                  </a:solidFill>
                </a:rPr>
                <a:t>: W-j Fu, Pawlowski, </a:t>
              </a:r>
              <a:r>
                <a:rPr lang="en-US" altLang="zh-CN" sz="1600" dirty="0" err="1">
                  <a:solidFill>
                    <a:schemeClr val="accent5">
                      <a:lumMod val="75000"/>
                    </a:schemeClr>
                  </a:solidFill>
                </a:rPr>
                <a:t>Rennecke</a:t>
              </a:r>
              <a:r>
                <a:rPr lang="en-US" altLang="zh-CN" sz="1600" dirty="0">
                  <a:solidFill>
                    <a:schemeClr val="accent5">
                      <a:lumMod val="75000"/>
                    </a:schemeClr>
                  </a:solidFill>
                </a:rPr>
                <a:t>, PRD 101 (2020), 054032</a:t>
              </a:r>
              <a:endParaRPr lang="zh-CN" alt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5AE7B47-760A-422B-B679-5CCA6D2D7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0637" y="2302127"/>
              <a:ext cx="3035458" cy="279226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5153B09-6ED4-48B4-9346-0D389B9FA46C}"/>
                </a:ext>
              </a:extLst>
            </p:cNvPr>
            <p:cNvSpPr/>
            <p:nvPr/>
          </p:nvSpPr>
          <p:spPr>
            <a:xfrm>
              <a:off x="7230636" y="2575155"/>
              <a:ext cx="3304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accent5">
                      <a:lumMod val="75000"/>
                    </a:schemeClr>
                  </a:solidFill>
                </a:rPr>
                <a:t>DSE (</a:t>
              </a:r>
              <a:r>
                <a:rPr lang="en-US" altLang="zh-CN" sz="1600" dirty="0" err="1">
                  <a:solidFill>
                    <a:schemeClr val="accent5">
                      <a:lumMod val="75000"/>
                    </a:schemeClr>
                  </a:solidFill>
                </a:rPr>
                <a:t>fRG</a:t>
              </a:r>
              <a:r>
                <a:rPr lang="en-US" altLang="zh-CN" sz="1600" dirty="0">
                  <a:solidFill>
                    <a:schemeClr val="accent5">
                      <a:lumMod val="75000"/>
                    </a:schemeClr>
                  </a:solidFill>
                </a:rPr>
                <a:t>): Gao, Pawlowski, PLB 820 (2021) 136584</a:t>
              </a:r>
              <a:endParaRPr lang="zh-CN" alt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00D0BA5-2628-46CE-928C-650179E30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30637" y="3138267"/>
              <a:ext cx="2984798" cy="300264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DBC7CB9-6D7E-4280-B29D-3EDA8B428D90}"/>
                </a:ext>
              </a:extLst>
            </p:cNvPr>
            <p:cNvSpPr/>
            <p:nvPr/>
          </p:nvSpPr>
          <p:spPr>
            <a:xfrm>
              <a:off x="7226660" y="3391791"/>
              <a:ext cx="3304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accent5">
                      <a:lumMod val="75000"/>
                    </a:schemeClr>
                  </a:solidFill>
                </a:rPr>
                <a:t>DSE: Gunkel, Fischer, PRD</a:t>
              </a:r>
            </a:p>
            <a:p>
              <a:r>
                <a:rPr lang="en-US" altLang="zh-CN" sz="1600" dirty="0">
                  <a:solidFill>
                    <a:schemeClr val="accent5">
                      <a:lumMod val="75000"/>
                    </a:schemeClr>
                  </a:solidFill>
                </a:rPr>
                <a:t>104 (2021) 5, 054022</a:t>
              </a:r>
              <a:endParaRPr lang="zh-CN" alt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766CF45-B8E2-46BF-A8EC-E47577ECFA2C}"/>
                  </a:ext>
                </a:extLst>
              </p:cNvPr>
              <p:cNvSpPr txBox="1"/>
              <p:nvPr/>
            </p:nvSpPr>
            <p:spPr>
              <a:xfrm>
                <a:off x="7135653" y="1886813"/>
                <a:ext cx="4402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=0.0145(2)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766CF45-B8E2-46BF-A8EC-E47577ECF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53" y="1886813"/>
                <a:ext cx="440266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520271F8-C116-4381-B83C-AB6817514E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9061" y="2295801"/>
            <a:ext cx="1568646" cy="2855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5CAFD0A-FB92-43DB-9645-79D5C28F41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9061" y="2932414"/>
            <a:ext cx="2444051" cy="25778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D2BCD48-2BE7-4A75-AEE7-B28DA4AFF0F0}"/>
              </a:ext>
            </a:extLst>
          </p:cNvPr>
          <p:cNvSpPr txBox="1"/>
          <p:nvPr/>
        </p:nvSpPr>
        <p:spPr>
          <a:xfrm>
            <a:off x="7219061" y="2533999"/>
            <a:ext cx="37580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H. T. Ding, et.al. arXiv:2403.09390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50B027-18F0-4CDB-8B1B-EECD025A01C4}"/>
              </a:ext>
            </a:extLst>
          </p:cNvPr>
          <p:cNvSpPr txBox="1"/>
          <p:nvPr/>
        </p:nvSpPr>
        <p:spPr>
          <a:xfrm>
            <a:off x="7231112" y="3163811"/>
            <a:ext cx="3702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S.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Borsanyi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, et.al. Phys. Rev. Lett. 125, 052001 (2020), 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780D4A0-3B5D-4D04-8652-FE0654362138}"/>
              </a:ext>
            </a:extLst>
          </p:cNvPr>
          <p:cNvSpPr/>
          <p:nvPr/>
        </p:nvSpPr>
        <p:spPr>
          <a:xfrm>
            <a:off x="4524329" y="2766861"/>
            <a:ext cx="689052" cy="318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8663BE-651D-72DB-9B30-B5CE973F96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6529" y="5573099"/>
            <a:ext cx="5320100" cy="841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F11B5A6-44ED-A5B4-0239-72AC74D95041}"/>
                  </a:ext>
                </a:extLst>
              </p:cNvPr>
              <p:cNvSpPr txBox="1"/>
              <p:nvPr/>
            </p:nvSpPr>
            <p:spPr>
              <a:xfrm>
                <a:off x="7135653" y="872095"/>
                <a:ext cx="318521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=156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F11B5A6-44ED-A5B4-0239-72AC74D95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53" y="872095"/>
                <a:ext cx="3185214" cy="390748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A40D227F-28DD-8703-31E5-003D6732B08F}"/>
              </a:ext>
            </a:extLst>
          </p:cNvPr>
          <p:cNvSpPr txBox="1"/>
          <p:nvPr/>
        </p:nvSpPr>
        <p:spPr>
          <a:xfrm>
            <a:off x="7135653" y="1387393"/>
            <a:ext cx="3642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HotQCD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 Collaboration </a:t>
            </a:r>
          </a:p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Phys. Lett. B, 2019, 795:15-21.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3F37F79-9DF3-0A19-9D09-43464903F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0840" y="831639"/>
            <a:ext cx="4114808" cy="32004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4AC8BB5-22B0-6264-E2C0-888B7503D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933" y="1184511"/>
            <a:ext cx="5806889" cy="4516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BC6F5D-D9C6-6262-E667-9595FB821939}"/>
                  </a:ext>
                </a:extLst>
              </p:cNvPr>
              <p:cNvSpPr txBox="1"/>
              <p:nvPr/>
            </p:nvSpPr>
            <p:spPr>
              <a:xfrm>
                <a:off x="7139317" y="3976689"/>
                <a:ext cx="440266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=0.0145(2)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=0.013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=0.9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𝐶𝐸𝑃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=64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b="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𝐶𝐸𝑃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b="0" dirty="0"/>
                  <a:t> </a:t>
                </a:r>
              </a:p>
              <a:p>
                <a:endParaRPr lang="en-US" altLang="zh-CN" b="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BC6F5D-D9C6-6262-E667-9595FB821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317" y="3976689"/>
                <a:ext cx="4402666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CCCA58C3-AE26-4057-9563-8AE5C6D9CE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5125"/>
                <a:ext cx="10515600" cy="132556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48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Phase diagram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4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4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4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48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48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4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48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48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CCCA58C3-AE26-4057-9563-8AE5C6D9C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5"/>
                <a:ext cx="10515600" cy="1325563"/>
              </a:xfrm>
              <a:prstGeom prst="rect">
                <a:avLst/>
              </a:prstGeom>
              <a:blipFill>
                <a:blip r:embed="rId5"/>
                <a:stretch>
                  <a:fillRect l="-2667" t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66E8C798-E6B8-4715-866B-04709D0ADD80}"/>
              </a:ext>
            </a:extLst>
          </p:cNvPr>
          <p:cNvSpPr/>
          <p:nvPr/>
        </p:nvSpPr>
        <p:spPr>
          <a:xfrm rot="19716741">
            <a:off x="47446" y="2461530"/>
            <a:ext cx="82361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dirty="0">
                <a:ln w="1016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noFill/>
              </a:rPr>
              <a:t>Preliminary</a:t>
            </a:r>
            <a:endParaRPr lang="zh-CN" altLang="en-US" sz="8800" b="1" cap="none" spc="0" dirty="0">
              <a:ln w="10160">
                <a:solidFill>
                  <a:schemeClr val="bg2">
                    <a:lumMod val="75000"/>
                  </a:schemeClr>
                </a:solidFill>
                <a:prstDash val="solid"/>
              </a:ln>
              <a:noFill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1332AB-5035-4125-A653-1241714E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CFA249D-32E0-46C5-B3A6-43D711E6B4D9}"/>
              </a:ext>
            </a:extLst>
          </p:cNvPr>
          <p:cNvSpPr/>
          <p:nvPr/>
        </p:nvSpPr>
        <p:spPr>
          <a:xfrm rot="19716741">
            <a:off x="6083635" y="2146533"/>
            <a:ext cx="5596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016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noFill/>
              </a:rPr>
              <a:t>Preliminary</a:t>
            </a:r>
            <a:endParaRPr lang="zh-CN" altLang="en-US" sz="5400" b="1" cap="none" spc="0" dirty="0">
              <a:ln w="10160">
                <a:solidFill>
                  <a:schemeClr val="bg2">
                    <a:lumMod val="75000"/>
                  </a:schemeClr>
                </a:solidFill>
                <a:prstDash val="solid"/>
              </a:ln>
              <a:noFill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69773C2-977C-4202-9738-E5D110BF5CC2}"/>
              </a:ext>
            </a:extLst>
          </p:cNvPr>
          <p:cNvGrpSpPr/>
          <p:nvPr/>
        </p:nvGrpSpPr>
        <p:grpSpPr>
          <a:xfrm>
            <a:off x="6997174" y="5641112"/>
            <a:ext cx="3758073" cy="631455"/>
            <a:chOff x="6997174" y="5725780"/>
            <a:chExt cx="3758073" cy="63145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069671F-FF0A-4AD2-9DA7-2E401183C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5949" y="5725780"/>
              <a:ext cx="3412095" cy="28693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734C137-8D30-430E-B334-BAF53576A072}"/>
                </a:ext>
              </a:extLst>
            </p:cNvPr>
            <p:cNvSpPr txBox="1"/>
            <p:nvPr/>
          </p:nvSpPr>
          <p:spPr>
            <a:xfrm>
              <a:off x="6997174" y="6018681"/>
              <a:ext cx="37580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accent5">
                      <a:lumMod val="75000"/>
                    </a:schemeClr>
                  </a:solidFill>
                </a:rPr>
                <a:t>H. T. Ding, et.al. arXiv:2403.09390</a:t>
              </a:r>
              <a:endParaRPr lang="zh-CN" alt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11D9CC8-D523-AC70-4831-5F6D2C74D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5450" y="2144413"/>
            <a:ext cx="1345091" cy="6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9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4929531-ED85-7874-4255-917C02D78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84" y="457187"/>
            <a:ext cx="8229616" cy="6400813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48B1E1D-BAA3-4C15-9CCA-7FF5A17B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F3E4C7-BA96-4F59-B5FC-75D0BBDEB474}"/>
              </a:ext>
            </a:extLst>
          </p:cNvPr>
          <p:cNvSpPr/>
          <p:nvPr/>
        </p:nvSpPr>
        <p:spPr>
          <a:xfrm rot="19716741">
            <a:off x="612275" y="3053408"/>
            <a:ext cx="82361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dirty="0">
                <a:ln w="1016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noFill/>
              </a:rPr>
              <a:t>Preliminary</a:t>
            </a:r>
            <a:endParaRPr lang="zh-CN" altLang="en-US" sz="8800" b="1" cap="none" spc="0" dirty="0">
              <a:ln w="10160">
                <a:solidFill>
                  <a:schemeClr val="bg2">
                    <a:lumMod val="75000"/>
                  </a:schemeClr>
                </a:solidFill>
                <a:prstDash val="solid"/>
              </a:ln>
              <a:noFill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B9181C-CC44-4A30-8B83-5F74752F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484" y="1335058"/>
            <a:ext cx="2931952" cy="814431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2C86AEAD-D73A-48DF-8AED-F5C171028D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rPr>
              <a:t>The 2nd order susceptibilities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2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9BB73-B8C8-6CF9-1294-AA8A254F0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B019E29-5288-9964-B291-FE056AB7C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853" y="3584498"/>
            <a:ext cx="4319999" cy="324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AA3A453-7E12-4453-4178-2B7407FE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A0E1D4-37E3-7AAB-B03C-9D5D0BF95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337" y="378000"/>
            <a:ext cx="4320000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DAD1D0-58BD-F81B-B18E-DCD1BE831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854" y="456934"/>
            <a:ext cx="4319999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1188994-EC6F-AFB5-DC3B-E9C55BEDF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337" y="3618000"/>
            <a:ext cx="4320000" cy="3240000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A4B0747A-0D62-B4C7-74AD-8BC616D98C85}"/>
              </a:ext>
            </a:extLst>
          </p:cNvPr>
          <p:cNvSpPr txBox="1">
            <a:spLocks/>
          </p:cNvSpPr>
          <p:nvPr/>
        </p:nvSpPr>
        <p:spPr>
          <a:xfrm>
            <a:off x="640773" y="575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rPr>
              <a:t>The 2nd order susceptibilities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DE36138-7F4D-C6D0-236F-73164CB05D98}"/>
                  </a:ext>
                </a:extLst>
              </p:cNvPr>
              <p:cNvSpPr txBox="1"/>
              <p:nvPr/>
            </p:nvSpPr>
            <p:spPr>
              <a:xfrm>
                <a:off x="8784329" y="156192"/>
                <a:ext cx="16760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DE36138-7F4D-C6D0-236F-73164CB05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29" y="156192"/>
                <a:ext cx="16760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右大括号 10">
            <a:extLst>
              <a:ext uri="{FF2B5EF4-FFF2-40B4-BE49-F238E27FC236}">
                <a16:creationId xmlns:a16="http://schemas.microsoft.com/office/drawing/2014/main" id="{43CAC7A4-C63D-5A6F-6FC1-6FCC81FE2EF6}"/>
              </a:ext>
            </a:extLst>
          </p:cNvPr>
          <p:cNvSpPr/>
          <p:nvPr/>
        </p:nvSpPr>
        <p:spPr>
          <a:xfrm rot="4635302">
            <a:off x="7991614" y="2945435"/>
            <a:ext cx="355802" cy="9359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86BBDA8-D656-FBFF-596E-967DDE39254F}"/>
              </a:ext>
            </a:extLst>
          </p:cNvPr>
          <p:cNvCxnSpPr/>
          <p:nvPr/>
        </p:nvCxnSpPr>
        <p:spPr>
          <a:xfrm flipV="1">
            <a:off x="8277260" y="1869822"/>
            <a:ext cx="2531534" cy="165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DE701EC0-ABD2-E0B7-B30F-D9905BFC2915}"/>
              </a:ext>
            </a:extLst>
          </p:cNvPr>
          <p:cNvSpPr txBox="1"/>
          <p:nvPr/>
        </p:nvSpPr>
        <p:spPr>
          <a:xfrm>
            <a:off x="9859852" y="1468652"/>
            <a:ext cx="2319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Paolo Parotto’s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Talk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DF1F4C7-40A3-A348-8E7B-C1FF5195DF61}"/>
              </a:ext>
            </a:extLst>
          </p:cNvPr>
          <p:cNvSpPr/>
          <p:nvPr/>
        </p:nvSpPr>
        <p:spPr>
          <a:xfrm rot="19716741">
            <a:off x="1663456" y="2705725"/>
            <a:ext cx="82361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dirty="0">
                <a:ln w="1016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noFill/>
              </a:rPr>
              <a:t>Preliminary</a:t>
            </a:r>
            <a:endParaRPr lang="zh-CN" altLang="en-US" sz="8800" b="1" cap="none" spc="0" dirty="0">
              <a:ln w="10160">
                <a:solidFill>
                  <a:schemeClr val="bg2">
                    <a:lumMod val="75000"/>
                  </a:schemeClr>
                </a:solidFill>
                <a:prstDash val="solid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6061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CF8EA65-4E40-1A8D-02C0-16997B5D1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4001" y="166710"/>
            <a:ext cx="4114808" cy="32004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AD7F57E-57DD-40BA-958A-6922E92C8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18142"/>
            <a:ext cx="8835463" cy="343601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ECF627-F3C6-41C0-8780-06648353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E878C9A-7AE9-4F0C-897A-E1F58DBD793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rPr>
              <a:t>B-S Correlation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7835C4C-742D-4E31-A52E-DDA2005E0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12" y="1055991"/>
            <a:ext cx="3051014" cy="23730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330A924-D1C1-41DA-9CB8-4A08FFD2DABC}"/>
              </a:ext>
            </a:extLst>
          </p:cNvPr>
          <p:cNvSpPr txBox="1"/>
          <p:nvPr/>
        </p:nvSpPr>
        <p:spPr>
          <a:xfrm>
            <a:off x="189625" y="1305013"/>
            <a:ext cx="14964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W.-j. Fu,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X.f.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 Luo, J.M. Pawlowski F.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Rennecke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, R.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Wen,Y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. Shi </a:t>
            </a:r>
          </a:p>
          <a:p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Phys.Rev.D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 104 (2021) 9, 094047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357E16D-FBE1-4BFB-BE2C-60613B5D5FA4}"/>
              </a:ext>
            </a:extLst>
          </p:cNvPr>
          <p:cNvSpPr/>
          <p:nvPr/>
        </p:nvSpPr>
        <p:spPr>
          <a:xfrm rot="19716741">
            <a:off x="1663456" y="2705725"/>
            <a:ext cx="82361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dirty="0">
                <a:ln w="1016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noFill/>
              </a:rPr>
              <a:t>Preliminary</a:t>
            </a:r>
            <a:endParaRPr lang="zh-CN" altLang="en-US" sz="8800" b="1" cap="none" spc="0" dirty="0">
              <a:ln w="10160">
                <a:solidFill>
                  <a:schemeClr val="bg2">
                    <a:lumMod val="75000"/>
                  </a:schemeClr>
                </a:solidFill>
                <a:prstDash val="solid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71926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BBB5E-C1D0-3AA0-A115-FFAA4261A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528B7A-5F7C-514B-2E91-EEF245A1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EA294D-03D5-46B7-E666-44F993D3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18" y="353911"/>
            <a:ext cx="4320000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24797EC-778F-06EE-3CEF-879FD813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35" y="432845"/>
            <a:ext cx="4319999" cy="32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4E82547C-DEA2-B1AB-2F89-DBD4F44A4A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773" y="57591"/>
                <a:ext cx="10515600" cy="132556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48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The 2nd order susceptibilities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48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48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48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48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48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sz="48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48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48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48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 sz="4800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4E82547C-DEA2-B1AB-2F89-DBD4F44A4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73" y="57591"/>
                <a:ext cx="10515600" cy="1325563"/>
              </a:xfrm>
              <a:prstGeom prst="rect">
                <a:avLst/>
              </a:prstGeom>
              <a:blipFill>
                <a:blip r:embed="rId4"/>
                <a:stretch>
                  <a:fillRect l="-2609" t="-15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C142B4-FC00-75F3-B2E4-C455908FA367}"/>
                  </a:ext>
                </a:extLst>
              </p:cNvPr>
              <p:cNvSpPr txBox="1"/>
              <p:nvPr/>
            </p:nvSpPr>
            <p:spPr>
              <a:xfrm>
                <a:off x="10598776" y="353911"/>
                <a:ext cx="11698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C142B4-FC00-75F3-B2E4-C455908FA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76" y="353911"/>
                <a:ext cx="116989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C10613C3-DCA3-CF66-C089-1CACD70BC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6014" y="3496733"/>
            <a:ext cx="4404842" cy="3303632"/>
          </a:xfrm>
          <a:prstGeom prst="rect">
            <a:avLst/>
          </a:prstGeom>
        </p:spPr>
      </p:pic>
      <p:sp>
        <p:nvSpPr>
          <p:cNvPr id="11" name="右大括号 10">
            <a:extLst>
              <a:ext uri="{FF2B5EF4-FFF2-40B4-BE49-F238E27FC236}">
                <a16:creationId xmlns:a16="http://schemas.microsoft.com/office/drawing/2014/main" id="{395CEC14-A978-7DCE-D423-1C9F0159E752}"/>
              </a:ext>
            </a:extLst>
          </p:cNvPr>
          <p:cNvSpPr/>
          <p:nvPr/>
        </p:nvSpPr>
        <p:spPr>
          <a:xfrm rot="4635302">
            <a:off x="8274398" y="2921346"/>
            <a:ext cx="355802" cy="9359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DDB39B6-C370-343E-0ABF-4A3D31DDCB60}"/>
              </a:ext>
            </a:extLst>
          </p:cNvPr>
          <p:cNvCxnSpPr/>
          <p:nvPr/>
        </p:nvCxnSpPr>
        <p:spPr>
          <a:xfrm flipV="1">
            <a:off x="8560044" y="1845733"/>
            <a:ext cx="2531534" cy="165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0C1EAC13-F5A7-1E4F-0F54-78F3E0CBBF15}"/>
              </a:ext>
            </a:extLst>
          </p:cNvPr>
          <p:cNvSpPr txBox="1"/>
          <p:nvPr/>
        </p:nvSpPr>
        <p:spPr>
          <a:xfrm>
            <a:off x="9982200" y="1522741"/>
            <a:ext cx="2319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Paolo Parotto’s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Talk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EC0F145-5B9C-730D-25B9-BC29573ADD01}"/>
              </a:ext>
            </a:extLst>
          </p:cNvPr>
          <p:cNvSpPr/>
          <p:nvPr/>
        </p:nvSpPr>
        <p:spPr>
          <a:xfrm rot="19716741">
            <a:off x="1663456" y="2705725"/>
            <a:ext cx="82361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dirty="0">
                <a:ln w="1016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noFill/>
              </a:rPr>
              <a:t>Preliminary</a:t>
            </a:r>
            <a:endParaRPr lang="zh-CN" altLang="en-US" sz="8800" b="1" cap="none" spc="0" dirty="0">
              <a:ln w="10160">
                <a:solidFill>
                  <a:schemeClr val="bg2">
                    <a:lumMod val="75000"/>
                  </a:schemeClr>
                </a:solidFill>
                <a:prstDash val="solid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0942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49189-214F-4046-A1CC-51C54950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A949DD-736A-438B-A4FE-30B51D537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Introduction</a:t>
            </a:r>
          </a:p>
          <a:p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The 2+1 flavor QCD Theory within FRG</a:t>
            </a:r>
          </a:p>
          <a:p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Numerical results</a:t>
            </a:r>
          </a:p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Gluon propagator; quarks and mesons mass; chiral condensates </a:t>
            </a:r>
          </a:p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QCD phase structure</a:t>
            </a:r>
          </a:p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2nd order susceptibilities (B-S Correlation) </a:t>
            </a:r>
          </a:p>
          <a:p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Summary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C2307-0848-4DA8-BE1F-31F96104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313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64E7D-B003-46D0-BE4A-55A21554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5DE1DAB-A9FB-4BA4-8425-DA5D44669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3157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 build the 2+1 flavor QCD theory within FRG approach. The light and reduced chiral condensate,</a:t>
                </a:r>
                <a:r>
                  <a:rPr lang="zh-CN" alt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2nd order susceptibilities are in good agreement with the Lattice results.</a:t>
                </a:r>
              </a:p>
              <a:p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curvature of the phase boundary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=0.90(2)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𝐶𝐸𝑃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=0)</m:t>
                    </m:r>
                  </m:oMath>
                </a14:m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slightly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𝐶𝐸𝑃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=0)</m:t>
                    </m:r>
                  </m:oMath>
                </a14:m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  <a:p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2nd order baryon-strangeness correlation functions are monotonic changed with the collision energy.</a:t>
                </a:r>
              </a:p>
              <a:p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ratio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also potential signal for CEP detection.</a:t>
                </a:r>
              </a:p>
              <a:p>
                <a:endParaRPr lang="en-US" altLang="zh-C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5DE1DAB-A9FB-4BA4-8425-DA5D44669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3157"/>
                <a:ext cx="10515600" cy="4351338"/>
              </a:xfrm>
              <a:blipFill>
                <a:blip r:embed="rId2"/>
                <a:stretch>
                  <a:fillRect l="-1043" t="-2381" r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6FA5688E-CEAC-41BD-BFF8-D11EA67BE4FF}"/>
              </a:ext>
            </a:extLst>
          </p:cNvPr>
          <p:cNvSpPr/>
          <p:nvPr/>
        </p:nvSpPr>
        <p:spPr>
          <a:xfrm>
            <a:off x="1913505" y="5853148"/>
            <a:ext cx="7677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your attention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70D046-04A7-41A9-A741-09A01528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1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9F2A0F-1023-F6BD-DB9C-22D88E21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8EED95-66BD-D933-CB73-A6BAD86E6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45" y="1301276"/>
            <a:ext cx="5471289" cy="4255447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CAC979C-39A9-75BA-B9D0-05419CCB3490}"/>
              </a:ext>
            </a:extLst>
          </p:cNvPr>
          <p:cNvSpPr txBox="1">
            <a:spLocks/>
          </p:cNvSpPr>
          <p:nvPr/>
        </p:nvSpPr>
        <p:spPr>
          <a:xfrm>
            <a:off x="640773" y="575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</a:rPr>
              <a:t>Backup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9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CC839-FD00-4C9A-B82C-62A35749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sz="48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0AA73C-6CC4-4972-A906-748FF8551023}"/>
              </a:ext>
            </a:extLst>
          </p:cNvPr>
          <p:cNvSpPr txBox="1"/>
          <p:nvPr/>
        </p:nvSpPr>
        <p:spPr>
          <a:xfrm>
            <a:off x="7635641" y="3135017"/>
            <a:ext cx="3172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STAR Collaboration, QM2025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6FCF7ED-D75B-45FF-AAAF-5BE41F69793B}"/>
              </a:ext>
            </a:extLst>
          </p:cNvPr>
          <p:cNvSpPr txBox="1"/>
          <p:nvPr/>
        </p:nvSpPr>
        <p:spPr>
          <a:xfrm>
            <a:off x="7635640" y="6221274"/>
            <a:ext cx="3172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STAR Collaboration, QM2025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7F8F78EB-582A-4A4B-A497-986E6974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9BCFA7-C74E-B883-0A3F-36BEE0BAE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8" y="1498278"/>
            <a:ext cx="5488937" cy="42691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A30505-9E28-DA89-A010-CC4B3DDE8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839" y="3473571"/>
            <a:ext cx="5070753" cy="26945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FEEB1C1-7DE3-7486-A3A9-2DA5B99E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134" y="396581"/>
            <a:ext cx="3819987" cy="26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9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D94600-0B08-41C4-8F88-8C3BB30A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42ED8D-9660-432D-AAA2-0ECA2A8CA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75" y="1341061"/>
            <a:ext cx="5072000" cy="33813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A193F8E-7FE8-4242-9EA4-837F776B5606}"/>
              </a:ext>
            </a:extLst>
          </p:cNvPr>
          <p:cNvSpPr txBox="1"/>
          <p:nvPr/>
        </p:nvSpPr>
        <p:spPr>
          <a:xfrm>
            <a:off x="6141040" y="4722394"/>
            <a:ext cx="53769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Rui Wen, Shi Yin, Wei-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jie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 Fu.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Phys.Rev.D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 110 (2024), 016008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ACDE547B-5F75-465C-8C40-995F27080B2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D15C719-8DBE-4EF0-992C-9FC12DEA0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8" y="1284644"/>
            <a:ext cx="5005179" cy="35036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154ABEC-2B36-4CFD-BF3A-AA7E114F3AC7}"/>
              </a:ext>
            </a:extLst>
          </p:cNvPr>
          <p:cNvSpPr txBox="1"/>
          <p:nvPr/>
        </p:nvSpPr>
        <p:spPr>
          <a:xfrm>
            <a:off x="1749301" y="4893367"/>
            <a:ext cx="3804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Szabolcs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Borsanyi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, et. al. </a:t>
            </a:r>
          </a:p>
          <a:p>
            <a:pPr algn="l"/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Phys. Rev. Lett. 125, 052001 (2020)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F89087-E37E-4685-9A4F-035412EA34BF}"/>
              </a:ext>
            </a:extLst>
          </p:cNvPr>
          <p:cNvSpPr txBox="1"/>
          <p:nvPr/>
        </p:nvSpPr>
        <p:spPr>
          <a:xfrm>
            <a:off x="8239343" y="1277962"/>
            <a:ext cx="19878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PQM model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9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1BEDE37E-BF1E-46CF-8D0E-70A4DE39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978" y="3354697"/>
            <a:ext cx="4870666" cy="2063241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366D273-C702-401C-8D34-A4916B53D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9" y="1207824"/>
            <a:ext cx="7595481" cy="1367983"/>
          </a:xfr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60BD3D2-EC66-4BD3-83DC-43EB2F735796}"/>
              </a:ext>
            </a:extLst>
          </p:cNvPr>
          <p:cNvSpPr/>
          <p:nvPr/>
        </p:nvSpPr>
        <p:spPr>
          <a:xfrm>
            <a:off x="1805799" y="6134691"/>
            <a:ext cx="4092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W-j Fu, J.M. Pawlowski, F.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Rennecke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zh-CN" sz="1600" i="1" dirty="0" err="1">
                <a:solidFill>
                  <a:schemeClr val="accent5">
                    <a:lumMod val="75000"/>
                  </a:schemeClr>
                </a:solidFill>
              </a:rPr>
              <a:t>Phys.Rev.D</a:t>
            </a:r>
            <a:r>
              <a:rPr lang="en-US" altLang="zh-CN" sz="1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101 (2020) 5, 054032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B75D3BD6-8F2E-4EAF-BC08-FCA78460283B}"/>
              </a:ext>
            </a:extLst>
          </p:cNvPr>
          <p:cNvSpPr/>
          <p:nvPr/>
        </p:nvSpPr>
        <p:spPr>
          <a:xfrm>
            <a:off x="1750757" y="1223799"/>
            <a:ext cx="3090295" cy="1325563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B2D93A-C51D-4056-912D-618889B7748A}"/>
              </a:ext>
            </a:extLst>
          </p:cNvPr>
          <p:cNvSpPr/>
          <p:nvPr/>
        </p:nvSpPr>
        <p:spPr>
          <a:xfrm>
            <a:off x="5284443" y="1207825"/>
            <a:ext cx="2978089" cy="134153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947D7C5-8AFF-4643-83F3-1F3F2CE70976}"/>
              </a:ext>
            </a:extLst>
          </p:cNvPr>
          <p:cNvSpPr/>
          <p:nvPr/>
        </p:nvSpPr>
        <p:spPr>
          <a:xfrm>
            <a:off x="2583310" y="2517942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Glue</a:t>
            </a:r>
            <a:r>
              <a:rPr lang="zh-CN" altLang="en-US" dirty="0"/>
              <a:t> </a:t>
            </a:r>
            <a:r>
              <a:rPr lang="en-US" altLang="zh-CN" dirty="0"/>
              <a:t>sector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A19130E-6D7B-4CE5-92BA-94D1B254EB11}"/>
              </a:ext>
            </a:extLst>
          </p:cNvPr>
          <p:cNvSpPr/>
          <p:nvPr/>
        </p:nvSpPr>
        <p:spPr>
          <a:xfrm>
            <a:off x="6157627" y="2531971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Matter</a:t>
            </a:r>
            <a:r>
              <a:rPr lang="zh-CN" altLang="en-US" dirty="0"/>
              <a:t> </a:t>
            </a:r>
            <a:r>
              <a:rPr lang="en-US" altLang="zh-CN" dirty="0"/>
              <a:t>sector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9E989A-73AA-45AB-9E0E-CCD8BD5CA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482" y="2864231"/>
            <a:ext cx="5072715" cy="2962720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1334793-F97C-4CA8-A65D-45A5FAB50448}"/>
              </a:ext>
            </a:extLst>
          </p:cNvPr>
          <p:cNvSpPr/>
          <p:nvPr/>
        </p:nvSpPr>
        <p:spPr>
          <a:xfrm>
            <a:off x="1576369" y="2927155"/>
            <a:ext cx="4518604" cy="126278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51C100D-7F17-41B5-A907-15C37106567E}"/>
              </a:ext>
            </a:extLst>
          </p:cNvPr>
          <p:cNvSpPr/>
          <p:nvPr/>
        </p:nvSpPr>
        <p:spPr>
          <a:xfrm>
            <a:off x="1586729" y="4257675"/>
            <a:ext cx="4518604" cy="159875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5869E5D0-17EA-4C8D-8F72-1F54A19520AF}"/>
              </a:ext>
            </a:extLst>
          </p:cNvPr>
          <p:cNvSpPr/>
          <p:nvPr/>
        </p:nvSpPr>
        <p:spPr>
          <a:xfrm>
            <a:off x="6103331" y="4746402"/>
            <a:ext cx="578647" cy="62130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5388EEB-EC7E-4E9F-BC95-E04B02EE3951}"/>
              </a:ext>
            </a:extLst>
          </p:cNvPr>
          <p:cNvSpPr/>
          <p:nvPr/>
        </p:nvSpPr>
        <p:spPr>
          <a:xfrm>
            <a:off x="6690102" y="3253162"/>
            <a:ext cx="5163872" cy="216311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A8992B7-D248-404F-B2A0-021115924D43}"/>
              </a:ext>
            </a:extLst>
          </p:cNvPr>
          <p:cNvCxnSpPr>
            <a:cxnSpLocks/>
          </p:cNvCxnSpPr>
          <p:nvPr/>
        </p:nvCxnSpPr>
        <p:spPr>
          <a:xfrm>
            <a:off x="6205786" y="2347149"/>
            <a:ext cx="853729" cy="69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695461B-9131-483F-A844-962335D7A20C}"/>
                  </a:ext>
                </a:extLst>
              </p:cNvPr>
              <p:cNvSpPr txBox="1"/>
              <p:nvPr/>
            </p:nvSpPr>
            <p:spPr>
              <a:xfrm>
                <a:off x="6939259" y="2862743"/>
                <a:ext cx="1407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Bahnschrift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695461B-9131-483F-A844-962335D7A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259" y="2862743"/>
                <a:ext cx="1407416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B0A3A5C-EC0C-4766-9885-7A065AB9CA1D}"/>
              </a:ext>
            </a:extLst>
          </p:cNvPr>
          <p:cNvCxnSpPr>
            <a:cxnSpLocks/>
          </p:cNvCxnSpPr>
          <p:nvPr/>
        </p:nvCxnSpPr>
        <p:spPr>
          <a:xfrm flipV="1">
            <a:off x="8307462" y="1347453"/>
            <a:ext cx="582269" cy="478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ABEED0F-FB2E-486B-AA02-20F2B5680EDB}"/>
                  </a:ext>
                </a:extLst>
              </p:cNvPr>
              <p:cNvSpPr txBox="1"/>
              <p:nvPr/>
            </p:nvSpPr>
            <p:spPr>
              <a:xfrm>
                <a:off x="8466930" y="1093957"/>
                <a:ext cx="1247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ABEED0F-FB2E-486B-AA02-20F2B568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930" y="1093957"/>
                <a:ext cx="124781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C85E5BD-145F-4177-9F2C-0B8A54A105F3}"/>
              </a:ext>
            </a:extLst>
          </p:cNvPr>
          <p:cNvCxnSpPr>
            <a:cxnSpLocks/>
          </p:cNvCxnSpPr>
          <p:nvPr/>
        </p:nvCxnSpPr>
        <p:spPr>
          <a:xfrm>
            <a:off x="9073931" y="1457268"/>
            <a:ext cx="14102" cy="63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53C17CA-CF3D-4B5F-8195-7E441B3A6110}"/>
                  </a:ext>
                </a:extLst>
              </p:cNvPr>
              <p:cNvSpPr txBox="1"/>
              <p:nvPr/>
            </p:nvSpPr>
            <p:spPr>
              <a:xfrm>
                <a:off x="8346675" y="2095937"/>
                <a:ext cx="1609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53C17CA-CF3D-4B5F-8195-7E441B3A6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675" y="2095937"/>
                <a:ext cx="1609612" cy="646331"/>
              </a:xfrm>
              <a:prstGeom prst="rect">
                <a:avLst/>
              </a:prstGeom>
              <a:blipFill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标题 1">
            <a:extLst>
              <a:ext uri="{FF2B5EF4-FFF2-40B4-BE49-F238E27FC236}">
                <a16:creationId xmlns:a16="http://schemas.microsoft.com/office/drawing/2014/main" id="{31557DBC-BE8A-48ED-A5F5-497C9907E9F9}"/>
              </a:ext>
            </a:extLst>
          </p:cNvPr>
          <p:cNvSpPr txBox="1">
            <a:spLocks/>
          </p:cNvSpPr>
          <p:nvPr/>
        </p:nvSpPr>
        <p:spPr>
          <a:xfrm>
            <a:off x="360553" y="224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2+1 flavor QCD Theory within FRG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D937F069-7EC3-4CE2-AD75-D0AE6C895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2802" y="5451739"/>
            <a:ext cx="4598643" cy="392666"/>
          </a:xfrm>
          <a:prstGeom prst="rect">
            <a:avLst/>
          </a:prstGeom>
        </p:spPr>
      </p:pic>
      <p:sp>
        <p:nvSpPr>
          <p:cNvPr id="32" name="灯片编号占位符 31">
            <a:extLst>
              <a:ext uri="{FF2B5EF4-FFF2-40B4-BE49-F238E27FC236}">
                <a16:creationId xmlns:a16="http://schemas.microsoft.com/office/drawing/2014/main" id="{B2BB1FC5-7CE3-4E54-ADEB-94DDC07F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DDDD4ECB-F78D-4C8E-BD83-A75C295EF7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948" y="5877513"/>
            <a:ext cx="2237205" cy="286718"/>
          </a:xfrm>
          <a:prstGeom prst="rect">
            <a:avLst/>
          </a:prstGeom>
        </p:spPr>
      </p:pic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232D6C6F-2657-6DD8-6F62-6AA062BCF64C}"/>
              </a:ext>
            </a:extLst>
          </p:cNvPr>
          <p:cNvCxnSpPr>
            <a:cxnSpLocks/>
          </p:cNvCxnSpPr>
          <p:nvPr/>
        </p:nvCxnSpPr>
        <p:spPr>
          <a:xfrm flipV="1">
            <a:off x="7667977" y="5826951"/>
            <a:ext cx="1763890" cy="446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812FE22-A325-5786-311D-463606910808}"/>
              </a:ext>
            </a:extLst>
          </p:cNvPr>
          <p:cNvSpPr txBox="1"/>
          <p:nvPr/>
        </p:nvSpPr>
        <p:spPr>
          <a:xfrm>
            <a:off x="6392654" y="6471653"/>
            <a:ext cx="4518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J.M. Pawlowski 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Phys.Rev.D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 58 (1998) 045011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7C155B-3D97-41AA-D948-615ABC6BDD67}"/>
              </a:ext>
            </a:extLst>
          </p:cNvPr>
          <p:cNvSpPr txBox="1"/>
          <p:nvPr/>
        </p:nvSpPr>
        <p:spPr>
          <a:xfrm>
            <a:off x="6376314" y="6159396"/>
            <a:ext cx="4444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Instantons information k</a:t>
            </a:r>
            <a:r>
              <a:rPr lang="zh-CN" altLang="en-US" dirty="0"/>
              <a:t>≳</a:t>
            </a:r>
            <a:r>
              <a:rPr lang="en-US" altLang="zh-CN" dirty="0"/>
              <a:t>700 [MeV]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06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1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35FFC932-F776-427A-ADE7-76F301FB1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62" y="3637759"/>
            <a:ext cx="4604403" cy="250651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F32CC1E-2148-4EF4-A979-C5E062D7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The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flow equations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5963214-5310-4D2F-93E4-E1E1AB881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7" y="3646878"/>
            <a:ext cx="5564135" cy="87325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AF3359D-1D61-437C-B470-616A7362C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82" y="1174085"/>
            <a:ext cx="4273562" cy="57286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4D2925E-5475-4D7E-A74A-AD3F0A094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02" y="1746949"/>
            <a:ext cx="5734408" cy="82325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14B18A2-5AC3-477B-BB05-2E615199E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83" y="2537161"/>
            <a:ext cx="7081854" cy="6830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A0E3F38-A8D1-4DF1-9D68-526A1A6F20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7" y="4565633"/>
            <a:ext cx="4535433" cy="87325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5D97429-4AC0-455D-B50A-77B3159CF8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6" y="5484388"/>
            <a:ext cx="4535433" cy="87325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9321C45-7C6D-47FA-9962-0E8396D6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3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A9FF7B42-875F-4FB4-A387-35FC4141676F}"/>
              </a:ext>
            </a:extLst>
          </p:cNvPr>
          <p:cNvGrpSpPr/>
          <p:nvPr/>
        </p:nvGrpSpPr>
        <p:grpSpPr>
          <a:xfrm>
            <a:off x="2831646" y="1608670"/>
            <a:ext cx="6550043" cy="1864526"/>
            <a:chOff x="1673964" y="1258193"/>
            <a:chExt cx="6550043" cy="186452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AF3359D-1D61-437C-B470-616A7362C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64" y="1258193"/>
              <a:ext cx="3777685" cy="50639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4D2925E-5475-4D7E-A74A-AD3F0A094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64" y="1764585"/>
              <a:ext cx="5046864" cy="72455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14B18A2-5AC3-477B-BB05-2E615199E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64" y="2490934"/>
              <a:ext cx="6550043" cy="631785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9F8A0D4-811A-4DAF-8EBD-C48712680F96}"/>
              </a:ext>
            </a:extLst>
          </p:cNvPr>
          <p:cNvGrpSpPr/>
          <p:nvPr/>
        </p:nvGrpSpPr>
        <p:grpSpPr>
          <a:xfrm>
            <a:off x="3017400" y="3756304"/>
            <a:ext cx="5564135" cy="2600241"/>
            <a:chOff x="1817773" y="3756304"/>
            <a:chExt cx="5564135" cy="2600241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5963214-5310-4D2F-93E4-E1E1AB881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773" y="3756304"/>
              <a:ext cx="5564135" cy="87325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A0E3F38-A8D1-4DF1-9D68-526A1A6F2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162" y="4610037"/>
              <a:ext cx="4535433" cy="873254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05D97429-4AC0-455D-B50A-77B3159CF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773" y="5483291"/>
              <a:ext cx="4535433" cy="873254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C3279949-4361-43DC-AAB4-588AD060E71E}"/>
              </a:ext>
            </a:extLst>
          </p:cNvPr>
          <p:cNvSpPr txBox="1"/>
          <p:nvPr/>
        </p:nvSpPr>
        <p:spPr>
          <a:xfrm>
            <a:off x="1609446" y="1042363"/>
            <a:ext cx="22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propagators :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12893B-7A7C-4B70-97C0-15C7F386B77A}"/>
              </a:ext>
            </a:extLst>
          </p:cNvPr>
          <p:cNvSpPr txBox="1"/>
          <p:nvPr/>
        </p:nvSpPr>
        <p:spPr>
          <a:xfrm>
            <a:off x="1609446" y="3402664"/>
            <a:ext cx="22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vertices: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A74EB65-7697-48B8-B9C6-84EE92C7BA2A}"/>
              </a:ext>
            </a:extLst>
          </p:cNvPr>
          <p:cNvSpPr/>
          <p:nvPr/>
        </p:nvSpPr>
        <p:spPr>
          <a:xfrm>
            <a:off x="2775517" y="1556485"/>
            <a:ext cx="4044734" cy="63178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1750E1F-3E1F-4D48-8B42-C4F28D9920D0}"/>
              </a:ext>
            </a:extLst>
          </p:cNvPr>
          <p:cNvSpPr/>
          <p:nvPr/>
        </p:nvSpPr>
        <p:spPr>
          <a:xfrm>
            <a:off x="2909741" y="4610037"/>
            <a:ext cx="4883632" cy="171129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F43A89C1-0535-4639-8EFE-CE061B2025DB}"/>
              </a:ext>
            </a:extLst>
          </p:cNvPr>
          <p:cNvSpPr txBox="1">
            <a:spLocks/>
          </p:cNvSpPr>
          <p:nvPr/>
        </p:nvSpPr>
        <p:spPr>
          <a:xfrm>
            <a:off x="7200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The flow equations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440819-A53E-4E85-994F-EF324756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E1B-B175-449B-BE1C-C97849C907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4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7E8D781C-41EF-4AF0-B7C3-665587534914}"/>
              </a:ext>
            </a:extLst>
          </p:cNvPr>
          <p:cNvGrpSpPr/>
          <p:nvPr/>
        </p:nvGrpSpPr>
        <p:grpSpPr>
          <a:xfrm>
            <a:off x="6084896" y="696101"/>
            <a:ext cx="5109750" cy="2758676"/>
            <a:chOff x="5966695" y="711235"/>
            <a:chExt cx="5463919" cy="2974407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35FFC932-F776-427A-ADE7-76F301FB1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695" y="711235"/>
              <a:ext cx="5463919" cy="2974407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401ED098-1EC2-420A-A22C-1832B21E50B9}"/>
                </a:ext>
              </a:extLst>
            </p:cNvPr>
            <p:cNvSpPr/>
            <p:nvPr/>
          </p:nvSpPr>
          <p:spPr>
            <a:xfrm>
              <a:off x="7576791" y="2815628"/>
              <a:ext cx="3725366" cy="87001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61F957AA-B475-439C-8DFD-65F03E93097E}"/>
                </a:ext>
              </a:extLst>
            </p:cNvPr>
            <p:cNvSpPr/>
            <p:nvPr/>
          </p:nvSpPr>
          <p:spPr>
            <a:xfrm>
              <a:off x="7576791" y="1878134"/>
              <a:ext cx="3725366" cy="870013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18EE7917-7E5B-40A9-84E6-24EA7A196AAE}"/>
                </a:ext>
              </a:extLst>
            </p:cNvPr>
            <p:cNvSpPr/>
            <p:nvPr/>
          </p:nvSpPr>
          <p:spPr>
            <a:xfrm>
              <a:off x="7746634" y="843491"/>
              <a:ext cx="3488966" cy="870013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86204EFC-D2C9-49B2-90BF-219B9E721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09" y="845067"/>
            <a:ext cx="3905089" cy="260339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81C2712-0B85-4D19-BE61-201541C2B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9" y="3702336"/>
            <a:ext cx="3680570" cy="276042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F32CC1E-2148-4EF4-A979-C5E062D7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Four-quark vertex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7AAF5B-5AF4-4915-B907-2736AEC8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8D38-BFAA-4CE6-9DF1-ED0490544D4A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F761E7A-6615-4D72-AB4E-6A5807938714}"/>
              </a:ext>
            </a:extLst>
          </p:cNvPr>
          <p:cNvSpPr txBox="1"/>
          <p:nvPr/>
        </p:nvSpPr>
        <p:spPr>
          <a:xfrm>
            <a:off x="7331787" y="4011193"/>
            <a:ext cx="40220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Ignore the mixed quark-gluon-meson box </a:t>
            </a:r>
          </a:p>
          <a:p>
            <a:endParaRPr lang="en-US" altLang="zh-CN" sz="2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scalar and pseudoscalar channel</a:t>
            </a:r>
            <a:endParaRPr lang="zh-CN" altLang="en-US" sz="24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6BB96BD-CEF7-46A8-B107-E6FF98AE7D7B}"/>
              </a:ext>
            </a:extLst>
          </p:cNvPr>
          <p:cNvSpPr txBox="1"/>
          <p:nvPr/>
        </p:nvSpPr>
        <p:spPr>
          <a:xfrm>
            <a:off x="719999" y="3219844"/>
            <a:ext cx="6611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F.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Ihssen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, J. M. Pawlowski, F. R. Sattler, N. Wink, arXiv:2408.08413</a:t>
            </a:r>
          </a:p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W.-j. Fu, C. Huang, J. M. Pawlowski, Y.-y Tan, L.-j. Zhou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arXiv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: 2502.14388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96CA882-8F9D-4458-96B5-48561DF236F4}"/>
              </a:ext>
            </a:extLst>
          </p:cNvPr>
          <p:cNvSpPr txBox="1"/>
          <p:nvPr/>
        </p:nvSpPr>
        <p:spPr>
          <a:xfrm>
            <a:off x="880347" y="6395444"/>
            <a:ext cx="7525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Z.-n. Wang, C. Huang, R. Wen, S. Yin, W.-j. Fu,  (2025) in preparation</a:t>
            </a:r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C64662B-F31C-47C7-8C8C-615BCF018C38}"/>
              </a:ext>
            </a:extLst>
          </p:cNvPr>
          <p:cNvSpPr/>
          <p:nvPr/>
        </p:nvSpPr>
        <p:spPr>
          <a:xfrm rot="19716741">
            <a:off x="1017572" y="4369730"/>
            <a:ext cx="5358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016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noFill/>
              </a:rPr>
              <a:t>Preliminary</a:t>
            </a:r>
            <a:endParaRPr lang="zh-CN" altLang="en-US" sz="5400" b="1" cap="none" spc="0" dirty="0">
              <a:ln w="10160">
                <a:solidFill>
                  <a:schemeClr val="bg2">
                    <a:lumMod val="75000"/>
                  </a:schemeClr>
                </a:solidFill>
                <a:prstDash val="solid"/>
              </a:ln>
              <a:noFill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C297C76-E804-4C98-AEB9-93DBC0874741}"/>
              </a:ext>
            </a:extLst>
          </p:cNvPr>
          <p:cNvSpPr txBox="1"/>
          <p:nvPr/>
        </p:nvSpPr>
        <p:spPr>
          <a:xfrm>
            <a:off x="813475" y="4715020"/>
            <a:ext cx="1192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Fierz-complete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215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35FFC932-F776-427A-ADE7-76F301FB1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63" y="339087"/>
            <a:ext cx="5008189" cy="27263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F32CC1E-2148-4EF4-A979-C5E062D7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Dynamical hadronization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6768D24-40F4-4C1A-983C-19CAE7757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95" y="3114675"/>
            <a:ext cx="4129145" cy="1163253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7AAF5B-5AF4-4915-B907-2736AEC8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8D38-BFAA-4CE6-9DF1-ED0490544D4A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355AB10-944E-4F64-83E1-D0BA36F60AB1}"/>
              </a:ext>
            </a:extLst>
          </p:cNvPr>
          <p:cNvSpPr txBox="1"/>
          <p:nvPr/>
        </p:nvSpPr>
        <p:spPr>
          <a:xfrm>
            <a:off x="640040" y="1104367"/>
            <a:ext cx="48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scale dependent meson fields: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0F44BF-938E-4DCD-B433-73B1AE822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195" y="1410468"/>
            <a:ext cx="4334413" cy="4050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1AA9B6-CB56-4211-BC72-09C491DC5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014" y="1834979"/>
            <a:ext cx="2064838" cy="99032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C6C4092-075F-4EBF-A107-51E4EA0544B9}"/>
              </a:ext>
            </a:extLst>
          </p:cNvPr>
          <p:cNvSpPr txBox="1"/>
          <p:nvPr/>
        </p:nvSpPr>
        <p:spPr>
          <a:xfrm>
            <a:off x="717173" y="2787137"/>
            <a:ext cx="556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dirty="0" err="1"/>
              <a:t>Wetterich</a:t>
            </a:r>
            <a:r>
              <a:rPr lang="en-US" altLang="zh-CN" dirty="0"/>
              <a:t> equation with dynamical hadronization: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98D7124-78D0-4CA4-A05A-EC0BFBDF4EC5}"/>
              </a:ext>
            </a:extLst>
          </p:cNvPr>
          <p:cNvSpPr txBox="1"/>
          <p:nvPr/>
        </p:nvSpPr>
        <p:spPr>
          <a:xfrm>
            <a:off x="717173" y="4235076"/>
            <a:ext cx="48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the fully hadronized condition: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BB19E09-C74D-4A2A-9954-8C9877D3C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7320" y="4614411"/>
            <a:ext cx="1370225" cy="3264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E72214-7D44-45B8-9B90-8160145A3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831" y="5277374"/>
            <a:ext cx="2927889" cy="122341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14ACE24-E3E4-46D0-A240-7A07B0DCA0AB}"/>
              </a:ext>
            </a:extLst>
          </p:cNvPr>
          <p:cNvSpPr txBox="1"/>
          <p:nvPr/>
        </p:nvSpPr>
        <p:spPr>
          <a:xfrm>
            <a:off x="717173" y="4950894"/>
            <a:ext cx="48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 get the hadronization functions :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82FC06D-B6B4-4F42-A721-E6FAEA8BE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1039" y="3433397"/>
            <a:ext cx="1831610" cy="9978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58143A2-51E7-4F0C-AF78-567B6B079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5527" r="46171" b="68318"/>
          <a:stretch/>
        </p:blipFill>
        <p:spPr>
          <a:xfrm>
            <a:off x="6552663" y="3503256"/>
            <a:ext cx="1237932" cy="855481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9F5EAD6E-A0BF-4BFB-830A-0C0AB75DAAD4}"/>
              </a:ext>
            </a:extLst>
          </p:cNvPr>
          <p:cNvSpPr/>
          <p:nvPr/>
        </p:nvSpPr>
        <p:spPr>
          <a:xfrm>
            <a:off x="7975079" y="3734678"/>
            <a:ext cx="1237931" cy="4581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           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C52F68B-E165-4B82-93D9-B2EB0D6361F8}"/>
              </a:ext>
            </a:extLst>
          </p:cNvPr>
          <p:cNvSpPr txBox="1"/>
          <p:nvPr/>
        </p:nvSpPr>
        <p:spPr>
          <a:xfrm>
            <a:off x="6476905" y="4442735"/>
            <a:ext cx="5472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Gies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Wetterich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 , PRD 65 (2002) 065001; 69 (2004) 025001</a:t>
            </a:r>
          </a:p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Pawlowski, AP 322 (2007) 2831</a:t>
            </a:r>
          </a:p>
          <a:p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Flörchinger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</a:rPr>
              <a:t>Wetterich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, PLB 680 (2009) 371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01ED098-1EC2-420A-A22C-1832B21E50B9}"/>
              </a:ext>
            </a:extLst>
          </p:cNvPr>
          <p:cNvSpPr/>
          <p:nvPr/>
        </p:nvSpPr>
        <p:spPr>
          <a:xfrm>
            <a:off x="7932151" y="2260920"/>
            <a:ext cx="3542676" cy="837638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2E54773-3347-4C1F-BEDE-70A80C7248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4515" y="5343535"/>
            <a:ext cx="4369493" cy="11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0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7664</TotalTime>
  <Words>984</Words>
  <Application>Microsoft Office PowerPoint</Application>
  <PresentationFormat>宽屏</PresentationFormat>
  <Paragraphs>150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华文宋体</vt:lpstr>
      <vt:lpstr>Arial</vt:lpstr>
      <vt:lpstr>Bahnschrift Light</vt:lpstr>
      <vt:lpstr>Calibri Light</vt:lpstr>
      <vt:lpstr>Cambria</vt:lpstr>
      <vt:lpstr>Cambria Math</vt:lpstr>
      <vt:lpstr>Office 主题​​</vt:lpstr>
      <vt:lpstr>Baryon-strangeness Correlation and QCD Phase diagram</vt:lpstr>
      <vt:lpstr>Outline</vt:lpstr>
      <vt:lpstr>Introduction</vt:lpstr>
      <vt:lpstr>PowerPoint 演示文稿</vt:lpstr>
      <vt:lpstr>PowerPoint 演示文稿</vt:lpstr>
      <vt:lpstr>The flow equations</vt:lpstr>
      <vt:lpstr>PowerPoint 演示文稿</vt:lpstr>
      <vt:lpstr>Four-quark vertex</vt:lpstr>
      <vt:lpstr>Dynamical hadronization</vt:lpstr>
      <vt:lpstr>The Gluon Propagator at T=0 and Finite T</vt:lpstr>
      <vt:lpstr>Quarks and Mesons Masses</vt:lpstr>
      <vt:lpstr>PowerPoint 演示文稿</vt:lpstr>
      <vt:lpstr>The light and reduced chiral condensate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Strangeness neutrality and QCD phase structure from functional renormalization group</dc:title>
  <dc:creator>睿 温</dc:creator>
  <cp:lastModifiedBy>睿 温</cp:lastModifiedBy>
  <cp:revision>161</cp:revision>
  <dcterms:created xsi:type="dcterms:W3CDTF">2024-08-29T06:25:58Z</dcterms:created>
  <dcterms:modified xsi:type="dcterms:W3CDTF">2025-10-11T01:11:13Z</dcterms:modified>
</cp:coreProperties>
</file>