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4" r:id="rId2"/>
    <p:sldId id="263" r:id="rId3"/>
    <p:sldId id="258" r:id="rId4"/>
    <p:sldId id="278" r:id="rId5"/>
    <p:sldId id="282" r:id="rId6"/>
    <p:sldId id="293" r:id="rId7"/>
    <p:sldId id="289" r:id="rId8"/>
    <p:sldId id="290" r:id="rId9"/>
    <p:sldId id="269" r:id="rId10"/>
    <p:sldId id="291" r:id="rId11"/>
    <p:sldId id="287" r:id="rId12"/>
    <p:sldId id="286" r:id="rId13"/>
    <p:sldId id="288" r:id="rId14"/>
    <p:sldId id="284" r:id="rId15"/>
    <p:sldId id="256"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19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97" autoAdjust="0"/>
    <p:restoredTop sz="96236" autoAdjust="0"/>
  </p:normalViewPr>
  <p:slideViewPr>
    <p:cSldViewPr snapToGrid="0">
      <p:cViewPr varScale="1">
        <p:scale>
          <a:sx n="104" d="100"/>
          <a:sy n="104" d="100"/>
        </p:scale>
        <p:origin x="108"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DB1754-D113-4B43-9873-D526639FBB3B}" type="datetimeFigureOut">
              <a:rPr lang="zh-CN" altLang="en-US" smtClean="0"/>
              <a:t>2025/4/1</a:t>
            </a:fld>
            <a:endParaRPr lang="zh-CN"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11C222-A0E6-4A60-8975-011BCE83D426}" type="slidenum">
              <a:rPr lang="zh-CN" altLang="en-US" smtClean="0"/>
              <a:t>‹#›</a:t>
            </a:fld>
            <a:endParaRPr lang="zh-CN" altLang="en-US"/>
          </a:p>
        </p:txBody>
      </p:sp>
    </p:spTree>
    <p:extLst>
      <p:ext uri="{BB962C8B-B14F-4D97-AF65-F5344CB8AC3E}">
        <p14:creationId xmlns:p14="http://schemas.microsoft.com/office/powerpoint/2010/main" val="527819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首先是介绍，在</a:t>
            </a:r>
            <a:r>
              <a:rPr lang="en-US" altLang="zh-CN" dirty="0"/>
              <a:t>CEPC</a:t>
            </a:r>
            <a:r>
              <a:rPr lang="zh-CN" altLang="en-US" dirty="0"/>
              <a:t>上，快速亮度探测器用于测量每个束团的亮度，为束流的校准提供信息。快速亮度探测器位于质心系下</a:t>
            </a:r>
            <a:r>
              <a:rPr lang="en-US" altLang="zh-CN" dirty="0"/>
              <a:t>theta</a:t>
            </a:r>
            <a:r>
              <a:rPr lang="zh-CN" altLang="en-US" dirty="0"/>
              <a:t>约为</a:t>
            </a:r>
            <a:r>
              <a:rPr lang="en-US" altLang="zh-CN" dirty="0"/>
              <a:t>10</a:t>
            </a:r>
            <a:r>
              <a:rPr lang="zh-CN" altLang="en-US" dirty="0"/>
              <a:t>毫弧度位置，探测小角度</a:t>
            </a:r>
            <a:r>
              <a:rPr lang="en-US" altLang="zh-CN" dirty="0"/>
              <a:t>Bhabha</a:t>
            </a:r>
            <a:r>
              <a:rPr lang="zh-CN" altLang="en-US" dirty="0"/>
              <a:t>散射粒子在铜束流管上产生的簇射。使用</a:t>
            </a:r>
            <a:r>
              <a:rPr lang="en-US" altLang="zh-CN" dirty="0" err="1"/>
              <a:t>sCVD</a:t>
            </a:r>
            <a:r>
              <a:rPr lang="zh-CN" altLang="en-US" dirty="0"/>
              <a:t>金刚石作为探测器的主要材料，其具有高载流子迁移率，和较宽的能隙，并具有很强的共价键，抗辐照能力较好</a:t>
            </a:r>
          </a:p>
        </p:txBody>
      </p:sp>
      <p:sp>
        <p:nvSpPr>
          <p:cNvPr id="4" name="Slide Number Placeholder 3"/>
          <p:cNvSpPr>
            <a:spLocks noGrp="1"/>
          </p:cNvSpPr>
          <p:nvPr>
            <p:ph type="sldNum" sz="quarter" idx="5"/>
          </p:nvPr>
        </p:nvSpPr>
        <p:spPr/>
        <p:txBody>
          <a:bodyPr/>
          <a:lstStyle/>
          <a:p>
            <a:fld id="{F711C222-A0E6-4A60-8975-011BCE83D426}" type="slidenum">
              <a:rPr lang="zh-CN" altLang="en-US" smtClean="0"/>
              <a:t>3</a:t>
            </a:fld>
            <a:endParaRPr lang="zh-CN" altLang="en-US"/>
          </a:p>
        </p:txBody>
      </p:sp>
    </p:spTree>
    <p:extLst>
      <p:ext uri="{BB962C8B-B14F-4D97-AF65-F5344CB8AC3E}">
        <p14:creationId xmlns:p14="http://schemas.microsoft.com/office/powerpoint/2010/main" val="1818968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68ECF-AA9C-20C6-34A9-84CD321D7E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879A1A-F277-C4A4-409C-734FF05719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5EBB01-F574-19D4-403A-56F5ECF0E061}"/>
              </a:ext>
            </a:extLst>
          </p:cNvPr>
          <p:cNvSpPr>
            <a:spLocks noGrp="1"/>
          </p:cNvSpPr>
          <p:nvPr>
            <p:ph type="body" idx="1"/>
          </p:nvPr>
        </p:nvSpPr>
        <p:spPr/>
        <p:txBody>
          <a:bodyPr/>
          <a:lstStyle/>
          <a:p>
            <a:r>
              <a:rPr lang="zh-CN" altLang="en-US" dirty="0"/>
              <a:t>这是遇到的正在想办法解决的问题，首先是根据探测器的位置计算出，粒子应以 </a:t>
            </a:r>
            <a:r>
              <a:rPr lang="en-US" altLang="zh-CN" dirty="0"/>
              <a:t>24.32~31.58 </a:t>
            </a:r>
            <a:r>
              <a:rPr lang="zh-CN" altLang="en-US" dirty="0"/>
              <a:t>毫弧度的方向击中探测器，但设定方向后会报错。二是粒子设定在 </a:t>
            </a:r>
            <a:r>
              <a:rPr lang="en-US" altLang="zh-CN" dirty="0"/>
              <a:t>1ns </a:t>
            </a:r>
            <a:r>
              <a:rPr lang="zh-CN" altLang="en-US" dirty="0"/>
              <a:t>时击中探测器，但实际模拟中在</a:t>
            </a:r>
            <a:r>
              <a:rPr lang="en-US" altLang="zh-CN" dirty="0"/>
              <a:t>t=0</a:t>
            </a:r>
            <a:r>
              <a:rPr lang="zh-CN" altLang="en-US" dirty="0"/>
              <a:t>就击中了探测器。三是肖特基接触不收敛的问题。</a:t>
            </a:r>
            <a:endParaRPr lang="en-US" altLang="zh-CN" dirty="0"/>
          </a:p>
          <a:p>
            <a:endParaRPr lang="zh-CN" altLang="en-US" dirty="0"/>
          </a:p>
        </p:txBody>
      </p:sp>
      <p:sp>
        <p:nvSpPr>
          <p:cNvPr id="4" name="Slide Number Placeholder 3">
            <a:extLst>
              <a:ext uri="{FF2B5EF4-FFF2-40B4-BE49-F238E27FC236}">
                <a16:creationId xmlns:a16="http://schemas.microsoft.com/office/drawing/2014/main" id="{5A174A00-0BB3-3CA4-3F88-19238B361425}"/>
              </a:ext>
            </a:extLst>
          </p:cNvPr>
          <p:cNvSpPr>
            <a:spLocks noGrp="1"/>
          </p:cNvSpPr>
          <p:nvPr>
            <p:ph type="sldNum" sz="quarter" idx="5"/>
          </p:nvPr>
        </p:nvSpPr>
        <p:spPr/>
        <p:txBody>
          <a:bodyPr/>
          <a:lstStyle/>
          <a:p>
            <a:fld id="{F711C222-A0E6-4A60-8975-011BCE83D426}" type="slidenum">
              <a:rPr lang="zh-CN" altLang="en-US" smtClean="0"/>
              <a:t>14</a:t>
            </a:fld>
            <a:endParaRPr lang="zh-CN" altLang="en-US"/>
          </a:p>
        </p:txBody>
      </p:sp>
    </p:spTree>
    <p:extLst>
      <p:ext uri="{BB962C8B-B14F-4D97-AF65-F5344CB8AC3E}">
        <p14:creationId xmlns:p14="http://schemas.microsoft.com/office/powerpoint/2010/main" val="2484671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总结，快速亮度探测器以气相沉积金刚石为材料，因其具有高载流子迁移率，宽能带和高抗辐照能力。构建了用于粒子击中模拟探测器的几何结构，并加入了</a:t>
            </a:r>
            <a:r>
              <a:rPr lang="en-US" altLang="zh-CN" dirty="0"/>
              <a:t>10</a:t>
            </a:r>
            <a:r>
              <a:rPr lang="zh-CN" altLang="en-US" dirty="0"/>
              <a:t>的</a:t>
            </a:r>
            <a:r>
              <a:rPr lang="en-US" altLang="zh-CN" dirty="0"/>
              <a:t>10</a:t>
            </a:r>
            <a:r>
              <a:rPr lang="zh-CN" altLang="en-US" dirty="0"/>
              <a:t>次方的硼掺杂。绘制了金刚石探测器的</a:t>
            </a:r>
            <a:r>
              <a:rPr lang="en-US" altLang="zh-CN" dirty="0"/>
              <a:t>IV</a:t>
            </a:r>
            <a:r>
              <a:rPr lang="zh-CN" altLang="en-US" dirty="0"/>
              <a:t>特性曲线，比较了加入流体力学物理模型与否的效果。对粒子击中进行了瞬态模拟，绘制了信号的曲线。</a:t>
            </a:r>
          </a:p>
        </p:txBody>
      </p:sp>
      <p:sp>
        <p:nvSpPr>
          <p:cNvPr id="4" name="Slide Number Placeholder 3"/>
          <p:cNvSpPr>
            <a:spLocks noGrp="1"/>
          </p:cNvSpPr>
          <p:nvPr>
            <p:ph type="sldNum" sz="quarter" idx="5"/>
          </p:nvPr>
        </p:nvSpPr>
        <p:spPr/>
        <p:txBody>
          <a:bodyPr/>
          <a:lstStyle/>
          <a:p>
            <a:fld id="{F711C222-A0E6-4A60-8975-011BCE83D426}" type="slidenum">
              <a:rPr lang="zh-CN" altLang="en-US" smtClean="0"/>
              <a:t>15</a:t>
            </a:fld>
            <a:endParaRPr lang="zh-CN" altLang="en-US"/>
          </a:p>
        </p:txBody>
      </p:sp>
    </p:spTree>
    <p:extLst>
      <p:ext uri="{BB962C8B-B14F-4D97-AF65-F5344CB8AC3E}">
        <p14:creationId xmlns:p14="http://schemas.microsoft.com/office/powerpoint/2010/main" val="2211724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75CB7-9DBB-F158-4DF4-1D30ECD632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FB4D41-D386-F124-FA40-C4A4239F80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F1D57B-927B-FD16-9A69-0EE0ABF3264D}"/>
              </a:ext>
            </a:extLst>
          </p:cNvPr>
          <p:cNvSpPr>
            <a:spLocks noGrp="1"/>
          </p:cNvSpPr>
          <p:nvPr>
            <p:ph type="body" idx="1"/>
          </p:nvPr>
        </p:nvSpPr>
        <p:spPr/>
        <p:txBody>
          <a:bodyPr/>
          <a:lstStyle/>
          <a:p>
            <a:r>
              <a:rPr lang="zh-CN" altLang="en-US" dirty="0"/>
              <a:t>用于模拟粒子击中的模型尺寸是</a:t>
            </a:r>
            <a:r>
              <a:rPr lang="en-US" altLang="zh-CN" dirty="0"/>
              <a:t>2000*2000*500</a:t>
            </a:r>
            <a:r>
              <a:rPr lang="zh-CN" altLang="en-US" dirty="0"/>
              <a:t>微米，正面两个电极，每个是</a:t>
            </a:r>
            <a:r>
              <a:rPr lang="en-US" altLang="zh-CN" dirty="0"/>
              <a:t>900*1900</a:t>
            </a:r>
            <a:r>
              <a:rPr lang="zh-CN" altLang="en-US" dirty="0"/>
              <a:t>微米，背面一个电极，</a:t>
            </a:r>
            <a:r>
              <a:rPr lang="en-US" altLang="zh-CN" dirty="0"/>
              <a:t>1900*1900</a:t>
            </a:r>
            <a:r>
              <a:rPr lang="zh-CN" altLang="en-US" dirty="0"/>
              <a:t>微米，电极均设置为欧姆接触。在接近电极的</a:t>
            </a:r>
            <a:r>
              <a:rPr lang="en-US" altLang="zh-CN" dirty="0"/>
              <a:t>10</a:t>
            </a:r>
            <a:r>
              <a:rPr lang="zh-CN" altLang="en-US" dirty="0"/>
              <a:t>微米区域增加网格密度，厚度从最大每格</a:t>
            </a:r>
            <a:r>
              <a:rPr lang="en-US" altLang="zh-CN" dirty="0"/>
              <a:t>10</a:t>
            </a:r>
            <a:r>
              <a:rPr lang="zh-CN" altLang="en-US" dirty="0"/>
              <a:t>微米降为</a:t>
            </a:r>
            <a:r>
              <a:rPr lang="en-US" altLang="zh-CN" dirty="0"/>
              <a:t>1</a:t>
            </a:r>
            <a:r>
              <a:rPr lang="zh-CN" altLang="en-US" dirty="0"/>
              <a:t>微米</a:t>
            </a:r>
          </a:p>
        </p:txBody>
      </p:sp>
      <p:sp>
        <p:nvSpPr>
          <p:cNvPr id="4" name="Slide Number Placeholder 3">
            <a:extLst>
              <a:ext uri="{FF2B5EF4-FFF2-40B4-BE49-F238E27FC236}">
                <a16:creationId xmlns:a16="http://schemas.microsoft.com/office/drawing/2014/main" id="{0A3AE51F-5FE7-E447-84F2-B7287724810E}"/>
              </a:ext>
            </a:extLst>
          </p:cNvPr>
          <p:cNvSpPr>
            <a:spLocks noGrp="1"/>
          </p:cNvSpPr>
          <p:nvPr>
            <p:ph type="sldNum" sz="quarter" idx="5"/>
          </p:nvPr>
        </p:nvSpPr>
        <p:spPr/>
        <p:txBody>
          <a:bodyPr/>
          <a:lstStyle/>
          <a:p>
            <a:fld id="{F711C222-A0E6-4A60-8975-011BCE83D426}" type="slidenum">
              <a:rPr lang="zh-CN" altLang="en-US" smtClean="0"/>
              <a:t>4</a:t>
            </a:fld>
            <a:endParaRPr lang="zh-CN" altLang="en-US"/>
          </a:p>
        </p:txBody>
      </p:sp>
    </p:spTree>
    <p:extLst>
      <p:ext uri="{BB962C8B-B14F-4D97-AF65-F5344CB8AC3E}">
        <p14:creationId xmlns:p14="http://schemas.microsoft.com/office/powerpoint/2010/main" val="2510882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根据文献中所述，金刚石中的硼杂质浓度为低于</a:t>
            </a:r>
            <a:r>
              <a:rPr lang="en-US" altLang="zh-CN" dirty="0"/>
              <a:t>1ppb</a:t>
            </a:r>
            <a:r>
              <a:rPr lang="zh-CN" altLang="en-US" dirty="0"/>
              <a:t>，也就是</a:t>
            </a:r>
            <a:r>
              <a:rPr lang="en-US" altLang="zh-CN" dirty="0"/>
              <a:t>10</a:t>
            </a:r>
            <a:r>
              <a:rPr lang="zh-CN" altLang="en-US" dirty="0"/>
              <a:t>的</a:t>
            </a:r>
            <a:r>
              <a:rPr lang="en-US" altLang="zh-CN" dirty="0"/>
              <a:t>14</a:t>
            </a:r>
            <a:r>
              <a:rPr lang="zh-CN" altLang="en-US" dirty="0"/>
              <a:t>次方每立方厘米。但硼的浓度并不是载流子的浓度，载流子浓度低于硼的浓度，文献中根据实验结果取值为</a:t>
            </a:r>
            <a:r>
              <a:rPr lang="en-US" altLang="zh-CN" dirty="0"/>
              <a:t>10</a:t>
            </a:r>
            <a:r>
              <a:rPr lang="zh-CN" altLang="en-US" dirty="0"/>
              <a:t>的</a:t>
            </a:r>
            <a:r>
              <a:rPr lang="en-US" altLang="zh-CN" dirty="0"/>
              <a:t>10</a:t>
            </a:r>
            <a:r>
              <a:rPr lang="zh-CN" altLang="en-US" dirty="0"/>
              <a:t>次方每立方厘米。根据生产厂家所说，我们使用的金刚石的硼杂质浓度会高于</a:t>
            </a:r>
            <a:r>
              <a:rPr lang="en-US" altLang="zh-CN" dirty="0"/>
              <a:t>10</a:t>
            </a:r>
            <a:r>
              <a:rPr lang="zh-CN" altLang="en-US" dirty="0"/>
              <a:t>的</a:t>
            </a:r>
            <a:r>
              <a:rPr lang="en-US" altLang="zh-CN" dirty="0"/>
              <a:t>14</a:t>
            </a:r>
            <a:r>
              <a:rPr lang="zh-CN" altLang="en-US" dirty="0"/>
              <a:t>次方，但载流子浓度还需要后续实验测量。目前模拟的载流子浓度暂时取</a:t>
            </a:r>
            <a:r>
              <a:rPr lang="en-US" altLang="zh-CN" dirty="0"/>
              <a:t>10</a:t>
            </a:r>
            <a:r>
              <a:rPr lang="zh-CN" altLang="en-US" dirty="0"/>
              <a:t>的</a:t>
            </a:r>
            <a:r>
              <a:rPr lang="en-US" altLang="zh-CN" dirty="0"/>
              <a:t>10</a:t>
            </a:r>
            <a:r>
              <a:rPr lang="zh-CN" altLang="en-US" dirty="0"/>
              <a:t>次方每立方厘米</a:t>
            </a:r>
          </a:p>
        </p:txBody>
      </p:sp>
      <p:sp>
        <p:nvSpPr>
          <p:cNvPr id="4" name="Slide Number Placeholder 3"/>
          <p:cNvSpPr>
            <a:spLocks noGrp="1"/>
          </p:cNvSpPr>
          <p:nvPr>
            <p:ph type="sldNum" sz="quarter" idx="5"/>
          </p:nvPr>
        </p:nvSpPr>
        <p:spPr/>
        <p:txBody>
          <a:bodyPr/>
          <a:lstStyle/>
          <a:p>
            <a:fld id="{F711C222-A0E6-4A60-8975-011BCE83D426}" type="slidenum">
              <a:rPr lang="zh-CN" altLang="en-US" smtClean="0"/>
              <a:t>5</a:t>
            </a:fld>
            <a:endParaRPr lang="zh-CN" altLang="en-US"/>
          </a:p>
        </p:txBody>
      </p:sp>
    </p:spTree>
    <p:extLst>
      <p:ext uri="{BB962C8B-B14F-4D97-AF65-F5344CB8AC3E}">
        <p14:creationId xmlns:p14="http://schemas.microsoft.com/office/powerpoint/2010/main" val="2464872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651BF-F32B-0FF6-8FEA-55FF9338DC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F9927F-64B5-DD8F-9615-7952C0F31D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6C3DDA-2406-05DD-0C3A-9DFE68097E11}"/>
              </a:ext>
            </a:extLst>
          </p:cNvPr>
          <p:cNvSpPr>
            <a:spLocks noGrp="1"/>
          </p:cNvSpPr>
          <p:nvPr>
            <p:ph type="body" idx="1"/>
          </p:nvPr>
        </p:nvSpPr>
        <p:spPr/>
        <p:txBody>
          <a:bodyPr/>
          <a:lstStyle/>
          <a:p>
            <a:r>
              <a:rPr lang="zh-CN" altLang="en-US" dirty="0"/>
              <a:t>这是使用的物理模型，有掺杂禁带变窄模型，迁移率模型，迁移率模型中关闭固定迁移率模型，使用依赖掺杂浓度的迁移率模型，高场饱和模型，界面散射模型。然后是依赖掺杂浓度的</a:t>
            </a:r>
            <a:r>
              <a:rPr lang="en-US" altLang="zh-CN" dirty="0"/>
              <a:t>SRH</a:t>
            </a:r>
            <a:r>
              <a:rPr lang="zh-CN" altLang="en-US" dirty="0"/>
              <a:t>复合和雪崩击穿模型。再加上流体力学模型和其所需的温度参数</a:t>
            </a:r>
            <a:r>
              <a:rPr lang="en-US" altLang="zh-CN" dirty="0"/>
              <a:t>298</a:t>
            </a:r>
            <a:r>
              <a:rPr lang="zh-CN" altLang="en-US" dirty="0"/>
              <a:t>开尔文，</a:t>
            </a:r>
            <a:r>
              <a:rPr lang="en-US" altLang="zh-CN" dirty="0"/>
              <a:t>25</a:t>
            </a:r>
            <a:r>
              <a:rPr lang="zh-CN" altLang="en-US" dirty="0"/>
              <a:t>摄氏度。</a:t>
            </a:r>
          </a:p>
        </p:txBody>
      </p:sp>
      <p:sp>
        <p:nvSpPr>
          <p:cNvPr id="4" name="Slide Number Placeholder 3">
            <a:extLst>
              <a:ext uri="{FF2B5EF4-FFF2-40B4-BE49-F238E27FC236}">
                <a16:creationId xmlns:a16="http://schemas.microsoft.com/office/drawing/2014/main" id="{D3ABCD45-6639-09A2-D9EA-174A95210647}"/>
              </a:ext>
            </a:extLst>
          </p:cNvPr>
          <p:cNvSpPr>
            <a:spLocks noGrp="1"/>
          </p:cNvSpPr>
          <p:nvPr>
            <p:ph type="sldNum" sz="quarter" idx="5"/>
          </p:nvPr>
        </p:nvSpPr>
        <p:spPr/>
        <p:txBody>
          <a:bodyPr/>
          <a:lstStyle/>
          <a:p>
            <a:fld id="{F711C222-A0E6-4A60-8975-011BCE83D426}" type="slidenum">
              <a:rPr lang="zh-CN" altLang="en-US" smtClean="0"/>
              <a:t>7</a:t>
            </a:fld>
            <a:endParaRPr lang="zh-CN" altLang="en-US"/>
          </a:p>
        </p:txBody>
      </p:sp>
    </p:spTree>
    <p:extLst>
      <p:ext uri="{BB962C8B-B14F-4D97-AF65-F5344CB8AC3E}">
        <p14:creationId xmlns:p14="http://schemas.microsoft.com/office/powerpoint/2010/main" val="1314712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A27EF-F224-930A-29EE-02D59FE1B7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EF6D03-3BB4-A252-599E-8B3C89A531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E9A1AD-87D7-9352-C9F1-A427C303FC17}"/>
              </a:ext>
            </a:extLst>
          </p:cNvPr>
          <p:cNvSpPr>
            <a:spLocks noGrp="1"/>
          </p:cNvSpPr>
          <p:nvPr>
            <p:ph type="body" idx="1"/>
          </p:nvPr>
        </p:nvSpPr>
        <p:spPr/>
        <p:txBody>
          <a:bodyPr/>
          <a:lstStyle/>
          <a:p>
            <a:r>
              <a:rPr lang="zh-CN" altLang="en-US" dirty="0"/>
              <a:t>流体力学模型，包括掺杂浓度梯度的影响、载流子温度梯度的影响和电子空穴有效质量在空间不同区域不同时的影响。由于我们使用的金刚石是均匀掺杂，载流子种类相同，因此主要起作用的是载流子温度梯度影响，也就是考虑了载流子能量输运。</a:t>
            </a:r>
          </a:p>
        </p:txBody>
      </p:sp>
      <p:sp>
        <p:nvSpPr>
          <p:cNvPr id="4" name="Slide Number Placeholder 3">
            <a:extLst>
              <a:ext uri="{FF2B5EF4-FFF2-40B4-BE49-F238E27FC236}">
                <a16:creationId xmlns:a16="http://schemas.microsoft.com/office/drawing/2014/main" id="{BD990B59-1CD1-3D88-C096-3F494F470945}"/>
              </a:ext>
            </a:extLst>
          </p:cNvPr>
          <p:cNvSpPr>
            <a:spLocks noGrp="1"/>
          </p:cNvSpPr>
          <p:nvPr>
            <p:ph type="sldNum" sz="quarter" idx="5"/>
          </p:nvPr>
        </p:nvSpPr>
        <p:spPr/>
        <p:txBody>
          <a:bodyPr/>
          <a:lstStyle/>
          <a:p>
            <a:fld id="{F711C222-A0E6-4A60-8975-011BCE83D426}" type="slidenum">
              <a:rPr lang="zh-CN" altLang="en-US" smtClean="0"/>
              <a:t>8</a:t>
            </a:fld>
            <a:endParaRPr lang="zh-CN" altLang="en-US"/>
          </a:p>
        </p:txBody>
      </p:sp>
    </p:spTree>
    <p:extLst>
      <p:ext uri="{BB962C8B-B14F-4D97-AF65-F5344CB8AC3E}">
        <p14:creationId xmlns:p14="http://schemas.microsoft.com/office/powerpoint/2010/main" val="620403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这是掺杂浓度为</a:t>
            </a:r>
            <a:r>
              <a:rPr lang="en-US" altLang="zh-CN" dirty="0"/>
              <a:t>10</a:t>
            </a:r>
            <a:r>
              <a:rPr lang="zh-CN" altLang="en-US" dirty="0"/>
              <a:t>的</a:t>
            </a:r>
            <a:r>
              <a:rPr lang="en-US" altLang="zh-CN" dirty="0"/>
              <a:t>10</a:t>
            </a:r>
            <a:r>
              <a:rPr lang="zh-CN" altLang="en-US" dirty="0"/>
              <a:t>次方每立方厘米时的</a:t>
            </a:r>
            <a:r>
              <a:rPr lang="en-US" altLang="zh-CN" dirty="0"/>
              <a:t>IV</a:t>
            </a:r>
            <a:r>
              <a:rPr lang="zh-CN" altLang="en-US" dirty="0"/>
              <a:t>曲线，接触为欧姆接触，在反面的电极电压为</a:t>
            </a:r>
            <a:r>
              <a:rPr lang="en-US" altLang="zh-CN" dirty="0"/>
              <a:t>500V</a:t>
            </a:r>
            <a:r>
              <a:rPr lang="zh-CN" altLang="en-US" dirty="0"/>
              <a:t>时，电流约为</a:t>
            </a:r>
            <a:r>
              <a:rPr lang="en-US" altLang="zh-CN" dirty="0"/>
              <a:t>0.53mA</a:t>
            </a:r>
            <a:endParaRPr lang="zh-CN" altLang="en-US" dirty="0"/>
          </a:p>
        </p:txBody>
      </p:sp>
      <p:sp>
        <p:nvSpPr>
          <p:cNvPr id="4" name="Slide Number Placeholder 3"/>
          <p:cNvSpPr>
            <a:spLocks noGrp="1"/>
          </p:cNvSpPr>
          <p:nvPr>
            <p:ph type="sldNum" sz="quarter" idx="5"/>
          </p:nvPr>
        </p:nvSpPr>
        <p:spPr/>
        <p:txBody>
          <a:bodyPr/>
          <a:lstStyle/>
          <a:p>
            <a:fld id="{F711C222-A0E6-4A60-8975-011BCE83D426}" type="slidenum">
              <a:rPr lang="zh-CN" altLang="en-US" smtClean="0"/>
              <a:t>9</a:t>
            </a:fld>
            <a:endParaRPr lang="zh-CN" altLang="en-US"/>
          </a:p>
        </p:txBody>
      </p:sp>
    </p:spTree>
    <p:extLst>
      <p:ext uri="{BB962C8B-B14F-4D97-AF65-F5344CB8AC3E}">
        <p14:creationId xmlns:p14="http://schemas.microsoft.com/office/powerpoint/2010/main" val="3284096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这是加了流体力学模型和不加流体力学模型的比较，加了流体力学模型后电流会略微增加</a:t>
            </a:r>
          </a:p>
        </p:txBody>
      </p:sp>
      <p:sp>
        <p:nvSpPr>
          <p:cNvPr id="4" name="Slide Number Placeholder 3"/>
          <p:cNvSpPr>
            <a:spLocks noGrp="1"/>
          </p:cNvSpPr>
          <p:nvPr>
            <p:ph type="sldNum" sz="quarter" idx="5"/>
          </p:nvPr>
        </p:nvSpPr>
        <p:spPr/>
        <p:txBody>
          <a:bodyPr/>
          <a:lstStyle/>
          <a:p>
            <a:fld id="{F711C222-A0E6-4A60-8975-011BCE83D426}" type="slidenum">
              <a:rPr lang="zh-CN" altLang="en-US" smtClean="0"/>
              <a:t>10</a:t>
            </a:fld>
            <a:endParaRPr lang="zh-CN" altLang="en-US"/>
          </a:p>
        </p:txBody>
      </p:sp>
    </p:spTree>
    <p:extLst>
      <p:ext uri="{BB962C8B-B14F-4D97-AF65-F5344CB8AC3E}">
        <p14:creationId xmlns:p14="http://schemas.microsoft.com/office/powerpoint/2010/main" val="1412016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瞬态模拟的物理模型是在之前的稳态模拟的基础上增加了</a:t>
            </a:r>
            <a:r>
              <a:rPr lang="en-US" altLang="zh-CN" dirty="0" err="1"/>
              <a:t>HeavyIon</a:t>
            </a:r>
            <a:r>
              <a:rPr lang="zh-CN" altLang="en-US" dirty="0"/>
              <a:t>。</a:t>
            </a:r>
            <a:r>
              <a:rPr lang="en-US" altLang="zh-CN" dirty="0" err="1"/>
              <a:t>HeavyIon</a:t>
            </a:r>
            <a:r>
              <a:rPr lang="zh-CN" altLang="en-US" dirty="0"/>
              <a:t>模型中的参数为，粒子的初始位置、运动方向、运动距离、电离半径、能量转移。“</a:t>
            </a:r>
            <a:r>
              <a:rPr lang="en-US" altLang="zh-CN" dirty="0"/>
              <a:t>Gaussian</a:t>
            </a:r>
            <a:r>
              <a:rPr lang="zh-CN" altLang="en-US" dirty="0"/>
              <a:t>”表示电离的分布为高斯分布而不是指数分布，“</a:t>
            </a:r>
            <a:r>
              <a:rPr lang="en-US" altLang="zh-CN" dirty="0" err="1"/>
              <a:t>PicoCoulomb</a:t>
            </a:r>
            <a:r>
              <a:rPr lang="zh-CN" altLang="en-US" dirty="0"/>
              <a:t>”为设定参数的单位。将电离半径设置为</a:t>
            </a:r>
            <a:r>
              <a:rPr lang="en-US" altLang="zh-CN" dirty="0"/>
              <a:t>1</a:t>
            </a:r>
            <a:r>
              <a:rPr lang="zh-CN" altLang="en-US" dirty="0"/>
              <a:t>微米，能量转移为</a:t>
            </a:r>
            <a:r>
              <a:rPr lang="en-US" altLang="zh-CN" dirty="0"/>
              <a:t>5.767*10</a:t>
            </a:r>
            <a:r>
              <a:rPr lang="zh-CN" altLang="en-US" dirty="0"/>
              <a:t>的</a:t>
            </a:r>
            <a:r>
              <a:rPr lang="en-US" altLang="zh-CN" dirty="0"/>
              <a:t>-6</a:t>
            </a:r>
            <a:r>
              <a:rPr lang="zh-CN" altLang="en-US" dirty="0"/>
              <a:t>次方皮库伦每微米，粒子从底部正射入并穿过探测器</a:t>
            </a:r>
          </a:p>
        </p:txBody>
      </p:sp>
      <p:sp>
        <p:nvSpPr>
          <p:cNvPr id="4" name="Slide Number Placeholder 3"/>
          <p:cNvSpPr>
            <a:spLocks noGrp="1"/>
          </p:cNvSpPr>
          <p:nvPr>
            <p:ph type="sldNum" sz="quarter" idx="5"/>
          </p:nvPr>
        </p:nvSpPr>
        <p:spPr/>
        <p:txBody>
          <a:bodyPr/>
          <a:lstStyle/>
          <a:p>
            <a:fld id="{F711C222-A0E6-4A60-8975-011BCE83D426}" type="slidenum">
              <a:rPr lang="zh-CN" altLang="en-US" smtClean="0"/>
              <a:t>12</a:t>
            </a:fld>
            <a:endParaRPr lang="zh-CN" altLang="en-US"/>
          </a:p>
        </p:txBody>
      </p:sp>
    </p:spTree>
    <p:extLst>
      <p:ext uri="{BB962C8B-B14F-4D97-AF65-F5344CB8AC3E}">
        <p14:creationId xmlns:p14="http://schemas.microsoft.com/office/powerpoint/2010/main" val="755166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这是瞬态模拟的结果，默认的接触和直接设置材料的结果相同，加入流体力学模型后电流略微增加。信号上升段为</a:t>
            </a:r>
            <a:r>
              <a:rPr lang="en-US" altLang="zh-CN" dirty="0"/>
              <a:t>2ns</a:t>
            </a:r>
            <a:r>
              <a:rPr lang="zh-CN" altLang="en-US" dirty="0"/>
              <a:t>，约</a:t>
            </a:r>
            <a:r>
              <a:rPr lang="en-US" altLang="zh-CN" dirty="0"/>
              <a:t>5ns</a:t>
            </a:r>
            <a:r>
              <a:rPr lang="zh-CN" altLang="en-US" dirty="0"/>
              <a:t>时减小一半，约</a:t>
            </a:r>
            <a:r>
              <a:rPr lang="en-US" altLang="zh-CN" dirty="0"/>
              <a:t>10ns</a:t>
            </a:r>
            <a:r>
              <a:rPr lang="zh-CN" altLang="en-US" dirty="0"/>
              <a:t>后结束</a:t>
            </a:r>
          </a:p>
        </p:txBody>
      </p:sp>
      <p:sp>
        <p:nvSpPr>
          <p:cNvPr id="4" name="Slide Number Placeholder 3"/>
          <p:cNvSpPr>
            <a:spLocks noGrp="1"/>
          </p:cNvSpPr>
          <p:nvPr>
            <p:ph type="sldNum" sz="quarter" idx="5"/>
          </p:nvPr>
        </p:nvSpPr>
        <p:spPr/>
        <p:txBody>
          <a:bodyPr/>
          <a:lstStyle/>
          <a:p>
            <a:fld id="{F711C222-A0E6-4A60-8975-011BCE83D426}" type="slidenum">
              <a:rPr lang="zh-CN" altLang="en-US" smtClean="0"/>
              <a:t>13</a:t>
            </a:fld>
            <a:endParaRPr lang="zh-CN" altLang="en-US"/>
          </a:p>
        </p:txBody>
      </p:sp>
    </p:spTree>
    <p:extLst>
      <p:ext uri="{BB962C8B-B14F-4D97-AF65-F5344CB8AC3E}">
        <p14:creationId xmlns:p14="http://schemas.microsoft.com/office/powerpoint/2010/main" val="1530191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262CB-187A-7072-AAC4-CABD9E348665}"/>
              </a:ext>
            </a:extLst>
          </p:cNvPr>
          <p:cNvSpPr>
            <a:spLocks noGrp="1"/>
          </p:cNvSpPr>
          <p:nvPr>
            <p:ph type="ctrTitle"/>
          </p:nvPr>
        </p:nvSpPr>
        <p:spPr>
          <a:xfrm>
            <a:off x="1524000" y="1122363"/>
            <a:ext cx="9144000" cy="2387600"/>
          </a:xfrm>
        </p:spPr>
        <p:txBody>
          <a:bodyPr anchor="b"/>
          <a:lstStyle>
            <a:lvl1pPr algn="ctr">
              <a:defRPr sz="6000"/>
            </a:lvl1pPr>
          </a:lstStyle>
          <a:p>
            <a:r>
              <a:rPr lang="en-US" altLang="zh-CN"/>
              <a:t>Click to edit Master title style</a:t>
            </a:r>
            <a:endParaRPr lang="zh-CN" altLang="en-US"/>
          </a:p>
        </p:txBody>
      </p:sp>
      <p:sp>
        <p:nvSpPr>
          <p:cNvPr id="3" name="Subtitle 2">
            <a:extLst>
              <a:ext uri="{FF2B5EF4-FFF2-40B4-BE49-F238E27FC236}">
                <a16:creationId xmlns:a16="http://schemas.microsoft.com/office/drawing/2014/main" id="{04A333E6-2DA6-7942-45D8-D9960FACF5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a:extLst>
              <a:ext uri="{FF2B5EF4-FFF2-40B4-BE49-F238E27FC236}">
                <a16:creationId xmlns:a16="http://schemas.microsoft.com/office/drawing/2014/main" id="{8F63B588-0073-7873-E1A0-A7B331541826}"/>
              </a:ext>
            </a:extLst>
          </p:cNvPr>
          <p:cNvSpPr>
            <a:spLocks noGrp="1"/>
          </p:cNvSpPr>
          <p:nvPr>
            <p:ph type="dt" sz="half" idx="10"/>
          </p:nvPr>
        </p:nvSpPr>
        <p:spPr/>
        <p:txBody>
          <a:bodyPr/>
          <a:lstStyle/>
          <a:p>
            <a:fld id="{5D533557-0A53-4E81-B56A-4F447605056A}" type="datetime1">
              <a:rPr lang="zh-CN" altLang="en-US" smtClean="0"/>
              <a:t>2025/4/1</a:t>
            </a:fld>
            <a:endParaRPr lang="zh-CN" altLang="en-US"/>
          </a:p>
        </p:txBody>
      </p:sp>
      <p:sp>
        <p:nvSpPr>
          <p:cNvPr id="5" name="Footer Placeholder 4">
            <a:extLst>
              <a:ext uri="{FF2B5EF4-FFF2-40B4-BE49-F238E27FC236}">
                <a16:creationId xmlns:a16="http://schemas.microsoft.com/office/drawing/2014/main" id="{5D08A660-5194-2730-C1EC-55CD24E74F42}"/>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34063811-AD8C-58C8-C8E1-D4AD690CC834}"/>
              </a:ext>
            </a:extLst>
          </p:cNvPr>
          <p:cNvSpPr>
            <a:spLocks noGrp="1"/>
          </p:cNvSpPr>
          <p:nvPr>
            <p:ph type="sldNum" sz="quarter" idx="12"/>
          </p:nvPr>
        </p:nvSpPr>
        <p:spPr>
          <a:xfrm>
            <a:off x="11273508" y="6235156"/>
            <a:ext cx="669435" cy="365125"/>
          </a:xfrm>
        </p:spPr>
        <p:txBody>
          <a:bodyPr/>
          <a:lstStyle>
            <a:lvl1pPr algn="ctr">
              <a:defRPr sz="2400" b="1">
                <a:solidFill>
                  <a:schemeClr val="tx1"/>
                </a:solidFill>
              </a:defRPr>
            </a:lvl1pPr>
          </a:lstStyle>
          <a:p>
            <a:fld id="{7739CA6D-D692-4897-A75B-F1A33D4A3A17}" type="slidenum">
              <a:rPr lang="zh-CN" altLang="en-US" smtClean="0"/>
              <a:pPr/>
              <a:t>‹#›</a:t>
            </a:fld>
            <a:endParaRPr lang="zh-CN" altLang="en-US"/>
          </a:p>
        </p:txBody>
      </p:sp>
    </p:spTree>
    <p:extLst>
      <p:ext uri="{BB962C8B-B14F-4D97-AF65-F5344CB8AC3E}">
        <p14:creationId xmlns:p14="http://schemas.microsoft.com/office/powerpoint/2010/main" val="2075612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95B7D-AE65-95F5-86ED-2D0BD0613163}"/>
              </a:ext>
            </a:extLst>
          </p:cNvPr>
          <p:cNvSpPr>
            <a:spLocks noGrp="1"/>
          </p:cNvSpPr>
          <p:nvPr>
            <p:ph type="title"/>
          </p:nvPr>
        </p:nvSpPr>
        <p:spPr/>
        <p:txBody>
          <a:bodyPr/>
          <a:lstStyle/>
          <a:p>
            <a:r>
              <a:rPr lang="en-US" altLang="zh-CN"/>
              <a:t>Click to edit Master title style</a:t>
            </a:r>
            <a:endParaRPr lang="zh-CN" altLang="en-US"/>
          </a:p>
        </p:txBody>
      </p:sp>
      <p:sp>
        <p:nvSpPr>
          <p:cNvPr id="3" name="Vertical Text Placeholder 2">
            <a:extLst>
              <a:ext uri="{FF2B5EF4-FFF2-40B4-BE49-F238E27FC236}">
                <a16:creationId xmlns:a16="http://schemas.microsoft.com/office/drawing/2014/main" id="{17AF18A3-0711-D1D2-21E9-5D9685E9EF35}"/>
              </a:ext>
            </a:extLst>
          </p:cNvPr>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38A29493-9F20-B052-5149-453CB6614536}"/>
              </a:ext>
            </a:extLst>
          </p:cNvPr>
          <p:cNvSpPr>
            <a:spLocks noGrp="1"/>
          </p:cNvSpPr>
          <p:nvPr>
            <p:ph type="dt" sz="half" idx="10"/>
          </p:nvPr>
        </p:nvSpPr>
        <p:spPr/>
        <p:txBody>
          <a:bodyPr/>
          <a:lstStyle/>
          <a:p>
            <a:fld id="{5BB1A476-4597-45D1-9B71-67F8152BF781}" type="datetime1">
              <a:rPr lang="zh-CN" altLang="en-US" smtClean="0"/>
              <a:t>2025/4/1</a:t>
            </a:fld>
            <a:endParaRPr lang="zh-CN" altLang="en-US"/>
          </a:p>
        </p:txBody>
      </p:sp>
      <p:sp>
        <p:nvSpPr>
          <p:cNvPr id="5" name="Footer Placeholder 4">
            <a:extLst>
              <a:ext uri="{FF2B5EF4-FFF2-40B4-BE49-F238E27FC236}">
                <a16:creationId xmlns:a16="http://schemas.microsoft.com/office/drawing/2014/main" id="{4DDCCF1E-3011-83EC-CC44-795F4D14B5D1}"/>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006EF345-8ADB-E933-F5F9-23B6DAE89EF2}"/>
              </a:ext>
            </a:extLst>
          </p:cNvPr>
          <p:cNvSpPr>
            <a:spLocks noGrp="1"/>
          </p:cNvSpPr>
          <p:nvPr>
            <p:ph type="sldNum" sz="quarter" idx="12"/>
          </p:nvPr>
        </p:nvSpPr>
        <p:spPr/>
        <p:txBody>
          <a:bodyPr/>
          <a:lstStyle/>
          <a:p>
            <a:fld id="{7739CA6D-D692-4897-A75B-F1A33D4A3A17}" type="slidenum">
              <a:rPr lang="zh-CN" altLang="en-US" smtClean="0"/>
              <a:t>‹#›</a:t>
            </a:fld>
            <a:endParaRPr lang="zh-CN" altLang="en-US"/>
          </a:p>
        </p:txBody>
      </p:sp>
    </p:spTree>
    <p:extLst>
      <p:ext uri="{BB962C8B-B14F-4D97-AF65-F5344CB8AC3E}">
        <p14:creationId xmlns:p14="http://schemas.microsoft.com/office/powerpoint/2010/main" val="3317497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A0FC93-5A18-455A-88E2-9D84843B99B7}"/>
              </a:ext>
            </a:extLst>
          </p:cNvPr>
          <p:cNvSpPr>
            <a:spLocks noGrp="1"/>
          </p:cNvSpPr>
          <p:nvPr>
            <p:ph type="title" orient="vert"/>
          </p:nvPr>
        </p:nvSpPr>
        <p:spPr>
          <a:xfrm>
            <a:off x="8724900" y="365125"/>
            <a:ext cx="2628900" cy="5811838"/>
          </a:xfrm>
        </p:spPr>
        <p:txBody>
          <a:bodyPr vert="eaVert"/>
          <a:lstStyle/>
          <a:p>
            <a:r>
              <a:rPr lang="en-US" altLang="zh-CN"/>
              <a:t>Click to edit Master title style</a:t>
            </a:r>
            <a:endParaRPr lang="zh-CN" altLang="en-US"/>
          </a:p>
        </p:txBody>
      </p:sp>
      <p:sp>
        <p:nvSpPr>
          <p:cNvPr id="3" name="Vertical Text Placeholder 2">
            <a:extLst>
              <a:ext uri="{FF2B5EF4-FFF2-40B4-BE49-F238E27FC236}">
                <a16:creationId xmlns:a16="http://schemas.microsoft.com/office/drawing/2014/main" id="{CC573850-247E-F14B-F3C8-FFFD60D4DE4D}"/>
              </a:ext>
            </a:extLst>
          </p:cNvPr>
          <p:cNvSpPr>
            <a:spLocks noGrp="1"/>
          </p:cNvSpPr>
          <p:nvPr>
            <p:ph type="body" orient="vert" idx="1"/>
          </p:nvPr>
        </p:nvSpPr>
        <p:spPr>
          <a:xfrm>
            <a:off x="838200" y="365125"/>
            <a:ext cx="7734300" cy="5811838"/>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D677F5BC-38FF-F508-29FF-D0D4937457E8}"/>
              </a:ext>
            </a:extLst>
          </p:cNvPr>
          <p:cNvSpPr>
            <a:spLocks noGrp="1"/>
          </p:cNvSpPr>
          <p:nvPr>
            <p:ph type="dt" sz="half" idx="10"/>
          </p:nvPr>
        </p:nvSpPr>
        <p:spPr/>
        <p:txBody>
          <a:bodyPr/>
          <a:lstStyle/>
          <a:p>
            <a:fld id="{0134DA2A-E077-4FC3-AA51-0A70AA51FBB6}" type="datetime1">
              <a:rPr lang="zh-CN" altLang="en-US" smtClean="0"/>
              <a:t>2025/4/1</a:t>
            </a:fld>
            <a:endParaRPr lang="zh-CN" altLang="en-US"/>
          </a:p>
        </p:txBody>
      </p:sp>
      <p:sp>
        <p:nvSpPr>
          <p:cNvPr id="5" name="Footer Placeholder 4">
            <a:extLst>
              <a:ext uri="{FF2B5EF4-FFF2-40B4-BE49-F238E27FC236}">
                <a16:creationId xmlns:a16="http://schemas.microsoft.com/office/drawing/2014/main" id="{5A1DE3D2-8226-C801-28C2-C3BE8167ED2C}"/>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44505A47-3DF2-F939-8056-57018D37EF95}"/>
              </a:ext>
            </a:extLst>
          </p:cNvPr>
          <p:cNvSpPr>
            <a:spLocks noGrp="1"/>
          </p:cNvSpPr>
          <p:nvPr>
            <p:ph type="sldNum" sz="quarter" idx="12"/>
          </p:nvPr>
        </p:nvSpPr>
        <p:spPr/>
        <p:txBody>
          <a:bodyPr/>
          <a:lstStyle/>
          <a:p>
            <a:fld id="{7739CA6D-D692-4897-A75B-F1A33D4A3A17}" type="slidenum">
              <a:rPr lang="zh-CN" altLang="en-US" smtClean="0"/>
              <a:t>‹#›</a:t>
            </a:fld>
            <a:endParaRPr lang="zh-CN" altLang="en-US"/>
          </a:p>
        </p:txBody>
      </p:sp>
    </p:spTree>
    <p:extLst>
      <p:ext uri="{BB962C8B-B14F-4D97-AF65-F5344CB8AC3E}">
        <p14:creationId xmlns:p14="http://schemas.microsoft.com/office/powerpoint/2010/main" val="2962382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CB106-3F41-5B2B-6BB3-E6C312A3EC56}"/>
              </a:ext>
            </a:extLst>
          </p:cNvPr>
          <p:cNvSpPr>
            <a:spLocks noGrp="1"/>
          </p:cNvSpPr>
          <p:nvPr>
            <p:ph type="title"/>
          </p:nvPr>
        </p:nvSpPr>
        <p:spPr/>
        <p:txBody>
          <a:body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CDAD1F73-7C43-560D-ADA2-75DC17FCC45B}"/>
              </a:ext>
            </a:extLst>
          </p:cNvPr>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70529F1E-8197-E41C-E4A1-6501B7703EEF}"/>
              </a:ext>
            </a:extLst>
          </p:cNvPr>
          <p:cNvSpPr>
            <a:spLocks noGrp="1"/>
          </p:cNvSpPr>
          <p:nvPr>
            <p:ph type="dt" sz="half" idx="10"/>
          </p:nvPr>
        </p:nvSpPr>
        <p:spPr/>
        <p:txBody>
          <a:bodyPr/>
          <a:lstStyle/>
          <a:p>
            <a:fld id="{DFD48B7D-5AB7-4B87-A33B-66461C0DD6EF}" type="datetime1">
              <a:rPr lang="zh-CN" altLang="en-US" smtClean="0"/>
              <a:t>2025/4/1</a:t>
            </a:fld>
            <a:endParaRPr lang="zh-CN" altLang="en-US"/>
          </a:p>
        </p:txBody>
      </p:sp>
      <p:sp>
        <p:nvSpPr>
          <p:cNvPr id="5" name="Footer Placeholder 4">
            <a:extLst>
              <a:ext uri="{FF2B5EF4-FFF2-40B4-BE49-F238E27FC236}">
                <a16:creationId xmlns:a16="http://schemas.microsoft.com/office/drawing/2014/main" id="{7C5B850B-859E-AF2A-5F46-FB879F0E4321}"/>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D56233B0-3144-584A-0F2C-6A0DD6947A04}"/>
              </a:ext>
            </a:extLst>
          </p:cNvPr>
          <p:cNvSpPr>
            <a:spLocks noGrp="1"/>
          </p:cNvSpPr>
          <p:nvPr>
            <p:ph type="sldNum" sz="quarter" idx="12"/>
          </p:nvPr>
        </p:nvSpPr>
        <p:spPr/>
        <p:txBody>
          <a:bodyPr/>
          <a:lstStyle/>
          <a:p>
            <a:fld id="{7739CA6D-D692-4897-A75B-F1A33D4A3A17}" type="slidenum">
              <a:rPr lang="zh-CN" altLang="en-US" smtClean="0"/>
              <a:t>‹#›</a:t>
            </a:fld>
            <a:endParaRPr lang="zh-CN" altLang="en-US"/>
          </a:p>
        </p:txBody>
      </p:sp>
    </p:spTree>
    <p:extLst>
      <p:ext uri="{BB962C8B-B14F-4D97-AF65-F5344CB8AC3E}">
        <p14:creationId xmlns:p14="http://schemas.microsoft.com/office/powerpoint/2010/main" val="2733284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FA156-0A0C-3EA3-DDE1-CAC8F01DAC2D}"/>
              </a:ext>
            </a:extLst>
          </p:cNvPr>
          <p:cNvSpPr>
            <a:spLocks noGrp="1"/>
          </p:cNvSpPr>
          <p:nvPr>
            <p:ph type="title"/>
          </p:nvPr>
        </p:nvSpPr>
        <p:spPr>
          <a:xfrm>
            <a:off x="831850" y="1709738"/>
            <a:ext cx="10515600" cy="2852737"/>
          </a:xfrm>
        </p:spPr>
        <p:txBody>
          <a:bodyPr anchor="b"/>
          <a:lstStyle>
            <a:lvl1pPr>
              <a:defRPr sz="6000"/>
            </a:lvl1p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5CD18963-F5BE-CE06-58B7-FAB77FC5BA8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ltLang="zh-CN"/>
              <a:t>Click to edit Master text styles</a:t>
            </a:r>
          </a:p>
        </p:txBody>
      </p:sp>
      <p:sp>
        <p:nvSpPr>
          <p:cNvPr id="4" name="Date Placeholder 3">
            <a:extLst>
              <a:ext uri="{FF2B5EF4-FFF2-40B4-BE49-F238E27FC236}">
                <a16:creationId xmlns:a16="http://schemas.microsoft.com/office/drawing/2014/main" id="{C4EFB6FE-8DFA-53E4-198F-69C28F2E2E06}"/>
              </a:ext>
            </a:extLst>
          </p:cNvPr>
          <p:cNvSpPr>
            <a:spLocks noGrp="1"/>
          </p:cNvSpPr>
          <p:nvPr>
            <p:ph type="dt" sz="half" idx="10"/>
          </p:nvPr>
        </p:nvSpPr>
        <p:spPr/>
        <p:txBody>
          <a:bodyPr/>
          <a:lstStyle/>
          <a:p>
            <a:fld id="{69043470-1C0A-40F2-9C3D-34B73520404F}" type="datetime1">
              <a:rPr lang="zh-CN" altLang="en-US" smtClean="0"/>
              <a:t>2025/4/1</a:t>
            </a:fld>
            <a:endParaRPr lang="zh-CN" altLang="en-US"/>
          </a:p>
        </p:txBody>
      </p:sp>
      <p:sp>
        <p:nvSpPr>
          <p:cNvPr id="5" name="Footer Placeholder 4">
            <a:extLst>
              <a:ext uri="{FF2B5EF4-FFF2-40B4-BE49-F238E27FC236}">
                <a16:creationId xmlns:a16="http://schemas.microsoft.com/office/drawing/2014/main" id="{4959E421-2E9C-DC3E-EEA1-78EB2499C112}"/>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6EDE165A-4E1C-9447-2F34-33C946D8D982}"/>
              </a:ext>
            </a:extLst>
          </p:cNvPr>
          <p:cNvSpPr>
            <a:spLocks noGrp="1"/>
          </p:cNvSpPr>
          <p:nvPr>
            <p:ph type="sldNum" sz="quarter" idx="12"/>
          </p:nvPr>
        </p:nvSpPr>
        <p:spPr/>
        <p:txBody>
          <a:bodyPr/>
          <a:lstStyle/>
          <a:p>
            <a:fld id="{7739CA6D-D692-4897-A75B-F1A33D4A3A17}" type="slidenum">
              <a:rPr lang="zh-CN" altLang="en-US" smtClean="0"/>
              <a:t>‹#›</a:t>
            </a:fld>
            <a:endParaRPr lang="zh-CN" altLang="en-US"/>
          </a:p>
        </p:txBody>
      </p:sp>
    </p:spTree>
    <p:extLst>
      <p:ext uri="{BB962C8B-B14F-4D97-AF65-F5344CB8AC3E}">
        <p14:creationId xmlns:p14="http://schemas.microsoft.com/office/powerpoint/2010/main" val="1423264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03D31-BA0A-9A8D-6154-9752039EE936}"/>
              </a:ext>
            </a:extLst>
          </p:cNvPr>
          <p:cNvSpPr>
            <a:spLocks noGrp="1"/>
          </p:cNvSpPr>
          <p:nvPr>
            <p:ph type="title"/>
          </p:nvPr>
        </p:nvSpPr>
        <p:spPr/>
        <p:txBody>
          <a:body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EEF765F5-A4EF-8368-6CFB-2B7B6B8FCAF0}"/>
              </a:ext>
            </a:extLst>
          </p:cNvPr>
          <p:cNvSpPr>
            <a:spLocks noGrp="1"/>
          </p:cNvSpPr>
          <p:nvPr>
            <p:ph sz="half" idx="1"/>
          </p:nvPr>
        </p:nvSpPr>
        <p:spPr>
          <a:xfrm>
            <a:off x="838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a:extLst>
              <a:ext uri="{FF2B5EF4-FFF2-40B4-BE49-F238E27FC236}">
                <a16:creationId xmlns:a16="http://schemas.microsoft.com/office/drawing/2014/main" id="{BB0FC325-849D-D7E1-07A7-4819526C5E68}"/>
              </a:ext>
            </a:extLst>
          </p:cNvPr>
          <p:cNvSpPr>
            <a:spLocks noGrp="1"/>
          </p:cNvSpPr>
          <p:nvPr>
            <p:ph sz="half" idx="2"/>
          </p:nvPr>
        </p:nvSpPr>
        <p:spPr>
          <a:xfrm>
            <a:off x="6172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Date Placeholder 4">
            <a:extLst>
              <a:ext uri="{FF2B5EF4-FFF2-40B4-BE49-F238E27FC236}">
                <a16:creationId xmlns:a16="http://schemas.microsoft.com/office/drawing/2014/main" id="{6CADF877-7BEA-5F02-BAA9-A77B2EF59F50}"/>
              </a:ext>
            </a:extLst>
          </p:cNvPr>
          <p:cNvSpPr>
            <a:spLocks noGrp="1"/>
          </p:cNvSpPr>
          <p:nvPr>
            <p:ph type="dt" sz="half" idx="10"/>
          </p:nvPr>
        </p:nvSpPr>
        <p:spPr/>
        <p:txBody>
          <a:bodyPr/>
          <a:lstStyle/>
          <a:p>
            <a:fld id="{1538E965-A053-45EB-B0F1-7CC847790483}" type="datetime1">
              <a:rPr lang="zh-CN" altLang="en-US" smtClean="0"/>
              <a:t>2025/4/1</a:t>
            </a:fld>
            <a:endParaRPr lang="zh-CN" altLang="en-US"/>
          </a:p>
        </p:txBody>
      </p:sp>
      <p:sp>
        <p:nvSpPr>
          <p:cNvPr id="6" name="Footer Placeholder 5">
            <a:extLst>
              <a:ext uri="{FF2B5EF4-FFF2-40B4-BE49-F238E27FC236}">
                <a16:creationId xmlns:a16="http://schemas.microsoft.com/office/drawing/2014/main" id="{9C009919-8BD1-C9D8-1FF2-BAA1EE2EE5E3}"/>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E58B5375-3BE1-CE6A-3340-8F6A295A988B}"/>
              </a:ext>
            </a:extLst>
          </p:cNvPr>
          <p:cNvSpPr>
            <a:spLocks noGrp="1"/>
          </p:cNvSpPr>
          <p:nvPr>
            <p:ph type="sldNum" sz="quarter" idx="12"/>
          </p:nvPr>
        </p:nvSpPr>
        <p:spPr/>
        <p:txBody>
          <a:bodyPr/>
          <a:lstStyle/>
          <a:p>
            <a:fld id="{7739CA6D-D692-4897-A75B-F1A33D4A3A17}" type="slidenum">
              <a:rPr lang="zh-CN" altLang="en-US" smtClean="0"/>
              <a:t>‹#›</a:t>
            </a:fld>
            <a:endParaRPr lang="zh-CN" altLang="en-US"/>
          </a:p>
        </p:txBody>
      </p:sp>
    </p:spTree>
    <p:extLst>
      <p:ext uri="{BB962C8B-B14F-4D97-AF65-F5344CB8AC3E}">
        <p14:creationId xmlns:p14="http://schemas.microsoft.com/office/powerpoint/2010/main" val="553702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FDF2-EF07-FAC7-4F0D-C52D7C570756}"/>
              </a:ext>
            </a:extLst>
          </p:cNvPr>
          <p:cNvSpPr>
            <a:spLocks noGrp="1"/>
          </p:cNvSpPr>
          <p:nvPr>
            <p:ph type="title"/>
          </p:nvPr>
        </p:nvSpPr>
        <p:spPr>
          <a:xfrm>
            <a:off x="839788" y="365125"/>
            <a:ext cx="10515600" cy="1325563"/>
          </a:xfrm>
        </p:spPr>
        <p:txBody>
          <a:body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9534CB03-54F0-D803-C76D-1A85E80E7D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a:extLst>
              <a:ext uri="{FF2B5EF4-FFF2-40B4-BE49-F238E27FC236}">
                <a16:creationId xmlns:a16="http://schemas.microsoft.com/office/drawing/2014/main" id="{1BF36723-E22F-9665-F5D5-05706C029B5B}"/>
              </a:ext>
            </a:extLst>
          </p:cNvPr>
          <p:cNvSpPr>
            <a:spLocks noGrp="1"/>
          </p:cNvSpPr>
          <p:nvPr>
            <p:ph sz="half" idx="2"/>
          </p:nvPr>
        </p:nvSpPr>
        <p:spPr>
          <a:xfrm>
            <a:off x="839788" y="2505075"/>
            <a:ext cx="5157787"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a:extLst>
              <a:ext uri="{FF2B5EF4-FFF2-40B4-BE49-F238E27FC236}">
                <a16:creationId xmlns:a16="http://schemas.microsoft.com/office/drawing/2014/main" id="{D89C2732-A32C-4777-007D-8F0419DD3F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a:extLst>
              <a:ext uri="{FF2B5EF4-FFF2-40B4-BE49-F238E27FC236}">
                <a16:creationId xmlns:a16="http://schemas.microsoft.com/office/drawing/2014/main" id="{9EEB79FE-DAB7-A08B-53E4-7B0C8F030C3B}"/>
              </a:ext>
            </a:extLst>
          </p:cNvPr>
          <p:cNvSpPr>
            <a:spLocks noGrp="1"/>
          </p:cNvSpPr>
          <p:nvPr>
            <p:ph sz="quarter" idx="4"/>
          </p:nvPr>
        </p:nvSpPr>
        <p:spPr>
          <a:xfrm>
            <a:off x="6172200" y="2505075"/>
            <a:ext cx="5183188"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Date Placeholder 6">
            <a:extLst>
              <a:ext uri="{FF2B5EF4-FFF2-40B4-BE49-F238E27FC236}">
                <a16:creationId xmlns:a16="http://schemas.microsoft.com/office/drawing/2014/main" id="{7B9B402A-CD69-CFE2-6339-F5B1E87D47E4}"/>
              </a:ext>
            </a:extLst>
          </p:cNvPr>
          <p:cNvSpPr>
            <a:spLocks noGrp="1"/>
          </p:cNvSpPr>
          <p:nvPr>
            <p:ph type="dt" sz="half" idx="10"/>
          </p:nvPr>
        </p:nvSpPr>
        <p:spPr/>
        <p:txBody>
          <a:bodyPr/>
          <a:lstStyle/>
          <a:p>
            <a:fld id="{06A6FFA4-746A-48DE-8A18-EB5A1F7C4F63}" type="datetime1">
              <a:rPr lang="zh-CN" altLang="en-US" smtClean="0"/>
              <a:t>2025/4/1</a:t>
            </a:fld>
            <a:endParaRPr lang="zh-CN" altLang="en-US"/>
          </a:p>
        </p:txBody>
      </p:sp>
      <p:sp>
        <p:nvSpPr>
          <p:cNvPr id="8" name="Footer Placeholder 7">
            <a:extLst>
              <a:ext uri="{FF2B5EF4-FFF2-40B4-BE49-F238E27FC236}">
                <a16:creationId xmlns:a16="http://schemas.microsoft.com/office/drawing/2014/main" id="{FD105F7F-B59E-7491-4CB3-3F4E753E4F13}"/>
              </a:ext>
            </a:extLst>
          </p:cNvPr>
          <p:cNvSpPr>
            <a:spLocks noGrp="1"/>
          </p:cNvSpPr>
          <p:nvPr>
            <p:ph type="ftr" sz="quarter" idx="11"/>
          </p:nvPr>
        </p:nvSpPr>
        <p:spPr/>
        <p:txBody>
          <a:bodyPr/>
          <a:lstStyle/>
          <a:p>
            <a:endParaRPr lang="zh-CN" altLang="en-US"/>
          </a:p>
        </p:txBody>
      </p:sp>
      <p:sp>
        <p:nvSpPr>
          <p:cNvPr id="9" name="Slide Number Placeholder 8">
            <a:extLst>
              <a:ext uri="{FF2B5EF4-FFF2-40B4-BE49-F238E27FC236}">
                <a16:creationId xmlns:a16="http://schemas.microsoft.com/office/drawing/2014/main" id="{125BF2C1-F4E1-3157-9097-0B16C71425BC}"/>
              </a:ext>
            </a:extLst>
          </p:cNvPr>
          <p:cNvSpPr>
            <a:spLocks noGrp="1"/>
          </p:cNvSpPr>
          <p:nvPr>
            <p:ph type="sldNum" sz="quarter" idx="12"/>
          </p:nvPr>
        </p:nvSpPr>
        <p:spPr/>
        <p:txBody>
          <a:bodyPr/>
          <a:lstStyle/>
          <a:p>
            <a:fld id="{7739CA6D-D692-4897-A75B-F1A33D4A3A17}" type="slidenum">
              <a:rPr lang="zh-CN" altLang="en-US" smtClean="0"/>
              <a:t>‹#›</a:t>
            </a:fld>
            <a:endParaRPr lang="zh-CN" altLang="en-US"/>
          </a:p>
        </p:txBody>
      </p:sp>
    </p:spTree>
    <p:extLst>
      <p:ext uri="{BB962C8B-B14F-4D97-AF65-F5344CB8AC3E}">
        <p14:creationId xmlns:p14="http://schemas.microsoft.com/office/powerpoint/2010/main" val="4086631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EDC8-C845-94D5-B0FB-9091B8F56F6A}"/>
              </a:ext>
            </a:extLst>
          </p:cNvPr>
          <p:cNvSpPr>
            <a:spLocks noGrp="1"/>
          </p:cNvSpPr>
          <p:nvPr>
            <p:ph type="title"/>
          </p:nvPr>
        </p:nvSpPr>
        <p:spPr/>
        <p:txBody>
          <a:bodyPr/>
          <a:lstStyle/>
          <a:p>
            <a:r>
              <a:rPr lang="en-US" altLang="zh-CN"/>
              <a:t>Click to edit Master title style</a:t>
            </a:r>
            <a:endParaRPr lang="zh-CN" altLang="en-US"/>
          </a:p>
        </p:txBody>
      </p:sp>
      <p:sp>
        <p:nvSpPr>
          <p:cNvPr id="3" name="Date Placeholder 2">
            <a:extLst>
              <a:ext uri="{FF2B5EF4-FFF2-40B4-BE49-F238E27FC236}">
                <a16:creationId xmlns:a16="http://schemas.microsoft.com/office/drawing/2014/main" id="{385669E1-387E-715D-7AE7-C877D332585F}"/>
              </a:ext>
            </a:extLst>
          </p:cNvPr>
          <p:cNvSpPr>
            <a:spLocks noGrp="1"/>
          </p:cNvSpPr>
          <p:nvPr>
            <p:ph type="dt" sz="half" idx="10"/>
          </p:nvPr>
        </p:nvSpPr>
        <p:spPr/>
        <p:txBody>
          <a:bodyPr/>
          <a:lstStyle/>
          <a:p>
            <a:fld id="{A0A5D97B-217D-48EF-A366-2DBD3B5372BE}" type="datetime1">
              <a:rPr lang="zh-CN" altLang="en-US" smtClean="0"/>
              <a:t>2025/4/1</a:t>
            </a:fld>
            <a:endParaRPr lang="zh-CN" altLang="en-US"/>
          </a:p>
        </p:txBody>
      </p:sp>
      <p:sp>
        <p:nvSpPr>
          <p:cNvPr id="4" name="Footer Placeholder 3">
            <a:extLst>
              <a:ext uri="{FF2B5EF4-FFF2-40B4-BE49-F238E27FC236}">
                <a16:creationId xmlns:a16="http://schemas.microsoft.com/office/drawing/2014/main" id="{54AB030F-3530-29F3-1D07-DD5FEADCF327}"/>
              </a:ext>
            </a:extLst>
          </p:cNvPr>
          <p:cNvSpPr>
            <a:spLocks noGrp="1"/>
          </p:cNvSpPr>
          <p:nvPr>
            <p:ph type="ftr" sz="quarter" idx="11"/>
          </p:nvPr>
        </p:nvSpPr>
        <p:spPr/>
        <p:txBody>
          <a:bodyPr/>
          <a:lstStyle/>
          <a:p>
            <a:endParaRPr lang="zh-CN" altLang="en-US"/>
          </a:p>
        </p:txBody>
      </p:sp>
      <p:sp>
        <p:nvSpPr>
          <p:cNvPr id="5" name="Slide Number Placeholder 4">
            <a:extLst>
              <a:ext uri="{FF2B5EF4-FFF2-40B4-BE49-F238E27FC236}">
                <a16:creationId xmlns:a16="http://schemas.microsoft.com/office/drawing/2014/main" id="{BB857D57-4D19-DCD6-6949-0B3C42AB2995}"/>
              </a:ext>
            </a:extLst>
          </p:cNvPr>
          <p:cNvSpPr>
            <a:spLocks noGrp="1"/>
          </p:cNvSpPr>
          <p:nvPr>
            <p:ph type="sldNum" sz="quarter" idx="12"/>
          </p:nvPr>
        </p:nvSpPr>
        <p:spPr/>
        <p:txBody>
          <a:bodyPr/>
          <a:lstStyle/>
          <a:p>
            <a:fld id="{7739CA6D-D692-4897-A75B-F1A33D4A3A17}" type="slidenum">
              <a:rPr lang="zh-CN" altLang="en-US" smtClean="0"/>
              <a:t>‹#›</a:t>
            </a:fld>
            <a:endParaRPr lang="zh-CN" altLang="en-US"/>
          </a:p>
        </p:txBody>
      </p:sp>
    </p:spTree>
    <p:extLst>
      <p:ext uri="{BB962C8B-B14F-4D97-AF65-F5344CB8AC3E}">
        <p14:creationId xmlns:p14="http://schemas.microsoft.com/office/powerpoint/2010/main" val="1375775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BB38DC-AB39-8502-FB5C-4B00884F4208}"/>
              </a:ext>
            </a:extLst>
          </p:cNvPr>
          <p:cNvSpPr>
            <a:spLocks noGrp="1"/>
          </p:cNvSpPr>
          <p:nvPr>
            <p:ph type="dt" sz="half" idx="10"/>
          </p:nvPr>
        </p:nvSpPr>
        <p:spPr/>
        <p:txBody>
          <a:bodyPr/>
          <a:lstStyle/>
          <a:p>
            <a:fld id="{3FEEE71D-DE4D-48DA-95C8-441457A53353}" type="datetime1">
              <a:rPr lang="zh-CN" altLang="en-US" smtClean="0"/>
              <a:t>2025/4/1</a:t>
            </a:fld>
            <a:endParaRPr lang="zh-CN" altLang="en-US"/>
          </a:p>
        </p:txBody>
      </p:sp>
      <p:sp>
        <p:nvSpPr>
          <p:cNvPr id="3" name="Footer Placeholder 2">
            <a:extLst>
              <a:ext uri="{FF2B5EF4-FFF2-40B4-BE49-F238E27FC236}">
                <a16:creationId xmlns:a16="http://schemas.microsoft.com/office/drawing/2014/main" id="{EBE83F24-3B1B-5B65-D6C4-70F12CF4EF15}"/>
              </a:ext>
            </a:extLst>
          </p:cNvPr>
          <p:cNvSpPr>
            <a:spLocks noGrp="1"/>
          </p:cNvSpPr>
          <p:nvPr>
            <p:ph type="ftr" sz="quarter" idx="11"/>
          </p:nvPr>
        </p:nvSpPr>
        <p:spPr/>
        <p:txBody>
          <a:bodyPr/>
          <a:lstStyle/>
          <a:p>
            <a:endParaRPr lang="zh-CN" altLang="en-US"/>
          </a:p>
        </p:txBody>
      </p:sp>
      <p:sp>
        <p:nvSpPr>
          <p:cNvPr id="5" name="Slide Number Placeholder 5">
            <a:extLst>
              <a:ext uri="{FF2B5EF4-FFF2-40B4-BE49-F238E27FC236}">
                <a16:creationId xmlns:a16="http://schemas.microsoft.com/office/drawing/2014/main" id="{41F7D6E6-F0F0-8513-2BEB-EBFCEEFDCF5A}"/>
              </a:ext>
            </a:extLst>
          </p:cNvPr>
          <p:cNvSpPr>
            <a:spLocks noGrp="1"/>
          </p:cNvSpPr>
          <p:nvPr>
            <p:ph type="sldNum" sz="quarter" idx="12"/>
          </p:nvPr>
        </p:nvSpPr>
        <p:spPr>
          <a:xfrm>
            <a:off x="11273508" y="6235156"/>
            <a:ext cx="669435" cy="365125"/>
          </a:xfrm>
        </p:spPr>
        <p:txBody>
          <a:bodyPr/>
          <a:lstStyle>
            <a:lvl1pPr algn="ctr">
              <a:defRPr sz="2400" b="1">
                <a:solidFill>
                  <a:schemeClr val="tx1"/>
                </a:solidFill>
              </a:defRPr>
            </a:lvl1pPr>
          </a:lstStyle>
          <a:p>
            <a:fld id="{7739CA6D-D692-4897-A75B-F1A33D4A3A17}" type="slidenum">
              <a:rPr lang="zh-CN" altLang="en-US" smtClean="0"/>
              <a:pPr/>
              <a:t>‹#›</a:t>
            </a:fld>
            <a:endParaRPr lang="zh-CN" altLang="en-US"/>
          </a:p>
        </p:txBody>
      </p:sp>
    </p:spTree>
    <p:extLst>
      <p:ext uri="{BB962C8B-B14F-4D97-AF65-F5344CB8AC3E}">
        <p14:creationId xmlns:p14="http://schemas.microsoft.com/office/powerpoint/2010/main" val="1430432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4A683-385E-3E34-5ED2-4399BFD8B030}"/>
              </a:ext>
            </a:extLst>
          </p:cNvPr>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5540D3EC-7830-2C55-3C13-BA9389AC49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Text Placeholder 3">
            <a:extLst>
              <a:ext uri="{FF2B5EF4-FFF2-40B4-BE49-F238E27FC236}">
                <a16:creationId xmlns:a16="http://schemas.microsoft.com/office/drawing/2014/main" id="{CE46A6A8-7170-6D24-000C-192D339815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Date Placeholder 4">
            <a:extLst>
              <a:ext uri="{FF2B5EF4-FFF2-40B4-BE49-F238E27FC236}">
                <a16:creationId xmlns:a16="http://schemas.microsoft.com/office/drawing/2014/main" id="{B01D0873-01A8-28E4-91B7-058CA7C771D7}"/>
              </a:ext>
            </a:extLst>
          </p:cNvPr>
          <p:cNvSpPr>
            <a:spLocks noGrp="1"/>
          </p:cNvSpPr>
          <p:nvPr>
            <p:ph type="dt" sz="half" idx="10"/>
          </p:nvPr>
        </p:nvSpPr>
        <p:spPr/>
        <p:txBody>
          <a:bodyPr/>
          <a:lstStyle/>
          <a:p>
            <a:fld id="{706A1B2A-05F0-4E34-AF21-0C272EFE4805}" type="datetime1">
              <a:rPr lang="zh-CN" altLang="en-US" smtClean="0"/>
              <a:t>2025/4/1</a:t>
            </a:fld>
            <a:endParaRPr lang="zh-CN" altLang="en-US"/>
          </a:p>
        </p:txBody>
      </p:sp>
      <p:sp>
        <p:nvSpPr>
          <p:cNvPr id="6" name="Footer Placeholder 5">
            <a:extLst>
              <a:ext uri="{FF2B5EF4-FFF2-40B4-BE49-F238E27FC236}">
                <a16:creationId xmlns:a16="http://schemas.microsoft.com/office/drawing/2014/main" id="{53947B58-76BF-96CA-1516-2879CFF3ADA3}"/>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7E89E4E2-B4A5-4F5C-C0DB-CFBFF5354552}"/>
              </a:ext>
            </a:extLst>
          </p:cNvPr>
          <p:cNvSpPr>
            <a:spLocks noGrp="1"/>
          </p:cNvSpPr>
          <p:nvPr>
            <p:ph type="sldNum" sz="quarter" idx="12"/>
          </p:nvPr>
        </p:nvSpPr>
        <p:spPr/>
        <p:txBody>
          <a:bodyPr/>
          <a:lstStyle/>
          <a:p>
            <a:fld id="{7739CA6D-D692-4897-A75B-F1A33D4A3A17}" type="slidenum">
              <a:rPr lang="zh-CN" altLang="en-US" smtClean="0"/>
              <a:t>‹#›</a:t>
            </a:fld>
            <a:endParaRPr lang="zh-CN" altLang="en-US"/>
          </a:p>
        </p:txBody>
      </p:sp>
    </p:spTree>
    <p:extLst>
      <p:ext uri="{BB962C8B-B14F-4D97-AF65-F5344CB8AC3E}">
        <p14:creationId xmlns:p14="http://schemas.microsoft.com/office/powerpoint/2010/main" val="2041588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22E36-F33D-4F45-CD52-244A55A795D3}"/>
              </a:ext>
            </a:extLst>
          </p:cNvPr>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Picture Placeholder 2">
            <a:extLst>
              <a:ext uri="{FF2B5EF4-FFF2-40B4-BE49-F238E27FC236}">
                <a16:creationId xmlns:a16="http://schemas.microsoft.com/office/drawing/2014/main" id="{208E9650-BF30-1DBE-2544-44E8E53B48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a:extLst>
              <a:ext uri="{FF2B5EF4-FFF2-40B4-BE49-F238E27FC236}">
                <a16:creationId xmlns:a16="http://schemas.microsoft.com/office/drawing/2014/main" id="{6BDE99FE-CB06-77C5-BC19-B2347C84F4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Date Placeholder 4">
            <a:extLst>
              <a:ext uri="{FF2B5EF4-FFF2-40B4-BE49-F238E27FC236}">
                <a16:creationId xmlns:a16="http://schemas.microsoft.com/office/drawing/2014/main" id="{E9F1041A-10BA-9090-336F-E4ECADD64FDB}"/>
              </a:ext>
            </a:extLst>
          </p:cNvPr>
          <p:cNvSpPr>
            <a:spLocks noGrp="1"/>
          </p:cNvSpPr>
          <p:nvPr>
            <p:ph type="dt" sz="half" idx="10"/>
          </p:nvPr>
        </p:nvSpPr>
        <p:spPr/>
        <p:txBody>
          <a:bodyPr/>
          <a:lstStyle/>
          <a:p>
            <a:fld id="{FF49BD58-A98B-4518-BB6B-240FE603E527}" type="datetime1">
              <a:rPr lang="zh-CN" altLang="en-US" smtClean="0"/>
              <a:t>2025/4/1</a:t>
            </a:fld>
            <a:endParaRPr lang="zh-CN" altLang="en-US"/>
          </a:p>
        </p:txBody>
      </p:sp>
      <p:sp>
        <p:nvSpPr>
          <p:cNvPr id="6" name="Footer Placeholder 5">
            <a:extLst>
              <a:ext uri="{FF2B5EF4-FFF2-40B4-BE49-F238E27FC236}">
                <a16:creationId xmlns:a16="http://schemas.microsoft.com/office/drawing/2014/main" id="{BA807514-9019-4779-51B1-A48AF12C2827}"/>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8814FEDD-79BC-E43B-FD8A-DB91C20C8639}"/>
              </a:ext>
            </a:extLst>
          </p:cNvPr>
          <p:cNvSpPr>
            <a:spLocks noGrp="1"/>
          </p:cNvSpPr>
          <p:nvPr>
            <p:ph type="sldNum" sz="quarter" idx="12"/>
          </p:nvPr>
        </p:nvSpPr>
        <p:spPr/>
        <p:txBody>
          <a:bodyPr/>
          <a:lstStyle/>
          <a:p>
            <a:fld id="{7739CA6D-D692-4897-A75B-F1A33D4A3A17}" type="slidenum">
              <a:rPr lang="zh-CN" altLang="en-US" smtClean="0"/>
              <a:t>‹#›</a:t>
            </a:fld>
            <a:endParaRPr lang="zh-CN" altLang="en-US"/>
          </a:p>
        </p:txBody>
      </p:sp>
    </p:spTree>
    <p:extLst>
      <p:ext uri="{BB962C8B-B14F-4D97-AF65-F5344CB8AC3E}">
        <p14:creationId xmlns:p14="http://schemas.microsoft.com/office/powerpoint/2010/main" val="1388107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B46CEA-DF1E-C1DB-DDA5-3ACF3D12DB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88F9A880-77C0-6D23-B011-43F5EFC022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263B2F30-AE85-C12D-99AB-DE118EEC50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2B8BB5A-8CC8-4C8C-AC1A-BB5BB4B81B95}" type="datetime1">
              <a:rPr lang="zh-CN" altLang="en-US" smtClean="0"/>
              <a:t>2025/4/1</a:t>
            </a:fld>
            <a:endParaRPr lang="zh-CN" altLang="en-US"/>
          </a:p>
        </p:txBody>
      </p:sp>
      <p:sp>
        <p:nvSpPr>
          <p:cNvPr id="5" name="Footer Placeholder 4">
            <a:extLst>
              <a:ext uri="{FF2B5EF4-FFF2-40B4-BE49-F238E27FC236}">
                <a16:creationId xmlns:a16="http://schemas.microsoft.com/office/drawing/2014/main" id="{8922CE10-C887-E098-60A9-020DFC27E6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CN" altLang="en-US"/>
          </a:p>
        </p:txBody>
      </p:sp>
      <p:sp>
        <p:nvSpPr>
          <p:cNvPr id="6" name="Slide Number Placeholder 5">
            <a:extLst>
              <a:ext uri="{FF2B5EF4-FFF2-40B4-BE49-F238E27FC236}">
                <a16:creationId xmlns:a16="http://schemas.microsoft.com/office/drawing/2014/main" id="{BB0C6320-4550-A293-1307-F0673781AF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739CA6D-D692-4897-A75B-F1A33D4A3A17}" type="slidenum">
              <a:rPr lang="zh-CN" altLang="en-US" smtClean="0"/>
              <a:t>‹#›</a:t>
            </a:fld>
            <a:endParaRPr lang="zh-CN" altLang="en-US"/>
          </a:p>
        </p:txBody>
      </p:sp>
    </p:spTree>
    <p:extLst>
      <p:ext uri="{BB962C8B-B14F-4D97-AF65-F5344CB8AC3E}">
        <p14:creationId xmlns:p14="http://schemas.microsoft.com/office/powerpoint/2010/main" val="3431278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00.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png"/><Relationship Id="rId9"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5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png"/><Relationship Id="rId5" Type="http://schemas.openxmlformats.org/officeDocument/2006/relationships/image" Target="../media/image8.png"/><Relationship Id="rId10"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82DECD-AA1A-7D4A-2375-D78BB8624474}"/>
              </a:ext>
            </a:extLst>
          </p:cNvPr>
          <p:cNvSpPr txBox="1"/>
          <p:nvPr/>
        </p:nvSpPr>
        <p:spPr>
          <a:xfrm>
            <a:off x="1991865" y="5306434"/>
            <a:ext cx="8208262" cy="881139"/>
          </a:xfrm>
          <a:prstGeom prst="rect">
            <a:avLst/>
          </a:prstGeom>
          <a:noFill/>
        </p:spPr>
        <p:txBody>
          <a:bodyPr wrap="square" rtlCol="0">
            <a:spAutoFit/>
          </a:bodyPr>
          <a:lstStyle/>
          <a:p>
            <a:pPr algn="ctr">
              <a:lnSpc>
                <a:spcPct val="150000"/>
              </a:lnSpc>
            </a:pPr>
            <a:r>
              <a:rPr lang="en-US" altLang="zh-CN" dirty="0"/>
              <a:t>Wang </a:t>
            </a:r>
            <a:r>
              <a:rPr lang="en-US" altLang="zh-CN" dirty="0" err="1"/>
              <a:t>Yilun</a:t>
            </a:r>
            <a:r>
              <a:rPr lang="en-US" altLang="zh-CN" dirty="0"/>
              <a:t> (Nanjing University)    Zhang </a:t>
            </a:r>
            <a:r>
              <a:rPr lang="en-US" altLang="zh-CN" dirty="0" err="1"/>
              <a:t>Jialiang</a:t>
            </a:r>
            <a:r>
              <a:rPr lang="en-US" altLang="zh-CN" dirty="0"/>
              <a:t>(Nanjing University)</a:t>
            </a:r>
          </a:p>
          <a:p>
            <a:pPr algn="ctr">
              <a:lnSpc>
                <a:spcPct val="150000"/>
              </a:lnSpc>
            </a:pPr>
            <a:r>
              <a:rPr lang="en-US" altLang="zh-CN" dirty="0"/>
              <a:t>Zhang </a:t>
            </a:r>
            <a:r>
              <a:rPr lang="en-US" altLang="zh-CN" dirty="0" err="1"/>
              <a:t>Xiaoxu</a:t>
            </a:r>
            <a:r>
              <a:rPr lang="en-US" altLang="zh-CN" dirty="0"/>
              <a:t>(Nanjing University)    Zhang Lei (Nanjing University)</a:t>
            </a:r>
          </a:p>
        </p:txBody>
      </p:sp>
      <p:sp>
        <p:nvSpPr>
          <p:cNvPr id="7" name="TextBox 6">
            <a:extLst>
              <a:ext uri="{FF2B5EF4-FFF2-40B4-BE49-F238E27FC236}">
                <a16:creationId xmlns:a16="http://schemas.microsoft.com/office/drawing/2014/main" id="{822F115B-7101-24D0-20B2-702B2515C91B}"/>
              </a:ext>
            </a:extLst>
          </p:cNvPr>
          <p:cNvSpPr txBox="1"/>
          <p:nvPr/>
        </p:nvSpPr>
        <p:spPr>
          <a:xfrm>
            <a:off x="1941562" y="1669881"/>
            <a:ext cx="8308875" cy="1669881"/>
          </a:xfrm>
          <a:prstGeom prst="rect">
            <a:avLst/>
          </a:prstGeom>
          <a:noFill/>
        </p:spPr>
        <p:txBody>
          <a:bodyPr wrap="square" rtlCol="0">
            <a:spAutoFit/>
          </a:bodyPr>
          <a:lstStyle/>
          <a:p>
            <a:pPr algn="ctr">
              <a:lnSpc>
                <a:spcPct val="150000"/>
              </a:lnSpc>
            </a:pPr>
            <a:r>
              <a:rPr lang="en-US" altLang="zh-CN" sz="3600" dirty="0"/>
              <a:t>Fast Luminosity Monitor</a:t>
            </a:r>
          </a:p>
          <a:p>
            <a:pPr algn="ctr">
              <a:lnSpc>
                <a:spcPct val="150000"/>
              </a:lnSpc>
            </a:pPr>
            <a:r>
              <a:rPr lang="en-US" altLang="zh-CN" sz="3600" dirty="0"/>
              <a:t>IV Curve and Transient Simulation</a:t>
            </a:r>
          </a:p>
        </p:txBody>
      </p:sp>
      <p:pic>
        <p:nvPicPr>
          <p:cNvPr id="8" name="Picture 7" descr="Purple chinese characters on a black background&#10;&#10;Description automatically generated">
            <a:extLst>
              <a:ext uri="{FF2B5EF4-FFF2-40B4-BE49-F238E27FC236}">
                <a16:creationId xmlns:a16="http://schemas.microsoft.com/office/drawing/2014/main" id="{E2247D48-1343-9EDC-BFBF-FC0125524D83}"/>
              </a:ext>
            </a:extLst>
          </p:cNvPr>
          <p:cNvPicPr>
            <a:picLocks noChangeAspect="1"/>
          </p:cNvPicPr>
          <p:nvPr/>
        </p:nvPicPr>
        <p:blipFill>
          <a:blip r:embed="rId2">
            <a:extLst>
              <a:ext uri="{28A0092B-C50C-407E-A947-70E740481C1C}">
                <a14:useLocalDpi xmlns:a14="http://schemas.microsoft.com/office/drawing/2010/main" val="0"/>
              </a:ext>
            </a:extLst>
          </a:blip>
          <a:srcRect r="81271" b="16336"/>
          <a:stretch/>
        </p:blipFill>
        <p:spPr>
          <a:xfrm>
            <a:off x="186812" y="0"/>
            <a:ext cx="1215667" cy="1669881"/>
          </a:xfrm>
          <a:prstGeom prst="rect">
            <a:avLst/>
          </a:prstGeom>
        </p:spPr>
      </p:pic>
    </p:spTree>
    <p:extLst>
      <p:ext uri="{BB962C8B-B14F-4D97-AF65-F5344CB8AC3E}">
        <p14:creationId xmlns:p14="http://schemas.microsoft.com/office/powerpoint/2010/main" val="373595524"/>
      </p:ext>
    </p:extLst>
  </p:cSld>
  <p:clrMapOvr>
    <a:masterClrMapping/>
  </p:clrMapOvr>
  <mc:AlternateContent xmlns:mc="http://schemas.openxmlformats.org/markup-compatibility/2006" xmlns:p14="http://schemas.microsoft.com/office/powerpoint/2010/main">
    <mc:Choice Requires="p14">
      <p:transition spd="slow" p14:dur="2000" advTm="229"/>
    </mc:Choice>
    <mc:Fallback xmlns="">
      <p:transition spd="slow" advTm="22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E6EEEF-9A07-9CA9-E800-38B14FCB2281}"/>
              </a:ext>
            </a:extLst>
          </p:cNvPr>
          <p:cNvSpPr>
            <a:spLocks noGrp="1"/>
          </p:cNvSpPr>
          <p:nvPr>
            <p:ph type="sldNum" sz="quarter" idx="12"/>
          </p:nvPr>
        </p:nvSpPr>
        <p:spPr/>
        <p:txBody>
          <a:bodyPr/>
          <a:lstStyle/>
          <a:p>
            <a:fld id="{7739CA6D-D692-4897-A75B-F1A33D4A3A17}" type="slidenum">
              <a:rPr lang="zh-CN" altLang="en-US" smtClean="0"/>
              <a:pPr/>
              <a:t>10</a:t>
            </a:fld>
            <a:endParaRPr lang="zh-CN" altLang="en-US"/>
          </a:p>
        </p:txBody>
      </p:sp>
      <p:pic>
        <p:nvPicPr>
          <p:cNvPr id="4" name="Picture 3" descr="A graph with a line&#10;&#10;AI-generated content may be incorrect.">
            <a:extLst>
              <a:ext uri="{FF2B5EF4-FFF2-40B4-BE49-F238E27FC236}">
                <a16:creationId xmlns:a16="http://schemas.microsoft.com/office/drawing/2014/main" id="{981137D2-D9D5-6803-5228-5A375A6D2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4560" y="1269000"/>
            <a:ext cx="8030596" cy="4320000"/>
          </a:xfrm>
          <a:prstGeom prst="rect">
            <a:avLst/>
          </a:prstGeom>
        </p:spPr>
      </p:pic>
      <p:sp>
        <p:nvSpPr>
          <p:cNvPr id="5" name="TextBox 4">
            <a:extLst>
              <a:ext uri="{FF2B5EF4-FFF2-40B4-BE49-F238E27FC236}">
                <a16:creationId xmlns:a16="http://schemas.microsoft.com/office/drawing/2014/main" id="{05502C19-F155-C719-166D-164C6E2F549E}"/>
              </a:ext>
            </a:extLst>
          </p:cNvPr>
          <p:cNvSpPr txBox="1"/>
          <p:nvPr/>
        </p:nvSpPr>
        <p:spPr>
          <a:xfrm>
            <a:off x="658762" y="324465"/>
            <a:ext cx="5211096" cy="584775"/>
          </a:xfrm>
          <a:prstGeom prst="rect">
            <a:avLst/>
          </a:prstGeom>
          <a:noFill/>
        </p:spPr>
        <p:txBody>
          <a:bodyPr wrap="square" rtlCol="0">
            <a:spAutoFit/>
          </a:bodyPr>
          <a:lstStyle/>
          <a:p>
            <a:r>
              <a:rPr lang="en-US" altLang="zh-CN" sz="3200" dirty="0"/>
              <a:t>I-V Characteristic Curve</a:t>
            </a:r>
          </a:p>
        </p:txBody>
      </p:sp>
      <p:sp>
        <p:nvSpPr>
          <p:cNvPr id="6" name="TextBox 5">
            <a:extLst>
              <a:ext uri="{FF2B5EF4-FFF2-40B4-BE49-F238E27FC236}">
                <a16:creationId xmlns:a16="http://schemas.microsoft.com/office/drawing/2014/main" id="{7277D034-8412-874B-E72F-8B40AB3E1EDF}"/>
              </a:ext>
            </a:extLst>
          </p:cNvPr>
          <p:cNvSpPr txBox="1"/>
          <p:nvPr/>
        </p:nvSpPr>
        <p:spPr>
          <a:xfrm>
            <a:off x="1167319" y="6035101"/>
            <a:ext cx="8430638" cy="400110"/>
          </a:xfrm>
          <a:prstGeom prst="rect">
            <a:avLst/>
          </a:prstGeom>
          <a:noFill/>
        </p:spPr>
        <p:txBody>
          <a:bodyPr wrap="square" rtlCol="0">
            <a:spAutoFit/>
          </a:bodyPr>
          <a:lstStyle/>
          <a:p>
            <a:r>
              <a:rPr lang="en-US" altLang="zh-CN" sz="2000" dirty="0"/>
              <a:t>With hydrodynamic physics model, the current is slightly higher</a:t>
            </a:r>
            <a:endParaRPr lang="zh-CN" altLang="en-US" sz="2000" dirty="0"/>
          </a:p>
        </p:txBody>
      </p:sp>
    </p:spTree>
    <p:extLst>
      <p:ext uri="{BB962C8B-B14F-4D97-AF65-F5344CB8AC3E}">
        <p14:creationId xmlns:p14="http://schemas.microsoft.com/office/powerpoint/2010/main" val="3662664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F2980-7D35-ACA8-377D-1843E5B8C221}"/>
              </a:ext>
            </a:extLst>
          </p:cNvPr>
          <p:cNvSpPr>
            <a:spLocks noGrp="1"/>
          </p:cNvSpPr>
          <p:nvPr>
            <p:ph type="ctrTitle"/>
          </p:nvPr>
        </p:nvSpPr>
        <p:spPr/>
        <p:txBody>
          <a:bodyPr/>
          <a:lstStyle/>
          <a:p>
            <a:r>
              <a:rPr lang="en-US" altLang="zh-CN" sz="6000" dirty="0"/>
              <a:t>Transient Simulation</a:t>
            </a:r>
            <a:endParaRPr lang="zh-CN" altLang="en-US" dirty="0"/>
          </a:p>
        </p:txBody>
      </p:sp>
      <p:sp>
        <p:nvSpPr>
          <p:cNvPr id="4" name="Slide Number Placeholder 3">
            <a:extLst>
              <a:ext uri="{FF2B5EF4-FFF2-40B4-BE49-F238E27FC236}">
                <a16:creationId xmlns:a16="http://schemas.microsoft.com/office/drawing/2014/main" id="{C74ABE18-B3D1-FCB0-9B74-1700C8E95BCF}"/>
              </a:ext>
            </a:extLst>
          </p:cNvPr>
          <p:cNvSpPr>
            <a:spLocks noGrp="1"/>
          </p:cNvSpPr>
          <p:nvPr>
            <p:ph type="sldNum" sz="quarter" idx="12"/>
          </p:nvPr>
        </p:nvSpPr>
        <p:spPr/>
        <p:txBody>
          <a:bodyPr/>
          <a:lstStyle/>
          <a:p>
            <a:fld id="{7739CA6D-D692-4897-A75B-F1A33D4A3A17}" type="slidenum">
              <a:rPr lang="zh-CN" altLang="en-US" smtClean="0"/>
              <a:pPr/>
              <a:t>11</a:t>
            </a:fld>
            <a:endParaRPr lang="zh-CN" altLang="en-US"/>
          </a:p>
        </p:txBody>
      </p:sp>
    </p:spTree>
    <p:extLst>
      <p:ext uri="{BB962C8B-B14F-4D97-AF65-F5344CB8AC3E}">
        <p14:creationId xmlns:p14="http://schemas.microsoft.com/office/powerpoint/2010/main" val="2741000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98414B-B422-E91C-AB22-04E404A12125}"/>
              </a:ext>
            </a:extLst>
          </p:cNvPr>
          <p:cNvSpPr>
            <a:spLocks noGrp="1"/>
          </p:cNvSpPr>
          <p:nvPr>
            <p:ph type="sldNum" sz="quarter" idx="12"/>
          </p:nvPr>
        </p:nvSpPr>
        <p:spPr/>
        <p:txBody>
          <a:bodyPr/>
          <a:lstStyle/>
          <a:p>
            <a:fld id="{7739CA6D-D692-4897-A75B-F1A33D4A3A17}" type="slidenum">
              <a:rPr lang="zh-CN" altLang="en-US" smtClean="0"/>
              <a:pPr/>
              <a:t>12</a:t>
            </a:fld>
            <a:endParaRPr lang="zh-CN" altLang="en-US"/>
          </a:p>
        </p:txBody>
      </p:sp>
      <p:sp>
        <p:nvSpPr>
          <p:cNvPr id="5" name="TextBox 4">
            <a:extLst>
              <a:ext uri="{FF2B5EF4-FFF2-40B4-BE49-F238E27FC236}">
                <a16:creationId xmlns:a16="http://schemas.microsoft.com/office/drawing/2014/main" id="{EA51595D-BBEF-AAE3-F275-EBD3CCA86FE0}"/>
              </a:ext>
            </a:extLst>
          </p:cNvPr>
          <p:cNvSpPr txBox="1"/>
          <p:nvPr/>
        </p:nvSpPr>
        <p:spPr>
          <a:xfrm>
            <a:off x="658761" y="324465"/>
            <a:ext cx="8405725" cy="584775"/>
          </a:xfrm>
          <a:prstGeom prst="rect">
            <a:avLst/>
          </a:prstGeom>
          <a:noFill/>
        </p:spPr>
        <p:txBody>
          <a:bodyPr wrap="square" rtlCol="0">
            <a:spAutoFit/>
          </a:bodyPr>
          <a:lstStyle/>
          <a:p>
            <a:r>
              <a:rPr lang="en-US" altLang="zh-CN" sz="3200" dirty="0"/>
              <a:t>Transient Simulation - Physics</a:t>
            </a:r>
          </a:p>
        </p:txBody>
      </p:sp>
      <p:sp>
        <p:nvSpPr>
          <p:cNvPr id="9" name="TextBox 8">
            <a:extLst>
              <a:ext uri="{FF2B5EF4-FFF2-40B4-BE49-F238E27FC236}">
                <a16:creationId xmlns:a16="http://schemas.microsoft.com/office/drawing/2014/main" id="{24459C7C-3992-3C08-416D-336407936BCE}"/>
              </a:ext>
            </a:extLst>
          </p:cNvPr>
          <p:cNvSpPr txBox="1"/>
          <p:nvPr/>
        </p:nvSpPr>
        <p:spPr>
          <a:xfrm>
            <a:off x="539416" y="1025889"/>
            <a:ext cx="4700337" cy="5478423"/>
          </a:xfrm>
          <a:prstGeom prst="rect">
            <a:avLst/>
          </a:prstGeom>
          <a:noFill/>
        </p:spPr>
        <p:txBody>
          <a:bodyPr wrap="square">
            <a:spAutoFit/>
          </a:bodyPr>
          <a:lstStyle/>
          <a:p>
            <a:r>
              <a:rPr lang="zh-CN" altLang="en-US" sz="1400" dirty="0"/>
              <a:t>Physics {</a:t>
            </a:r>
          </a:p>
          <a:p>
            <a:r>
              <a:rPr lang="zh-CN" altLang="en-US" sz="1400" dirty="0"/>
              <a:t>EffectiveIntrinsicDensity( OldSlotboom )</a:t>
            </a:r>
          </a:p>
          <a:p>
            <a:r>
              <a:rPr lang="zh-CN" altLang="en-US" sz="1400" dirty="0"/>
              <a:t>Mobility(</a:t>
            </a:r>
            <a:endParaRPr lang="en-US" altLang="zh-CN" sz="1400" dirty="0"/>
          </a:p>
          <a:p>
            <a:r>
              <a:rPr lang="en-US" altLang="zh-CN" sz="1400" dirty="0"/>
              <a:t>    </a:t>
            </a:r>
            <a:r>
              <a:rPr lang="zh-CN" altLang="en-US" sz="1400" dirty="0"/>
              <a:t>-ConstantMobility</a:t>
            </a:r>
          </a:p>
          <a:p>
            <a:r>
              <a:rPr lang="zh-CN" altLang="en-US" sz="1400" dirty="0"/>
              <a:t>    DopingDep</a:t>
            </a:r>
          </a:p>
          <a:p>
            <a:r>
              <a:rPr lang="zh-CN" altLang="en-US" sz="1400" dirty="0"/>
              <a:t>    HighFieldSaturation( Eparallel )</a:t>
            </a:r>
          </a:p>
          <a:p>
            <a:r>
              <a:rPr lang="zh-CN" altLang="en-US" sz="1400" dirty="0"/>
              <a:t>    Enormal</a:t>
            </a:r>
          </a:p>
          <a:p>
            <a:r>
              <a:rPr lang="zh-CN" altLang="en-US" sz="1400" dirty="0"/>
              <a:t>)</a:t>
            </a:r>
          </a:p>
          <a:p>
            <a:r>
              <a:rPr lang="zh-CN" altLang="en-US" sz="1400" dirty="0"/>
              <a:t>Recombination(</a:t>
            </a:r>
          </a:p>
          <a:p>
            <a:r>
              <a:rPr lang="zh-CN" altLang="en-US" sz="1400" dirty="0"/>
              <a:t>    SRH( DopingDep )</a:t>
            </a:r>
          </a:p>
          <a:p>
            <a:r>
              <a:rPr lang="zh-CN" altLang="en-US" sz="1400" dirty="0"/>
              <a:t>    Avalanche</a:t>
            </a:r>
          </a:p>
          <a:p>
            <a:r>
              <a:rPr lang="zh-CN" altLang="en-US" sz="1400" dirty="0"/>
              <a:t>)</a:t>
            </a:r>
          </a:p>
          <a:p>
            <a:r>
              <a:rPr lang="zh-CN" altLang="en-US" sz="1400" dirty="0"/>
              <a:t>Temperature=298</a:t>
            </a:r>
          </a:p>
          <a:p>
            <a:r>
              <a:rPr lang="zh-CN" altLang="en-US" sz="1400" dirty="0"/>
              <a:t>Hydrodynamic</a:t>
            </a:r>
            <a:endParaRPr lang="en-US" altLang="zh-CN" sz="1400" dirty="0"/>
          </a:p>
          <a:p>
            <a:r>
              <a:rPr lang="zh-CN" altLang="en-US" sz="1400" dirty="0">
                <a:solidFill>
                  <a:srgbClr val="C00000"/>
                </a:solidFill>
              </a:rPr>
              <a:t>HeavyIon(</a:t>
            </a:r>
            <a:endParaRPr lang="en-US" altLang="zh-CN" sz="1400" dirty="0">
              <a:solidFill>
                <a:srgbClr val="C00000"/>
              </a:solidFill>
            </a:endParaRPr>
          </a:p>
          <a:p>
            <a:r>
              <a:rPr lang="en-US" altLang="zh-CN" sz="1400" dirty="0">
                <a:solidFill>
                  <a:srgbClr val="C00000"/>
                </a:solidFill>
              </a:rPr>
              <a:t>    </a:t>
            </a:r>
            <a:r>
              <a:rPr lang="zh-CN" altLang="en-US" sz="1400" dirty="0">
                <a:solidFill>
                  <a:srgbClr val="C00000"/>
                </a:solidFill>
              </a:rPr>
              <a:t>Direction</a:t>
            </a:r>
            <a:r>
              <a:rPr lang="en-US" altLang="zh-CN" sz="1400" dirty="0">
                <a:solidFill>
                  <a:srgbClr val="C00000"/>
                </a:solidFill>
              </a:rPr>
              <a:t>	</a:t>
            </a:r>
            <a:r>
              <a:rPr lang="zh-CN" altLang="en-US" sz="1400" dirty="0">
                <a:solidFill>
                  <a:srgbClr val="C00000"/>
                </a:solidFill>
              </a:rPr>
              <a:t>= (0,0,1)</a:t>
            </a:r>
          </a:p>
          <a:p>
            <a:r>
              <a:rPr lang="zh-CN" altLang="en-US" sz="1400" dirty="0">
                <a:solidFill>
                  <a:srgbClr val="C00000"/>
                </a:solidFill>
              </a:rPr>
              <a:t>    Location</a:t>
            </a:r>
            <a:r>
              <a:rPr lang="en-US" altLang="zh-CN" sz="1400" dirty="0">
                <a:solidFill>
                  <a:srgbClr val="C00000"/>
                </a:solidFill>
              </a:rPr>
              <a:t>	</a:t>
            </a:r>
            <a:r>
              <a:rPr lang="zh-CN" altLang="en-US" sz="1400" dirty="0">
                <a:solidFill>
                  <a:srgbClr val="C00000"/>
                </a:solidFill>
              </a:rPr>
              <a:t>= (0,0,-260)</a:t>
            </a:r>
          </a:p>
          <a:p>
            <a:r>
              <a:rPr lang="zh-CN" altLang="en-US" sz="1400" dirty="0">
                <a:solidFill>
                  <a:srgbClr val="C00000"/>
                </a:solidFill>
              </a:rPr>
              <a:t>    Time</a:t>
            </a:r>
            <a:r>
              <a:rPr lang="en-US" altLang="zh-CN" sz="1400" dirty="0">
                <a:solidFill>
                  <a:srgbClr val="C00000"/>
                </a:solidFill>
              </a:rPr>
              <a:t>	</a:t>
            </a:r>
            <a:r>
              <a:rPr lang="zh-CN" altLang="en-US" sz="1400" dirty="0">
                <a:solidFill>
                  <a:srgbClr val="C00000"/>
                </a:solidFill>
              </a:rPr>
              <a:t>= 1e-9</a:t>
            </a:r>
          </a:p>
          <a:p>
            <a:r>
              <a:rPr lang="zh-CN" altLang="en-US" sz="1400" dirty="0">
                <a:solidFill>
                  <a:srgbClr val="C00000"/>
                </a:solidFill>
              </a:rPr>
              <a:t>    Length</a:t>
            </a:r>
            <a:r>
              <a:rPr lang="en-US" altLang="zh-CN" sz="1400" dirty="0">
                <a:solidFill>
                  <a:srgbClr val="C00000"/>
                </a:solidFill>
              </a:rPr>
              <a:t>	</a:t>
            </a:r>
            <a:r>
              <a:rPr lang="zh-CN" altLang="en-US" sz="1400" dirty="0">
                <a:solidFill>
                  <a:srgbClr val="C00000"/>
                </a:solidFill>
              </a:rPr>
              <a:t>= 520</a:t>
            </a:r>
          </a:p>
          <a:p>
            <a:r>
              <a:rPr lang="en-US" altLang="zh-CN" sz="1400" dirty="0">
                <a:solidFill>
                  <a:srgbClr val="C00000"/>
                </a:solidFill>
              </a:rPr>
              <a:t>    </a:t>
            </a:r>
            <a:r>
              <a:rPr lang="zh-CN" altLang="en-US" sz="1400" dirty="0">
                <a:solidFill>
                  <a:srgbClr val="C00000"/>
                </a:solidFill>
              </a:rPr>
              <a:t>Wt_hi</a:t>
            </a:r>
            <a:r>
              <a:rPr lang="en-US" altLang="zh-CN" sz="1400" dirty="0">
                <a:solidFill>
                  <a:srgbClr val="C00000"/>
                </a:solidFill>
              </a:rPr>
              <a:t>	</a:t>
            </a:r>
            <a:r>
              <a:rPr lang="zh-CN" altLang="en-US" sz="1400" dirty="0">
                <a:solidFill>
                  <a:srgbClr val="C00000"/>
                </a:solidFill>
              </a:rPr>
              <a:t>= 1</a:t>
            </a:r>
          </a:p>
          <a:p>
            <a:r>
              <a:rPr lang="zh-CN" altLang="en-US" sz="1400" dirty="0">
                <a:solidFill>
                  <a:srgbClr val="C00000"/>
                </a:solidFill>
              </a:rPr>
              <a:t>    LET_f</a:t>
            </a:r>
            <a:r>
              <a:rPr lang="en-US" altLang="zh-CN" sz="1400" dirty="0">
                <a:solidFill>
                  <a:srgbClr val="C00000"/>
                </a:solidFill>
              </a:rPr>
              <a:t>	</a:t>
            </a:r>
            <a:r>
              <a:rPr lang="zh-CN" altLang="en-US" sz="1400" dirty="0">
                <a:solidFill>
                  <a:srgbClr val="C00000"/>
                </a:solidFill>
              </a:rPr>
              <a:t>=</a:t>
            </a:r>
            <a:r>
              <a:rPr lang="en-US" altLang="zh-CN" sz="1400" dirty="0">
                <a:solidFill>
                  <a:srgbClr val="C00000"/>
                </a:solidFill>
              </a:rPr>
              <a:t> </a:t>
            </a:r>
            <a:r>
              <a:rPr lang="zh-CN" altLang="en-US" sz="1400" dirty="0">
                <a:solidFill>
                  <a:srgbClr val="C00000"/>
                </a:solidFill>
              </a:rPr>
              <a:t>5.767e-6</a:t>
            </a:r>
          </a:p>
          <a:p>
            <a:r>
              <a:rPr lang="zh-CN" altLang="en-US" sz="1400" dirty="0">
                <a:solidFill>
                  <a:srgbClr val="C00000"/>
                </a:solidFill>
              </a:rPr>
              <a:t>    Gaussian</a:t>
            </a:r>
          </a:p>
          <a:p>
            <a:r>
              <a:rPr lang="zh-CN" altLang="en-US" sz="1400" dirty="0">
                <a:solidFill>
                  <a:srgbClr val="C00000"/>
                </a:solidFill>
              </a:rPr>
              <a:t>    PicoCoulomb</a:t>
            </a:r>
          </a:p>
          <a:p>
            <a:r>
              <a:rPr lang="zh-CN" altLang="en-US" sz="1400" dirty="0">
                <a:solidFill>
                  <a:srgbClr val="C00000"/>
                </a:solidFill>
              </a:rPr>
              <a:t>)</a:t>
            </a:r>
          </a:p>
          <a:p>
            <a:r>
              <a:rPr lang="zh-CN" altLang="en-US" sz="1400" dirty="0"/>
              <a:t>}</a:t>
            </a:r>
          </a:p>
        </p:txBody>
      </p:sp>
      <p:sp>
        <p:nvSpPr>
          <p:cNvPr id="10" name="Right Brace 9">
            <a:extLst>
              <a:ext uri="{FF2B5EF4-FFF2-40B4-BE49-F238E27FC236}">
                <a16:creationId xmlns:a16="http://schemas.microsoft.com/office/drawing/2014/main" id="{A0813F0C-C2DE-5535-B610-EC548158C330}"/>
              </a:ext>
            </a:extLst>
          </p:cNvPr>
          <p:cNvSpPr/>
          <p:nvPr/>
        </p:nvSpPr>
        <p:spPr>
          <a:xfrm>
            <a:off x="3880184" y="1305426"/>
            <a:ext cx="276727" cy="2610853"/>
          </a:xfrm>
          <a:prstGeom prst="rightBrace">
            <a:avLst>
              <a:gd name="adj1" fmla="val 42140"/>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11" name="TextBox 10">
            <a:extLst>
              <a:ext uri="{FF2B5EF4-FFF2-40B4-BE49-F238E27FC236}">
                <a16:creationId xmlns:a16="http://schemas.microsoft.com/office/drawing/2014/main" id="{72EA3D53-A8E8-1E9C-A32B-85536B15D56C}"/>
              </a:ext>
            </a:extLst>
          </p:cNvPr>
          <p:cNvSpPr txBox="1"/>
          <p:nvPr/>
        </p:nvSpPr>
        <p:spPr>
          <a:xfrm>
            <a:off x="3943349" y="2275812"/>
            <a:ext cx="1654343" cy="646331"/>
          </a:xfrm>
          <a:prstGeom prst="rect">
            <a:avLst/>
          </a:prstGeom>
          <a:noFill/>
        </p:spPr>
        <p:txBody>
          <a:bodyPr wrap="square" rtlCol="0">
            <a:spAutoFit/>
          </a:bodyPr>
          <a:lstStyle/>
          <a:p>
            <a:pPr algn="ctr"/>
            <a:r>
              <a:rPr lang="en-US" altLang="zh-CN" dirty="0"/>
              <a:t>same as IV simulation</a:t>
            </a:r>
            <a:endParaRPr lang="zh-CN" altLang="en-US" dirty="0"/>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5ED6F7B-4385-51C9-398A-576AE24A330C}"/>
                  </a:ext>
                </a:extLst>
              </p:cNvPr>
              <p:cNvSpPr txBox="1"/>
              <p:nvPr/>
            </p:nvSpPr>
            <p:spPr>
              <a:xfrm>
                <a:off x="5961566" y="1142999"/>
                <a:ext cx="5558589" cy="4205126"/>
              </a:xfrm>
              <a:prstGeom prst="rect">
                <a:avLst/>
              </a:prstGeom>
              <a:noFill/>
            </p:spPr>
            <p:txBody>
              <a:bodyPr wrap="square" rtlCol="0">
                <a:spAutoFit/>
              </a:bodyPr>
              <a:lstStyle/>
              <a:p>
                <a:pPr>
                  <a:lnSpc>
                    <a:spcPct val="150000"/>
                  </a:lnSpc>
                </a:pPr>
                <a:r>
                  <a:rPr lang="en-US" altLang="zh-CN" dirty="0"/>
                  <a:t>Simulation of electron hit</a:t>
                </a:r>
              </a:p>
              <a:p>
                <a:pPr>
                  <a:lnSpc>
                    <a:spcPct val="150000"/>
                  </a:lnSpc>
                </a:pPr>
                <a:r>
                  <a:rPr lang="en-US" altLang="zh-CN" dirty="0"/>
                  <a:t>From (0, 0, -260) to (0, 0, 260), penetrate the detector</a:t>
                </a:r>
              </a:p>
              <a:p>
                <a:pPr marL="285750" indent="-285750">
                  <a:lnSpc>
                    <a:spcPct val="150000"/>
                  </a:lnSpc>
                  <a:buFont typeface="Arial" panose="020B0604020202020204" pitchFamily="34" charset="0"/>
                  <a:buChar char="•"/>
                </a:pPr>
                <a:r>
                  <a:rPr lang="zh-CN" altLang="en-US" sz="1800" dirty="0">
                    <a:solidFill>
                      <a:srgbClr val="C00000"/>
                    </a:solidFill>
                  </a:rPr>
                  <a:t>Wt_hi </a:t>
                </a:r>
                <a:r>
                  <a:rPr lang="en-US" altLang="zh-CN" sz="1800" dirty="0">
                    <a:solidFill>
                      <a:srgbClr val="C00000"/>
                    </a:solidFill>
                  </a:rPr>
                  <a:t>: radius</a:t>
                </a:r>
              </a:p>
              <a:p>
                <a:pPr marL="742950" lvl="1" indent="-285750">
                  <a:lnSpc>
                    <a:spcPct val="150000"/>
                  </a:lnSpc>
                  <a:buFont typeface="Arial" panose="020B0604020202020204" pitchFamily="34" charset="0"/>
                  <a:buChar char="•"/>
                </a:pPr>
                <a14:m>
                  <m:oMath xmlns:m="http://schemas.openxmlformats.org/officeDocument/2006/math">
                    <m:r>
                      <a:rPr lang="en-US" altLang="zh-CN" b="0" i="1" dirty="0" smtClean="0">
                        <a:solidFill>
                          <a:srgbClr val="C00000"/>
                        </a:solidFill>
                        <a:latin typeface="Cambria Math" panose="02040503050406030204" pitchFamily="18" charset="0"/>
                      </a:rPr>
                      <m:t>1 </m:t>
                    </m:r>
                    <m:r>
                      <a:rPr lang="zh-CN" altLang="en-US" b="0" i="1" dirty="0" smtClean="0">
                        <a:solidFill>
                          <a:srgbClr val="C00000"/>
                        </a:solidFill>
                        <a:latin typeface="Cambria Math" panose="02040503050406030204" pitchFamily="18" charset="0"/>
                      </a:rPr>
                      <m:t>𝜇</m:t>
                    </m:r>
                    <m:r>
                      <a:rPr lang="en-US" altLang="zh-CN" b="0" i="1" dirty="0" smtClean="0">
                        <a:solidFill>
                          <a:srgbClr val="C00000"/>
                        </a:solidFill>
                        <a:latin typeface="Cambria Math" panose="02040503050406030204" pitchFamily="18" charset="0"/>
                      </a:rPr>
                      <m:t>𝑚</m:t>
                    </m:r>
                  </m:oMath>
                </a14:m>
                <a:endParaRPr lang="en-US" altLang="zh-CN" dirty="0">
                  <a:solidFill>
                    <a:srgbClr val="C00000"/>
                  </a:solidFill>
                </a:endParaRPr>
              </a:p>
              <a:p>
                <a:pPr marL="285750" indent="-285750">
                  <a:lnSpc>
                    <a:spcPct val="150000"/>
                  </a:lnSpc>
                  <a:buFont typeface="Arial" panose="020B0604020202020204" pitchFamily="34" charset="0"/>
                  <a:buChar char="•"/>
                </a:pPr>
                <a:r>
                  <a:rPr lang="zh-CN" altLang="en-US" sz="1800" dirty="0">
                    <a:solidFill>
                      <a:srgbClr val="C00000"/>
                    </a:solidFill>
                  </a:rPr>
                  <a:t>LET_f </a:t>
                </a:r>
                <a:r>
                  <a:rPr lang="en-US" altLang="zh-CN" sz="1800" dirty="0">
                    <a:solidFill>
                      <a:srgbClr val="C00000"/>
                    </a:solidFill>
                  </a:rPr>
                  <a:t>: linear energy transfer</a:t>
                </a:r>
              </a:p>
              <a:p>
                <a:pPr marL="742950" lvl="1" indent="-285750">
                  <a:lnSpc>
                    <a:spcPct val="150000"/>
                  </a:lnSpc>
                  <a:buFont typeface="Arial" panose="020B0604020202020204" pitchFamily="34" charset="0"/>
                  <a:buChar char="•"/>
                </a:pPr>
                <a14:m>
                  <m:oMath xmlns:m="http://schemas.openxmlformats.org/officeDocument/2006/math">
                    <m:r>
                      <a:rPr lang="en-US" altLang="zh-CN" i="1" dirty="0" smtClean="0">
                        <a:solidFill>
                          <a:srgbClr val="C00000"/>
                        </a:solidFill>
                        <a:latin typeface="Cambria Math" panose="02040503050406030204" pitchFamily="18" charset="0"/>
                      </a:rPr>
                      <m:t>5.76</m:t>
                    </m:r>
                    <m:r>
                      <a:rPr lang="en-US" altLang="zh-CN" i="1" dirty="0">
                        <a:solidFill>
                          <a:srgbClr val="C00000"/>
                        </a:solidFill>
                        <a:latin typeface="Cambria Math" panose="02040503050406030204" pitchFamily="18" charset="0"/>
                      </a:rPr>
                      <m:t>7</m:t>
                    </m:r>
                    <m:r>
                      <a:rPr lang="en-US" altLang="zh-CN" b="0" i="1" dirty="0" smtClean="0">
                        <a:solidFill>
                          <a:srgbClr val="C00000"/>
                        </a:solidFill>
                        <a:latin typeface="Cambria Math" panose="02040503050406030204" pitchFamily="18" charset="0"/>
                      </a:rPr>
                      <m:t>×</m:t>
                    </m:r>
                    <m:sSup>
                      <m:sSupPr>
                        <m:ctrlPr>
                          <a:rPr lang="en-US" altLang="zh-CN" b="0" i="1" dirty="0" smtClean="0">
                            <a:solidFill>
                              <a:srgbClr val="C00000"/>
                            </a:solidFill>
                            <a:latin typeface="Cambria Math" panose="02040503050406030204" pitchFamily="18" charset="0"/>
                          </a:rPr>
                        </m:ctrlPr>
                      </m:sSupPr>
                      <m:e>
                        <m:r>
                          <a:rPr lang="en-US" altLang="zh-CN" b="0" i="1" dirty="0" smtClean="0">
                            <a:solidFill>
                              <a:srgbClr val="C00000"/>
                            </a:solidFill>
                            <a:latin typeface="Cambria Math" panose="02040503050406030204" pitchFamily="18" charset="0"/>
                          </a:rPr>
                          <m:t>10</m:t>
                        </m:r>
                      </m:e>
                      <m:sup>
                        <m:r>
                          <a:rPr lang="en-US" altLang="zh-CN" b="0" i="1" dirty="0" smtClean="0">
                            <a:solidFill>
                              <a:srgbClr val="C00000"/>
                            </a:solidFill>
                            <a:latin typeface="Cambria Math" panose="02040503050406030204" pitchFamily="18" charset="0"/>
                          </a:rPr>
                          <m:t>−6</m:t>
                        </m:r>
                      </m:sup>
                    </m:sSup>
                    <m:r>
                      <a:rPr lang="en-US" altLang="zh-CN" b="0" i="1" dirty="0" smtClean="0">
                        <a:solidFill>
                          <a:srgbClr val="C00000"/>
                        </a:solidFill>
                        <a:latin typeface="Cambria Math" panose="02040503050406030204" pitchFamily="18" charset="0"/>
                      </a:rPr>
                      <m:t> </m:t>
                    </m:r>
                    <m:r>
                      <a:rPr lang="en-US" altLang="zh-CN" b="0" i="1" dirty="0" smtClean="0">
                        <a:solidFill>
                          <a:srgbClr val="C00000"/>
                        </a:solidFill>
                        <a:latin typeface="Cambria Math" panose="02040503050406030204" pitchFamily="18" charset="0"/>
                      </a:rPr>
                      <m:t>𝑝𝐶</m:t>
                    </m:r>
                    <m:r>
                      <a:rPr lang="en-US" altLang="zh-CN" b="0" i="1" dirty="0" smtClean="0">
                        <a:solidFill>
                          <a:srgbClr val="C00000"/>
                        </a:solidFill>
                        <a:latin typeface="Cambria Math" panose="02040503050406030204" pitchFamily="18" charset="0"/>
                      </a:rPr>
                      <m:t>/</m:t>
                    </m:r>
                    <m:r>
                      <a:rPr lang="zh-CN" altLang="en-US" b="0" i="1" dirty="0" smtClean="0">
                        <a:solidFill>
                          <a:srgbClr val="C00000"/>
                        </a:solidFill>
                        <a:latin typeface="Cambria Math" panose="02040503050406030204" pitchFamily="18" charset="0"/>
                      </a:rPr>
                      <m:t>𝜇</m:t>
                    </m:r>
                    <m:r>
                      <a:rPr lang="en-US" altLang="zh-CN" b="0" i="1" dirty="0" smtClean="0">
                        <a:solidFill>
                          <a:srgbClr val="C00000"/>
                        </a:solidFill>
                        <a:latin typeface="Cambria Math" panose="02040503050406030204" pitchFamily="18" charset="0"/>
                      </a:rPr>
                      <m:t>𝑚</m:t>
                    </m:r>
                  </m:oMath>
                </a14:m>
                <a:endParaRPr lang="en-US" altLang="zh-CN" dirty="0">
                  <a:solidFill>
                    <a:srgbClr val="C00000"/>
                  </a:solidFill>
                </a:endParaRPr>
              </a:p>
              <a:p>
                <a:pPr marL="285750" indent="-285750">
                  <a:lnSpc>
                    <a:spcPct val="150000"/>
                  </a:lnSpc>
                  <a:buFont typeface="Arial" panose="020B0604020202020204" pitchFamily="34" charset="0"/>
                  <a:buChar char="•"/>
                </a:pPr>
                <a:r>
                  <a:rPr lang="zh-CN" altLang="en-US" dirty="0"/>
                  <a:t>“</a:t>
                </a:r>
                <a:r>
                  <a:rPr lang="en-US" altLang="zh-CN" dirty="0"/>
                  <a:t>Gaussian</a:t>
                </a:r>
                <a:r>
                  <a:rPr lang="zh-CN" altLang="en-US" dirty="0"/>
                  <a:t>” </a:t>
                </a:r>
                <a:r>
                  <a:rPr lang="en-US" altLang="zh-CN" dirty="0"/>
                  <a:t>: uses Gaussian distribution instead of exponential distribution</a:t>
                </a:r>
              </a:p>
              <a:p>
                <a:pPr marL="285750" indent="-285750">
                  <a:lnSpc>
                    <a:spcPct val="150000"/>
                  </a:lnSpc>
                  <a:buFont typeface="Arial" panose="020B0604020202020204" pitchFamily="34" charset="0"/>
                  <a:buChar char="•"/>
                </a:pPr>
                <a:r>
                  <a:rPr lang="en-US" altLang="zh-CN" dirty="0"/>
                  <a:t>“</a:t>
                </a:r>
                <a:r>
                  <a:rPr lang="en-US" altLang="zh-CN" dirty="0" err="1"/>
                  <a:t>PicoCoulomb</a:t>
                </a:r>
                <a:r>
                  <a:rPr lang="en-US" altLang="zh-CN" dirty="0"/>
                  <a:t>” : specifies the unit to be </a:t>
                </a:r>
                <a14:m>
                  <m:oMath xmlns:m="http://schemas.openxmlformats.org/officeDocument/2006/math">
                    <m:r>
                      <a:rPr lang="zh-CN" altLang="en-US" b="0" i="1" dirty="0" smtClean="0">
                        <a:latin typeface="Cambria Math" panose="02040503050406030204" pitchFamily="18" charset="0"/>
                      </a:rPr>
                      <m:t>𝜇</m:t>
                    </m:r>
                    <m:r>
                      <a:rPr lang="en-US" altLang="zh-CN" b="0" i="1" dirty="0" smtClean="0">
                        <a:latin typeface="Cambria Math" panose="02040503050406030204" pitchFamily="18" charset="0"/>
                      </a:rPr>
                      <m:t>𝑚</m:t>
                    </m:r>
                  </m:oMath>
                </a14:m>
                <a:r>
                  <a:rPr lang="zh-CN" altLang="en-US" dirty="0"/>
                  <a:t> </a:t>
                </a:r>
                <a:r>
                  <a:rPr lang="en-US" altLang="zh-CN" dirty="0"/>
                  <a:t>and </a:t>
                </a:r>
                <a14:m>
                  <m:oMath xmlns:m="http://schemas.openxmlformats.org/officeDocument/2006/math">
                    <m:r>
                      <a:rPr lang="en-US" altLang="zh-CN" i="1" dirty="0">
                        <a:latin typeface="Cambria Math" panose="02040503050406030204" pitchFamily="18" charset="0"/>
                      </a:rPr>
                      <m:t>𝑝𝐶</m:t>
                    </m:r>
                    <m:r>
                      <a:rPr lang="en-US" altLang="zh-CN" i="1" dirty="0">
                        <a:latin typeface="Cambria Math" panose="02040503050406030204" pitchFamily="18" charset="0"/>
                      </a:rPr>
                      <m:t>/</m:t>
                    </m:r>
                    <m:r>
                      <a:rPr lang="zh-CN" altLang="en-US" i="1" dirty="0">
                        <a:latin typeface="Cambria Math" panose="02040503050406030204" pitchFamily="18" charset="0"/>
                      </a:rPr>
                      <m:t>𝜇</m:t>
                    </m:r>
                    <m:r>
                      <a:rPr lang="en-US" altLang="zh-CN" i="1" dirty="0">
                        <a:latin typeface="Cambria Math" panose="02040503050406030204" pitchFamily="18" charset="0"/>
                      </a:rPr>
                      <m:t>𝑚</m:t>
                    </m:r>
                  </m:oMath>
                </a14:m>
                <a:r>
                  <a:rPr lang="zh-CN" altLang="en-US" dirty="0"/>
                  <a:t> </a:t>
                </a:r>
                <a:r>
                  <a:rPr lang="en-US" altLang="zh-CN" dirty="0"/>
                  <a:t>for </a:t>
                </a:r>
                <a:r>
                  <a:rPr lang="zh-CN" altLang="en-US" dirty="0"/>
                  <a:t>Wt_hi </a:t>
                </a:r>
                <a:r>
                  <a:rPr lang="en-US" altLang="zh-CN" dirty="0"/>
                  <a:t>and </a:t>
                </a:r>
                <a:r>
                  <a:rPr lang="zh-CN" altLang="en-US" dirty="0"/>
                  <a:t>LET_f </a:t>
                </a:r>
                <a:r>
                  <a:rPr lang="en-US" altLang="zh-CN" dirty="0"/>
                  <a:t>respectively</a:t>
                </a:r>
                <a:endParaRPr lang="zh-CN" altLang="en-US" dirty="0"/>
              </a:p>
            </p:txBody>
          </p:sp>
        </mc:Choice>
        <mc:Fallback xmlns="">
          <p:sp>
            <p:nvSpPr>
              <p:cNvPr id="14" name="TextBox 13">
                <a:extLst>
                  <a:ext uri="{FF2B5EF4-FFF2-40B4-BE49-F238E27FC236}">
                    <a16:creationId xmlns:a16="http://schemas.microsoft.com/office/drawing/2014/main" id="{C5ED6F7B-4385-51C9-398A-576AE24A330C}"/>
                  </a:ext>
                </a:extLst>
              </p:cNvPr>
              <p:cNvSpPr txBox="1">
                <a:spLocks noRot="1" noChangeAspect="1" noMove="1" noResize="1" noEditPoints="1" noAdjustHandles="1" noChangeArrowheads="1" noChangeShapeType="1" noTextEdit="1"/>
              </p:cNvSpPr>
              <p:nvPr/>
            </p:nvSpPr>
            <p:spPr>
              <a:xfrm>
                <a:off x="5961566" y="1142999"/>
                <a:ext cx="5558589" cy="4205126"/>
              </a:xfrm>
              <a:prstGeom prst="rect">
                <a:avLst/>
              </a:prstGeom>
              <a:blipFill>
                <a:blip r:embed="rId5"/>
                <a:stretch>
                  <a:fillRect l="-987" b="-130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09323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E9F0F8-357B-B37D-B6A9-71379552F0BC}"/>
              </a:ext>
            </a:extLst>
          </p:cNvPr>
          <p:cNvSpPr>
            <a:spLocks noGrp="1"/>
          </p:cNvSpPr>
          <p:nvPr>
            <p:ph type="sldNum" sz="quarter" idx="12"/>
          </p:nvPr>
        </p:nvSpPr>
        <p:spPr/>
        <p:txBody>
          <a:bodyPr/>
          <a:lstStyle/>
          <a:p>
            <a:fld id="{7739CA6D-D692-4897-A75B-F1A33D4A3A17}" type="slidenum">
              <a:rPr lang="zh-CN" altLang="en-US" smtClean="0"/>
              <a:pPr/>
              <a:t>13</a:t>
            </a:fld>
            <a:endParaRPr lang="zh-CN" altLang="en-US"/>
          </a:p>
        </p:txBody>
      </p:sp>
      <p:sp>
        <p:nvSpPr>
          <p:cNvPr id="5" name="TextBox 4">
            <a:extLst>
              <a:ext uri="{FF2B5EF4-FFF2-40B4-BE49-F238E27FC236}">
                <a16:creationId xmlns:a16="http://schemas.microsoft.com/office/drawing/2014/main" id="{B24B2ABB-FA92-4FFA-83BD-F7DB7D66CD15}"/>
              </a:ext>
            </a:extLst>
          </p:cNvPr>
          <p:cNvSpPr txBox="1"/>
          <p:nvPr/>
        </p:nvSpPr>
        <p:spPr>
          <a:xfrm>
            <a:off x="658762" y="324465"/>
            <a:ext cx="5211096" cy="584775"/>
          </a:xfrm>
          <a:prstGeom prst="rect">
            <a:avLst/>
          </a:prstGeom>
          <a:noFill/>
        </p:spPr>
        <p:txBody>
          <a:bodyPr wrap="square" rtlCol="0">
            <a:spAutoFit/>
          </a:bodyPr>
          <a:lstStyle/>
          <a:p>
            <a:r>
              <a:rPr lang="en-US" altLang="zh-CN" sz="3200" dirty="0"/>
              <a:t>Transient Simulation</a:t>
            </a:r>
          </a:p>
        </p:txBody>
      </p:sp>
      <p:sp>
        <p:nvSpPr>
          <p:cNvPr id="7" name="TextBox 6">
            <a:extLst>
              <a:ext uri="{FF2B5EF4-FFF2-40B4-BE49-F238E27FC236}">
                <a16:creationId xmlns:a16="http://schemas.microsoft.com/office/drawing/2014/main" id="{EE9396C3-BEA0-2B52-B9E6-ECEA94008EFE}"/>
              </a:ext>
            </a:extLst>
          </p:cNvPr>
          <p:cNvSpPr txBox="1"/>
          <p:nvPr/>
        </p:nvSpPr>
        <p:spPr>
          <a:xfrm>
            <a:off x="8409749" y="2991770"/>
            <a:ext cx="3115077" cy="2862322"/>
          </a:xfrm>
          <a:prstGeom prst="rect">
            <a:avLst/>
          </a:prstGeom>
          <a:noFill/>
        </p:spPr>
        <p:txBody>
          <a:bodyPr wrap="square">
            <a:spAutoFit/>
          </a:bodyPr>
          <a:lstStyle/>
          <a:p>
            <a:r>
              <a:rPr lang="zh-CN" altLang="en-US" dirty="0"/>
              <a:t>HeavyIon(</a:t>
            </a:r>
          </a:p>
          <a:p>
            <a:r>
              <a:rPr lang="zh-CN" altLang="en-US" dirty="0"/>
              <a:t>    Direction = (0,0,1)</a:t>
            </a:r>
          </a:p>
          <a:p>
            <a:r>
              <a:rPr lang="zh-CN" altLang="en-US" dirty="0"/>
              <a:t>    Location = (0,0,-260)</a:t>
            </a:r>
          </a:p>
          <a:p>
            <a:r>
              <a:rPr lang="zh-CN" altLang="en-US" dirty="0"/>
              <a:t>    Time = 1e-9</a:t>
            </a:r>
          </a:p>
          <a:p>
            <a:r>
              <a:rPr lang="zh-CN" altLang="en-US" dirty="0"/>
              <a:t>    Length = 520</a:t>
            </a:r>
          </a:p>
          <a:p>
            <a:r>
              <a:rPr lang="zh-CN" altLang="en-US" dirty="0"/>
              <a:t>    Wt_hi = 1</a:t>
            </a:r>
          </a:p>
          <a:p>
            <a:r>
              <a:rPr lang="zh-CN" altLang="en-US" dirty="0"/>
              <a:t>    LET_f = 5.767e-6</a:t>
            </a:r>
          </a:p>
          <a:p>
            <a:r>
              <a:rPr lang="zh-CN" altLang="en-US" dirty="0"/>
              <a:t>    Gaussian</a:t>
            </a:r>
          </a:p>
          <a:p>
            <a:r>
              <a:rPr lang="zh-CN" altLang="en-US" dirty="0"/>
              <a:t>    PicoCoulomb</a:t>
            </a:r>
          </a:p>
          <a:p>
            <a:r>
              <a:rPr lang="zh-CN" altLang="en-US" dirty="0"/>
              <a:t>)</a:t>
            </a:r>
          </a:p>
        </p:txBody>
      </p:sp>
      <p:pic>
        <p:nvPicPr>
          <p:cNvPr id="9" name="Picture 8">
            <a:extLst>
              <a:ext uri="{FF2B5EF4-FFF2-40B4-BE49-F238E27FC236}">
                <a16:creationId xmlns:a16="http://schemas.microsoft.com/office/drawing/2014/main" id="{6BC0F5AE-2203-A11F-A2F4-8FF5CF9AC9FA}"/>
              </a:ext>
            </a:extLst>
          </p:cNvPr>
          <p:cNvPicPr>
            <a:picLocks noChangeAspect="1"/>
          </p:cNvPicPr>
          <p:nvPr/>
        </p:nvPicPr>
        <p:blipFill>
          <a:blip r:embed="rId3"/>
          <a:stretch>
            <a:fillRect/>
          </a:stretch>
        </p:blipFill>
        <p:spPr>
          <a:xfrm>
            <a:off x="8518975" y="616852"/>
            <a:ext cx="2754533" cy="1818218"/>
          </a:xfrm>
          <a:prstGeom prst="rect">
            <a:avLst/>
          </a:prstGeom>
        </p:spPr>
      </p:pic>
      <p:cxnSp>
        <p:nvCxnSpPr>
          <p:cNvPr id="11" name="Straight Arrow Connector 10">
            <a:extLst>
              <a:ext uri="{FF2B5EF4-FFF2-40B4-BE49-F238E27FC236}">
                <a16:creationId xmlns:a16="http://schemas.microsoft.com/office/drawing/2014/main" id="{15ED06C8-5A6D-F449-E391-9F15940DE300}"/>
              </a:ext>
            </a:extLst>
          </p:cNvPr>
          <p:cNvCxnSpPr/>
          <p:nvPr/>
        </p:nvCxnSpPr>
        <p:spPr>
          <a:xfrm flipV="1">
            <a:off x="9896240" y="2279560"/>
            <a:ext cx="0" cy="7083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1B7E582E-0384-4732-C091-E6E7BFB76F72}"/>
              </a:ext>
            </a:extLst>
          </p:cNvPr>
          <p:cNvSpPr txBox="1"/>
          <p:nvPr/>
        </p:nvSpPr>
        <p:spPr>
          <a:xfrm>
            <a:off x="9967288" y="2599248"/>
            <a:ext cx="1510301" cy="369332"/>
          </a:xfrm>
          <a:prstGeom prst="rect">
            <a:avLst/>
          </a:prstGeom>
          <a:noFill/>
        </p:spPr>
        <p:txBody>
          <a:bodyPr wrap="square" rtlCol="0">
            <a:spAutoFit/>
          </a:bodyPr>
          <a:lstStyle/>
          <a:p>
            <a:pPr algn="ctr"/>
            <a:r>
              <a:rPr lang="en-US" altLang="zh-CN" dirty="0"/>
              <a:t>Center Hit</a:t>
            </a:r>
            <a:endParaRPr lang="zh-CN" altLang="en-US" dirty="0"/>
          </a:p>
        </p:txBody>
      </p:sp>
      <p:sp>
        <p:nvSpPr>
          <p:cNvPr id="8" name="TextBox 7">
            <a:extLst>
              <a:ext uri="{FF2B5EF4-FFF2-40B4-BE49-F238E27FC236}">
                <a16:creationId xmlns:a16="http://schemas.microsoft.com/office/drawing/2014/main" id="{1278D091-0E77-AF89-3291-A62E94E3292F}"/>
              </a:ext>
            </a:extLst>
          </p:cNvPr>
          <p:cNvSpPr txBox="1"/>
          <p:nvPr/>
        </p:nvSpPr>
        <p:spPr>
          <a:xfrm>
            <a:off x="1167319" y="6035101"/>
            <a:ext cx="8430638" cy="400110"/>
          </a:xfrm>
          <a:prstGeom prst="rect">
            <a:avLst/>
          </a:prstGeom>
          <a:noFill/>
        </p:spPr>
        <p:txBody>
          <a:bodyPr wrap="square" rtlCol="0">
            <a:spAutoFit/>
          </a:bodyPr>
          <a:lstStyle/>
          <a:p>
            <a:r>
              <a:rPr lang="en-US" altLang="zh-CN" sz="2000" dirty="0"/>
              <a:t>With hydrodynamic physics model, the current is slightly higher</a:t>
            </a:r>
            <a:endParaRPr lang="zh-CN" altLang="en-US" sz="2000" dirty="0"/>
          </a:p>
        </p:txBody>
      </p:sp>
      <p:pic>
        <p:nvPicPr>
          <p:cNvPr id="6" name="Picture 5">
            <a:extLst>
              <a:ext uri="{FF2B5EF4-FFF2-40B4-BE49-F238E27FC236}">
                <a16:creationId xmlns:a16="http://schemas.microsoft.com/office/drawing/2014/main" id="{B6ED6A75-1264-CED6-D307-04790BE323D9}"/>
              </a:ext>
            </a:extLst>
          </p:cNvPr>
          <p:cNvPicPr>
            <a:picLocks noChangeAspect="1"/>
          </p:cNvPicPr>
          <p:nvPr/>
        </p:nvPicPr>
        <p:blipFill>
          <a:blip r:embed="rId4"/>
          <a:stretch>
            <a:fillRect/>
          </a:stretch>
        </p:blipFill>
        <p:spPr>
          <a:xfrm>
            <a:off x="167566" y="1269000"/>
            <a:ext cx="8030596" cy="4320000"/>
          </a:xfrm>
          <a:prstGeom prst="rect">
            <a:avLst/>
          </a:prstGeom>
        </p:spPr>
      </p:pic>
    </p:spTree>
    <p:extLst>
      <p:ext uri="{BB962C8B-B14F-4D97-AF65-F5344CB8AC3E}">
        <p14:creationId xmlns:p14="http://schemas.microsoft.com/office/powerpoint/2010/main" val="1415227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09632-1565-A137-0AEE-FD01293E7DBC}"/>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7675B854-A16A-1507-4B42-A8934B48C629}"/>
              </a:ext>
            </a:extLst>
          </p:cNvPr>
          <p:cNvPicPr>
            <a:picLocks noChangeAspect="1"/>
          </p:cNvPicPr>
          <p:nvPr/>
        </p:nvPicPr>
        <p:blipFill>
          <a:blip r:embed="rId3"/>
          <a:stretch>
            <a:fillRect/>
          </a:stretch>
        </p:blipFill>
        <p:spPr>
          <a:xfrm>
            <a:off x="7491623" y="2737060"/>
            <a:ext cx="4544941" cy="2914277"/>
          </a:xfrm>
          <a:prstGeom prst="rect">
            <a:avLst/>
          </a:prstGeom>
        </p:spPr>
      </p:pic>
      <p:pic>
        <p:nvPicPr>
          <p:cNvPr id="9" name="Picture 8">
            <a:extLst>
              <a:ext uri="{FF2B5EF4-FFF2-40B4-BE49-F238E27FC236}">
                <a16:creationId xmlns:a16="http://schemas.microsoft.com/office/drawing/2014/main" id="{190DA796-3DA1-BCEF-B874-23929CA99C89}"/>
              </a:ext>
            </a:extLst>
          </p:cNvPr>
          <p:cNvPicPr>
            <a:picLocks noChangeAspect="1"/>
          </p:cNvPicPr>
          <p:nvPr/>
        </p:nvPicPr>
        <p:blipFill>
          <a:blip r:embed="rId4"/>
          <a:stretch>
            <a:fillRect/>
          </a:stretch>
        </p:blipFill>
        <p:spPr>
          <a:xfrm>
            <a:off x="8165582" y="257719"/>
            <a:ext cx="3773444" cy="2531638"/>
          </a:xfrm>
          <a:prstGeom prst="rect">
            <a:avLst/>
          </a:prstGeom>
        </p:spPr>
      </p:pic>
      <p:sp>
        <p:nvSpPr>
          <p:cNvPr id="3" name="TextBox 2">
            <a:extLst>
              <a:ext uri="{FF2B5EF4-FFF2-40B4-BE49-F238E27FC236}">
                <a16:creationId xmlns:a16="http://schemas.microsoft.com/office/drawing/2014/main" id="{F538E408-7702-9F92-7DEB-CB40B0945629}"/>
              </a:ext>
            </a:extLst>
          </p:cNvPr>
          <p:cNvSpPr txBox="1"/>
          <p:nvPr/>
        </p:nvSpPr>
        <p:spPr>
          <a:xfrm>
            <a:off x="658762" y="324465"/>
            <a:ext cx="5211096" cy="584775"/>
          </a:xfrm>
          <a:prstGeom prst="rect">
            <a:avLst/>
          </a:prstGeom>
          <a:noFill/>
        </p:spPr>
        <p:txBody>
          <a:bodyPr wrap="square" rtlCol="0">
            <a:spAutoFit/>
          </a:bodyPr>
          <a:lstStyle/>
          <a:p>
            <a:r>
              <a:rPr lang="en-US" altLang="zh-CN" sz="3200" dirty="0"/>
              <a:t>Transient Simulation</a:t>
            </a:r>
          </a:p>
        </p:txBody>
      </p:sp>
      <p:sp>
        <p:nvSpPr>
          <p:cNvPr id="4" name="Slide Number Placeholder 3">
            <a:extLst>
              <a:ext uri="{FF2B5EF4-FFF2-40B4-BE49-F238E27FC236}">
                <a16:creationId xmlns:a16="http://schemas.microsoft.com/office/drawing/2014/main" id="{C6A91D7A-FB53-7F1C-8F0E-91935B6BC822}"/>
              </a:ext>
            </a:extLst>
          </p:cNvPr>
          <p:cNvSpPr>
            <a:spLocks noGrp="1"/>
          </p:cNvSpPr>
          <p:nvPr>
            <p:ph type="sldNum" sz="quarter" idx="12"/>
          </p:nvPr>
        </p:nvSpPr>
        <p:spPr/>
        <p:txBody>
          <a:bodyPr/>
          <a:lstStyle/>
          <a:p>
            <a:fld id="{7739CA6D-D692-4897-A75B-F1A33D4A3A17}" type="slidenum">
              <a:rPr lang="zh-CN" altLang="en-US" smtClean="0"/>
              <a:pPr/>
              <a:t>14</a:t>
            </a:fld>
            <a:endParaRPr lang="zh-CN" altLang="en-US"/>
          </a:p>
        </p:txBody>
      </p:sp>
      <p:sp>
        <p:nvSpPr>
          <p:cNvPr id="11" name="Rectangle 10">
            <a:extLst>
              <a:ext uri="{FF2B5EF4-FFF2-40B4-BE49-F238E27FC236}">
                <a16:creationId xmlns:a16="http://schemas.microsoft.com/office/drawing/2014/main" id="{583F284A-5A90-8C01-5443-322FB55F74D0}"/>
              </a:ext>
            </a:extLst>
          </p:cNvPr>
          <p:cNvSpPr/>
          <p:nvPr/>
        </p:nvSpPr>
        <p:spPr>
          <a:xfrm>
            <a:off x="8290556" y="788328"/>
            <a:ext cx="641501" cy="60530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Straight Arrow Connector 14">
            <a:extLst>
              <a:ext uri="{FF2B5EF4-FFF2-40B4-BE49-F238E27FC236}">
                <a16:creationId xmlns:a16="http://schemas.microsoft.com/office/drawing/2014/main" id="{C3CD2EEF-39B6-7E52-D9C5-BAF05941E19C}"/>
              </a:ext>
            </a:extLst>
          </p:cNvPr>
          <p:cNvCxnSpPr>
            <a:cxnSpLocks/>
          </p:cNvCxnSpPr>
          <p:nvPr/>
        </p:nvCxnSpPr>
        <p:spPr>
          <a:xfrm flipV="1">
            <a:off x="8040608" y="4194199"/>
            <a:ext cx="1938278" cy="1504236"/>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0B09EAED-4FB4-6CEE-034A-76FBC95B0EEC}"/>
              </a:ext>
            </a:extLst>
          </p:cNvPr>
          <p:cNvCxnSpPr>
            <a:cxnSpLocks/>
          </p:cNvCxnSpPr>
          <p:nvPr/>
        </p:nvCxnSpPr>
        <p:spPr>
          <a:xfrm flipV="1">
            <a:off x="7752522" y="4246496"/>
            <a:ext cx="2119879" cy="1041121"/>
          </a:xfrm>
          <a:prstGeom prst="line">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B612104-A626-E050-2E6B-1DB36A924412}"/>
                  </a:ext>
                </a:extLst>
              </p:cNvPr>
              <p:cNvSpPr txBox="1"/>
              <p:nvPr/>
            </p:nvSpPr>
            <p:spPr>
              <a:xfrm>
                <a:off x="8274427" y="4946317"/>
                <a:ext cx="53803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𝜃</m:t>
                      </m:r>
                    </m:oMath>
                  </m:oMathPara>
                </a14:m>
                <a:endParaRPr lang="zh-CN" altLang="en-US" dirty="0"/>
              </a:p>
            </p:txBody>
          </p:sp>
        </mc:Choice>
        <mc:Fallback xmlns="">
          <p:sp>
            <p:nvSpPr>
              <p:cNvPr id="19" name="TextBox 18">
                <a:extLst>
                  <a:ext uri="{FF2B5EF4-FFF2-40B4-BE49-F238E27FC236}">
                    <a16:creationId xmlns:a16="http://schemas.microsoft.com/office/drawing/2014/main" id="{FB612104-A626-E050-2E6B-1DB36A924412}"/>
                  </a:ext>
                </a:extLst>
              </p:cNvPr>
              <p:cNvSpPr txBox="1">
                <a:spLocks noRot="1" noChangeAspect="1" noMove="1" noResize="1" noEditPoints="1" noAdjustHandles="1" noChangeArrowheads="1" noChangeShapeType="1" noTextEdit="1"/>
              </p:cNvSpPr>
              <p:nvPr/>
            </p:nvSpPr>
            <p:spPr>
              <a:xfrm>
                <a:off x="8274427" y="4946317"/>
                <a:ext cx="538034" cy="369332"/>
              </a:xfrm>
              <a:prstGeom prst="rect">
                <a:avLst/>
              </a:prstGeom>
              <a:blipFill>
                <a:blip r:embed="rId5"/>
                <a:stretch>
                  <a:fillRect/>
                </a:stretch>
              </a:blipFill>
            </p:spPr>
            <p:txBody>
              <a:bodyPr/>
              <a:lstStyle/>
              <a:p>
                <a:r>
                  <a:rPr lang="zh-CN" altLang="en-US">
                    <a:noFill/>
                  </a:rPr>
                  <a:t> </a:t>
                </a:r>
              </a:p>
            </p:txBody>
          </p:sp>
        </mc:Fallback>
      </mc:AlternateContent>
      <p:pic>
        <p:nvPicPr>
          <p:cNvPr id="10" name="Picture 9" descr="A graph of a function&#10;&#10;AI-generated content may be incorrect.">
            <a:extLst>
              <a:ext uri="{FF2B5EF4-FFF2-40B4-BE49-F238E27FC236}">
                <a16:creationId xmlns:a16="http://schemas.microsoft.com/office/drawing/2014/main" id="{51D534EC-0FE7-6C2F-6FAE-962B38EC41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7094" y="1882079"/>
            <a:ext cx="6692164" cy="3600000"/>
          </a:xfrm>
          <a:prstGeom prst="rect">
            <a:avLst/>
          </a:prstGeom>
        </p:spPr>
      </p:pic>
      <p:cxnSp>
        <p:nvCxnSpPr>
          <p:cNvPr id="16" name="Straight Connector 15">
            <a:extLst>
              <a:ext uri="{FF2B5EF4-FFF2-40B4-BE49-F238E27FC236}">
                <a16:creationId xmlns:a16="http://schemas.microsoft.com/office/drawing/2014/main" id="{7B587A17-AB3A-5BBF-A43A-5A3C9054DF97}"/>
              </a:ext>
            </a:extLst>
          </p:cNvPr>
          <p:cNvCxnSpPr>
            <a:cxnSpLocks/>
          </p:cNvCxnSpPr>
          <p:nvPr/>
        </p:nvCxnSpPr>
        <p:spPr>
          <a:xfrm flipV="1">
            <a:off x="8040608" y="5032443"/>
            <a:ext cx="856958" cy="665992"/>
          </a:xfrm>
          <a:prstGeom prst="line">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B6C67AC-0D24-9FC9-C307-C98387CC628A}"/>
                  </a:ext>
                </a:extLst>
              </p:cNvPr>
              <p:cNvSpPr txBox="1"/>
              <p:nvPr/>
            </p:nvSpPr>
            <p:spPr>
              <a:xfrm>
                <a:off x="8740730" y="3682079"/>
                <a:ext cx="538034" cy="400110"/>
              </a:xfrm>
              <a:prstGeom prst="rect">
                <a:avLst/>
              </a:prstGeom>
              <a:noFill/>
              <a:ln w="19050">
                <a:solidFill>
                  <a:srgbClr val="C00000"/>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solidFill>
                            <a:srgbClr val="FFFF00"/>
                          </a:solidFill>
                          <a:latin typeface="Cambria Math" panose="02040503050406030204" pitchFamily="18" charset="0"/>
                        </a:rPr>
                        <m:t>1</m:t>
                      </m:r>
                    </m:oMath>
                  </m:oMathPara>
                </a14:m>
                <a:endParaRPr lang="zh-CN" altLang="en-US" sz="2000" dirty="0">
                  <a:solidFill>
                    <a:srgbClr val="FFFF00"/>
                  </a:solidFill>
                </a:endParaRPr>
              </a:p>
            </p:txBody>
          </p:sp>
        </mc:Choice>
        <mc:Fallback xmlns="">
          <p:sp>
            <p:nvSpPr>
              <p:cNvPr id="20" name="TextBox 19">
                <a:extLst>
                  <a:ext uri="{FF2B5EF4-FFF2-40B4-BE49-F238E27FC236}">
                    <a16:creationId xmlns:a16="http://schemas.microsoft.com/office/drawing/2014/main" id="{DB6C67AC-0D24-9FC9-C307-C98387CC628A}"/>
                  </a:ext>
                </a:extLst>
              </p:cNvPr>
              <p:cNvSpPr txBox="1">
                <a:spLocks noRot="1" noChangeAspect="1" noMove="1" noResize="1" noEditPoints="1" noAdjustHandles="1" noChangeArrowheads="1" noChangeShapeType="1" noTextEdit="1"/>
              </p:cNvSpPr>
              <p:nvPr/>
            </p:nvSpPr>
            <p:spPr>
              <a:xfrm>
                <a:off x="8740730" y="3682079"/>
                <a:ext cx="538034" cy="400110"/>
              </a:xfrm>
              <a:prstGeom prst="rect">
                <a:avLst/>
              </a:prstGeom>
              <a:blipFill>
                <a:blip r:embed="rId7"/>
                <a:stretch>
                  <a:fillRect/>
                </a:stretch>
              </a:blipFill>
              <a:ln w="19050">
                <a:solidFill>
                  <a:srgbClr val="C00000"/>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0A53156-4557-CCE3-7B5B-4C91ACABB8B5}"/>
                  </a:ext>
                </a:extLst>
              </p:cNvPr>
              <p:cNvSpPr txBox="1"/>
              <p:nvPr/>
            </p:nvSpPr>
            <p:spPr>
              <a:xfrm>
                <a:off x="9872401" y="3153155"/>
                <a:ext cx="538034" cy="400110"/>
              </a:xfrm>
              <a:prstGeom prst="rect">
                <a:avLst/>
              </a:prstGeom>
              <a:noFill/>
              <a:ln w="19050">
                <a:solidFill>
                  <a:srgbClr val="00B050"/>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solidFill>
                            <a:srgbClr val="FFFF00"/>
                          </a:solidFill>
                          <a:latin typeface="Cambria Math" panose="02040503050406030204" pitchFamily="18" charset="0"/>
                        </a:rPr>
                        <m:t>2</m:t>
                      </m:r>
                    </m:oMath>
                  </m:oMathPara>
                </a14:m>
                <a:endParaRPr lang="zh-CN" altLang="en-US" sz="2000" dirty="0">
                  <a:solidFill>
                    <a:srgbClr val="FFFF00"/>
                  </a:solidFill>
                </a:endParaRPr>
              </a:p>
            </p:txBody>
          </p:sp>
        </mc:Choice>
        <mc:Fallback xmlns="">
          <p:sp>
            <p:nvSpPr>
              <p:cNvPr id="21" name="TextBox 20">
                <a:extLst>
                  <a:ext uri="{FF2B5EF4-FFF2-40B4-BE49-F238E27FC236}">
                    <a16:creationId xmlns:a16="http://schemas.microsoft.com/office/drawing/2014/main" id="{90A53156-4557-CCE3-7B5B-4C91ACABB8B5}"/>
                  </a:ext>
                </a:extLst>
              </p:cNvPr>
              <p:cNvSpPr txBox="1">
                <a:spLocks noRot="1" noChangeAspect="1" noMove="1" noResize="1" noEditPoints="1" noAdjustHandles="1" noChangeArrowheads="1" noChangeShapeType="1" noTextEdit="1"/>
              </p:cNvSpPr>
              <p:nvPr/>
            </p:nvSpPr>
            <p:spPr>
              <a:xfrm>
                <a:off x="9872401" y="3153155"/>
                <a:ext cx="538034" cy="400110"/>
              </a:xfrm>
              <a:prstGeom prst="rect">
                <a:avLst/>
              </a:prstGeom>
              <a:blipFill>
                <a:blip r:embed="rId8"/>
                <a:stretch>
                  <a:fillRect/>
                </a:stretch>
              </a:blipFill>
              <a:ln w="19050">
                <a:solidFill>
                  <a:srgbClr val="00B050"/>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5C5B51E-A437-3D7F-A2E9-CA4AA97E24B6}"/>
                  </a:ext>
                </a:extLst>
              </p:cNvPr>
              <p:cNvSpPr txBox="1"/>
              <p:nvPr/>
            </p:nvSpPr>
            <p:spPr>
              <a:xfrm>
                <a:off x="1102468" y="1132729"/>
                <a:ext cx="4767390" cy="369332"/>
              </a:xfrm>
              <a:prstGeom prst="rect">
                <a:avLst/>
              </a:prstGeom>
              <a:noFill/>
            </p:spPr>
            <p:txBody>
              <a:bodyPr wrap="square" rtlCol="0">
                <a:spAutoFit/>
              </a:bodyPr>
              <a:lstStyle/>
              <a:p>
                <a14:m>
                  <m:oMath xmlns:m="http://schemas.openxmlformats.org/officeDocument/2006/math">
                    <m:r>
                      <a:rPr lang="en-US" altLang="zh-CN" b="0" i="1" smtClean="0">
                        <a:latin typeface="Cambria Math" panose="02040503050406030204" pitchFamily="18" charset="0"/>
                      </a:rPr>
                      <m:t>𝜃</m:t>
                    </m:r>
                    <m:r>
                      <a:rPr lang="en-US" altLang="zh-CN" b="0" i="1" smtClean="0">
                        <a:latin typeface="Cambria Math" panose="02040503050406030204" pitchFamily="18" charset="0"/>
                      </a:rPr>
                      <m:t>=24.3 </m:t>
                    </m:r>
                    <m:r>
                      <a:rPr lang="en-US" altLang="zh-CN" b="0" i="1" smtClean="0">
                        <a:latin typeface="Cambria Math" panose="02040503050406030204" pitchFamily="18" charset="0"/>
                      </a:rPr>
                      <m:t>𝑚𝑟𝑎𝑑</m:t>
                    </m:r>
                  </m:oMath>
                </a14:m>
                <a:r>
                  <a:rPr lang="zh-CN" altLang="en-US" dirty="0"/>
                  <a:t>，穿过探测器中心</a:t>
                </a:r>
              </a:p>
            </p:txBody>
          </p:sp>
        </mc:Choice>
        <mc:Fallback xmlns="">
          <p:sp>
            <p:nvSpPr>
              <p:cNvPr id="22" name="TextBox 21">
                <a:extLst>
                  <a:ext uri="{FF2B5EF4-FFF2-40B4-BE49-F238E27FC236}">
                    <a16:creationId xmlns:a16="http://schemas.microsoft.com/office/drawing/2014/main" id="{45C5B51E-A437-3D7F-A2E9-CA4AA97E24B6}"/>
                  </a:ext>
                </a:extLst>
              </p:cNvPr>
              <p:cNvSpPr txBox="1">
                <a:spLocks noRot="1" noChangeAspect="1" noMove="1" noResize="1" noEditPoints="1" noAdjustHandles="1" noChangeArrowheads="1" noChangeShapeType="1" noTextEdit="1"/>
              </p:cNvSpPr>
              <p:nvPr/>
            </p:nvSpPr>
            <p:spPr>
              <a:xfrm>
                <a:off x="1102468" y="1132729"/>
                <a:ext cx="4767390" cy="369332"/>
              </a:xfrm>
              <a:prstGeom prst="rect">
                <a:avLst/>
              </a:prstGeom>
              <a:blipFill>
                <a:blip r:embed="rId9"/>
                <a:stretch>
                  <a:fillRect t="-10000" b="-266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960835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519906-0FFE-38BF-0E02-AAD87C0F630B}"/>
              </a:ext>
            </a:extLst>
          </p:cNvPr>
          <p:cNvSpPr txBox="1"/>
          <p:nvPr/>
        </p:nvSpPr>
        <p:spPr>
          <a:xfrm>
            <a:off x="658762" y="324465"/>
            <a:ext cx="5211096" cy="584775"/>
          </a:xfrm>
          <a:prstGeom prst="rect">
            <a:avLst/>
          </a:prstGeom>
          <a:noFill/>
        </p:spPr>
        <p:txBody>
          <a:bodyPr wrap="square" rtlCol="0">
            <a:spAutoFit/>
          </a:bodyPr>
          <a:lstStyle/>
          <a:p>
            <a:r>
              <a:rPr lang="en-US" altLang="zh-CN" sz="3200" dirty="0"/>
              <a:t>Conclusion</a:t>
            </a:r>
            <a:endParaRPr lang="zh-CN" altLang="en-US" sz="3200"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C224359-3CD4-F975-A40F-097F4C20DE07}"/>
                  </a:ext>
                </a:extLst>
              </p:cNvPr>
              <p:cNvSpPr txBox="1"/>
              <p:nvPr/>
            </p:nvSpPr>
            <p:spPr>
              <a:xfrm>
                <a:off x="719625" y="909240"/>
                <a:ext cx="10929316" cy="446801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2400" dirty="0"/>
                  <a:t>Fast luminosity monitor uses </a:t>
                </a:r>
                <a:r>
                  <a:rPr lang="en-US" altLang="zh-CN" sz="2400" dirty="0" err="1"/>
                  <a:t>sCVD</a:t>
                </a:r>
                <a:r>
                  <a:rPr lang="en-US" altLang="zh-CN" sz="2400" dirty="0"/>
                  <a:t> diamond, for its high carrier mobility, wide bandgap and high radiation hardness</a:t>
                </a:r>
              </a:p>
              <a:p>
                <a:pPr marL="285750" indent="-285750">
                  <a:lnSpc>
                    <a:spcPct val="150000"/>
                  </a:lnSpc>
                  <a:buFont typeface="Arial" panose="020B0604020202020204" pitchFamily="34" charset="0"/>
                  <a:buChar char="•"/>
                </a:pPr>
                <a:r>
                  <a:rPr lang="en-US" altLang="zh-CN" sz="2400" dirty="0"/>
                  <a:t>The geometry of detector for particle</a:t>
                </a:r>
                <a:r>
                  <a:rPr lang="zh-CN" altLang="en-US" sz="2400" dirty="0"/>
                  <a:t> </a:t>
                </a:r>
                <a:r>
                  <a:rPr lang="en-US" altLang="zh-CN" sz="2400" dirty="0"/>
                  <a:t>hit</a:t>
                </a:r>
                <a:r>
                  <a:rPr lang="zh-CN" altLang="en-US" sz="2400" dirty="0"/>
                  <a:t> </a:t>
                </a:r>
                <a:r>
                  <a:rPr lang="en-US" altLang="zh-CN" sz="2400" dirty="0"/>
                  <a:t>simulation is built, while doping is set to </a:t>
                </a:r>
                <a14:m>
                  <m:oMath xmlns:m="http://schemas.openxmlformats.org/officeDocument/2006/math">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10</m:t>
                        </m:r>
                      </m:e>
                      <m:sup>
                        <m:r>
                          <a:rPr lang="en-US" altLang="zh-CN" sz="2400" b="0" i="1" smtClean="0">
                            <a:latin typeface="Cambria Math" panose="02040503050406030204" pitchFamily="18" charset="0"/>
                          </a:rPr>
                          <m:t>10</m:t>
                        </m:r>
                      </m:sup>
                    </m:sSup>
                    <m:r>
                      <a:rPr lang="en-US" altLang="zh-CN" sz="2400" b="0" i="1" smtClean="0">
                        <a:latin typeface="Cambria Math" panose="02040503050406030204" pitchFamily="18" charset="0"/>
                      </a:rPr>
                      <m:t> </m:t>
                    </m:r>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𝑐𝑚</m:t>
                        </m:r>
                      </m:e>
                      <m:sup>
                        <m:r>
                          <a:rPr lang="en-US" altLang="zh-CN" sz="2400" b="0" i="1" smtClean="0">
                            <a:latin typeface="Cambria Math" panose="02040503050406030204" pitchFamily="18" charset="0"/>
                          </a:rPr>
                          <m:t>−3</m:t>
                        </m:r>
                      </m:sup>
                    </m:sSup>
                  </m:oMath>
                </a14:m>
                <a:endParaRPr lang="en-US" altLang="zh-CN" sz="2400" dirty="0"/>
              </a:p>
              <a:p>
                <a:pPr marL="285750" indent="-285750">
                  <a:lnSpc>
                    <a:spcPct val="150000"/>
                  </a:lnSpc>
                  <a:buFont typeface="Arial" panose="020B0604020202020204" pitchFamily="34" charset="0"/>
                  <a:buChar char="•"/>
                </a:pPr>
                <a:r>
                  <a:rPr lang="en-US" altLang="zh-CN" sz="2400" dirty="0"/>
                  <a:t>I-V characteristic curves are drawn, and the effect of adding hydrodynamic physics model is shown</a:t>
                </a:r>
              </a:p>
              <a:p>
                <a:pPr marL="285750" indent="-285750">
                  <a:lnSpc>
                    <a:spcPct val="150000"/>
                  </a:lnSpc>
                  <a:buFont typeface="Arial" panose="020B0604020202020204" pitchFamily="34" charset="0"/>
                  <a:buChar char="•"/>
                </a:pPr>
                <a:r>
                  <a:rPr lang="en-US" altLang="zh-CN" sz="2400" dirty="0"/>
                  <a:t>Transient simulations of particle hitting the detector are performed, the signal produced is drawn</a:t>
                </a:r>
              </a:p>
            </p:txBody>
          </p:sp>
        </mc:Choice>
        <mc:Fallback xmlns="">
          <p:sp>
            <p:nvSpPr>
              <p:cNvPr id="4" name="TextBox 3">
                <a:extLst>
                  <a:ext uri="{FF2B5EF4-FFF2-40B4-BE49-F238E27FC236}">
                    <a16:creationId xmlns:a16="http://schemas.microsoft.com/office/drawing/2014/main" id="{4C224359-3CD4-F975-A40F-097F4C20DE07}"/>
                  </a:ext>
                </a:extLst>
              </p:cNvPr>
              <p:cNvSpPr txBox="1">
                <a:spLocks noRot="1" noChangeAspect="1" noMove="1" noResize="1" noEditPoints="1" noAdjustHandles="1" noChangeArrowheads="1" noChangeShapeType="1" noTextEdit="1"/>
              </p:cNvSpPr>
              <p:nvPr/>
            </p:nvSpPr>
            <p:spPr>
              <a:xfrm>
                <a:off x="719625" y="909240"/>
                <a:ext cx="10929316" cy="4468018"/>
              </a:xfrm>
              <a:prstGeom prst="rect">
                <a:avLst/>
              </a:prstGeom>
              <a:blipFill>
                <a:blip r:embed="rId5"/>
                <a:stretch>
                  <a:fillRect l="-725" b="-2319"/>
                </a:stretch>
              </a:blipFill>
            </p:spPr>
            <p:txBody>
              <a:bodyPr/>
              <a:lstStyle/>
              <a:p>
                <a:r>
                  <a:rPr lang="zh-CN" altLang="en-US">
                    <a:noFill/>
                  </a:rPr>
                  <a:t> </a:t>
                </a:r>
              </a:p>
            </p:txBody>
          </p:sp>
        </mc:Fallback>
      </mc:AlternateContent>
      <p:sp>
        <p:nvSpPr>
          <p:cNvPr id="3" name="Slide Number Placeholder 2">
            <a:extLst>
              <a:ext uri="{FF2B5EF4-FFF2-40B4-BE49-F238E27FC236}">
                <a16:creationId xmlns:a16="http://schemas.microsoft.com/office/drawing/2014/main" id="{7BEAA3AE-7328-FBA6-6504-8D643A39F409}"/>
              </a:ext>
            </a:extLst>
          </p:cNvPr>
          <p:cNvSpPr>
            <a:spLocks noGrp="1"/>
          </p:cNvSpPr>
          <p:nvPr>
            <p:ph type="sldNum" sz="quarter" idx="12"/>
          </p:nvPr>
        </p:nvSpPr>
        <p:spPr/>
        <p:txBody>
          <a:bodyPr/>
          <a:lstStyle/>
          <a:p>
            <a:fld id="{7739CA6D-D692-4897-A75B-F1A33D4A3A17}" type="slidenum">
              <a:rPr lang="zh-CN" altLang="en-US" smtClean="0"/>
              <a:pPr/>
              <a:t>15</a:t>
            </a:fld>
            <a:endParaRPr lang="zh-CN" altLang="en-US"/>
          </a:p>
        </p:txBody>
      </p:sp>
    </p:spTree>
    <p:extLst>
      <p:ext uri="{BB962C8B-B14F-4D97-AF65-F5344CB8AC3E}">
        <p14:creationId xmlns:p14="http://schemas.microsoft.com/office/powerpoint/2010/main" val="3301380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6B0C24-D043-D814-F8CE-4D5EEC28B8B7}"/>
              </a:ext>
            </a:extLst>
          </p:cNvPr>
          <p:cNvSpPr txBox="1"/>
          <p:nvPr/>
        </p:nvSpPr>
        <p:spPr>
          <a:xfrm>
            <a:off x="825910" y="737418"/>
            <a:ext cx="4109884" cy="646331"/>
          </a:xfrm>
          <a:prstGeom prst="rect">
            <a:avLst/>
          </a:prstGeom>
          <a:noFill/>
        </p:spPr>
        <p:txBody>
          <a:bodyPr wrap="square" rtlCol="0">
            <a:spAutoFit/>
          </a:bodyPr>
          <a:lstStyle/>
          <a:p>
            <a:r>
              <a:rPr lang="en-US" altLang="zh-CN" sz="3600" dirty="0"/>
              <a:t>Contents</a:t>
            </a:r>
            <a:endParaRPr lang="zh-CN" altLang="en-US" sz="3600" dirty="0"/>
          </a:p>
        </p:txBody>
      </p:sp>
      <p:sp>
        <p:nvSpPr>
          <p:cNvPr id="3" name="TextBox 2">
            <a:extLst>
              <a:ext uri="{FF2B5EF4-FFF2-40B4-BE49-F238E27FC236}">
                <a16:creationId xmlns:a16="http://schemas.microsoft.com/office/drawing/2014/main" id="{46D8CC89-C2AA-8819-0624-5789A8D67AAB}"/>
              </a:ext>
            </a:extLst>
          </p:cNvPr>
          <p:cNvSpPr txBox="1"/>
          <p:nvPr/>
        </p:nvSpPr>
        <p:spPr>
          <a:xfrm>
            <a:off x="1897625" y="2025987"/>
            <a:ext cx="8396749" cy="280602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2400" dirty="0"/>
              <a:t>Introduction</a:t>
            </a:r>
          </a:p>
          <a:p>
            <a:pPr marL="285750" indent="-285750">
              <a:lnSpc>
                <a:spcPct val="150000"/>
              </a:lnSpc>
              <a:buFont typeface="Arial" panose="020B0604020202020204" pitchFamily="34" charset="0"/>
              <a:buChar char="•"/>
            </a:pPr>
            <a:r>
              <a:rPr lang="en-US" altLang="zh-CN" sz="2400" dirty="0"/>
              <a:t>Geometry &amp; Doping</a:t>
            </a:r>
          </a:p>
          <a:p>
            <a:pPr marL="285750" indent="-285750">
              <a:lnSpc>
                <a:spcPct val="150000"/>
              </a:lnSpc>
              <a:buFont typeface="Arial" panose="020B0604020202020204" pitchFamily="34" charset="0"/>
              <a:buChar char="•"/>
            </a:pPr>
            <a:r>
              <a:rPr lang="en-US" altLang="zh-CN" sz="2400" dirty="0"/>
              <a:t>I-V Characteristic Curve</a:t>
            </a:r>
          </a:p>
          <a:p>
            <a:pPr marL="285750" indent="-285750">
              <a:lnSpc>
                <a:spcPct val="150000"/>
              </a:lnSpc>
              <a:buFont typeface="Arial" panose="020B0604020202020204" pitchFamily="34" charset="0"/>
              <a:buChar char="•"/>
            </a:pPr>
            <a:r>
              <a:rPr lang="en-US" altLang="zh-CN" sz="2400" dirty="0"/>
              <a:t>Transient Simulation</a:t>
            </a:r>
          </a:p>
          <a:p>
            <a:pPr marL="285750" indent="-285750">
              <a:lnSpc>
                <a:spcPct val="150000"/>
              </a:lnSpc>
              <a:buFont typeface="Arial" panose="020B0604020202020204" pitchFamily="34" charset="0"/>
              <a:buChar char="•"/>
            </a:pPr>
            <a:r>
              <a:rPr lang="en-US" altLang="zh-CN" sz="2400" dirty="0"/>
              <a:t>Conclusion</a:t>
            </a:r>
          </a:p>
        </p:txBody>
      </p:sp>
    </p:spTree>
    <p:extLst>
      <p:ext uri="{BB962C8B-B14F-4D97-AF65-F5344CB8AC3E}">
        <p14:creationId xmlns:p14="http://schemas.microsoft.com/office/powerpoint/2010/main" val="2173014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A35D0DB-EC93-C3B1-E460-34EDAAFBFB27}"/>
              </a:ext>
            </a:extLst>
          </p:cNvPr>
          <p:cNvPicPr>
            <a:picLocks noChangeAspect="1"/>
          </p:cNvPicPr>
          <p:nvPr/>
        </p:nvPicPr>
        <p:blipFill>
          <a:blip r:embed="rId3"/>
          <a:stretch>
            <a:fillRect/>
          </a:stretch>
        </p:blipFill>
        <p:spPr>
          <a:xfrm>
            <a:off x="8113691" y="4136962"/>
            <a:ext cx="3773444" cy="2531638"/>
          </a:xfrm>
          <a:prstGeom prst="rect">
            <a:avLst/>
          </a:prstGeom>
        </p:spPr>
      </p:pic>
      <p:sp>
        <p:nvSpPr>
          <p:cNvPr id="3" name="TextBox 2">
            <a:extLst>
              <a:ext uri="{FF2B5EF4-FFF2-40B4-BE49-F238E27FC236}">
                <a16:creationId xmlns:a16="http://schemas.microsoft.com/office/drawing/2014/main" id="{B26A7C71-C676-7999-BCBD-E57031E0AD24}"/>
              </a:ext>
            </a:extLst>
          </p:cNvPr>
          <p:cNvSpPr txBox="1"/>
          <p:nvPr/>
        </p:nvSpPr>
        <p:spPr>
          <a:xfrm>
            <a:off x="658762" y="324465"/>
            <a:ext cx="5211096" cy="584775"/>
          </a:xfrm>
          <a:prstGeom prst="rect">
            <a:avLst/>
          </a:prstGeom>
          <a:noFill/>
        </p:spPr>
        <p:txBody>
          <a:bodyPr wrap="square" rtlCol="0">
            <a:spAutoFit/>
          </a:bodyPr>
          <a:lstStyle/>
          <a:p>
            <a:r>
              <a:rPr lang="en-US" altLang="zh-CN" sz="3200" dirty="0"/>
              <a:t>Introduction</a:t>
            </a:r>
            <a:endParaRPr lang="zh-CN" altLang="en-US" sz="3200" dirty="0"/>
          </a:p>
        </p:txBody>
      </p:sp>
      <p:sp>
        <p:nvSpPr>
          <p:cNvPr id="4" name="Slide Number Placeholder 3">
            <a:extLst>
              <a:ext uri="{FF2B5EF4-FFF2-40B4-BE49-F238E27FC236}">
                <a16:creationId xmlns:a16="http://schemas.microsoft.com/office/drawing/2014/main" id="{521B026F-B2E7-CC13-5808-F1FBB00E9B01}"/>
              </a:ext>
            </a:extLst>
          </p:cNvPr>
          <p:cNvSpPr>
            <a:spLocks noGrp="1"/>
          </p:cNvSpPr>
          <p:nvPr>
            <p:ph type="sldNum" sz="quarter" idx="12"/>
          </p:nvPr>
        </p:nvSpPr>
        <p:spPr/>
        <p:txBody>
          <a:bodyPr/>
          <a:lstStyle/>
          <a:p>
            <a:fld id="{7739CA6D-D692-4897-A75B-F1A33D4A3A17}" type="slidenum">
              <a:rPr lang="zh-CN" altLang="en-US" smtClean="0"/>
              <a:pPr/>
              <a:t>3</a:t>
            </a:fld>
            <a:endParaRPr lang="zh-CN" alt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9C948EC-0D25-6C17-B4A4-DC4D6458CEFF}"/>
                  </a:ext>
                </a:extLst>
              </p:cNvPr>
              <p:cNvSpPr txBox="1"/>
              <p:nvPr/>
            </p:nvSpPr>
            <p:spPr>
              <a:xfrm>
                <a:off x="1133547" y="909240"/>
                <a:ext cx="10399691" cy="466211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2000" dirty="0"/>
                  <a:t>Fast Luminosity Monitor is used to give bunch luminosity at CEPC</a:t>
                </a:r>
              </a:p>
              <a:p>
                <a:pPr marL="742950" lvl="1" indent="-285750">
                  <a:lnSpc>
                    <a:spcPct val="150000"/>
                  </a:lnSpc>
                  <a:buFont typeface="Arial" panose="020B0604020202020204" pitchFamily="34" charset="0"/>
                  <a:buChar char="•"/>
                </a:pPr>
                <a:r>
                  <a:rPr lang="en-US" altLang="zh-CN" sz="2000" dirty="0"/>
                  <a:t>Integrated event rates along z-position can help monitoring z-position at IP</a:t>
                </a:r>
              </a:p>
              <a:p>
                <a:pPr marL="285750" indent="-285750">
                  <a:lnSpc>
                    <a:spcPct val="150000"/>
                  </a:lnSpc>
                  <a:buFont typeface="Arial" panose="020B0604020202020204" pitchFamily="34" charset="0"/>
                  <a:buChar char="•"/>
                </a:pPr>
                <a:r>
                  <a:rPr lang="en-US" altLang="zh-CN" sz="2000" dirty="0"/>
                  <a:t>Polar angle </a:t>
                </a:r>
                <a14:m>
                  <m:oMath xmlns:m="http://schemas.openxmlformats.org/officeDocument/2006/math">
                    <m:r>
                      <a:rPr lang="en-US" altLang="zh-CN" sz="2000" b="0" i="1" smtClean="0">
                        <a:latin typeface="Cambria Math" panose="02040503050406030204" pitchFamily="18" charset="0"/>
                      </a:rPr>
                      <m:t>𝜃</m:t>
                    </m:r>
                    <m:r>
                      <a:rPr lang="en-US" altLang="zh-CN" sz="2000" b="0" i="1" smtClean="0">
                        <a:latin typeface="Cambria Math" panose="02040503050406030204" pitchFamily="18" charset="0"/>
                      </a:rPr>
                      <m:t>~10 </m:t>
                    </m:r>
                    <m:r>
                      <a:rPr lang="en-US" altLang="zh-CN" sz="2000" b="0" i="1" smtClean="0">
                        <a:latin typeface="Cambria Math" panose="02040503050406030204" pitchFamily="18" charset="0"/>
                      </a:rPr>
                      <m:t>𝑚𝑟𝑎𝑑</m:t>
                    </m:r>
                  </m:oMath>
                </a14:m>
                <a:r>
                  <a:rPr lang="en-US" altLang="zh-CN" sz="2000" b="0" dirty="0"/>
                  <a:t>, highest radiation field at CEPC</a:t>
                </a:r>
                <a:endParaRPr lang="en-US" altLang="zh-CN" sz="2000" dirty="0"/>
              </a:p>
              <a:p>
                <a:pPr marL="742950" lvl="1" indent="-285750">
                  <a:lnSpc>
                    <a:spcPct val="150000"/>
                  </a:lnSpc>
                  <a:buFont typeface="Arial" panose="020B0604020202020204" pitchFamily="34" charset="0"/>
                  <a:buChar char="•"/>
                </a:pPr>
                <a:r>
                  <a:rPr lang="en-US" altLang="zh-CN" sz="2000" dirty="0"/>
                  <a:t>Detect small angle Bhabha events</a:t>
                </a:r>
              </a:p>
              <a:p>
                <a:pPr marL="742950" lvl="1" indent="-285750">
                  <a:lnSpc>
                    <a:spcPct val="150000"/>
                  </a:lnSpc>
                  <a:buFont typeface="Arial" panose="020B0604020202020204" pitchFamily="34" charset="0"/>
                  <a:buChar char="•"/>
                </a:pPr>
                <a:r>
                  <a:rPr lang="en-US" altLang="zh-CN" sz="2000" dirty="0"/>
                  <a:t>Electron showers generated in the copper beam pipe</a:t>
                </a:r>
              </a:p>
              <a:p>
                <a:pPr marL="285750" indent="-285750">
                  <a:lnSpc>
                    <a:spcPct val="150000"/>
                  </a:lnSpc>
                  <a:buFont typeface="Arial" panose="020B0604020202020204" pitchFamily="34" charset="0"/>
                  <a:buChar char="•"/>
                </a:pPr>
                <a:r>
                  <a:rPr lang="en-US" altLang="zh-CN" sz="2000" dirty="0"/>
                  <a:t>Diamond is used for detector</a:t>
                </a:r>
              </a:p>
              <a:p>
                <a:pPr marL="742950" lvl="1" indent="-285750">
                  <a:lnSpc>
                    <a:spcPct val="150000"/>
                  </a:lnSpc>
                  <a:buFont typeface="Arial" panose="020B0604020202020204" pitchFamily="34" charset="0"/>
                  <a:buChar char="•"/>
                </a:pPr>
                <a:r>
                  <a:rPr lang="en-US" altLang="zh-CN" sz="2000" dirty="0"/>
                  <a:t>Single crystal Chemical Vapor Deposition (</a:t>
                </a:r>
                <a:r>
                  <a:rPr lang="en-US" altLang="zh-CN" sz="2000" dirty="0" err="1"/>
                  <a:t>sCVD</a:t>
                </a:r>
                <a:r>
                  <a:rPr lang="en-US" altLang="zh-CN" sz="2000" dirty="0"/>
                  <a:t>),</a:t>
                </a:r>
                <a:r>
                  <a:rPr lang="zh-CN" altLang="en-US" sz="2000" dirty="0"/>
                  <a:t> </a:t>
                </a:r>
                <a:r>
                  <a:rPr lang="en-US" altLang="zh-CN" sz="2000" dirty="0"/>
                  <a:t>reducing defect densities</a:t>
                </a:r>
              </a:p>
              <a:p>
                <a:pPr marL="742950" lvl="1" indent="-285750">
                  <a:lnSpc>
                    <a:spcPct val="150000"/>
                  </a:lnSpc>
                  <a:buFont typeface="Arial" panose="020B0604020202020204" pitchFamily="34" charset="0"/>
                  <a:buChar char="•"/>
                </a:pPr>
                <a:r>
                  <a:rPr lang="en-US" altLang="zh-CN" sz="2000" dirty="0"/>
                  <a:t>High carrier mobility : </a:t>
                </a:r>
                <a14:m>
                  <m:oMath xmlns:m="http://schemas.openxmlformats.org/officeDocument/2006/math">
                    <m:r>
                      <a:rPr lang="en-US" altLang="zh-CN" sz="2000" b="0" i="1" smtClean="0">
                        <a:latin typeface="Cambria Math" panose="02040503050406030204" pitchFamily="18" charset="0"/>
                      </a:rPr>
                      <m:t>2000</m:t>
                    </m:r>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rPr>
                      <m:t>2800 </m:t>
                    </m:r>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𝑐𝑚</m:t>
                        </m:r>
                      </m:e>
                      <m:sup>
                        <m:r>
                          <a:rPr lang="en-US" altLang="zh-CN" sz="2000" b="0" i="1" smtClean="0">
                            <a:latin typeface="Cambria Math" panose="02040503050406030204" pitchFamily="18" charset="0"/>
                          </a:rPr>
                          <m:t>2</m:t>
                        </m:r>
                      </m:sup>
                    </m:sSup>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𝑉</m:t>
                        </m:r>
                      </m:e>
                      <m:sup>
                        <m:r>
                          <a:rPr lang="en-US" altLang="zh-CN" sz="2000" b="0" i="1" smtClean="0">
                            <a:latin typeface="Cambria Math" panose="02040503050406030204" pitchFamily="18" charset="0"/>
                          </a:rPr>
                          <m:t>−1</m:t>
                        </m:r>
                      </m:sup>
                    </m:sSup>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𝑠</m:t>
                        </m:r>
                      </m:e>
                      <m:sup>
                        <m:r>
                          <a:rPr lang="en-US" altLang="zh-CN" sz="2000" b="0" i="1" smtClean="0">
                            <a:latin typeface="Cambria Math" panose="02040503050406030204" pitchFamily="18" charset="0"/>
                          </a:rPr>
                          <m:t>−1</m:t>
                        </m:r>
                      </m:sup>
                    </m:sSup>
                  </m:oMath>
                </a14:m>
                <a:endParaRPr lang="en-US" altLang="zh-CN" sz="2000" dirty="0"/>
              </a:p>
              <a:p>
                <a:pPr marL="742950" lvl="1" indent="-285750">
                  <a:lnSpc>
                    <a:spcPct val="150000"/>
                  </a:lnSpc>
                  <a:buFont typeface="Arial" panose="020B0604020202020204" pitchFamily="34" charset="0"/>
                  <a:buChar char="•"/>
                </a:pPr>
                <a:r>
                  <a:rPr lang="en-US" altLang="zh-CN" sz="2000" dirty="0"/>
                  <a:t>Wide bandgap, low dark noise : </a:t>
                </a:r>
                <a14:m>
                  <m:oMath xmlns:m="http://schemas.openxmlformats.org/officeDocument/2006/math">
                    <m:r>
                      <a:rPr lang="en-US" altLang="zh-CN" sz="2000" b="0" i="1" smtClean="0">
                        <a:latin typeface="Cambria Math" panose="02040503050406030204" pitchFamily="18" charset="0"/>
                      </a:rPr>
                      <m:t>5.47 </m:t>
                    </m:r>
                    <m:r>
                      <a:rPr lang="en-US" altLang="zh-CN" sz="2000" b="0" i="1" smtClean="0">
                        <a:latin typeface="Cambria Math" panose="02040503050406030204" pitchFamily="18" charset="0"/>
                      </a:rPr>
                      <m:t>𝑒𝑉</m:t>
                    </m:r>
                  </m:oMath>
                </a14:m>
                <a:endParaRPr lang="en-US" altLang="zh-CN" sz="2000" dirty="0"/>
              </a:p>
              <a:p>
                <a:pPr marL="742950" lvl="1" indent="-285750">
                  <a:lnSpc>
                    <a:spcPct val="150000"/>
                  </a:lnSpc>
                  <a:buFont typeface="Arial" panose="020B0604020202020204" pitchFamily="34" charset="0"/>
                  <a:buChar char="•"/>
                </a:pPr>
                <a:r>
                  <a:rPr lang="en-US" altLang="zh-CN" sz="2000" dirty="0"/>
                  <a:t>Strong covalent bonds, high radiation hardness</a:t>
                </a:r>
                <a:endParaRPr lang="zh-CN" altLang="en-US" sz="2000" dirty="0"/>
              </a:p>
            </p:txBody>
          </p:sp>
        </mc:Choice>
        <mc:Fallback xmlns="">
          <p:sp>
            <p:nvSpPr>
              <p:cNvPr id="6" name="TextBox 5">
                <a:extLst>
                  <a:ext uri="{FF2B5EF4-FFF2-40B4-BE49-F238E27FC236}">
                    <a16:creationId xmlns:a16="http://schemas.microsoft.com/office/drawing/2014/main" id="{29C948EC-0D25-6C17-B4A4-DC4D6458CEFF}"/>
                  </a:ext>
                </a:extLst>
              </p:cNvPr>
              <p:cNvSpPr txBox="1">
                <a:spLocks noRot="1" noChangeAspect="1" noMove="1" noResize="1" noEditPoints="1" noAdjustHandles="1" noChangeArrowheads="1" noChangeShapeType="1" noTextEdit="1"/>
              </p:cNvSpPr>
              <p:nvPr/>
            </p:nvSpPr>
            <p:spPr>
              <a:xfrm>
                <a:off x="1133547" y="909240"/>
                <a:ext cx="10399691" cy="4662110"/>
              </a:xfrm>
              <a:prstGeom prst="rect">
                <a:avLst/>
              </a:prstGeom>
              <a:blipFill>
                <a:blip r:embed="rId6"/>
                <a:stretch>
                  <a:fillRect l="-528" b="-1307"/>
                </a:stretch>
              </a:blipFill>
            </p:spPr>
            <p:txBody>
              <a:bodyPr/>
              <a:lstStyle/>
              <a:p>
                <a:r>
                  <a:rPr lang="zh-CN" altLang="en-US">
                    <a:noFill/>
                  </a:rPr>
                  <a:t> </a:t>
                </a:r>
              </a:p>
            </p:txBody>
          </p:sp>
        </mc:Fallback>
      </mc:AlternateContent>
      <p:sp>
        <p:nvSpPr>
          <p:cNvPr id="11" name="Rectangle 10">
            <a:extLst>
              <a:ext uri="{FF2B5EF4-FFF2-40B4-BE49-F238E27FC236}">
                <a16:creationId xmlns:a16="http://schemas.microsoft.com/office/drawing/2014/main" id="{5B9E674D-3086-36E0-BC83-D156C87DF26A}"/>
              </a:ext>
            </a:extLst>
          </p:cNvPr>
          <p:cNvSpPr/>
          <p:nvPr/>
        </p:nvSpPr>
        <p:spPr>
          <a:xfrm>
            <a:off x="8270678" y="4546243"/>
            <a:ext cx="641501" cy="60530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24342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7DEF4-C4B4-7277-9CE8-EB6A1C559B0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ABEAF93-6DBB-4C5F-A235-53B12E901D16}"/>
              </a:ext>
            </a:extLst>
          </p:cNvPr>
          <p:cNvSpPr txBox="1"/>
          <p:nvPr/>
        </p:nvSpPr>
        <p:spPr>
          <a:xfrm>
            <a:off x="658762" y="324465"/>
            <a:ext cx="5211096" cy="584775"/>
          </a:xfrm>
          <a:prstGeom prst="rect">
            <a:avLst/>
          </a:prstGeom>
          <a:noFill/>
        </p:spPr>
        <p:txBody>
          <a:bodyPr wrap="square" rtlCol="0">
            <a:spAutoFit/>
          </a:bodyPr>
          <a:lstStyle/>
          <a:p>
            <a:r>
              <a:rPr lang="en-US" altLang="zh-CN" sz="3200" dirty="0"/>
              <a:t>Geometry</a:t>
            </a:r>
            <a:endParaRPr lang="zh-CN" altLang="en-US" sz="3200" dirty="0"/>
          </a:p>
        </p:txBody>
      </p:sp>
      <p:sp>
        <p:nvSpPr>
          <p:cNvPr id="4" name="Slide Number Placeholder 3">
            <a:extLst>
              <a:ext uri="{FF2B5EF4-FFF2-40B4-BE49-F238E27FC236}">
                <a16:creationId xmlns:a16="http://schemas.microsoft.com/office/drawing/2014/main" id="{E6AA4681-3D8A-5AAC-A180-B2C34D06E240}"/>
              </a:ext>
            </a:extLst>
          </p:cNvPr>
          <p:cNvSpPr>
            <a:spLocks noGrp="1"/>
          </p:cNvSpPr>
          <p:nvPr>
            <p:ph type="sldNum" sz="quarter" idx="12"/>
          </p:nvPr>
        </p:nvSpPr>
        <p:spPr/>
        <p:txBody>
          <a:bodyPr/>
          <a:lstStyle/>
          <a:p>
            <a:fld id="{7739CA6D-D692-4897-A75B-F1A33D4A3A17}" type="slidenum">
              <a:rPr lang="zh-CN" altLang="en-US" smtClean="0"/>
              <a:pPr/>
              <a:t>4</a:t>
            </a:fld>
            <a:endParaRPr lang="zh-CN" alt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B61BE2B-A8E5-D3E0-7A9A-393CFCFFC202}"/>
                  </a:ext>
                </a:extLst>
              </p:cNvPr>
              <p:cNvSpPr txBox="1"/>
              <p:nvPr/>
            </p:nvSpPr>
            <p:spPr>
              <a:xfrm>
                <a:off x="941003" y="909240"/>
                <a:ext cx="7642766" cy="189212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2000" dirty="0"/>
                  <a:t>Design for transient simulation testing later</a:t>
                </a:r>
              </a:p>
              <a:p>
                <a:pPr marL="742950" lvl="1" indent="-285750">
                  <a:lnSpc>
                    <a:spcPct val="150000"/>
                  </a:lnSpc>
                  <a:buFont typeface="Arial" panose="020B0604020202020204" pitchFamily="34" charset="0"/>
                  <a:buChar char="•"/>
                </a:pPr>
                <a14:m>
                  <m:oMath xmlns:m="http://schemas.openxmlformats.org/officeDocument/2006/math">
                    <m:r>
                      <a:rPr lang="en-US" altLang="zh-CN" sz="2000" b="0" i="1" smtClean="0">
                        <a:latin typeface="Cambria Math" panose="02040503050406030204" pitchFamily="18" charset="0"/>
                      </a:rPr>
                      <m:t>2000×2000×500 </m:t>
                    </m:r>
                    <m:r>
                      <a:rPr lang="zh-CN" altLang="en-US" sz="2000" b="0" i="1" smtClean="0">
                        <a:latin typeface="Cambria Math" panose="02040503050406030204" pitchFamily="18" charset="0"/>
                      </a:rPr>
                      <m:t>𝜇</m:t>
                    </m:r>
                    <m:r>
                      <a:rPr lang="en-US" altLang="zh-CN" sz="2000" b="0" i="1" smtClean="0">
                        <a:latin typeface="Cambria Math" panose="02040503050406030204" pitchFamily="18" charset="0"/>
                      </a:rPr>
                      <m:t>𝑚</m:t>
                    </m:r>
                    <m:r>
                      <a:rPr lang="en-US" altLang="zh-CN" sz="2000" b="0" i="0" smtClean="0">
                        <a:latin typeface="Cambria Math" panose="02040503050406030204" pitchFamily="18" charset="0"/>
                      </a:rPr>
                      <m:t>  (</m:t>
                    </m:r>
                    <m:r>
                      <m:rPr>
                        <m:sty m:val="p"/>
                      </m:rPr>
                      <a:rPr lang="en-US" altLang="zh-CN" sz="2000" b="0" i="0" smtClean="0">
                        <a:latin typeface="Cambria Math" panose="02040503050406030204" pitchFamily="18" charset="0"/>
                      </a:rPr>
                      <m:t>x</m:t>
                    </m:r>
                    <m:r>
                      <a:rPr lang="en-US" altLang="zh-CN" sz="2000" b="0" i="0" smtClean="0">
                        <a:latin typeface="Cambria Math" panose="02040503050406030204" pitchFamily="18" charset="0"/>
                      </a:rPr>
                      <m:t>−</m:t>
                    </m:r>
                    <m:r>
                      <m:rPr>
                        <m:sty m:val="p"/>
                      </m:rPr>
                      <a:rPr lang="en-US" altLang="zh-CN" sz="2000" b="0" i="0" smtClean="0">
                        <a:latin typeface="Cambria Math" panose="02040503050406030204" pitchFamily="18" charset="0"/>
                      </a:rPr>
                      <m:t>y</m:t>
                    </m:r>
                    <m:r>
                      <a:rPr lang="en-US" altLang="zh-CN" sz="2000" b="0" i="0" smtClean="0">
                        <a:latin typeface="Cambria Math" panose="02040503050406030204" pitchFamily="18" charset="0"/>
                      </a:rPr>
                      <m:t>−</m:t>
                    </m:r>
                    <m:r>
                      <m:rPr>
                        <m:sty m:val="p"/>
                      </m:rPr>
                      <a:rPr lang="en-US" altLang="zh-CN" sz="2000" b="0" i="0" smtClean="0">
                        <a:latin typeface="Cambria Math" panose="02040503050406030204" pitchFamily="18" charset="0"/>
                      </a:rPr>
                      <m:t>z</m:t>
                    </m:r>
                    <m:r>
                      <a:rPr lang="en-US" altLang="zh-CN" sz="2000" b="0" i="0" smtClean="0">
                        <a:latin typeface="Cambria Math" panose="02040503050406030204" pitchFamily="18" charset="0"/>
                      </a:rPr>
                      <m:t>)</m:t>
                    </m:r>
                  </m:oMath>
                </a14:m>
                <a:endParaRPr lang="en-US" altLang="zh-CN" sz="2000" dirty="0"/>
              </a:p>
              <a:p>
                <a:pPr marL="285750" indent="-285750">
                  <a:lnSpc>
                    <a:spcPct val="150000"/>
                  </a:lnSpc>
                  <a:buFont typeface="Arial" panose="020B0604020202020204" pitchFamily="34" charset="0"/>
                  <a:buChar char="•"/>
                </a:pPr>
                <a:r>
                  <a:rPr lang="en-US" altLang="zh-CN" sz="2000" dirty="0"/>
                  <a:t>Two electrodes on front side, each </a:t>
                </a:r>
                <a14:m>
                  <m:oMath xmlns:m="http://schemas.openxmlformats.org/officeDocument/2006/math">
                    <m:r>
                      <a:rPr lang="en-US" altLang="zh-CN" sz="2000" b="0" i="1" smtClean="0">
                        <a:latin typeface="Cambria Math" panose="02040503050406030204" pitchFamily="18" charset="0"/>
                      </a:rPr>
                      <m:t>900×1900 </m:t>
                    </m:r>
                    <m:r>
                      <a:rPr lang="zh-CN" altLang="en-US" sz="2000" i="1">
                        <a:latin typeface="Cambria Math" panose="02040503050406030204" pitchFamily="18" charset="0"/>
                      </a:rPr>
                      <m:t>𝜇</m:t>
                    </m:r>
                    <m:r>
                      <a:rPr lang="en-US" altLang="zh-CN" sz="2000" i="1">
                        <a:latin typeface="Cambria Math" panose="02040503050406030204" pitchFamily="18" charset="0"/>
                      </a:rPr>
                      <m:t>𝑚</m:t>
                    </m:r>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𝑥</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𝑦</m:t>
                    </m:r>
                    <m:r>
                      <a:rPr lang="en-US" altLang="zh-CN" sz="2000" b="0" i="1" smtClean="0">
                        <a:latin typeface="Cambria Math" panose="02040503050406030204" pitchFamily="18" charset="0"/>
                      </a:rPr>
                      <m:t>)</m:t>
                    </m:r>
                  </m:oMath>
                </a14:m>
                <a:endParaRPr lang="en-US" altLang="zh-CN" sz="2000" dirty="0"/>
              </a:p>
              <a:p>
                <a:pPr marL="285750" indent="-285750">
                  <a:lnSpc>
                    <a:spcPct val="150000"/>
                  </a:lnSpc>
                  <a:buFont typeface="Arial" panose="020B0604020202020204" pitchFamily="34" charset="0"/>
                  <a:buChar char="•"/>
                </a:pPr>
                <a:r>
                  <a:rPr lang="en-US" altLang="zh-CN" sz="2000" dirty="0"/>
                  <a:t>One on back side, </a:t>
                </a:r>
                <a14:m>
                  <m:oMath xmlns:m="http://schemas.openxmlformats.org/officeDocument/2006/math">
                    <m:r>
                      <a:rPr lang="en-US" altLang="zh-CN" sz="2000" b="0" i="1" smtClean="0">
                        <a:latin typeface="Cambria Math" panose="02040503050406030204" pitchFamily="18" charset="0"/>
                      </a:rPr>
                      <m:t>1900×1900 </m:t>
                    </m:r>
                    <m:r>
                      <a:rPr lang="zh-CN" altLang="en-US" sz="2000" i="1">
                        <a:latin typeface="Cambria Math" panose="02040503050406030204" pitchFamily="18" charset="0"/>
                      </a:rPr>
                      <m:t>𝜇</m:t>
                    </m:r>
                    <m:r>
                      <a:rPr lang="en-US" altLang="zh-CN" sz="2000" i="1">
                        <a:latin typeface="Cambria Math" panose="02040503050406030204" pitchFamily="18" charset="0"/>
                      </a:rPr>
                      <m:t>𝑚</m:t>
                    </m:r>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𝑥</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𝑦</m:t>
                    </m:r>
                    <m:r>
                      <a:rPr lang="en-US" altLang="zh-CN" sz="2000" b="0" i="1" smtClean="0">
                        <a:latin typeface="Cambria Math" panose="02040503050406030204" pitchFamily="18" charset="0"/>
                      </a:rPr>
                      <m:t>)</m:t>
                    </m:r>
                  </m:oMath>
                </a14:m>
                <a:endParaRPr lang="en-US" altLang="zh-CN" sz="2000" dirty="0"/>
              </a:p>
            </p:txBody>
          </p:sp>
        </mc:Choice>
        <mc:Fallback xmlns="">
          <p:sp>
            <p:nvSpPr>
              <p:cNvPr id="10" name="TextBox 9">
                <a:extLst>
                  <a:ext uri="{FF2B5EF4-FFF2-40B4-BE49-F238E27FC236}">
                    <a16:creationId xmlns:a16="http://schemas.microsoft.com/office/drawing/2014/main" id="{7B61BE2B-A8E5-D3E0-7A9A-393CFCFFC202}"/>
                  </a:ext>
                </a:extLst>
              </p:cNvPr>
              <p:cNvSpPr txBox="1">
                <a:spLocks noRot="1" noChangeAspect="1" noMove="1" noResize="1" noEditPoints="1" noAdjustHandles="1" noChangeArrowheads="1" noChangeShapeType="1" noTextEdit="1"/>
              </p:cNvSpPr>
              <p:nvPr/>
            </p:nvSpPr>
            <p:spPr>
              <a:xfrm>
                <a:off x="941003" y="909240"/>
                <a:ext cx="7642766" cy="1892121"/>
              </a:xfrm>
              <a:prstGeom prst="rect">
                <a:avLst/>
              </a:prstGeom>
              <a:blipFill>
                <a:blip r:embed="rId5"/>
                <a:stretch>
                  <a:fillRect l="-718" b="-4502"/>
                </a:stretch>
              </a:blipFill>
            </p:spPr>
            <p:txBody>
              <a:bodyPr/>
              <a:lstStyle/>
              <a:p>
                <a:r>
                  <a:rPr lang="zh-CN" altLang="en-US">
                    <a:noFill/>
                  </a:rPr>
                  <a:t> </a:t>
                </a:r>
              </a:p>
            </p:txBody>
          </p:sp>
        </mc:Fallback>
      </mc:AlternateContent>
      <p:pic>
        <p:nvPicPr>
          <p:cNvPr id="5" name="Picture 4">
            <a:extLst>
              <a:ext uri="{FF2B5EF4-FFF2-40B4-BE49-F238E27FC236}">
                <a16:creationId xmlns:a16="http://schemas.microsoft.com/office/drawing/2014/main" id="{18F696A0-5F52-E6F0-3403-0F0D63DA6013}"/>
              </a:ext>
            </a:extLst>
          </p:cNvPr>
          <p:cNvPicPr>
            <a:picLocks noChangeAspect="1"/>
          </p:cNvPicPr>
          <p:nvPr/>
        </p:nvPicPr>
        <p:blipFill>
          <a:blip r:embed="rId6"/>
          <a:stretch>
            <a:fillRect/>
          </a:stretch>
        </p:blipFill>
        <p:spPr>
          <a:xfrm>
            <a:off x="658762" y="3429000"/>
            <a:ext cx="4025100" cy="2622665"/>
          </a:xfrm>
          <a:prstGeom prst="rect">
            <a:avLst/>
          </a:prstGeom>
        </p:spPr>
      </p:pic>
      <p:pic>
        <p:nvPicPr>
          <p:cNvPr id="7" name="Picture 6">
            <a:extLst>
              <a:ext uri="{FF2B5EF4-FFF2-40B4-BE49-F238E27FC236}">
                <a16:creationId xmlns:a16="http://schemas.microsoft.com/office/drawing/2014/main" id="{807684EC-8D46-716C-CECC-8DB6163DAD18}"/>
              </a:ext>
            </a:extLst>
          </p:cNvPr>
          <p:cNvPicPr>
            <a:picLocks noChangeAspect="1"/>
          </p:cNvPicPr>
          <p:nvPr/>
        </p:nvPicPr>
        <p:blipFill>
          <a:blip r:embed="rId7"/>
          <a:stretch>
            <a:fillRect/>
          </a:stretch>
        </p:blipFill>
        <p:spPr>
          <a:xfrm>
            <a:off x="5418133" y="3317804"/>
            <a:ext cx="4180013" cy="2733861"/>
          </a:xfrm>
          <a:prstGeom prst="rect">
            <a:avLst/>
          </a:prstGeom>
        </p:spPr>
      </p:pic>
      <p:pic>
        <p:nvPicPr>
          <p:cNvPr id="8" name="Picture 7">
            <a:extLst>
              <a:ext uri="{FF2B5EF4-FFF2-40B4-BE49-F238E27FC236}">
                <a16:creationId xmlns:a16="http://schemas.microsoft.com/office/drawing/2014/main" id="{4A451977-1B51-5FE8-EB6D-A8577E4BFBC4}"/>
              </a:ext>
            </a:extLst>
          </p:cNvPr>
          <p:cNvPicPr>
            <a:picLocks noChangeAspect="1"/>
          </p:cNvPicPr>
          <p:nvPr/>
        </p:nvPicPr>
        <p:blipFill>
          <a:blip r:embed="rId8"/>
          <a:stretch>
            <a:fillRect/>
          </a:stretch>
        </p:blipFill>
        <p:spPr>
          <a:xfrm>
            <a:off x="8648481" y="387215"/>
            <a:ext cx="2807645" cy="2755166"/>
          </a:xfrm>
          <a:prstGeom prst="rect">
            <a:avLst/>
          </a:prstGeom>
          <a:ln>
            <a:solidFill>
              <a:schemeClr val="accent1"/>
            </a:solidFill>
          </a:ln>
        </p:spPr>
      </p:pic>
      <p:cxnSp>
        <p:nvCxnSpPr>
          <p:cNvPr id="11" name="Straight Arrow Connector 10">
            <a:extLst>
              <a:ext uri="{FF2B5EF4-FFF2-40B4-BE49-F238E27FC236}">
                <a16:creationId xmlns:a16="http://schemas.microsoft.com/office/drawing/2014/main" id="{F9F66D84-9E0F-7A18-6AB6-E7F24DA67E19}"/>
              </a:ext>
            </a:extLst>
          </p:cNvPr>
          <p:cNvCxnSpPr>
            <a:cxnSpLocks/>
          </p:cNvCxnSpPr>
          <p:nvPr/>
        </p:nvCxnSpPr>
        <p:spPr>
          <a:xfrm flipH="1">
            <a:off x="10052303" y="1627762"/>
            <a:ext cx="60272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705C9C24-52D0-E14C-BD75-E5B116349827}"/>
              </a:ext>
            </a:extLst>
          </p:cNvPr>
          <p:cNvCxnSpPr>
            <a:cxnSpLocks/>
          </p:cNvCxnSpPr>
          <p:nvPr/>
        </p:nvCxnSpPr>
        <p:spPr>
          <a:xfrm flipH="1">
            <a:off x="10052302" y="2487039"/>
            <a:ext cx="60272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F5A265F-9D0E-9F01-6279-86D735DB585A}"/>
                  </a:ext>
                </a:extLst>
              </p:cNvPr>
              <p:cNvSpPr txBox="1"/>
              <p:nvPr/>
            </p:nvSpPr>
            <p:spPr>
              <a:xfrm>
                <a:off x="10655516" y="1443096"/>
                <a:ext cx="64531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1 </m:t>
                      </m:r>
                      <m:r>
                        <a:rPr lang="zh-CN" altLang="en-US" b="0" i="1" smtClean="0">
                          <a:latin typeface="Cambria Math" panose="02040503050406030204" pitchFamily="18" charset="0"/>
                        </a:rPr>
                        <m:t>𝜇</m:t>
                      </m:r>
                      <m:r>
                        <a:rPr lang="en-US" altLang="zh-CN" b="0" i="1" smtClean="0">
                          <a:latin typeface="Cambria Math" panose="02040503050406030204" pitchFamily="18" charset="0"/>
                        </a:rPr>
                        <m:t>𝑚</m:t>
                      </m:r>
                    </m:oMath>
                  </m:oMathPara>
                </a14:m>
                <a:endParaRPr lang="zh-CN" altLang="en-US" dirty="0"/>
              </a:p>
            </p:txBody>
          </p:sp>
        </mc:Choice>
        <mc:Fallback xmlns="">
          <p:sp>
            <p:nvSpPr>
              <p:cNvPr id="13" name="TextBox 12">
                <a:extLst>
                  <a:ext uri="{FF2B5EF4-FFF2-40B4-BE49-F238E27FC236}">
                    <a16:creationId xmlns:a16="http://schemas.microsoft.com/office/drawing/2014/main" id="{9F5A265F-9D0E-9F01-6279-86D735DB585A}"/>
                  </a:ext>
                </a:extLst>
              </p:cNvPr>
              <p:cNvSpPr txBox="1">
                <a:spLocks noRot="1" noChangeAspect="1" noMove="1" noResize="1" noEditPoints="1" noAdjustHandles="1" noChangeArrowheads="1" noChangeShapeType="1" noTextEdit="1"/>
              </p:cNvSpPr>
              <p:nvPr/>
            </p:nvSpPr>
            <p:spPr>
              <a:xfrm>
                <a:off x="10655516" y="1443096"/>
                <a:ext cx="645315" cy="369332"/>
              </a:xfrm>
              <a:prstGeom prst="rect">
                <a:avLst/>
              </a:prstGeom>
              <a:blipFill>
                <a:blip r:embed="rId10"/>
                <a:stretch>
                  <a:fillRect r="-943" b="-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AEF914D-A610-CBAB-5EC2-898238B4176D}"/>
                  </a:ext>
                </a:extLst>
              </p:cNvPr>
              <p:cNvSpPr txBox="1"/>
              <p:nvPr/>
            </p:nvSpPr>
            <p:spPr>
              <a:xfrm>
                <a:off x="10655516" y="2302373"/>
                <a:ext cx="70687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10 </m:t>
                      </m:r>
                      <m:r>
                        <a:rPr lang="zh-CN" altLang="en-US" b="0" i="1" smtClean="0">
                          <a:latin typeface="Cambria Math" panose="02040503050406030204" pitchFamily="18" charset="0"/>
                        </a:rPr>
                        <m:t>𝜇</m:t>
                      </m:r>
                      <m:r>
                        <a:rPr lang="en-US" altLang="zh-CN" b="0" i="1" smtClean="0">
                          <a:latin typeface="Cambria Math" panose="02040503050406030204" pitchFamily="18" charset="0"/>
                        </a:rPr>
                        <m:t>𝑚</m:t>
                      </m:r>
                    </m:oMath>
                  </m:oMathPara>
                </a14:m>
                <a:endParaRPr lang="zh-CN" altLang="en-US" dirty="0"/>
              </a:p>
            </p:txBody>
          </p:sp>
        </mc:Choice>
        <mc:Fallback xmlns="">
          <p:sp>
            <p:nvSpPr>
              <p:cNvPr id="14" name="TextBox 13">
                <a:extLst>
                  <a:ext uri="{FF2B5EF4-FFF2-40B4-BE49-F238E27FC236}">
                    <a16:creationId xmlns:a16="http://schemas.microsoft.com/office/drawing/2014/main" id="{3AEF914D-A610-CBAB-5EC2-898238B4176D}"/>
                  </a:ext>
                </a:extLst>
              </p:cNvPr>
              <p:cNvSpPr txBox="1">
                <a:spLocks noRot="1" noChangeAspect="1" noMove="1" noResize="1" noEditPoints="1" noAdjustHandles="1" noChangeArrowheads="1" noChangeShapeType="1" noTextEdit="1"/>
              </p:cNvSpPr>
              <p:nvPr/>
            </p:nvSpPr>
            <p:spPr>
              <a:xfrm>
                <a:off x="10655516" y="2302373"/>
                <a:ext cx="706876" cy="369332"/>
              </a:xfrm>
              <a:prstGeom prst="rect">
                <a:avLst/>
              </a:prstGeom>
              <a:blipFill>
                <a:blip r:embed="rId11"/>
                <a:stretch>
                  <a:fillRect r="-10345" b="-500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904540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6C0814-446E-DD65-496B-9F97F7C54A08}"/>
              </a:ext>
            </a:extLst>
          </p:cNvPr>
          <p:cNvSpPr>
            <a:spLocks noGrp="1"/>
          </p:cNvSpPr>
          <p:nvPr>
            <p:ph type="sldNum" sz="quarter" idx="12"/>
          </p:nvPr>
        </p:nvSpPr>
        <p:spPr/>
        <p:txBody>
          <a:bodyPr/>
          <a:lstStyle/>
          <a:p>
            <a:fld id="{7739CA6D-D692-4897-A75B-F1A33D4A3A17}" type="slidenum">
              <a:rPr lang="zh-CN" altLang="en-US" smtClean="0"/>
              <a:pPr/>
              <a:t>5</a:t>
            </a:fld>
            <a:endParaRPr lang="zh-CN" altLang="en-US"/>
          </a:p>
        </p:txBody>
      </p:sp>
      <p:pic>
        <p:nvPicPr>
          <p:cNvPr id="4" name="Picture 3">
            <a:extLst>
              <a:ext uri="{FF2B5EF4-FFF2-40B4-BE49-F238E27FC236}">
                <a16:creationId xmlns:a16="http://schemas.microsoft.com/office/drawing/2014/main" id="{793A7173-6277-B8A6-95D9-2A981F165534}"/>
              </a:ext>
            </a:extLst>
          </p:cNvPr>
          <p:cNvPicPr>
            <a:picLocks noChangeAspect="1"/>
          </p:cNvPicPr>
          <p:nvPr/>
        </p:nvPicPr>
        <p:blipFill>
          <a:blip r:embed="rId3"/>
          <a:srcRect t="78697"/>
          <a:stretch/>
        </p:blipFill>
        <p:spPr>
          <a:xfrm>
            <a:off x="463693" y="1751738"/>
            <a:ext cx="6103690" cy="498231"/>
          </a:xfrm>
          <a:prstGeom prst="rect">
            <a:avLst/>
          </a:prstGeom>
        </p:spPr>
      </p:pic>
      <p:cxnSp>
        <p:nvCxnSpPr>
          <p:cNvPr id="6" name="Straight Connector 5">
            <a:extLst>
              <a:ext uri="{FF2B5EF4-FFF2-40B4-BE49-F238E27FC236}">
                <a16:creationId xmlns:a16="http://schemas.microsoft.com/office/drawing/2014/main" id="{AEB1C51B-91EC-C17C-BDD3-476BB339FE11}"/>
              </a:ext>
            </a:extLst>
          </p:cNvPr>
          <p:cNvCxnSpPr/>
          <p:nvPr/>
        </p:nvCxnSpPr>
        <p:spPr>
          <a:xfrm>
            <a:off x="466624" y="2249969"/>
            <a:ext cx="326475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46D628B6-F313-7416-F058-923A1DC02B2A}"/>
              </a:ext>
            </a:extLst>
          </p:cNvPr>
          <p:cNvCxnSpPr>
            <a:cxnSpLocks/>
          </p:cNvCxnSpPr>
          <p:nvPr/>
        </p:nvCxnSpPr>
        <p:spPr>
          <a:xfrm>
            <a:off x="5862170" y="2000853"/>
            <a:ext cx="70521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19" name="Picture 18">
            <a:extLst>
              <a:ext uri="{FF2B5EF4-FFF2-40B4-BE49-F238E27FC236}">
                <a16:creationId xmlns:a16="http://schemas.microsoft.com/office/drawing/2014/main" id="{D48FEF5C-14EA-E21A-60FB-30DAD025A115}"/>
              </a:ext>
            </a:extLst>
          </p:cNvPr>
          <p:cNvPicPr>
            <a:picLocks noChangeAspect="1"/>
          </p:cNvPicPr>
          <p:nvPr/>
        </p:nvPicPr>
        <p:blipFill>
          <a:blip r:embed="rId4"/>
          <a:stretch>
            <a:fillRect/>
          </a:stretch>
        </p:blipFill>
        <p:spPr>
          <a:xfrm>
            <a:off x="463693" y="2495611"/>
            <a:ext cx="6103690" cy="1089622"/>
          </a:xfrm>
          <a:prstGeom prst="rect">
            <a:avLst/>
          </a:prstGeom>
        </p:spPr>
      </p:pic>
      <p:pic>
        <p:nvPicPr>
          <p:cNvPr id="23" name="Picture 22">
            <a:extLst>
              <a:ext uri="{FF2B5EF4-FFF2-40B4-BE49-F238E27FC236}">
                <a16:creationId xmlns:a16="http://schemas.microsoft.com/office/drawing/2014/main" id="{9564362A-3DF1-6284-925F-40AB7E2003F3}"/>
              </a:ext>
            </a:extLst>
          </p:cNvPr>
          <p:cNvPicPr>
            <a:picLocks noChangeAspect="1"/>
          </p:cNvPicPr>
          <p:nvPr/>
        </p:nvPicPr>
        <p:blipFill>
          <a:blip r:embed="rId5"/>
          <a:stretch>
            <a:fillRect/>
          </a:stretch>
        </p:blipFill>
        <p:spPr>
          <a:xfrm>
            <a:off x="6650528" y="1308561"/>
            <a:ext cx="4714363" cy="3374917"/>
          </a:xfrm>
          <a:prstGeom prst="rect">
            <a:avLst/>
          </a:prstGeom>
        </p:spPr>
      </p:pic>
      <p:cxnSp>
        <p:nvCxnSpPr>
          <p:cNvPr id="29" name="Straight Connector 28">
            <a:extLst>
              <a:ext uri="{FF2B5EF4-FFF2-40B4-BE49-F238E27FC236}">
                <a16:creationId xmlns:a16="http://schemas.microsoft.com/office/drawing/2014/main" id="{9038F4E2-FF57-C03A-8E07-2452A885494B}"/>
              </a:ext>
            </a:extLst>
          </p:cNvPr>
          <p:cNvCxnSpPr/>
          <p:nvPr/>
        </p:nvCxnSpPr>
        <p:spPr>
          <a:xfrm>
            <a:off x="2931281" y="3308982"/>
            <a:ext cx="264355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35" name="Picture 34">
            <a:extLst>
              <a:ext uri="{FF2B5EF4-FFF2-40B4-BE49-F238E27FC236}">
                <a16:creationId xmlns:a16="http://schemas.microsoft.com/office/drawing/2014/main" id="{D0FBBC38-AD55-8D03-8F0E-037C290B9536}"/>
              </a:ext>
            </a:extLst>
          </p:cNvPr>
          <p:cNvPicPr>
            <a:picLocks noChangeAspect="1"/>
          </p:cNvPicPr>
          <p:nvPr/>
        </p:nvPicPr>
        <p:blipFill>
          <a:blip r:embed="rId6"/>
          <a:stretch>
            <a:fillRect/>
          </a:stretch>
        </p:blipFill>
        <p:spPr>
          <a:xfrm>
            <a:off x="463693" y="3898195"/>
            <a:ext cx="6174954" cy="1397847"/>
          </a:xfrm>
          <a:prstGeom prst="rect">
            <a:avLst/>
          </a:prstGeom>
        </p:spPr>
      </p:pic>
      <p:cxnSp>
        <p:nvCxnSpPr>
          <p:cNvPr id="36" name="Straight Connector 35">
            <a:extLst>
              <a:ext uri="{FF2B5EF4-FFF2-40B4-BE49-F238E27FC236}">
                <a16:creationId xmlns:a16="http://schemas.microsoft.com/office/drawing/2014/main" id="{781207FC-7BC4-B1B7-9FDA-B7A77D0088F9}"/>
              </a:ext>
            </a:extLst>
          </p:cNvPr>
          <p:cNvCxnSpPr>
            <a:cxnSpLocks/>
          </p:cNvCxnSpPr>
          <p:nvPr/>
        </p:nvCxnSpPr>
        <p:spPr>
          <a:xfrm>
            <a:off x="938358" y="4721613"/>
            <a:ext cx="558604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DFBB5842-F2BB-4D50-5C6D-5595C58B23CB}"/>
              </a:ext>
            </a:extLst>
          </p:cNvPr>
          <p:cNvCxnSpPr>
            <a:cxnSpLocks/>
          </p:cNvCxnSpPr>
          <p:nvPr/>
        </p:nvCxnSpPr>
        <p:spPr>
          <a:xfrm>
            <a:off x="463693" y="5014690"/>
            <a:ext cx="429638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A038FE25-4B84-6FEE-3862-25F2D69B0C16}"/>
                  </a:ext>
                </a:extLst>
              </p:cNvPr>
              <p:cNvSpPr txBox="1"/>
              <p:nvPr/>
            </p:nvSpPr>
            <p:spPr>
              <a:xfrm>
                <a:off x="1264892" y="5468777"/>
                <a:ext cx="9662215" cy="881139"/>
              </a:xfrm>
              <a:prstGeom prst="rect">
                <a:avLst/>
              </a:prstGeom>
              <a:noFill/>
            </p:spPr>
            <p:txBody>
              <a:bodyPr wrap="square" rtlCol="0">
                <a:spAutoFit/>
              </a:bodyPr>
              <a:lstStyle/>
              <a:p>
                <a:pPr algn="ctr">
                  <a:lnSpc>
                    <a:spcPct val="150000"/>
                  </a:lnSpc>
                </a:pPr>
                <a:r>
                  <a:rPr lang="en-US" altLang="zh-CN" dirty="0">
                    <a:solidFill>
                      <a:srgbClr val="C00000"/>
                    </a:solidFill>
                  </a:rPr>
                  <a:t>Boron Concentration </a:t>
                </a:r>
                <a14:m>
                  <m:oMath xmlns:m="http://schemas.openxmlformats.org/officeDocument/2006/math">
                    <m:r>
                      <a:rPr lang="en-US" altLang="zh-CN" i="1" smtClean="0">
                        <a:solidFill>
                          <a:srgbClr val="C00000"/>
                        </a:solidFill>
                        <a:latin typeface="Cambria Math" panose="02040503050406030204" pitchFamily="18" charset="0"/>
                        <a:ea typeface="Cambria Math" panose="02040503050406030204" pitchFamily="18" charset="0"/>
                      </a:rPr>
                      <m:t>≠</m:t>
                    </m:r>
                  </m:oMath>
                </a14:m>
                <a:r>
                  <a:rPr lang="zh-CN" altLang="en-US" dirty="0">
                    <a:solidFill>
                      <a:srgbClr val="C00000"/>
                    </a:solidFill>
                  </a:rPr>
                  <a:t> </a:t>
                </a:r>
                <a:r>
                  <a:rPr lang="en-US" altLang="zh-CN" dirty="0">
                    <a:solidFill>
                      <a:srgbClr val="C00000"/>
                    </a:solidFill>
                  </a:rPr>
                  <a:t>Carrier Concentration (Boron Active Concentration )</a:t>
                </a:r>
              </a:p>
              <a:p>
                <a:pPr algn="ctr">
                  <a:lnSpc>
                    <a:spcPct val="150000"/>
                  </a:lnSpc>
                </a:pPr>
                <a:r>
                  <a:rPr lang="en-US" altLang="zh-CN" dirty="0">
                    <a:solidFill>
                      <a:srgbClr val="C00000"/>
                    </a:solidFill>
                  </a:rPr>
                  <a:t>Add </a:t>
                </a:r>
                <a14:m>
                  <m:oMath xmlns:m="http://schemas.openxmlformats.org/officeDocument/2006/math">
                    <m:sSup>
                      <m:sSupPr>
                        <m:ctrlPr>
                          <a:rPr lang="en-US" altLang="zh-CN" b="0" i="1" smtClean="0">
                            <a:solidFill>
                              <a:srgbClr val="C00000"/>
                            </a:solidFill>
                            <a:latin typeface="Cambria Math" panose="02040503050406030204" pitchFamily="18" charset="0"/>
                          </a:rPr>
                        </m:ctrlPr>
                      </m:sSupPr>
                      <m:e>
                        <m:r>
                          <a:rPr lang="en-US" altLang="zh-CN" b="0" i="1" smtClean="0">
                            <a:solidFill>
                              <a:srgbClr val="C00000"/>
                            </a:solidFill>
                            <a:latin typeface="Cambria Math" panose="02040503050406030204" pitchFamily="18" charset="0"/>
                          </a:rPr>
                          <m:t>10</m:t>
                        </m:r>
                      </m:e>
                      <m:sup>
                        <m:r>
                          <a:rPr lang="en-US" altLang="zh-CN" b="0" i="1" smtClean="0">
                            <a:solidFill>
                              <a:srgbClr val="C00000"/>
                            </a:solidFill>
                            <a:latin typeface="Cambria Math" panose="02040503050406030204" pitchFamily="18" charset="0"/>
                          </a:rPr>
                          <m:t>10</m:t>
                        </m:r>
                      </m:sup>
                    </m:sSup>
                  </m:oMath>
                </a14:m>
                <a:r>
                  <a:rPr lang="zh-CN" altLang="en-US" dirty="0">
                    <a:solidFill>
                      <a:srgbClr val="C00000"/>
                    </a:solidFill>
                  </a:rPr>
                  <a:t> </a:t>
                </a:r>
                <a:r>
                  <a:rPr lang="en-US" altLang="zh-CN" dirty="0">
                    <a:solidFill>
                      <a:srgbClr val="C00000"/>
                    </a:solidFill>
                  </a:rPr>
                  <a:t>Boron Active Concentration</a:t>
                </a:r>
                <a:endParaRPr lang="zh-CN" altLang="en-US" dirty="0">
                  <a:solidFill>
                    <a:srgbClr val="C00000"/>
                  </a:solidFill>
                </a:endParaRPr>
              </a:p>
            </p:txBody>
          </p:sp>
        </mc:Choice>
        <mc:Fallback xmlns="">
          <p:sp>
            <p:nvSpPr>
              <p:cNvPr id="40" name="TextBox 39">
                <a:extLst>
                  <a:ext uri="{FF2B5EF4-FFF2-40B4-BE49-F238E27FC236}">
                    <a16:creationId xmlns:a16="http://schemas.microsoft.com/office/drawing/2014/main" id="{A038FE25-4B84-6FEE-3862-25F2D69B0C16}"/>
                  </a:ext>
                </a:extLst>
              </p:cNvPr>
              <p:cNvSpPr txBox="1">
                <a:spLocks noRot="1" noChangeAspect="1" noMove="1" noResize="1" noEditPoints="1" noAdjustHandles="1" noChangeArrowheads="1" noChangeShapeType="1" noTextEdit="1"/>
              </p:cNvSpPr>
              <p:nvPr/>
            </p:nvSpPr>
            <p:spPr>
              <a:xfrm>
                <a:off x="1264892" y="5468777"/>
                <a:ext cx="9662215" cy="881139"/>
              </a:xfrm>
              <a:prstGeom prst="rect">
                <a:avLst/>
              </a:prstGeom>
              <a:blipFill>
                <a:blip r:embed="rId9"/>
                <a:stretch>
                  <a:fillRect b="-9655"/>
                </a:stretch>
              </a:blipFill>
            </p:spPr>
            <p:txBody>
              <a:bodyPr/>
              <a:lstStyle/>
              <a:p>
                <a:r>
                  <a:rPr lang="zh-CN" altLang="en-US">
                    <a:noFill/>
                  </a:rPr>
                  <a:t> </a:t>
                </a:r>
              </a:p>
            </p:txBody>
          </p:sp>
        </mc:Fallback>
      </mc:AlternateContent>
      <p:sp>
        <p:nvSpPr>
          <p:cNvPr id="3" name="TextBox 2">
            <a:extLst>
              <a:ext uri="{FF2B5EF4-FFF2-40B4-BE49-F238E27FC236}">
                <a16:creationId xmlns:a16="http://schemas.microsoft.com/office/drawing/2014/main" id="{AD94B40B-8502-B30D-4A3F-351B1F3CAE9C}"/>
              </a:ext>
            </a:extLst>
          </p:cNvPr>
          <p:cNvSpPr txBox="1"/>
          <p:nvPr/>
        </p:nvSpPr>
        <p:spPr>
          <a:xfrm>
            <a:off x="658762" y="324465"/>
            <a:ext cx="5211096" cy="584775"/>
          </a:xfrm>
          <a:prstGeom prst="rect">
            <a:avLst/>
          </a:prstGeom>
          <a:noFill/>
        </p:spPr>
        <p:txBody>
          <a:bodyPr wrap="square" rtlCol="0">
            <a:spAutoFit/>
          </a:bodyPr>
          <a:lstStyle/>
          <a:p>
            <a:r>
              <a:rPr lang="en-US" altLang="zh-CN" sz="3200" dirty="0"/>
              <a:t>Doping</a:t>
            </a:r>
          </a:p>
        </p:txBody>
      </p:sp>
      <p:sp>
        <p:nvSpPr>
          <p:cNvPr id="8" name="TextBox 7">
            <a:extLst>
              <a:ext uri="{FF2B5EF4-FFF2-40B4-BE49-F238E27FC236}">
                <a16:creationId xmlns:a16="http://schemas.microsoft.com/office/drawing/2014/main" id="{0E6717BE-DFEB-782D-71C4-B9DFBF8CE7D0}"/>
              </a:ext>
            </a:extLst>
          </p:cNvPr>
          <p:cNvSpPr txBox="1"/>
          <p:nvPr/>
        </p:nvSpPr>
        <p:spPr>
          <a:xfrm>
            <a:off x="390806" y="1075741"/>
            <a:ext cx="10463414" cy="465640"/>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altLang="zh-CN" sz="1800" dirty="0"/>
              <a:t>During CVD process, Boron and Nitrogen are common impurities</a:t>
            </a:r>
          </a:p>
        </p:txBody>
      </p:sp>
    </p:spTree>
    <p:extLst>
      <p:ext uri="{BB962C8B-B14F-4D97-AF65-F5344CB8AC3E}">
        <p14:creationId xmlns:p14="http://schemas.microsoft.com/office/powerpoint/2010/main" val="1095695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8494D-BC67-D54C-D980-59F1A37F6038}"/>
              </a:ext>
            </a:extLst>
          </p:cNvPr>
          <p:cNvSpPr>
            <a:spLocks noGrp="1"/>
          </p:cNvSpPr>
          <p:nvPr>
            <p:ph type="ctrTitle"/>
          </p:nvPr>
        </p:nvSpPr>
        <p:spPr/>
        <p:txBody>
          <a:bodyPr/>
          <a:lstStyle/>
          <a:p>
            <a:r>
              <a:rPr lang="en-US" altLang="zh-CN" sz="6000" dirty="0"/>
              <a:t>I-V Characteristic Curve</a:t>
            </a:r>
            <a:endParaRPr lang="zh-CN" altLang="en-US" dirty="0"/>
          </a:p>
        </p:txBody>
      </p:sp>
      <p:sp>
        <p:nvSpPr>
          <p:cNvPr id="4" name="Slide Number Placeholder 3">
            <a:extLst>
              <a:ext uri="{FF2B5EF4-FFF2-40B4-BE49-F238E27FC236}">
                <a16:creationId xmlns:a16="http://schemas.microsoft.com/office/drawing/2014/main" id="{E630015F-AC56-AF9A-F096-8E9868D44BAF}"/>
              </a:ext>
            </a:extLst>
          </p:cNvPr>
          <p:cNvSpPr>
            <a:spLocks noGrp="1"/>
          </p:cNvSpPr>
          <p:nvPr>
            <p:ph type="sldNum" sz="quarter" idx="12"/>
          </p:nvPr>
        </p:nvSpPr>
        <p:spPr/>
        <p:txBody>
          <a:bodyPr/>
          <a:lstStyle/>
          <a:p>
            <a:fld id="{7739CA6D-D692-4897-A75B-F1A33D4A3A17}" type="slidenum">
              <a:rPr lang="zh-CN" altLang="en-US" smtClean="0"/>
              <a:pPr/>
              <a:t>6</a:t>
            </a:fld>
            <a:endParaRPr lang="zh-CN" altLang="en-US"/>
          </a:p>
        </p:txBody>
      </p:sp>
    </p:spTree>
    <p:extLst>
      <p:ext uri="{BB962C8B-B14F-4D97-AF65-F5344CB8AC3E}">
        <p14:creationId xmlns:p14="http://schemas.microsoft.com/office/powerpoint/2010/main" val="227463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E8424-DE49-294A-3F11-A7C68264B38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F10AA19-B062-B596-FE25-FD3A6C9770B8}"/>
              </a:ext>
            </a:extLst>
          </p:cNvPr>
          <p:cNvSpPr>
            <a:spLocks noGrp="1"/>
          </p:cNvSpPr>
          <p:nvPr>
            <p:ph type="sldNum" sz="quarter" idx="12"/>
          </p:nvPr>
        </p:nvSpPr>
        <p:spPr/>
        <p:txBody>
          <a:bodyPr/>
          <a:lstStyle/>
          <a:p>
            <a:fld id="{7739CA6D-D692-4897-A75B-F1A33D4A3A17}" type="slidenum">
              <a:rPr lang="zh-CN" altLang="en-US" smtClean="0"/>
              <a:pPr/>
              <a:t>7</a:t>
            </a:fld>
            <a:endParaRPr lang="zh-CN" altLang="en-US"/>
          </a:p>
        </p:txBody>
      </p:sp>
      <p:sp>
        <p:nvSpPr>
          <p:cNvPr id="5" name="TextBox 4">
            <a:extLst>
              <a:ext uri="{FF2B5EF4-FFF2-40B4-BE49-F238E27FC236}">
                <a16:creationId xmlns:a16="http://schemas.microsoft.com/office/drawing/2014/main" id="{4EF717EA-2D9F-FD78-7E21-A1672FEB7B60}"/>
              </a:ext>
            </a:extLst>
          </p:cNvPr>
          <p:cNvSpPr txBox="1"/>
          <p:nvPr/>
        </p:nvSpPr>
        <p:spPr>
          <a:xfrm>
            <a:off x="658762" y="324465"/>
            <a:ext cx="7011370" cy="584775"/>
          </a:xfrm>
          <a:prstGeom prst="rect">
            <a:avLst/>
          </a:prstGeom>
          <a:noFill/>
        </p:spPr>
        <p:txBody>
          <a:bodyPr wrap="square" rtlCol="0">
            <a:spAutoFit/>
          </a:bodyPr>
          <a:lstStyle/>
          <a:p>
            <a:r>
              <a:rPr lang="en-US" altLang="zh-CN" sz="3200" dirty="0"/>
              <a:t>I-V Characteristic Curve - Physics</a:t>
            </a:r>
          </a:p>
        </p:txBody>
      </p:sp>
      <p:sp>
        <p:nvSpPr>
          <p:cNvPr id="2" name="TextBox 1">
            <a:extLst>
              <a:ext uri="{FF2B5EF4-FFF2-40B4-BE49-F238E27FC236}">
                <a16:creationId xmlns:a16="http://schemas.microsoft.com/office/drawing/2014/main" id="{27DF7354-DC33-C359-691F-ACE9D369A9DC}"/>
              </a:ext>
            </a:extLst>
          </p:cNvPr>
          <p:cNvSpPr txBox="1"/>
          <p:nvPr/>
        </p:nvSpPr>
        <p:spPr>
          <a:xfrm>
            <a:off x="831885" y="1536174"/>
            <a:ext cx="10528230" cy="3785652"/>
          </a:xfrm>
          <a:prstGeom prst="rect">
            <a:avLst/>
          </a:prstGeom>
          <a:noFill/>
        </p:spPr>
        <p:txBody>
          <a:bodyPr wrap="square">
            <a:spAutoFit/>
          </a:bodyPr>
          <a:lstStyle/>
          <a:p>
            <a:r>
              <a:rPr lang="zh-CN" altLang="en-US" sz="1600" dirty="0">
                <a:latin typeface="Consolas" panose="020B0609020204030204" pitchFamily="49" charset="0"/>
              </a:rPr>
              <a:t>Physics {</a:t>
            </a:r>
          </a:p>
          <a:p>
            <a:r>
              <a:rPr lang="zh-CN" altLang="en-US" sz="1600" dirty="0">
                <a:latin typeface="Consolas" panose="020B0609020204030204" pitchFamily="49" charset="0"/>
              </a:rPr>
              <a:t>EffectiveIntrinsicDensity( OldSlotboom )</a:t>
            </a:r>
            <a:r>
              <a:rPr lang="en-US" altLang="zh-CN" sz="1600" dirty="0">
                <a:latin typeface="Consolas" panose="020B0609020204030204" pitchFamily="49" charset="0"/>
              </a:rPr>
              <a:t> </a:t>
            </a:r>
            <a:r>
              <a:rPr lang="en-US" altLang="zh-CN" sz="1600" dirty="0">
                <a:solidFill>
                  <a:schemeClr val="accent1"/>
                </a:solidFill>
                <a:latin typeface="Consolas" panose="020B0609020204030204" pitchFamily="49" charset="0"/>
              </a:rPr>
              <a:t># doping bandgap narrowing effect</a:t>
            </a:r>
            <a:endParaRPr lang="zh-CN" altLang="en-US" sz="1600" dirty="0">
              <a:solidFill>
                <a:schemeClr val="accent1"/>
              </a:solidFill>
              <a:latin typeface="Consolas" panose="020B0609020204030204" pitchFamily="49" charset="0"/>
            </a:endParaRPr>
          </a:p>
          <a:p>
            <a:r>
              <a:rPr lang="zh-CN" altLang="en-US" sz="1600" dirty="0">
                <a:latin typeface="Consolas" panose="020B0609020204030204" pitchFamily="49" charset="0"/>
              </a:rPr>
              <a:t>Mobility(</a:t>
            </a:r>
            <a:endParaRPr lang="en-US" altLang="zh-CN" sz="1600" dirty="0">
              <a:latin typeface="Consolas" panose="020B0609020204030204" pitchFamily="49" charset="0"/>
            </a:endParaRPr>
          </a:p>
          <a:p>
            <a:r>
              <a:rPr lang="en-US" altLang="zh-CN" sz="1600" dirty="0">
                <a:latin typeface="Consolas" panose="020B0609020204030204" pitchFamily="49" charset="0"/>
              </a:rPr>
              <a:t>    </a:t>
            </a:r>
            <a:r>
              <a:rPr lang="zh-CN" altLang="en-US" sz="1600" dirty="0">
                <a:latin typeface="Consolas" panose="020B0609020204030204" pitchFamily="49" charset="0"/>
              </a:rPr>
              <a:t>-ConstantMobility</a:t>
            </a:r>
            <a:r>
              <a:rPr lang="en-US" altLang="zh-CN" sz="1600" dirty="0">
                <a:latin typeface="Consolas" panose="020B0609020204030204" pitchFamily="49" charset="0"/>
              </a:rPr>
              <a:t>			</a:t>
            </a:r>
            <a:r>
              <a:rPr lang="en-US" altLang="zh-CN" sz="1600" dirty="0">
                <a:solidFill>
                  <a:schemeClr val="accent1"/>
                </a:solidFill>
                <a:latin typeface="Consolas" panose="020B0609020204030204" pitchFamily="49" charset="0"/>
              </a:rPr>
              <a:t># do not use </a:t>
            </a:r>
            <a:r>
              <a:rPr lang="en-US" altLang="zh-CN" sz="1600" dirty="0" err="1">
                <a:solidFill>
                  <a:schemeClr val="accent1"/>
                </a:solidFill>
                <a:latin typeface="Consolas" panose="020B0609020204030204" pitchFamily="49" charset="0"/>
              </a:rPr>
              <a:t>ConstantMobility</a:t>
            </a:r>
            <a:r>
              <a:rPr lang="en-US" altLang="zh-CN" sz="1600" dirty="0">
                <a:solidFill>
                  <a:schemeClr val="accent1"/>
                </a:solidFill>
                <a:latin typeface="Consolas" panose="020B0609020204030204" pitchFamily="49" charset="0"/>
              </a:rPr>
              <a:t> model</a:t>
            </a:r>
            <a:endParaRPr lang="zh-CN" altLang="en-US" sz="1600" dirty="0">
              <a:solidFill>
                <a:schemeClr val="accent1"/>
              </a:solidFill>
              <a:latin typeface="Consolas" panose="020B0609020204030204" pitchFamily="49" charset="0"/>
            </a:endParaRPr>
          </a:p>
          <a:p>
            <a:r>
              <a:rPr lang="zh-CN" altLang="en-US" sz="1600" dirty="0">
                <a:latin typeface="Consolas" panose="020B0609020204030204" pitchFamily="49" charset="0"/>
              </a:rPr>
              <a:t>    DopingDep</a:t>
            </a:r>
          </a:p>
          <a:p>
            <a:r>
              <a:rPr lang="zh-CN" altLang="en-US" sz="1600" dirty="0">
                <a:latin typeface="Consolas" panose="020B0609020204030204" pitchFamily="49" charset="0"/>
              </a:rPr>
              <a:t>    HighFieldSaturation( Eparallel )</a:t>
            </a:r>
          </a:p>
          <a:p>
            <a:r>
              <a:rPr lang="zh-CN" altLang="en-US" sz="1600" dirty="0">
                <a:latin typeface="Consolas" panose="020B0609020204030204" pitchFamily="49" charset="0"/>
              </a:rPr>
              <a:t>    Enormal</a:t>
            </a:r>
            <a:r>
              <a:rPr lang="en-US" altLang="zh-CN" sz="1600" dirty="0">
                <a:latin typeface="Consolas" panose="020B0609020204030204" pitchFamily="49" charset="0"/>
              </a:rPr>
              <a:t>				</a:t>
            </a:r>
            <a:r>
              <a:rPr lang="en-US" altLang="zh-CN" sz="1600" dirty="0">
                <a:solidFill>
                  <a:schemeClr val="accent1"/>
                </a:solidFill>
                <a:latin typeface="Consolas" panose="020B0609020204030204" pitchFamily="49" charset="0"/>
              </a:rPr>
              <a:t># mobility degradation at interfaces</a:t>
            </a:r>
            <a:endParaRPr lang="zh-CN" altLang="en-US" sz="1600" dirty="0">
              <a:solidFill>
                <a:schemeClr val="accent1"/>
              </a:solidFill>
              <a:latin typeface="Consolas" panose="020B0609020204030204" pitchFamily="49" charset="0"/>
            </a:endParaRPr>
          </a:p>
          <a:p>
            <a:r>
              <a:rPr lang="zh-CN" altLang="en-US" sz="1600" dirty="0">
                <a:latin typeface="Consolas" panose="020B0609020204030204" pitchFamily="49" charset="0"/>
              </a:rPr>
              <a:t>)</a:t>
            </a:r>
          </a:p>
          <a:p>
            <a:r>
              <a:rPr lang="zh-CN" altLang="en-US" sz="1600" dirty="0">
                <a:latin typeface="Consolas" panose="020B0609020204030204" pitchFamily="49" charset="0"/>
              </a:rPr>
              <a:t>Recombination(</a:t>
            </a:r>
          </a:p>
          <a:p>
            <a:r>
              <a:rPr lang="zh-CN" altLang="en-US" sz="1600" dirty="0">
                <a:latin typeface="Consolas" panose="020B0609020204030204" pitchFamily="49" charset="0"/>
              </a:rPr>
              <a:t>    SRH( DopingDep )</a:t>
            </a:r>
            <a:r>
              <a:rPr lang="en-US" altLang="zh-CN" sz="1600" dirty="0">
                <a:latin typeface="Consolas" panose="020B0609020204030204" pitchFamily="49" charset="0"/>
              </a:rPr>
              <a:t>			</a:t>
            </a:r>
            <a:r>
              <a:rPr lang="en-US" altLang="zh-CN" sz="1600" dirty="0">
                <a:solidFill>
                  <a:schemeClr val="accent1"/>
                </a:solidFill>
                <a:latin typeface="Consolas" panose="020B0609020204030204" pitchFamily="49" charset="0"/>
              </a:rPr>
              <a:t># doping dependent </a:t>
            </a:r>
            <a:r>
              <a:rPr lang="en-US" altLang="zh-CN" sz="1600" dirty="0" err="1">
                <a:solidFill>
                  <a:schemeClr val="accent1"/>
                </a:solidFill>
                <a:latin typeface="Consolas" panose="020B0609020204030204" pitchFamily="49" charset="0"/>
              </a:rPr>
              <a:t>Shorkley</a:t>
            </a:r>
            <a:r>
              <a:rPr lang="en-US" altLang="zh-CN" sz="1600" dirty="0">
                <a:solidFill>
                  <a:schemeClr val="accent1"/>
                </a:solidFill>
                <a:latin typeface="Consolas" panose="020B0609020204030204" pitchFamily="49" charset="0"/>
              </a:rPr>
              <a:t>-Read-Hall recombination</a:t>
            </a:r>
          </a:p>
          <a:p>
            <a:r>
              <a:rPr lang="zh-CN" altLang="en-US" sz="1600" dirty="0">
                <a:latin typeface="Consolas" panose="020B0609020204030204" pitchFamily="49" charset="0"/>
              </a:rPr>
              <a:t>    Avalanche</a:t>
            </a:r>
          </a:p>
          <a:p>
            <a:r>
              <a:rPr lang="zh-CN" altLang="en-US" sz="1600" dirty="0">
                <a:latin typeface="Consolas" panose="020B0609020204030204" pitchFamily="49" charset="0"/>
              </a:rPr>
              <a:t>)</a:t>
            </a:r>
          </a:p>
          <a:p>
            <a:r>
              <a:rPr lang="zh-CN" altLang="en-US" sz="1600" dirty="0">
                <a:latin typeface="Consolas" panose="020B0609020204030204" pitchFamily="49" charset="0"/>
              </a:rPr>
              <a:t>Temperature=298</a:t>
            </a:r>
            <a:endParaRPr lang="en-US" altLang="zh-CN" sz="1600" dirty="0">
              <a:latin typeface="Consolas" panose="020B0609020204030204" pitchFamily="49" charset="0"/>
            </a:endParaRPr>
          </a:p>
          <a:p>
            <a:r>
              <a:rPr lang="zh-CN" altLang="en-US" sz="1600" dirty="0">
                <a:latin typeface="Consolas" panose="020B0609020204030204" pitchFamily="49" charset="0"/>
              </a:rPr>
              <a:t>Hydrodynamic</a:t>
            </a:r>
            <a:endParaRPr lang="en-US" altLang="zh-CN" sz="1600" dirty="0">
              <a:latin typeface="Consolas" panose="020B0609020204030204" pitchFamily="49" charset="0"/>
            </a:endParaRPr>
          </a:p>
          <a:p>
            <a:r>
              <a:rPr lang="zh-CN" altLang="en-US" sz="1600" dirty="0">
                <a:latin typeface="Consolas" panose="020B0609020204030204" pitchFamily="49" charset="0"/>
              </a:rPr>
              <a:t>}</a:t>
            </a:r>
          </a:p>
        </p:txBody>
      </p:sp>
    </p:spTree>
    <p:extLst>
      <p:ext uri="{BB962C8B-B14F-4D97-AF65-F5344CB8AC3E}">
        <p14:creationId xmlns:p14="http://schemas.microsoft.com/office/powerpoint/2010/main" val="1617631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B825F-78B8-6C2C-C57A-0769B8EB13B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D6A4E1-0A9D-3CC9-2A4B-D000A768BE01}"/>
              </a:ext>
            </a:extLst>
          </p:cNvPr>
          <p:cNvSpPr>
            <a:spLocks noGrp="1"/>
          </p:cNvSpPr>
          <p:nvPr>
            <p:ph type="sldNum" sz="quarter" idx="12"/>
          </p:nvPr>
        </p:nvSpPr>
        <p:spPr/>
        <p:txBody>
          <a:bodyPr/>
          <a:lstStyle/>
          <a:p>
            <a:fld id="{7739CA6D-D692-4897-A75B-F1A33D4A3A17}" type="slidenum">
              <a:rPr lang="zh-CN" altLang="en-US" smtClean="0"/>
              <a:pPr/>
              <a:t>8</a:t>
            </a:fld>
            <a:endParaRPr lang="zh-CN" altLang="en-US"/>
          </a:p>
        </p:txBody>
      </p:sp>
      <p:sp>
        <p:nvSpPr>
          <p:cNvPr id="5" name="TextBox 4">
            <a:extLst>
              <a:ext uri="{FF2B5EF4-FFF2-40B4-BE49-F238E27FC236}">
                <a16:creationId xmlns:a16="http://schemas.microsoft.com/office/drawing/2014/main" id="{44F5C399-0D23-063B-65F3-4D5C6C7832A4}"/>
              </a:ext>
            </a:extLst>
          </p:cNvPr>
          <p:cNvSpPr txBox="1"/>
          <p:nvPr/>
        </p:nvSpPr>
        <p:spPr>
          <a:xfrm>
            <a:off x="658762" y="324465"/>
            <a:ext cx="7011370" cy="584775"/>
          </a:xfrm>
          <a:prstGeom prst="rect">
            <a:avLst/>
          </a:prstGeom>
          <a:noFill/>
        </p:spPr>
        <p:txBody>
          <a:bodyPr wrap="square" rtlCol="0">
            <a:spAutoFit/>
          </a:bodyPr>
          <a:lstStyle/>
          <a:p>
            <a:r>
              <a:rPr lang="en-US" altLang="zh-CN" sz="3200" dirty="0"/>
              <a:t>I-V Characteristic Curve - Physics</a:t>
            </a:r>
          </a:p>
        </p:txBody>
      </p:sp>
      <p:sp>
        <p:nvSpPr>
          <p:cNvPr id="2" name="TextBox 1">
            <a:extLst>
              <a:ext uri="{FF2B5EF4-FFF2-40B4-BE49-F238E27FC236}">
                <a16:creationId xmlns:a16="http://schemas.microsoft.com/office/drawing/2014/main" id="{021BA417-7485-8006-EE16-F6BD48C9A442}"/>
              </a:ext>
            </a:extLst>
          </p:cNvPr>
          <p:cNvSpPr txBox="1"/>
          <p:nvPr/>
        </p:nvSpPr>
        <p:spPr>
          <a:xfrm>
            <a:off x="539416" y="1025889"/>
            <a:ext cx="4700337" cy="3785652"/>
          </a:xfrm>
          <a:prstGeom prst="rect">
            <a:avLst/>
          </a:prstGeom>
          <a:noFill/>
        </p:spPr>
        <p:txBody>
          <a:bodyPr wrap="square">
            <a:spAutoFit/>
          </a:bodyPr>
          <a:lstStyle/>
          <a:p>
            <a:r>
              <a:rPr lang="zh-CN" altLang="en-US" sz="1600" dirty="0"/>
              <a:t>Physics {</a:t>
            </a:r>
          </a:p>
          <a:p>
            <a:r>
              <a:rPr lang="zh-CN" altLang="en-US" sz="1600" dirty="0"/>
              <a:t>EffectiveIntrinsicDensity( OldSlotboom )</a:t>
            </a:r>
          </a:p>
          <a:p>
            <a:r>
              <a:rPr lang="zh-CN" altLang="en-US" sz="1600" dirty="0"/>
              <a:t>Mobility(</a:t>
            </a:r>
            <a:endParaRPr lang="en-US" altLang="zh-CN" sz="1600" dirty="0"/>
          </a:p>
          <a:p>
            <a:r>
              <a:rPr lang="en-US" altLang="zh-CN" sz="1600" dirty="0"/>
              <a:t>    </a:t>
            </a:r>
            <a:r>
              <a:rPr lang="zh-CN" altLang="en-US" sz="1600" dirty="0"/>
              <a:t>-ConstantMobility</a:t>
            </a:r>
          </a:p>
          <a:p>
            <a:r>
              <a:rPr lang="zh-CN" altLang="en-US" sz="1600" dirty="0"/>
              <a:t>    DopingDep</a:t>
            </a:r>
          </a:p>
          <a:p>
            <a:r>
              <a:rPr lang="zh-CN" altLang="en-US" sz="1600" dirty="0"/>
              <a:t>    HighFieldSaturation( Eparallel )</a:t>
            </a:r>
          </a:p>
          <a:p>
            <a:r>
              <a:rPr lang="zh-CN" altLang="en-US" sz="1600" dirty="0"/>
              <a:t>    Enormal</a:t>
            </a:r>
          </a:p>
          <a:p>
            <a:r>
              <a:rPr lang="zh-CN" altLang="en-US" sz="1600" dirty="0"/>
              <a:t>)</a:t>
            </a:r>
          </a:p>
          <a:p>
            <a:r>
              <a:rPr lang="zh-CN" altLang="en-US" sz="1600" dirty="0"/>
              <a:t>Recombination(</a:t>
            </a:r>
          </a:p>
          <a:p>
            <a:r>
              <a:rPr lang="zh-CN" altLang="en-US" sz="1600" dirty="0"/>
              <a:t>    SRH( DopingDep )</a:t>
            </a:r>
          </a:p>
          <a:p>
            <a:r>
              <a:rPr lang="zh-CN" altLang="en-US" sz="1600" dirty="0"/>
              <a:t>    Avalanche</a:t>
            </a:r>
          </a:p>
          <a:p>
            <a:r>
              <a:rPr lang="zh-CN" altLang="en-US" sz="1600" dirty="0"/>
              <a:t>)</a:t>
            </a:r>
          </a:p>
          <a:p>
            <a:r>
              <a:rPr lang="zh-CN" altLang="en-US" sz="1600" dirty="0">
                <a:solidFill>
                  <a:srgbClr val="C00000"/>
                </a:solidFill>
              </a:rPr>
              <a:t>Temperature=298</a:t>
            </a:r>
          </a:p>
          <a:p>
            <a:r>
              <a:rPr lang="zh-CN" altLang="en-US" sz="1600" dirty="0">
                <a:solidFill>
                  <a:srgbClr val="C00000"/>
                </a:solidFill>
              </a:rPr>
              <a:t>Hydrodynamic</a:t>
            </a:r>
            <a:endParaRPr lang="en-US" altLang="zh-CN" sz="1600" dirty="0">
              <a:solidFill>
                <a:srgbClr val="C00000"/>
              </a:solidFill>
            </a:endParaRPr>
          </a:p>
          <a:p>
            <a:r>
              <a:rPr lang="zh-CN" altLang="en-US" sz="1600" dirty="0"/>
              <a:t>}</a:t>
            </a:r>
          </a:p>
        </p:txBody>
      </p:sp>
      <p:pic>
        <p:nvPicPr>
          <p:cNvPr id="3" name="Picture 2">
            <a:extLst>
              <a:ext uri="{FF2B5EF4-FFF2-40B4-BE49-F238E27FC236}">
                <a16:creationId xmlns:a16="http://schemas.microsoft.com/office/drawing/2014/main" id="{0664604E-5690-25BD-1897-42025AD8E12A}"/>
              </a:ext>
            </a:extLst>
          </p:cNvPr>
          <p:cNvPicPr>
            <a:picLocks noChangeAspect="1"/>
          </p:cNvPicPr>
          <p:nvPr/>
        </p:nvPicPr>
        <p:blipFill>
          <a:blip r:embed="rId3"/>
          <a:stretch>
            <a:fillRect/>
          </a:stretch>
        </p:blipFill>
        <p:spPr>
          <a:xfrm>
            <a:off x="4398622" y="1175264"/>
            <a:ext cx="6874886" cy="3486901"/>
          </a:xfrm>
          <a:prstGeom prst="rect">
            <a:avLst/>
          </a:prstGeom>
        </p:spPr>
      </p:pic>
      <p:cxnSp>
        <p:nvCxnSpPr>
          <p:cNvPr id="8" name="Straight Connector 7">
            <a:extLst>
              <a:ext uri="{FF2B5EF4-FFF2-40B4-BE49-F238E27FC236}">
                <a16:creationId xmlns:a16="http://schemas.microsoft.com/office/drawing/2014/main" id="{C47B9C13-708D-0A76-D57D-BFE2854349E9}"/>
              </a:ext>
            </a:extLst>
          </p:cNvPr>
          <p:cNvCxnSpPr/>
          <p:nvPr/>
        </p:nvCxnSpPr>
        <p:spPr>
          <a:xfrm>
            <a:off x="5757111" y="3807995"/>
            <a:ext cx="551639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6ECF18CF-5C59-3A74-5A42-0FBC4DAEB965}"/>
              </a:ext>
            </a:extLst>
          </p:cNvPr>
          <p:cNvCxnSpPr>
            <a:cxnSpLocks/>
          </p:cNvCxnSpPr>
          <p:nvPr/>
        </p:nvCxnSpPr>
        <p:spPr>
          <a:xfrm>
            <a:off x="4808621" y="4032584"/>
            <a:ext cx="481062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7220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920B5-C168-E07E-F38A-85A82185239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2D0039-8020-C2DE-6F30-0866050E69CC}"/>
              </a:ext>
            </a:extLst>
          </p:cNvPr>
          <p:cNvSpPr>
            <a:spLocks noGrp="1"/>
          </p:cNvSpPr>
          <p:nvPr>
            <p:ph type="sldNum" sz="quarter" idx="12"/>
          </p:nvPr>
        </p:nvSpPr>
        <p:spPr/>
        <p:txBody>
          <a:bodyPr/>
          <a:lstStyle/>
          <a:p>
            <a:fld id="{7739CA6D-D692-4897-A75B-F1A33D4A3A17}" type="slidenum">
              <a:rPr lang="zh-CN" altLang="en-US" smtClean="0"/>
              <a:pPr/>
              <a:t>9</a:t>
            </a:fld>
            <a:endParaRPr lang="zh-CN" altLang="en-US"/>
          </a:p>
        </p:txBody>
      </p:sp>
      <p:sp>
        <p:nvSpPr>
          <p:cNvPr id="5" name="TextBox 4">
            <a:extLst>
              <a:ext uri="{FF2B5EF4-FFF2-40B4-BE49-F238E27FC236}">
                <a16:creationId xmlns:a16="http://schemas.microsoft.com/office/drawing/2014/main" id="{01921D2E-5507-097E-9843-DA18BB49788A}"/>
              </a:ext>
            </a:extLst>
          </p:cNvPr>
          <p:cNvSpPr txBox="1"/>
          <p:nvPr/>
        </p:nvSpPr>
        <p:spPr>
          <a:xfrm>
            <a:off x="658762" y="324465"/>
            <a:ext cx="5211096" cy="584775"/>
          </a:xfrm>
          <a:prstGeom prst="rect">
            <a:avLst/>
          </a:prstGeom>
          <a:noFill/>
        </p:spPr>
        <p:txBody>
          <a:bodyPr wrap="square" rtlCol="0">
            <a:spAutoFit/>
          </a:bodyPr>
          <a:lstStyle/>
          <a:p>
            <a:r>
              <a:rPr lang="en-US" altLang="zh-CN" sz="3200" dirty="0"/>
              <a:t>I-V Characteristic Curve</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5A67D6E-B7CA-0F86-DE2E-5FB7ACA4A937}"/>
                  </a:ext>
                </a:extLst>
              </p:cNvPr>
              <p:cNvSpPr txBox="1"/>
              <p:nvPr/>
            </p:nvSpPr>
            <p:spPr>
              <a:xfrm>
                <a:off x="658762" y="5865824"/>
                <a:ext cx="9226781" cy="369332"/>
              </a:xfrm>
              <a:prstGeom prst="rect">
                <a:avLst/>
              </a:prstGeom>
              <a:noFill/>
            </p:spPr>
            <p:txBody>
              <a:bodyPr wrap="square" rtlCol="0">
                <a:spAutoFit/>
              </a:bodyPr>
              <a:lstStyle/>
              <a:p>
                <a:r>
                  <a:rPr lang="en-US" altLang="zh-CN" dirty="0"/>
                  <a:t>Doping :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10</m:t>
                        </m:r>
                      </m:e>
                      <m:sup>
                        <m:r>
                          <a:rPr lang="en-US" altLang="zh-CN" b="0" i="1" smtClean="0">
                            <a:latin typeface="Cambria Math" panose="02040503050406030204" pitchFamily="18" charset="0"/>
                          </a:rPr>
                          <m:t>10</m:t>
                        </m:r>
                      </m:sup>
                    </m:sSup>
                    <m:r>
                      <a:rPr lang="en-US" altLang="zh-CN" b="0" i="1" smtClean="0">
                        <a:latin typeface="Cambria Math" panose="02040503050406030204" pitchFamily="18" charset="0"/>
                      </a:rPr>
                      <m:t> </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𝑐𝑚</m:t>
                        </m:r>
                      </m:e>
                      <m:sup>
                        <m:r>
                          <a:rPr lang="en-US" altLang="zh-CN" b="0" i="1" smtClean="0">
                            <a:latin typeface="Cambria Math" panose="02040503050406030204" pitchFamily="18" charset="0"/>
                          </a:rPr>
                          <m:t>−3</m:t>
                        </m:r>
                      </m:sup>
                    </m:sSup>
                  </m:oMath>
                </a14:m>
                <a:r>
                  <a:rPr lang="zh-CN" altLang="en-US" dirty="0"/>
                  <a:t> </a:t>
                </a:r>
                <a:r>
                  <a:rPr lang="en-US" altLang="zh-CN" dirty="0"/>
                  <a:t>Boron (Boron Active Concentration)</a:t>
                </a:r>
                <a:endParaRPr lang="zh-CN" altLang="en-US" dirty="0"/>
              </a:p>
            </p:txBody>
          </p:sp>
        </mc:Choice>
        <mc:Fallback xmlns="">
          <p:sp>
            <p:nvSpPr>
              <p:cNvPr id="6" name="TextBox 5">
                <a:extLst>
                  <a:ext uri="{FF2B5EF4-FFF2-40B4-BE49-F238E27FC236}">
                    <a16:creationId xmlns:a16="http://schemas.microsoft.com/office/drawing/2014/main" id="{D5A67D6E-B7CA-0F86-DE2E-5FB7ACA4A937}"/>
                  </a:ext>
                </a:extLst>
              </p:cNvPr>
              <p:cNvSpPr txBox="1">
                <a:spLocks noRot="1" noChangeAspect="1" noMove="1" noResize="1" noEditPoints="1" noAdjustHandles="1" noChangeArrowheads="1" noChangeShapeType="1" noTextEdit="1"/>
              </p:cNvSpPr>
              <p:nvPr/>
            </p:nvSpPr>
            <p:spPr>
              <a:xfrm>
                <a:off x="658762" y="5865824"/>
                <a:ext cx="9226781" cy="369332"/>
              </a:xfrm>
              <a:prstGeom prst="rect">
                <a:avLst/>
              </a:prstGeom>
              <a:blipFill>
                <a:blip r:embed="rId5"/>
                <a:stretch>
                  <a:fillRect l="-528" t="-8197" b="-24590"/>
                </a:stretch>
              </a:blipFill>
            </p:spPr>
            <p:txBody>
              <a:bodyPr/>
              <a:lstStyle/>
              <a:p>
                <a:r>
                  <a:rPr lang="zh-CN" altLang="en-US">
                    <a:noFill/>
                  </a:rPr>
                  <a:t> </a:t>
                </a:r>
              </a:p>
            </p:txBody>
          </p:sp>
        </mc:Fallback>
      </mc:AlternateContent>
      <p:pic>
        <p:nvPicPr>
          <p:cNvPr id="8" name="Picture 7">
            <a:extLst>
              <a:ext uri="{FF2B5EF4-FFF2-40B4-BE49-F238E27FC236}">
                <a16:creationId xmlns:a16="http://schemas.microsoft.com/office/drawing/2014/main" id="{3ADD3AA3-91BD-9749-1E87-492E9E4B7D5C}"/>
              </a:ext>
            </a:extLst>
          </p:cNvPr>
          <p:cNvPicPr>
            <a:picLocks noChangeAspect="1"/>
          </p:cNvPicPr>
          <p:nvPr/>
        </p:nvPicPr>
        <p:blipFill>
          <a:blip r:embed="rId6"/>
          <a:stretch>
            <a:fillRect/>
          </a:stretch>
        </p:blipFill>
        <p:spPr>
          <a:xfrm>
            <a:off x="8255359" y="99085"/>
            <a:ext cx="3825932" cy="2476690"/>
          </a:xfrm>
          <a:prstGeom prst="rect">
            <a:avLst/>
          </a:prstGeom>
        </p:spPr>
      </p:pic>
      <p:sp>
        <p:nvSpPr>
          <p:cNvPr id="9" name="TextBox 8">
            <a:extLst>
              <a:ext uri="{FF2B5EF4-FFF2-40B4-BE49-F238E27FC236}">
                <a16:creationId xmlns:a16="http://schemas.microsoft.com/office/drawing/2014/main" id="{1120BD42-DCC7-9F26-815A-9D1BA649512D}"/>
              </a:ext>
            </a:extLst>
          </p:cNvPr>
          <p:cNvSpPr txBox="1"/>
          <p:nvPr/>
        </p:nvSpPr>
        <p:spPr>
          <a:xfrm>
            <a:off x="8291230" y="4353990"/>
            <a:ext cx="3754190" cy="881139"/>
          </a:xfrm>
          <a:prstGeom prst="rect">
            <a:avLst/>
          </a:prstGeom>
          <a:noFill/>
        </p:spPr>
        <p:txBody>
          <a:bodyPr wrap="square" rtlCol="0">
            <a:spAutoFit/>
          </a:bodyPr>
          <a:lstStyle/>
          <a:p>
            <a:pPr>
              <a:lnSpc>
                <a:spcPct val="150000"/>
              </a:lnSpc>
            </a:pPr>
            <a:r>
              <a:rPr lang="en-US" altLang="zh-CN" dirty="0"/>
              <a:t>2 Electrodes on front side</a:t>
            </a:r>
          </a:p>
          <a:p>
            <a:pPr>
              <a:lnSpc>
                <a:spcPct val="150000"/>
              </a:lnSpc>
            </a:pPr>
            <a:r>
              <a:rPr lang="en-US" altLang="zh-CN" dirty="0"/>
              <a:t>Half the current</a:t>
            </a:r>
            <a:endParaRPr lang="zh-CN" altLang="en-US" dirty="0"/>
          </a:p>
        </p:txBody>
      </p:sp>
      <p:pic>
        <p:nvPicPr>
          <p:cNvPr id="12" name="Picture 11">
            <a:extLst>
              <a:ext uri="{FF2B5EF4-FFF2-40B4-BE49-F238E27FC236}">
                <a16:creationId xmlns:a16="http://schemas.microsoft.com/office/drawing/2014/main" id="{4A752F92-7ECC-3A81-4D52-3289F45EF54A}"/>
              </a:ext>
            </a:extLst>
          </p:cNvPr>
          <p:cNvPicPr>
            <a:picLocks noChangeAspect="1"/>
          </p:cNvPicPr>
          <p:nvPr/>
        </p:nvPicPr>
        <p:blipFill>
          <a:blip r:embed="rId7"/>
          <a:stretch>
            <a:fillRect/>
          </a:stretch>
        </p:blipFill>
        <p:spPr>
          <a:xfrm>
            <a:off x="82296" y="1226298"/>
            <a:ext cx="8030596" cy="4320000"/>
          </a:xfrm>
          <a:prstGeom prst="rect">
            <a:avLst/>
          </a:prstGeom>
        </p:spPr>
      </p:pic>
    </p:spTree>
    <p:extLst>
      <p:ext uri="{BB962C8B-B14F-4D97-AF65-F5344CB8AC3E}">
        <p14:creationId xmlns:p14="http://schemas.microsoft.com/office/powerpoint/2010/main" val="4790934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2062</TotalTime>
  <Words>1426</Words>
  <Application>Microsoft Office PowerPoint</Application>
  <PresentationFormat>Widescreen</PresentationFormat>
  <Paragraphs>165</Paragraphs>
  <Slides>15</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等线</vt:lpstr>
      <vt:lpstr>等线 Light</vt:lpstr>
      <vt:lpstr>Arial</vt:lpstr>
      <vt:lpstr>Cambria Math</vt:lpstr>
      <vt:lpstr>Consolas</vt:lpstr>
      <vt:lpstr>Office Theme</vt:lpstr>
      <vt:lpstr>PowerPoint Presentation</vt:lpstr>
      <vt:lpstr>PowerPoint Presentation</vt:lpstr>
      <vt:lpstr>PowerPoint Presentation</vt:lpstr>
      <vt:lpstr>PowerPoint Presentation</vt:lpstr>
      <vt:lpstr>PowerPoint Presentation</vt:lpstr>
      <vt:lpstr>I-V Characteristic Curve</vt:lpstr>
      <vt:lpstr>PowerPoint Presentation</vt:lpstr>
      <vt:lpstr>PowerPoint Presentation</vt:lpstr>
      <vt:lpstr>PowerPoint Presentation</vt:lpstr>
      <vt:lpstr>PowerPoint Presentation</vt:lpstr>
      <vt:lpstr>Transient Simulation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CelestialDust 256</dc:creator>
  <cp:lastModifiedBy>CelestialDust 256</cp:lastModifiedBy>
  <cp:revision>418</cp:revision>
  <dcterms:created xsi:type="dcterms:W3CDTF">2024-12-12T06:46:19Z</dcterms:created>
  <dcterms:modified xsi:type="dcterms:W3CDTF">2025-04-01T05:49:20Z</dcterms:modified>
</cp:coreProperties>
</file>