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2" r:id="rId2"/>
    <p:sldId id="359" r:id="rId3"/>
    <p:sldId id="364" r:id="rId4"/>
    <p:sldId id="363" r:id="rId5"/>
    <p:sldId id="365" r:id="rId6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4"/>
  </p:normalViewPr>
  <p:slideViewPr>
    <p:cSldViewPr snapToGrid="0">
      <p:cViewPr varScale="1">
        <p:scale>
          <a:sx n="121" d="100"/>
          <a:sy n="121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20FD-04D2-15CC-6B5A-5CB3522E0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43FB1-2210-C067-E2D0-46444E9F5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73363-FBB1-20CD-A0CD-792789B6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2D9E4-95C3-9600-6533-1AC5837E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E5333-BB01-1ABE-4EC4-2E4E0742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3653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FC86-5827-992B-F7A2-7654E04E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6B8ED-ABDD-4455-7F35-3846B0FE2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D6C89-0027-BDE5-AF71-C1167539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A3C77-5B25-91CF-D14F-F5E2FD6C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25E71-9E89-8627-3A86-664500B1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600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0F63D-2970-ADEE-D5D2-A985EE025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7B086-1E79-2683-371A-5699ED520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A1DC9-FFBA-BB03-5E6F-4D25BE89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F5EF-E8EE-EA88-1E29-375D4699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4EAC-1A49-9897-EB5D-377A51E4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60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D7AD-C0AC-137F-430C-96056722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9B3B-3F0C-8DFE-8F42-57E199B60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AA07-AE7D-437A-4ED9-4F53EB83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51F7-0A3B-589A-842E-C1C0A5C8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921F6-02DE-6D6D-90FC-4FC04312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0759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9212-ACE6-8D8B-3D14-8628827A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35EA4-A377-364B-CE54-909D02351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D7BA-D3F0-8B5A-AFF1-1CFEA1F5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D87C-CBB1-F734-E493-068C0E76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3C86-E44B-3CB7-61DE-C5C996D1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1999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236F-783E-2CA5-C95E-4A078D2C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B300-481C-34C0-9165-30A76717C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6E589-FD5B-1B41-200A-0CD6EEABE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03B87-6BA7-64FF-1885-A166E40D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2270B-0724-A4FE-606B-8BA69507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38C6F-06AF-105B-569B-C86F1A63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5736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8BA9-01BC-261A-C5FA-6B796EB3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5F7CD-D2E4-E502-AC1E-F7A4023F4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56DCE-E871-E34D-2307-2FAB7AAB9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686E0-219E-0DFD-0C4D-3C36CBA3D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FFD37-5897-E975-4971-D5CD8BDCB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695FD-BCCD-3431-DDAF-FF30B68B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73BD5-F91F-4DD0-755B-66DAF9DC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A78AB-F399-F80A-BF2F-4783B8ED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333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4C59-187B-3E9B-3F37-F8C09542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B244D-A6A9-EA67-55E2-1813C502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98772-C43C-AAAC-F502-3B63F94D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39CD4-EFD8-6EE2-BDE8-5FD5B578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912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0A3E8-DB5F-B5DC-F891-C9822E6B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B3E97-74FA-0F08-6B1A-C234E59F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7714-2FAF-21D2-A677-4B4B0F50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3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26B0-4FB6-8AE0-3B17-0900CD14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D184-CEDF-A1EF-97BF-C42640A4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30529-9D6C-F5D1-5D27-E520E1E1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9EC92-19B8-E4BA-988D-421C2E19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F8AB5-99C9-9A65-BEBD-A4E7A1CF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02816-D872-1700-BE46-2716F26A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9523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30F6-A14F-7044-ACF9-5393F8A5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5710B-681A-BE47-E203-E4EEC32AC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53646-7910-0F98-D358-F5B181E59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C29F4-1645-10A2-A40D-87203223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4BCE0-D305-0A20-00B1-3C95252D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28483-F9A2-426C-FBA7-609F3D8A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028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59F26-01C3-97AB-7ABC-9A87BCD4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45429-F2DF-2310-C5AC-69E6ADF45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4DD07-AA35-A679-0590-0A8E23E4A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CE582-EF6D-E74E-8E70-027D688DE2D5}" type="datetimeFigureOut">
              <a:rPr lang="en-TH" smtClean="0"/>
              <a:t>1/4/2025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F0F1F-2989-F024-2FBE-1E6513961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89D3-6015-4A5E-E055-975954F0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FB59C-274F-FD4F-B000-F27C8E24481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533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DD96D-D367-AAD9-DF23-9FF9FAF91070}"/>
                  </a:ext>
                </a:extLst>
              </p:cNvPr>
              <p:cNvSpPr txBox="1"/>
              <p:nvPr/>
            </p:nvSpPr>
            <p:spPr>
              <a:xfrm>
                <a:off x="1308347" y="3000373"/>
                <a:ext cx="97663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TH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Analysis code checking in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tudy of T/CP violation </a:t>
                </a:r>
                <a:r>
                  <a:rPr lang="en-TH" sz="24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TH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TH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TH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b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TH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DD96D-D367-AAD9-DF23-9FF9FAF91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347" y="3000373"/>
                <a:ext cx="9766392" cy="461665"/>
              </a:xfrm>
              <a:prstGeom prst="rect">
                <a:avLst/>
              </a:prstGeom>
              <a:blipFill>
                <a:blip r:embed="rId2"/>
                <a:stretch>
                  <a:fillRect l="-1039" t="-10811" b="-27027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40D30-3990-0029-719D-FC2773AC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56" y="580480"/>
            <a:ext cx="5465545" cy="5897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6BEDB-689B-AABE-FAE2-B67D3A901880}"/>
              </a:ext>
            </a:extLst>
          </p:cNvPr>
          <p:cNvSpPr txBox="1"/>
          <p:nvPr/>
        </p:nvSpPr>
        <p:spPr>
          <a:xfrm>
            <a:off x="6852355" y="387116"/>
            <a:ext cx="451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muon momenta are slightly different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(electron momenta are the same 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The MUC depth is missing in some events </a:t>
            </a:r>
            <a:r>
              <a:rPr lang="en-TH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87076-49B9-FF5A-BD02-91B4B85A2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271" y="1727716"/>
            <a:ext cx="1231900" cy="474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477F2-1991-0A99-10CC-8548D8D65471}"/>
              </a:ext>
            </a:extLst>
          </p:cNvPr>
          <p:cNvSpPr txBox="1"/>
          <p:nvPr/>
        </p:nvSpPr>
        <p:spPr>
          <a:xfrm>
            <a:off x="322650" y="69467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46C79-146B-BA7A-C6C6-4F090C384C8C}"/>
              </a:ext>
            </a:extLst>
          </p:cNvPr>
          <p:cNvSpPr txBox="1"/>
          <p:nvPr/>
        </p:nvSpPr>
        <p:spPr>
          <a:xfrm>
            <a:off x="136118" y="1119641"/>
            <a:ext cx="79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Yunhe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C852C-03DE-2DCE-F1CB-E173D5CE1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52" y="1727716"/>
            <a:ext cx="1231900" cy="4749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A7F4B0-DAA9-2AC7-1B3F-9D41C3C36B15}"/>
              </a:ext>
            </a:extLst>
          </p:cNvPr>
          <p:cNvCxnSpPr>
            <a:cxnSpLocks/>
          </p:cNvCxnSpPr>
          <p:nvPr/>
        </p:nvCxnSpPr>
        <p:spPr>
          <a:xfrm>
            <a:off x="8574616" y="5238044"/>
            <a:ext cx="97578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69A32D-ED59-B8D4-5A26-52B1657CF0D1}"/>
              </a:ext>
            </a:extLst>
          </p:cNvPr>
          <p:cNvCxnSpPr>
            <a:cxnSpLocks/>
          </p:cNvCxnSpPr>
          <p:nvPr/>
        </p:nvCxnSpPr>
        <p:spPr>
          <a:xfrm>
            <a:off x="8563322" y="5638800"/>
            <a:ext cx="975785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760E48-9007-2822-53AF-F8A7679F84E2}"/>
              </a:ext>
            </a:extLst>
          </p:cNvPr>
          <p:cNvSpPr txBox="1"/>
          <p:nvPr/>
        </p:nvSpPr>
        <p:spPr>
          <a:xfrm>
            <a:off x="8406095" y="135315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MUC depth</a:t>
            </a:r>
          </a:p>
        </p:txBody>
      </p:sp>
    </p:spTree>
    <p:extLst>
      <p:ext uri="{BB962C8B-B14F-4D97-AF65-F5344CB8AC3E}">
        <p14:creationId xmlns:p14="http://schemas.microsoft.com/office/powerpoint/2010/main" val="332793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87672-8E3A-9A9B-08A8-D3A551C9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6" y="166008"/>
            <a:ext cx="6337300" cy="19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95BD59-574E-6E84-C845-091762ACC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6" y="866059"/>
            <a:ext cx="6337300" cy="280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DA7FEE-BB45-A488-F29A-CEB968EE7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6" y="3794752"/>
            <a:ext cx="45593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E87CB-15A5-39F6-A521-5CA53223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36" y="4253583"/>
            <a:ext cx="4762500" cy="200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186D2-6EC1-C3E8-3FC2-F4D9A47AB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682" y="166008"/>
            <a:ext cx="4345770" cy="5388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276F4-29D6-9FCD-885F-03249705B58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7517"/>
          <a:stretch/>
        </p:blipFill>
        <p:spPr>
          <a:xfrm>
            <a:off x="7128682" y="5609771"/>
            <a:ext cx="4345770" cy="1193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80D3D6-EC15-C141-575C-B6D26AE6E811}"/>
              </a:ext>
            </a:extLst>
          </p:cNvPr>
          <p:cNvCxnSpPr/>
          <p:nvPr/>
        </p:nvCxnSpPr>
        <p:spPr>
          <a:xfrm flipH="1">
            <a:off x="8556172" y="1251858"/>
            <a:ext cx="109945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D913A2-5207-A1B4-EE98-468728741BE5}"/>
              </a:ext>
            </a:extLst>
          </p:cNvPr>
          <p:cNvSpPr txBox="1"/>
          <p:nvPr/>
        </p:nvSpPr>
        <p:spPr>
          <a:xfrm>
            <a:off x="9742716" y="1067192"/>
            <a:ext cx="170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FFC000"/>
                </a:solidFill>
              </a:rPr>
              <a:t>MUC validation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BFFFB4-25D3-190D-9A41-DEB027EE1F23}"/>
              </a:ext>
            </a:extLst>
          </p:cNvPr>
          <p:cNvCxnSpPr/>
          <p:nvPr/>
        </p:nvCxnSpPr>
        <p:spPr>
          <a:xfrm flipH="1">
            <a:off x="8544008" y="2153042"/>
            <a:ext cx="109945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B2B0EC-B4CB-1882-073F-C72F6701FA26}"/>
              </a:ext>
            </a:extLst>
          </p:cNvPr>
          <p:cNvSpPr txBox="1"/>
          <p:nvPr/>
        </p:nvSpPr>
        <p:spPr>
          <a:xfrm>
            <a:off x="9730552" y="1968376"/>
            <a:ext cx="170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FFC000"/>
                </a:solidFill>
              </a:rPr>
              <a:t>MUC validation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8D486-6B67-0C88-969C-A1AA818648C5}"/>
              </a:ext>
            </a:extLst>
          </p:cNvPr>
          <p:cNvSpPr txBox="1"/>
          <p:nvPr/>
        </p:nvSpPr>
        <p:spPr>
          <a:xfrm>
            <a:off x="1965283" y="6354190"/>
            <a:ext cx="101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My code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4B917B-545C-E5F9-22B9-04E84FB6A5E2}"/>
              </a:ext>
            </a:extLst>
          </p:cNvPr>
          <p:cNvCxnSpPr/>
          <p:nvPr/>
        </p:nvCxnSpPr>
        <p:spPr>
          <a:xfrm flipH="1">
            <a:off x="8530737" y="915184"/>
            <a:ext cx="1099457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26DDFD-91C7-7E9A-DB60-165B5C05EC6C}"/>
              </a:ext>
            </a:extLst>
          </p:cNvPr>
          <p:cNvSpPr txBox="1"/>
          <p:nvPr/>
        </p:nvSpPr>
        <p:spPr>
          <a:xfrm>
            <a:off x="9717281" y="730518"/>
            <a:ext cx="16774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00B0F0"/>
                </a:solidFill>
              </a:rPr>
              <a:t>EMC validation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1D0B78-A382-DCBE-C2AC-5C5373AA6B97}"/>
              </a:ext>
            </a:extLst>
          </p:cNvPr>
          <p:cNvCxnSpPr/>
          <p:nvPr/>
        </p:nvCxnSpPr>
        <p:spPr>
          <a:xfrm flipH="1">
            <a:off x="8530737" y="1816368"/>
            <a:ext cx="1099457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83D7AC-10FB-386F-516F-BC11C7FE4F87}"/>
              </a:ext>
            </a:extLst>
          </p:cNvPr>
          <p:cNvSpPr txBox="1"/>
          <p:nvPr/>
        </p:nvSpPr>
        <p:spPr>
          <a:xfrm>
            <a:off x="9717281" y="1631702"/>
            <a:ext cx="16774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00B0F0"/>
                </a:solidFill>
              </a:rPr>
              <a:t>EMC validation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B764A-592C-D478-2A03-347C039095A2}"/>
              </a:ext>
            </a:extLst>
          </p:cNvPr>
          <p:cNvSpPr txBox="1"/>
          <p:nvPr/>
        </p:nvSpPr>
        <p:spPr>
          <a:xfrm>
            <a:off x="9355996" y="2322716"/>
            <a:ext cx="15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chemeClr val="bg1"/>
                </a:solidFill>
              </a:rPr>
              <a:t>Pass PID data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B6CAA0-89BF-8669-06CA-310754BFD482}"/>
              </a:ext>
            </a:extLst>
          </p:cNvPr>
          <p:cNvCxnSpPr/>
          <p:nvPr/>
        </p:nvCxnSpPr>
        <p:spPr>
          <a:xfrm>
            <a:off x="8022772" y="576943"/>
            <a:ext cx="31350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96B41B-B742-72D9-2460-E683BE7EC51B}"/>
              </a:ext>
            </a:extLst>
          </p:cNvPr>
          <p:cNvCxnSpPr/>
          <p:nvPr/>
        </p:nvCxnSpPr>
        <p:spPr>
          <a:xfrm>
            <a:off x="8051765" y="3015344"/>
            <a:ext cx="31350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D74F3C-C894-1390-E1BD-720E51144F41}"/>
              </a:ext>
            </a:extLst>
          </p:cNvPr>
          <p:cNvSpPr txBox="1"/>
          <p:nvPr/>
        </p:nvSpPr>
        <p:spPr>
          <a:xfrm>
            <a:off x="6070390" y="5822681"/>
            <a:ext cx="9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r>
              <a:rPr lang="en-TH" sz="1400" dirty="0"/>
              <a:t>y results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D2A2C3-7578-D2A3-B43F-F03B6750ECF6}"/>
              </a:ext>
            </a:extLst>
          </p:cNvPr>
          <p:cNvSpPr txBox="1"/>
          <p:nvPr/>
        </p:nvSpPr>
        <p:spPr>
          <a:xfrm>
            <a:off x="5940385" y="6383151"/>
            <a:ext cx="109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YH’s</a:t>
            </a:r>
            <a:r>
              <a:rPr lang="en-TH" sz="1400" dirty="0"/>
              <a:t> results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0E17791-2C23-715A-DA96-EA74CB0CCE4D}"/>
              </a:ext>
            </a:extLst>
          </p:cNvPr>
          <p:cNvSpPr/>
          <p:nvPr/>
        </p:nvSpPr>
        <p:spPr>
          <a:xfrm>
            <a:off x="10266356" y="3167743"/>
            <a:ext cx="187813" cy="1382474"/>
          </a:xfrm>
          <a:prstGeom prst="rightBrace">
            <a:avLst>
              <a:gd name="adj1" fmla="val 8333"/>
              <a:gd name="adj2" fmla="val 5081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C5C2EC-FEAD-7D65-DA82-055278738397}"/>
              </a:ext>
            </a:extLst>
          </p:cNvPr>
          <p:cNvSpPr txBox="1"/>
          <p:nvPr/>
        </p:nvSpPr>
        <p:spPr>
          <a:xfrm>
            <a:off x="10388854" y="3437360"/>
            <a:ext cx="1133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Doesn’t </a:t>
            </a:r>
            <a:br>
              <a:rPr lang="en-US" sz="1600" dirty="0">
                <a:solidFill>
                  <a:srgbClr val="FFC000"/>
                </a:solidFill>
              </a:rPr>
            </a:br>
            <a:r>
              <a:rPr lang="en-US" sz="1600" dirty="0">
                <a:solidFill>
                  <a:srgbClr val="FFC000"/>
                </a:solidFill>
              </a:rPr>
              <a:t>have</a:t>
            </a:r>
            <a:r>
              <a:rPr lang="en-TH" sz="1600" dirty="0">
                <a:solidFill>
                  <a:srgbClr val="FFC000"/>
                </a:solidFill>
              </a:rPr>
              <a:t> MUC </a:t>
            </a:r>
          </a:p>
          <a:p>
            <a:r>
              <a:rPr lang="en-TH" sz="1600" dirty="0">
                <a:solidFill>
                  <a:srgbClr val="FFC000"/>
                </a:solidFill>
              </a:rPr>
              <a:t>validation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6300C-9869-1CCD-F059-475C023B09FF}"/>
              </a:ext>
            </a:extLst>
          </p:cNvPr>
          <p:cNvSpPr txBox="1"/>
          <p:nvPr/>
        </p:nvSpPr>
        <p:spPr>
          <a:xfrm>
            <a:off x="536028" y="336332"/>
            <a:ext cx="392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Use array (N=2) before save to N</a:t>
            </a:r>
            <a:r>
              <a:rPr lang="en-US" dirty="0"/>
              <a:t>t</a:t>
            </a:r>
            <a:r>
              <a:rPr lang="en-TH" dirty="0"/>
              <a:t>uple </a:t>
            </a:r>
          </a:p>
        </p:txBody>
      </p:sp>
    </p:spTree>
    <p:extLst>
      <p:ext uri="{BB962C8B-B14F-4D97-AF65-F5344CB8AC3E}">
        <p14:creationId xmlns:p14="http://schemas.microsoft.com/office/powerpoint/2010/main" val="329652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D81DB-6DC1-F2BF-4570-06EC24249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" y="258547"/>
            <a:ext cx="6023429" cy="3783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4E664-2609-A98F-8015-DE107254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500"/>
          <a:stretch/>
        </p:blipFill>
        <p:spPr>
          <a:xfrm>
            <a:off x="246743" y="4191000"/>
            <a:ext cx="4140200" cy="2523399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991DC1-E85C-EBF7-90E0-0AEE217D7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91" y="299279"/>
            <a:ext cx="5242379" cy="6373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07676-C482-A8CA-C3D6-1F1CF415EAFE}"/>
              </a:ext>
            </a:extLst>
          </p:cNvPr>
          <p:cNvSpPr txBox="1"/>
          <p:nvPr/>
        </p:nvSpPr>
        <p:spPr>
          <a:xfrm>
            <a:off x="4366297" y="4288972"/>
            <a:ext cx="22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Use “NTuple” directly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BEC61-F9AA-8072-901F-1397C461EA87}"/>
              </a:ext>
            </a:extLst>
          </p:cNvPr>
          <p:cNvSpPr txBox="1"/>
          <p:nvPr/>
        </p:nvSpPr>
        <p:spPr>
          <a:xfrm>
            <a:off x="4768992" y="6345067"/>
            <a:ext cx="150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Yunhe’s code</a:t>
            </a:r>
          </a:p>
        </p:txBody>
      </p:sp>
    </p:spTree>
    <p:extLst>
      <p:ext uri="{BB962C8B-B14F-4D97-AF65-F5344CB8AC3E}">
        <p14:creationId xmlns:p14="http://schemas.microsoft.com/office/powerpoint/2010/main" val="213308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内容占位符 3">
                <a:extLst>
                  <a:ext uri="{FF2B5EF4-FFF2-40B4-BE49-F238E27FC236}">
                    <a16:creationId xmlns:a16="http://schemas.microsoft.com/office/drawing/2014/main" id="{8391AA47-57E5-6183-8776-0F8263DA21E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036000" y="695903"/>
              <a:ext cx="6120000" cy="5283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1200000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100.0%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1015688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84.64%,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84.64%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881541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73.46%,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86.79%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605883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50.49%,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68.73%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605189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50.43%,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𝑃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&lt;1.2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605096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50.42%,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470351"/>
                      </a:ext>
                    </a:extLst>
                  </a:tr>
                  <a:tr h="443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&lt;1.2,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&lt;0.3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603588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50.30%,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99.75%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𝐸</m:t>
                                </m:r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&gt;0.6</m:t>
                                </m:r>
                              </m:oMath>
                            </m:oMathPara>
                          </a14:m>
                          <a:endParaRPr lang="en-US" altLang="zh-CN" sz="16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586678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48.89%,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97.20%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𝑀𝑢𝑐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_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𝑑𝑒𝑝𝑡h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379396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31.62%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64.67%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345172"/>
                      </a:ext>
                    </a:extLst>
                  </a:tr>
                  <a:tr h="4774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𝑀𝑢𝑐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_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𝑑𝑒𝑝𝑡h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&gt;8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×(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−0.65)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355104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29.59%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93.60%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&lt;3.</m:t>
                                </m:r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05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355101(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29.59%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99.99%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162745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cos</m:t>
                                </m:r>
                                <m:sSub>
                                  <m:sSubPr>
                                    <m:ctrlPr>
                                      <a:rPr lang="en-US" altLang="zh-CN" sz="1600" i="1" dirty="0" err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𝑚𝑖𝑠𝑠</m:t>
                                    </m:r>
                                  </m:sub>
                                </m:sSub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|&lt;0.8</m:t>
                                </m:r>
                              </m:oMath>
                            </m:oMathPara>
                          </a14:m>
                          <a:endParaRPr lang="en-US" altLang="zh-CN" sz="1600" b="0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307562(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25.63%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86.61%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929670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Efficiency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</a:rPr>
                            <a:t>25.63%</a:t>
                          </a:r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内容占位符 3">
                <a:extLst>
                  <a:ext uri="{FF2B5EF4-FFF2-40B4-BE49-F238E27FC236}">
                    <a16:creationId xmlns:a16="http://schemas.microsoft.com/office/drawing/2014/main" id="{8391AA47-57E5-6183-8776-0F8263DA21E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036000" y="695903"/>
              <a:ext cx="6120000" cy="5283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000">
                      <a:extLst>
                        <a:ext uri="{9D8B030D-6E8A-4147-A177-3AD203B41FA5}">
                          <a16:colId xmlns:a16="http://schemas.microsoft.com/office/drawing/2014/main" val="384059077"/>
                        </a:ext>
                      </a:extLst>
                    </a:gridCol>
                    <a:gridCol w="2880000">
                      <a:extLst>
                        <a:ext uri="{9D8B030D-6E8A-4147-A177-3AD203B41FA5}">
                          <a16:colId xmlns:a16="http://schemas.microsoft.com/office/drawing/2014/main" val="329055850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Events selection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Signal MC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04952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number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1200000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100.0%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65194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Charge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1015688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84.64%,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84.64%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3481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Photon choose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881541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73.46%,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86.79%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166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PID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605883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50.49%,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68.73%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8889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Vertex fit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605189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50.43%,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28689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2" t="-589655" r="-89804" b="-7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605096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50.42%,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99.87%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470351"/>
                      </a:ext>
                    </a:extLst>
                  </a:tr>
                  <a:tr h="443656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2" t="-571429" r="-89804" b="-5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603588 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50.30%,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99.75%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90739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2" t="-839286" r="-89804" b="-5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586678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48.89%,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97.20%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999079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2" t="-906897" r="-89804" b="-4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379396 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31.62%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64.67%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345172"/>
                      </a:ext>
                    </a:extLst>
                  </a:tr>
                  <a:tr h="477429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2" t="-789189" r="-89804" b="-25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355104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29.59%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93.60%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18158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2" t="-1061290" r="-89804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355101(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29.59%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99.99%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162745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TH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2" t="-1200000" r="-89804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307562(</a:t>
                          </a:r>
                          <a:r>
                            <a:rPr lang="en-US" altLang="zh-CN" sz="160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25.63%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86.61%</a:t>
                          </a:r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929670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Total Efficiency</a:t>
                          </a:r>
                          <a:endParaRPr lang="zh-CN" altLang="en-US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Cambria Math" panose="02040503050406030204" pitchFamily="18" charset="0"/>
                            </a:rPr>
                            <a:t>25.63%</a:t>
                          </a:r>
                          <a:endParaRPr lang="zh-CN" altLang="en-US" sz="160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77952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D72722E-558C-BE28-AC38-2B3E1E63A79B}"/>
              </a:ext>
            </a:extLst>
          </p:cNvPr>
          <p:cNvSpPr txBox="1"/>
          <p:nvPr/>
        </p:nvSpPr>
        <p:spPr>
          <a:xfrm>
            <a:off x="4898571" y="220054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Cut Flow on my analysis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2A07C-6698-DEBF-ACCC-93EB184C2B81}"/>
              </a:ext>
            </a:extLst>
          </p:cNvPr>
          <p:cNvSpPr txBox="1"/>
          <p:nvPr/>
        </p:nvSpPr>
        <p:spPr>
          <a:xfrm>
            <a:off x="7151915" y="6335487"/>
            <a:ext cx="472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(</a:t>
            </a:r>
            <a:r>
              <a:rPr lang="en-T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Related with total N</a:t>
            </a:r>
            <a:r>
              <a:rPr lang="en-TH" dirty="0"/>
              <a:t>, </a:t>
            </a:r>
            <a:r>
              <a:rPr lang="en-TH" dirty="0">
                <a:solidFill>
                  <a:srgbClr val="FF0000"/>
                </a:solidFill>
              </a:rPr>
              <a:t>Related with previous N</a:t>
            </a:r>
            <a:r>
              <a:rPr lang="en-T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908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226</Words>
  <Application>Microsoft Macintosh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-webkit-standard</vt:lpstr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WIRIYA RUANGYOO</dc:creator>
  <cp:lastModifiedBy>WIRIYA RUANGYOO</cp:lastModifiedBy>
  <cp:revision>2</cp:revision>
  <dcterms:created xsi:type="dcterms:W3CDTF">2025-04-01T10:42:23Z</dcterms:created>
  <dcterms:modified xsi:type="dcterms:W3CDTF">2025-04-01T10:56:29Z</dcterms:modified>
</cp:coreProperties>
</file>