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0BB2A-6EE5-4BE1-82B6-4363CFED3CD6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211AB-8A87-4933-9B43-9EF05EEBDF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049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8b01b46629_2_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969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zh-CN" sz="1200" b="0" i="0" u="none" strike="noStrike" cap="none" dirty="0">
                <a:solidFill>
                  <a:schemeClr val="dk1"/>
                </a:solidFill>
                <a:effectLst/>
                <a:latin typeface="Arial"/>
                <a:cs typeface="Arial"/>
                <a:sym typeface="Arial"/>
              </a:rPr>
              <a:t>Here is </a:t>
            </a:r>
            <a:r>
              <a:rPr lang="en-US" altLang="zh-CN" dirty="0"/>
              <a:t>neutrino energy result of CC</a:t>
            </a:r>
            <a:r>
              <a:rPr lang="zh-CN" altLang="en-US" dirty="0"/>
              <a:t>𝜈𝜇 </a:t>
            </a:r>
            <a:r>
              <a:rPr lang="en-US" altLang="zh-CN" dirty="0"/>
              <a:t>FC channel , I only considered systematic uncertainties from MC</a:t>
            </a:r>
            <a:r>
              <a:rPr lang="zh-CN" altLang="en-US" dirty="0"/>
              <a:t>、</a:t>
            </a:r>
            <a:r>
              <a:rPr lang="en-US" altLang="zh-CN" dirty="0" err="1"/>
              <a:t>XsFlux</a:t>
            </a:r>
            <a:r>
              <a:rPr lang="en-US" altLang="zh-CN" dirty="0"/>
              <a:t> , Dirt , but did not consider detector uncertainty  , because we are still processing </a:t>
            </a:r>
            <a:r>
              <a:rPr lang="en-US" altLang="zh-CN" dirty="0" err="1"/>
              <a:t>corsponding</a:t>
            </a:r>
            <a:r>
              <a:rPr lang="en-US" altLang="zh-CN" dirty="0"/>
              <a:t> files</a:t>
            </a:r>
          </a:p>
          <a:p>
            <a:pPr marL="5969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zh-CN" sz="1200" b="0" i="0" u="none" strike="noStrike" cap="none" dirty="0">
                <a:solidFill>
                  <a:schemeClr val="dk1"/>
                </a:solidFill>
                <a:effectLst/>
                <a:latin typeface="Arial"/>
                <a:cs typeface="Arial"/>
                <a:sym typeface="Arial"/>
              </a:rPr>
              <a:t>We can see s</a:t>
            </a:r>
            <a:r>
              <a:rPr lang="en-US" altLang="zh-CN" dirty="0"/>
              <a:t>imilar shape across all the runs : data excess less than 1GeV , data deficit /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ˈ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defɪsɪt</a:t>
            </a:r>
            <a:r>
              <a:rPr lang="en-US" altLang="zh-CN" dirty="0"/>
              <a:t>/ greater than 1GeV .</a:t>
            </a:r>
          </a:p>
          <a:p>
            <a:pPr marL="5969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zh-CN" sz="1200" b="0" i="0" u="none" strike="noStrike" cap="none" dirty="0">
                <a:solidFill>
                  <a:schemeClr val="dk1"/>
                </a:solidFill>
                <a:effectLst/>
                <a:latin typeface="Arial"/>
                <a:cs typeface="Arial"/>
                <a:sym typeface="Arial"/>
              </a:rPr>
              <a:t>Comparing to run1-3 , there is a s</a:t>
            </a:r>
            <a:r>
              <a:rPr lang="en-US" altLang="zh-CN" dirty="0"/>
              <a:t>lightly higher data excess in run4/5 : about 10% excess in run1-3, 15-19% excess in run4/5 . but should be within systematics once we add in detector systematics</a:t>
            </a:r>
          </a:p>
          <a:p>
            <a:pPr marL="5969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Furthermore, </a:t>
            </a:r>
            <a:r>
              <a:rPr lang="en-US" altLang="zh-CN" dirty="0"/>
              <a:t>once we include detector systematics we still expect good chi2/</a:t>
            </a:r>
            <a:r>
              <a:rPr lang="en-US" altLang="zh-CN" dirty="0" err="1"/>
              <a:t>ndf</a:t>
            </a:r>
            <a:r>
              <a:rPr lang="en-US" altLang="zh-CN" dirty="0"/>
              <a:t> </a:t>
            </a:r>
          </a:p>
          <a:p>
            <a:pPr marL="5969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CN" sz="1200" b="0" i="0" u="none" strike="noStrike" cap="none" dirty="0">
              <a:solidFill>
                <a:schemeClr val="dk1"/>
              </a:solidFill>
              <a:effectLst/>
              <a:latin typeface="Arial"/>
              <a:cs typeface="Arial"/>
              <a:sym typeface="Arial"/>
            </a:endParaRPr>
          </a:p>
          <a:p>
            <a:pPr marL="5969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zh-CN" dirty="0"/>
              <a:t>I drew run4 breakdown plots , and they look good , so I put them in the backup  section, </a:t>
            </a:r>
          </a:p>
          <a:p>
            <a:pPr marL="5969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zh-CN" dirty="0"/>
              <a:t>Similarly I drew tables of chi2/</a:t>
            </a:r>
            <a:r>
              <a:rPr lang="en-US" altLang="zh-CN" dirty="0" err="1"/>
              <a:t>ndf</a:t>
            </a:r>
            <a:r>
              <a:rPr lang="en-US" altLang="zh-CN" dirty="0"/>
              <a:t> , put them in the backup as well  ,</a:t>
            </a:r>
            <a:r>
              <a:rPr lang="en-US" altLang="zh-CN" sz="1200" b="0" i="0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 we will be more carefully studied once we have </a:t>
            </a:r>
            <a:r>
              <a:rPr lang="en-US" altLang="zh-CN" sz="1200" b="0" i="0" u="none" strike="noStrike" cap="none" dirty="0" err="1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detvar</a:t>
            </a:r>
            <a:r>
              <a:rPr lang="en-US" altLang="zh-CN" sz="1200" b="0" i="0" u="none" strike="noStrike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 samples ready</a:t>
            </a:r>
            <a:endParaRPr lang="en-US" altLang="zh-CN" sz="1200" b="0" i="0" u="none" strike="noStrike" cap="none" dirty="0">
              <a:solidFill>
                <a:schemeClr val="dk1"/>
              </a:solidFill>
              <a:effectLst/>
              <a:latin typeface="Arial"/>
              <a:cs typeface="Arial"/>
              <a:sym typeface="Arial"/>
            </a:endParaRPr>
          </a:p>
        </p:txBody>
      </p:sp>
      <p:sp>
        <p:nvSpPr>
          <p:cNvPr id="136" name="Google Shape;136;g28b01b46629_2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95D1A7-DDE8-346A-F4FE-4C7C0FA92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DCC768F-B811-DEAD-73D1-409FD9446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5E7DD9-4C3D-C313-0A89-45C288CB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0E8AF6-0C43-669E-785C-9D4FC34DD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3AC712-464C-B17F-8D8D-B489081D6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452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3C4E7D-A081-25ED-F161-97C3E926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C4BAB94-0C53-C64F-55ED-48534DC3D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DAE32D-E93E-2126-34F2-EBCE7063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82A8A2-BE04-E1CC-4596-646B28DE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76261E-5637-3354-5158-66916436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42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3901275-C7E9-EF1C-13E1-775A0FBE3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250503C-7162-AE0D-DE56-F961631C0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FCAD73-278A-78A4-3452-4A7189D0C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FE4822-476C-3BD4-247F-2BFA56490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363AC5-B1C6-D15C-6436-73CE7AC4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200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CBA7DE-E34C-5F3A-4AB2-DCC75817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81F9DD-7488-BF15-138C-C089DA183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0ED28E-F4CD-C420-9372-40B06141B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9DF3A4-1798-6B5F-42AB-90FF24E12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01F7DB-7311-F781-7B44-BE73CD360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97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040920-53FD-ECE6-F94B-777B2A289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CEAC41D-A0E6-BFCB-763B-AC22DAECC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9185A6-4F3C-0CEA-127B-907B7D25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8A1419-D349-4E96-7A92-08CBB41AC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6B3BAB-68B8-AB0A-1F1E-F9CACB44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06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121A48-36A6-951A-4946-1110F09E9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CE8686-2A09-F056-0DA1-E9F0523976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FABD8D3-8971-0B06-339F-B1B4F3473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8404B9-256A-5EFB-7A6C-FF55A70A2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2F0320-9E2F-C499-6870-58CC3345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92B3E1-232B-2A1E-D5B6-B61242438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59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B17A7B-20DF-16FF-5001-034779D0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97F6A3-9D63-71DC-F9D5-9B38949F9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9CE24D2-94E7-1E59-C67B-3043D1684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8B1CAE0-BE92-8F10-4F50-4F70BEC25D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0BAA1BA-4D12-2A6D-F60F-A99A03F5D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62433C9-F353-3CAF-9CE3-DB17926BB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5085B24-A512-5882-0157-863B1D78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E0C7DCD-3696-6BEC-6B87-3A9A5C8AD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074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36F75C-EC61-D435-A1E6-B7A82DD8A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A366F8-8C07-D095-C298-45B9C277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4DA80A2-826A-88D0-6947-915EB7A4A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013A5B-7C00-D262-A52A-4762FF4C1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84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E2089D9-5F30-CDE1-6FCF-24C447597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B8B96F9-07D8-65D7-554E-A8335409C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A06BE0-FC5D-7B0D-D46B-15BBDD45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042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FFD26-E4F4-2BA1-7684-A4A0ABEBA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C5AD46-2EC6-287B-71D4-C42346721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343C12C-0AF8-A9FF-E923-43B636195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20796DE-FCF7-C0A8-B92C-C8AFCB83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BECCB5E-7C31-A26C-1F02-3145D1E87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F81E54-0D8E-7FDB-BACD-3A729B90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51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EFF239-144A-10CF-54B5-396B34B50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2B1E601-3A44-328B-4A56-0CFE486CD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430C4E5-D319-53F9-2DCF-B44C67427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9C906E8-5383-D529-3D73-BE7A67408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0AF0E4E-AC2F-652F-CEE6-0CC3A73D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874572-809D-C414-2CDB-2F54E69C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99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2627D49-C372-7659-769C-F1A4F04AB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92C4E1-8DAC-B9D8-58E3-ACEB0413C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9084F50-74B6-86E2-C258-C7ADBDDF8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973F25-8236-497D-98D4-A77EB45AFB8F}" type="datetimeFigureOut">
              <a:rPr lang="zh-CN" altLang="en-US" smtClean="0"/>
              <a:t>2025/4/1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E3F908-8A21-C6B3-E830-4D369D43A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F4DBE3-8887-98BB-DE5D-8E0FFF1DC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0A5182-2C9B-4FEF-B6B3-743087CA3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98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074EC8-4C2F-3F2D-84B0-04AD3BFA8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/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Summary of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MicroBooNE’s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 Analysis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54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56998F2-D86D-1880-5F26-E48F8260E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5" t="6032" r="8556" b="-186"/>
          <a:stretch/>
        </p:blipFill>
        <p:spPr>
          <a:xfrm>
            <a:off x="3483935" y="1480551"/>
            <a:ext cx="5224129" cy="416571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599A9282-1EAE-19AD-E26B-5E593A04B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Method of calculating detector uncertainty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5CB6CE-D2CD-F2DE-26C3-4F17C5930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518677"/>
            <a:ext cx="12192000" cy="1339323"/>
          </a:xfrm>
        </p:spPr>
        <p:txBody>
          <a:bodyPr>
            <a:normAutofit lnSpcReduction="10000"/>
          </a:bodyPr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Detector uncertainty calculated based on each run’s 9 detector samples.</a:t>
            </a:r>
          </a:p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Generally, detector relative uncertainty is calculated based on detector sample’s bias of central value of 1sigma value with statistical fluxion.</a:t>
            </a:r>
          </a:p>
          <a:p>
            <a:endParaRPr lang="zh-CN" altLang="en-US" dirty="0">
              <a:latin typeface="Cambria Math" panose="02040503050406030204" pitchFamily="18" charset="0"/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E624D9FE-750A-0F81-1057-809D10438850}"/>
              </a:ext>
            </a:extLst>
          </p:cNvPr>
          <p:cNvCxnSpPr/>
          <p:nvPr/>
        </p:nvCxnSpPr>
        <p:spPr>
          <a:xfrm flipH="1">
            <a:off x="6159795" y="3227408"/>
            <a:ext cx="482010" cy="8995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1B2E5C0B-A840-05BB-EF21-AAB941351448}"/>
              </a:ext>
            </a:extLst>
          </p:cNvPr>
          <p:cNvSpPr txBox="1"/>
          <p:nvPr/>
        </p:nvSpPr>
        <p:spPr>
          <a:xfrm flipH="1">
            <a:off x="6645999" y="2806114"/>
            <a:ext cx="2062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Black curve is central value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8C252B11-0336-3BA8-29A1-6809CB833D7A}"/>
              </a:ext>
            </a:extLst>
          </p:cNvPr>
          <p:cNvCxnSpPr>
            <a:cxnSpLocks/>
            <a:stCxn id="10" idx="3"/>
          </p:cNvCxnSpPr>
          <p:nvPr/>
        </p:nvCxnSpPr>
        <p:spPr>
          <a:xfrm flipH="1" flipV="1">
            <a:off x="5280837" y="1644725"/>
            <a:ext cx="702400" cy="31015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18502180-BBE0-47C2-7424-C3A690B5A7A0}"/>
              </a:ext>
            </a:extLst>
          </p:cNvPr>
          <p:cNvSpPr txBox="1"/>
          <p:nvPr/>
        </p:nvSpPr>
        <p:spPr>
          <a:xfrm flipH="1">
            <a:off x="5983237" y="1539382"/>
            <a:ext cx="2062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Blue curve is 1sigma value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415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B9C688-1CE8-4AF0-76AD-3232A7DA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Checking on detector sample’s distribution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3A2C4D-5662-1741-E4E9-EE232CBE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1099"/>
            <a:ext cx="10515600" cy="886046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Different detector uncertainty may cause by detector sample themself.</a:t>
            </a:r>
          </a:p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Run4/5’s 1sigma curves are similar with cv curve.</a:t>
            </a:r>
            <a:endParaRPr lang="zh-CN" altLang="en-US" sz="240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E4AC8FE-6C63-024C-D545-531A6FE451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3" r="5762" b="2517"/>
          <a:stretch/>
        </p:blipFill>
        <p:spPr>
          <a:xfrm>
            <a:off x="7962374" y="1927203"/>
            <a:ext cx="3986104" cy="253579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10F8E43-A98D-D297-D25A-EC9F16DE7E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88" r="6001" b="2340"/>
          <a:stretch/>
        </p:blipFill>
        <p:spPr>
          <a:xfrm>
            <a:off x="1" y="1927203"/>
            <a:ext cx="3956358" cy="253579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2AC690C-7A9F-3C38-ACF7-EF2B43EFF6A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0" r="5762" b="2781"/>
          <a:stretch/>
        </p:blipFill>
        <p:spPr>
          <a:xfrm>
            <a:off x="3956359" y="1927203"/>
            <a:ext cx="4006015" cy="25357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2FFB8DC-8887-40F9-0AD5-E27E157A6FA4}"/>
                  </a:ext>
                </a:extLst>
              </p:cNvPr>
              <p:cNvSpPr txBox="1"/>
              <p:nvPr/>
            </p:nvSpPr>
            <p:spPr>
              <a:xfrm>
                <a:off x="2213553" y="3335113"/>
                <a:ext cx="1482757" cy="39164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Run3: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2FFB8DC-8887-40F9-0AD5-E27E157A6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553" y="3335113"/>
                <a:ext cx="1482757" cy="391646"/>
              </a:xfrm>
              <a:prstGeom prst="rect">
                <a:avLst/>
              </a:prstGeom>
              <a:blipFill>
                <a:blip r:embed="rId5"/>
                <a:stretch>
                  <a:fillRect t="-9375" b="-171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F74B6144-0B91-1DBB-E509-7313EFD0C4C8}"/>
                  </a:ext>
                </a:extLst>
              </p:cNvPr>
              <p:cNvSpPr txBox="1"/>
              <p:nvPr/>
            </p:nvSpPr>
            <p:spPr>
              <a:xfrm>
                <a:off x="6312349" y="3333600"/>
                <a:ext cx="1433826" cy="39164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Run4: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F74B6144-0B91-1DBB-E509-7313EFD0C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349" y="3333600"/>
                <a:ext cx="1433826" cy="391646"/>
              </a:xfrm>
              <a:prstGeom prst="rect">
                <a:avLst/>
              </a:prstGeom>
              <a:blipFill>
                <a:blip r:embed="rId6"/>
                <a:stretch>
                  <a:fillRect t="-9375" b="-171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78F53A59-A3C9-509A-11FA-F74851D316FA}"/>
                  </a:ext>
                </a:extLst>
              </p:cNvPr>
              <p:cNvSpPr txBox="1"/>
              <p:nvPr/>
            </p:nvSpPr>
            <p:spPr>
              <a:xfrm>
                <a:off x="10302482" y="3333600"/>
                <a:ext cx="1445028" cy="39164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Run5: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78F53A59-A3C9-509A-11FA-F74851D316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482" y="3333600"/>
                <a:ext cx="1445028" cy="391646"/>
              </a:xfrm>
              <a:prstGeom prst="rect">
                <a:avLst/>
              </a:prstGeom>
              <a:blipFill>
                <a:blip r:embed="rId7"/>
                <a:stretch>
                  <a:fillRect t="-9375" b="-171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6405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7D6B02-3EF7-36E4-7FD5-DF5081F7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Further things of analysis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05D272C-D6E3-03F6-76FB-387187F1E3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We have confirmed what’s going wrong in detector samples(sample’s size of each run is different), so next plans are following: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Waiting for new detector sample.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Calculate some kinds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>
                    <a:latin typeface="Cambria Math" panose="02040503050406030204" pitchFamily="18" charset="0"/>
                  </a:rPr>
                  <a:t>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tests: goodness of fit, simple-vs-simple likelihood ratio test and nest likelihood ratio test.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Then we will publish the </a:t>
                </a:r>
                <a:r>
                  <a:rPr lang="en-US" altLang="zh-CN">
                    <a:latin typeface="Cambria Math" panose="02040503050406030204" pitchFamily="18" charset="0"/>
                    <a:ea typeface="Cambria Math" panose="02040503050406030204" pitchFamily="18" charset="0"/>
                  </a:rPr>
                  <a:t>final result.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05D272C-D6E3-03F6-76FB-387187F1E3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r="-3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671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22CA15-278F-176C-8E4B-22FC5185F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Background of sterile neutrino  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BF95962-B83D-87A4-E90E-E53B11EEEA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Neutrino’s mass needs to explain(In standard model, neutrino is expected  0 mass), which lead to sterile neutrino </a:t>
                </a:r>
                <a:r>
                  <a:rPr lang="en-US" altLang="zh-CN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hypothsisy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r>
                  <a:rPr lang="en-US" altLang="zh-CN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MiniBooNE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observed an anomalous excess of charge-current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</a:rPr>
                  <a:t>, which indicate exist of  sterile neutrino.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BF95962-B83D-87A4-E90E-E53B11EEEA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862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28CDCD-BA5B-57F7-723F-E3CFC9ED2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Process of analysis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8F25BF0-4A54-8454-1F53-98505836D6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Based early study of </a:t>
                </a:r>
                <a:r>
                  <a:rPr lang="en-US" altLang="zh-CN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MicroBooNE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I analyzed full data set of  </a:t>
                </a:r>
                <a:r>
                  <a:rPr lang="en-US" altLang="zh-CN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MicroBooNE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collected as following steps: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Check the consistence of different period data set.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Calculate relative uncertainty of cross section, BNB flux(neutrino comes from BNB), detector, MC sample and dirt.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With all systematic uncertainty, calculate some kinds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>
                    <a:latin typeface="Cambria Math" panose="02040503050406030204" pitchFamily="18" charset="0"/>
                  </a:rPr>
                  <a:t>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tests.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Then we can get the result.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8F25BF0-4A54-8454-1F53-98505836D6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099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4388B6-3ED2-7808-B933-58023EDC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Method of analysis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ADBBC7F-ECA0-29FB-7720-CB0ECE7554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In analysis, following 7-channel are used :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NC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dirty="0">
                    <a:latin typeface="Cambria Math" panose="02040503050406030204" pitchFamily="18" charset="0"/>
                  </a:rPr>
                  <a:t>After concerning some effect, </a:t>
                </a:r>
                <a:r>
                  <a:rPr lang="en-US" altLang="zh-CN" dirty="0" err="1">
                    <a:latin typeface="Cambria Math" panose="02040503050406030204" pitchFamily="18" charset="0"/>
                  </a:rPr>
                  <a:t>MicroBooNE</a:t>
                </a:r>
                <a:r>
                  <a:rPr lang="en-US" altLang="zh-CN" dirty="0">
                    <a:latin typeface="Cambria Math" panose="02040503050406030204" pitchFamily="18" charset="0"/>
                  </a:rPr>
                  <a:t> defined fiducial volume(3 cm inside the effective TPC boundary). 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ADBBC7F-ECA0-29FB-7720-CB0ECE7554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b="-30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3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72224-629E-5F36-D97D-896918BB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Data set used in analysis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6A40F1-5E3D-34B6-4C40-63BAC8E09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MicroBooNE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 divided data set to five sample, this analysis used following data set:</a:t>
            </a:r>
          </a:p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Run1</a:t>
            </a:r>
          </a:p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Run2</a:t>
            </a:r>
          </a:p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Run3</a:t>
            </a:r>
          </a:p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Run4</a:t>
            </a:r>
          </a:p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Run5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右大括号 3">
            <a:extLst>
              <a:ext uri="{FF2B5EF4-FFF2-40B4-BE49-F238E27FC236}">
                <a16:creationId xmlns:a16="http://schemas.microsoft.com/office/drawing/2014/main" id="{B67833D5-C090-57F0-7ABE-3E555A64E66A}"/>
              </a:ext>
            </a:extLst>
          </p:cNvPr>
          <p:cNvSpPr/>
          <p:nvPr/>
        </p:nvSpPr>
        <p:spPr>
          <a:xfrm>
            <a:off x="2176130" y="2863696"/>
            <a:ext cx="276447" cy="1190847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B84A9D4-3F61-1EFF-792A-0E055E37E454}"/>
              </a:ext>
            </a:extLst>
          </p:cNvPr>
          <p:cNvSpPr txBox="1"/>
          <p:nvPr/>
        </p:nvSpPr>
        <p:spPr>
          <a:xfrm>
            <a:off x="2452576" y="3239013"/>
            <a:ext cx="5096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Run1-3 are used in early analysis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59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0816844E-8D01-49A0-940B-40ADCDB534A8}"/>
              </a:ext>
            </a:extLst>
          </p:cNvPr>
          <p:cNvSpPr txBox="1"/>
          <p:nvPr/>
        </p:nvSpPr>
        <p:spPr>
          <a:xfrm>
            <a:off x="0" y="2843409"/>
            <a:ext cx="3581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mbria Math" panose="02040503050406030204" pitchFamily="18" charset="0"/>
              </a:rPr>
              <a:t>X axis is reconstructed </a:t>
            </a:r>
            <a:r>
              <a:rPr lang="zh-CN" altLang="en-US" sz="2000" dirty="0">
                <a:latin typeface="Cambria Math" panose="02040503050406030204" pitchFamily="18" charset="0"/>
              </a:rPr>
              <a:t>neutrino energy</a:t>
            </a:r>
            <a:r>
              <a:rPr lang="en-US" altLang="zh-CN" sz="2000" dirty="0">
                <a:latin typeface="Cambria Math" panose="020405030504060302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mbria Math" panose="02040503050406030204" pitchFamily="18" charset="0"/>
              </a:rPr>
              <a:t>By checking the shape of distribution, we can find some consistence in these plots.</a:t>
            </a:r>
            <a:endParaRPr lang="zh-CN" altLang="en-US" sz="2000" dirty="0">
              <a:latin typeface="Cambria Math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chemeClr val="tx1"/>
              </a:solidFill>
              <a:latin typeface="Cambria Math" panose="020405030504060302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7856481-D00B-46B5-B50B-D4763BA1D9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791" y="271083"/>
            <a:ext cx="3061079" cy="255531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71C08F83-4122-43E1-9900-174A8FD050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0080" y="2843409"/>
            <a:ext cx="3892109" cy="3256044"/>
          </a:xfrm>
          <a:prstGeom prst="rect">
            <a:avLst/>
          </a:prstGeom>
        </p:spPr>
      </p:pic>
      <p:pic>
        <p:nvPicPr>
          <p:cNvPr id="139" name="Google Shape;139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52189" y="2853056"/>
            <a:ext cx="3961130" cy="3256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062186" y="292922"/>
            <a:ext cx="3129814" cy="2555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20527" y="288099"/>
            <a:ext cx="3039164" cy="255531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9"/>
          <p:cNvSpPr txBox="1"/>
          <p:nvPr/>
        </p:nvSpPr>
        <p:spPr>
          <a:xfrm>
            <a:off x="4556641" y="6352241"/>
            <a:ext cx="6987181" cy="400069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Systematic Uncertainties from </a:t>
            </a:r>
            <a:r>
              <a:rPr lang="en-US" sz="2000" dirty="0" err="1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MC、XsFlux、Dirt</a:t>
            </a:r>
            <a:r>
              <a:rPr lang="en-US" sz="2000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 (no Det sys)</a:t>
            </a:r>
            <a:endParaRPr sz="2000" dirty="0">
              <a:solidFill>
                <a:srgbClr val="FF0000"/>
              </a:solidFill>
              <a:latin typeface="Cambria Math"/>
              <a:ea typeface="Cambria Math"/>
              <a:cs typeface="Cambria Math"/>
              <a:sym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ACAC1D9C-83AA-4434-A972-D5D8C8AB86AD}"/>
                  </a:ext>
                </a:extLst>
              </p:cNvPr>
              <p:cNvSpPr/>
              <p:nvPr/>
            </p:nvSpPr>
            <p:spPr>
              <a:xfrm>
                <a:off x="154855" y="288099"/>
                <a:ext cx="2808441" cy="1106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Previous:</a:t>
                </a:r>
              </a:p>
              <a:p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</a:t>
                </a:r>
                <a:r>
                  <a:rPr lang="en-US" altLang="zh-C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CC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endParaRPr lang="en-US" altLang="zh-CN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ACAC1D9C-83AA-4434-A972-D5D8C8AB86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55" y="288099"/>
                <a:ext cx="2808441" cy="1106970"/>
              </a:xfrm>
              <a:prstGeom prst="rect">
                <a:avLst/>
              </a:prstGeom>
              <a:blipFill>
                <a:blip r:embed="rId8"/>
                <a:stretch>
                  <a:fillRect l="-7592" t="-9890" b="-82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Google Shape;677;p72">
            <a:extLst>
              <a:ext uri="{FF2B5EF4-FFF2-40B4-BE49-F238E27FC236}">
                <a16:creationId xmlns:a16="http://schemas.microsoft.com/office/drawing/2014/main" id="{891A43C8-33B1-4274-A493-0BA6F534E223}"/>
              </a:ext>
            </a:extLst>
          </p:cNvPr>
          <p:cNvSpPr/>
          <p:nvPr/>
        </p:nvSpPr>
        <p:spPr>
          <a:xfrm>
            <a:off x="7736816" y="1011755"/>
            <a:ext cx="114076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Cambria Math"/>
                <a:ea typeface="Cambria Math"/>
                <a:cs typeface="Cambria Math"/>
                <a:sym typeface="Cambria Math"/>
              </a:rPr>
              <a:t>Run2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678;p72">
            <a:extLst>
              <a:ext uri="{FF2B5EF4-FFF2-40B4-BE49-F238E27FC236}">
                <a16:creationId xmlns:a16="http://schemas.microsoft.com/office/drawing/2014/main" id="{ABDD2767-7938-4879-8C3C-323F2B4DAC31}"/>
              </a:ext>
            </a:extLst>
          </p:cNvPr>
          <p:cNvSpPr/>
          <p:nvPr/>
        </p:nvSpPr>
        <p:spPr>
          <a:xfrm>
            <a:off x="10892048" y="1011755"/>
            <a:ext cx="12093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Cambria Math"/>
                <a:ea typeface="Cambria Math"/>
                <a:cs typeface="Cambria Math"/>
                <a:sym typeface="Cambria Math"/>
              </a:rPr>
              <a:t>Run3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679;p72">
            <a:extLst>
              <a:ext uri="{FF2B5EF4-FFF2-40B4-BE49-F238E27FC236}">
                <a16:creationId xmlns:a16="http://schemas.microsoft.com/office/drawing/2014/main" id="{53C243DA-D2B9-4096-BA6F-4D65DDB056B7}"/>
              </a:ext>
            </a:extLst>
          </p:cNvPr>
          <p:cNvSpPr/>
          <p:nvPr/>
        </p:nvSpPr>
        <p:spPr>
          <a:xfrm>
            <a:off x="6588045" y="4368027"/>
            <a:ext cx="11487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Cambria Math"/>
                <a:ea typeface="Cambria Math"/>
                <a:cs typeface="Cambria Math"/>
                <a:sym typeface="Cambria Math"/>
              </a:rPr>
              <a:t>Run4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680;p72">
            <a:extLst>
              <a:ext uri="{FF2B5EF4-FFF2-40B4-BE49-F238E27FC236}">
                <a16:creationId xmlns:a16="http://schemas.microsoft.com/office/drawing/2014/main" id="{8FDBEF50-1DF2-47AF-8599-99AEBBC7BF32}"/>
              </a:ext>
            </a:extLst>
          </p:cNvPr>
          <p:cNvSpPr/>
          <p:nvPr/>
        </p:nvSpPr>
        <p:spPr>
          <a:xfrm>
            <a:off x="10343171" y="4377674"/>
            <a:ext cx="12093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Cambria Math"/>
                <a:ea typeface="Cambria Math"/>
                <a:cs typeface="Cambria Math"/>
                <a:sym typeface="Cambria Math"/>
              </a:rPr>
              <a:t>Run5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679;p72">
            <a:extLst>
              <a:ext uri="{FF2B5EF4-FFF2-40B4-BE49-F238E27FC236}">
                <a16:creationId xmlns:a16="http://schemas.microsoft.com/office/drawing/2014/main" id="{1792637E-5455-44FC-B063-10B049B4A342}"/>
              </a:ext>
            </a:extLst>
          </p:cNvPr>
          <p:cNvSpPr/>
          <p:nvPr/>
        </p:nvSpPr>
        <p:spPr>
          <a:xfrm>
            <a:off x="4556641" y="1011756"/>
            <a:ext cx="11536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Cambria Math"/>
                <a:ea typeface="Cambria Math"/>
                <a:cs typeface="Cambria Math"/>
                <a:sym typeface="Cambria Math"/>
              </a:rPr>
              <a:t>Run1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灯片编号占位符 2">
            <a:extLst>
              <a:ext uri="{FF2B5EF4-FFF2-40B4-BE49-F238E27FC236}">
                <a16:creationId xmlns:a16="http://schemas.microsoft.com/office/drawing/2014/main" id="{E032C84E-9BBB-4F83-8C07-B42F5F12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0323" y="6356350"/>
            <a:ext cx="2743200" cy="365125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DD28C2-03CE-DDCD-009B-1CA5853B2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Recalculation of systematic uncertainty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1A1E484-C6E1-91BD-D9C4-D67C3D874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 r="21299" b="6486"/>
          <a:stretch/>
        </p:blipFill>
        <p:spPr>
          <a:xfrm>
            <a:off x="6517401" y="1690688"/>
            <a:ext cx="5087190" cy="3362079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13C9D85-1249-95DF-D0B9-09A4A80143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5" t="8825" b="11756"/>
          <a:stretch/>
        </p:blipFill>
        <p:spPr>
          <a:xfrm>
            <a:off x="0" y="1848718"/>
            <a:ext cx="6557768" cy="2855257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C0B31887-486E-1365-4D64-5764CB8001F7}"/>
              </a:ext>
            </a:extLst>
          </p:cNvPr>
          <p:cNvSpPr txBox="1"/>
          <p:nvPr/>
        </p:nvSpPr>
        <p:spPr>
          <a:xfrm>
            <a:off x="2267946" y="2010908"/>
            <a:ext cx="270809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Recalculated result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3B38CE5-BEB5-BF1F-AC33-A26F4768EA34}"/>
              </a:ext>
            </a:extLst>
          </p:cNvPr>
          <p:cNvSpPr txBox="1"/>
          <p:nvPr/>
        </p:nvSpPr>
        <p:spPr>
          <a:xfrm>
            <a:off x="7918235" y="2010908"/>
            <a:ext cx="211889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original result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73115DF-FC0A-A8E6-704B-81250794AFF4}"/>
              </a:ext>
            </a:extLst>
          </p:cNvPr>
          <p:cNvSpPr txBox="1"/>
          <p:nvPr/>
        </p:nvSpPr>
        <p:spPr>
          <a:xfrm>
            <a:off x="3086985" y="5736218"/>
            <a:ext cx="6489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I have recalculated original result correctly.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D11CB5E-3B43-BBE1-FD67-8420D8C74E9A}"/>
              </a:ext>
            </a:extLst>
          </p:cNvPr>
          <p:cNvSpPr txBox="1"/>
          <p:nvPr/>
        </p:nvSpPr>
        <p:spPr>
          <a:xfrm>
            <a:off x="2349632" y="4519309"/>
            <a:ext cx="29388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</a:t>
            </a:r>
            <a:r>
              <a:rPr lang="zh-CN" altLang="en-US" sz="1600" dirty="0">
                <a:latin typeface="Cambria Math" panose="02040503050406030204" pitchFamily="18" charset="0"/>
              </a:rPr>
              <a:t>neutrino energy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3560412-F52C-9497-31BE-4D6B4F471E32}"/>
              </a:ext>
            </a:extLst>
          </p:cNvPr>
          <p:cNvSpPr txBox="1"/>
          <p:nvPr/>
        </p:nvSpPr>
        <p:spPr>
          <a:xfrm>
            <a:off x="8817991" y="4958487"/>
            <a:ext cx="29388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</a:t>
            </a:r>
            <a:r>
              <a:rPr lang="zh-CN" altLang="en-US" sz="1600" dirty="0">
                <a:latin typeface="Cambria Math" panose="02040503050406030204" pitchFamily="18" charset="0"/>
              </a:rPr>
              <a:t>neutrino energy</a:t>
            </a:r>
          </a:p>
        </p:txBody>
      </p:sp>
    </p:spTree>
    <p:extLst>
      <p:ext uri="{BB962C8B-B14F-4D97-AF65-F5344CB8AC3E}">
        <p14:creationId xmlns:p14="http://schemas.microsoft.com/office/powerpoint/2010/main" val="1243628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5E16331-20A2-D5B0-5816-C219EDEC14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4" t="1" r="19519" b="12341"/>
          <a:stretch/>
        </p:blipFill>
        <p:spPr>
          <a:xfrm>
            <a:off x="0" y="1451421"/>
            <a:ext cx="5706017" cy="349765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EE85EC3D-7D4C-2903-56B5-6E704AACB3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1" r="19108" b="12832"/>
          <a:stretch/>
        </p:blipFill>
        <p:spPr>
          <a:xfrm>
            <a:off x="5793248" y="1451421"/>
            <a:ext cx="5791345" cy="356363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A8DD28C2-03CE-DDCD-009B-1CA5853B2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Calculation of systematic uncertainty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0B31887-486E-1365-4D64-5764CB8001F7}"/>
              </a:ext>
            </a:extLst>
          </p:cNvPr>
          <p:cNvSpPr txBox="1"/>
          <p:nvPr/>
        </p:nvSpPr>
        <p:spPr>
          <a:xfrm>
            <a:off x="3086985" y="2020327"/>
            <a:ext cx="92182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Run4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3B38CE5-BEB5-BF1F-AC33-A26F4768EA34}"/>
              </a:ext>
            </a:extLst>
          </p:cNvPr>
          <p:cNvSpPr txBox="1"/>
          <p:nvPr/>
        </p:nvSpPr>
        <p:spPr>
          <a:xfrm>
            <a:off x="7932411" y="2020326"/>
            <a:ext cx="92096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</a:rPr>
              <a:t>Run3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73115DF-FC0A-A8E6-704B-81250794AFF4}"/>
              </a:ext>
            </a:extLst>
          </p:cNvPr>
          <p:cNvSpPr txBox="1"/>
          <p:nvPr/>
        </p:nvSpPr>
        <p:spPr>
          <a:xfrm>
            <a:off x="949842" y="5987887"/>
            <a:ext cx="10292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</a:rPr>
              <a:t>As marked in left plot, detector relative uncertainty has big difference.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0D61B86F-6C50-EF3A-E896-A2B1FFEE0347}"/>
              </a:ext>
            </a:extLst>
          </p:cNvPr>
          <p:cNvCxnSpPr/>
          <p:nvPr/>
        </p:nvCxnSpPr>
        <p:spPr>
          <a:xfrm flipH="1">
            <a:off x="3366977" y="3593805"/>
            <a:ext cx="460744" cy="30480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A23DDBC9-41E6-1ECA-61E6-88F3AE3D3DE8}"/>
              </a:ext>
            </a:extLst>
          </p:cNvPr>
          <p:cNvSpPr txBox="1"/>
          <p:nvPr/>
        </p:nvSpPr>
        <p:spPr>
          <a:xfrm>
            <a:off x="3827720" y="3334809"/>
            <a:ext cx="206980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Big difference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CAE9677-0749-F362-5BE6-554B498DE65D}"/>
              </a:ext>
            </a:extLst>
          </p:cNvPr>
          <p:cNvSpPr txBox="1"/>
          <p:nvPr/>
        </p:nvSpPr>
        <p:spPr>
          <a:xfrm>
            <a:off x="8733019" y="5015060"/>
            <a:ext cx="29388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</a:t>
            </a:r>
            <a:r>
              <a:rPr lang="zh-CN" altLang="en-US" sz="1600" dirty="0">
                <a:latin typeface="Cambria Math" panose="02040503050406030204" pitchFamily="18" charset="0"/>
              </a:rPr>
              <a:t>neutrino energy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2556F7F-1C37-E666-B2C7-45773628FD9A}"/>
              </a:ext>
            </a:extLst>
          </p:cNvPr>
          <p:cNvSpPr txBox="1"/>
          <p:nvPr/>
        </p:nvSpPr>
        <p:spPr>
          <a:xfrm>
            <a:off x="2854443" y="4908287"/>
            <a:ext cx="29388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</a:t>
            </a:r>
            <a:r>
              <a:rPr lang="zh-CN" altLang="en-US" sz="1600" dirty="0">
                <a:latin typeface="Cambria Math" panose="02040503050406030204" pitchFamily="18" charset="0"/>
              </a:rPr>
              <a:t>neutrino energy</a:t>
            </a:r>
          </a:p>
        </p:txBody>
      </p:sp>
    </p:spTree>
    <p:extLst>
      <p:ext uri="{BB962C8B-B14F-4D97-AF65-F5344CB8AC3E}">
        <p14:creationId xmlns:p14="http://schemas.microsoft.com/office/powerpoint/2010/main" val="398703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155ADEE-F3A1-E78C-0042-CB022F5CF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46"/>
          <a:stretch/>
        </p:blipFill>
        <p:spPr>
          <a:xfrm>
            <a:off x="1772979" y="1177565"/>
            <a:ext cx="8646042" cy="4082007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443A7F37-14AE-3770-735A-D378BBCE7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Comparison of detector uncertainty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114E9A89-F0C5-9255-85F2-BCA50805B905}"/>
                  </a:ext>
                </a:extLst>
              </p:cNvPr>
              <p:cNvSpPr/>
              <p:nvPr/>
            </p:nvSpPr>
            <p:spPr>
              <a:xfrm>
                <a:off x="302418" y="5832429"/>
                <a:ext cx="1122942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zh-CN" altLang="en-US" sz="2400" dirty="0">
                    <a:latin typeface="Cambria Math" panose="02040503050406030204" pitchFamily="18" charset="0"/>
                  </a:rPr>
                  <a:t>All seven channels of Run5 are smaller than those of Run3</a:t>
                </a:r>
                <a:endParaRPr lang="en-US" altLang="zh-CN" sz="2400" dirty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latin typeface="Cambria Math" panose="02040503050406030204" pitchFamily="18" charset="0"/>
                  </a:rPr>
                  <a:t>The five channels of Run4 (e.g. excluding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r>
                  <a:rPr lang="en-US" altLang="zh-CN" sz="2400" dirty="0">
                    <a:latin typeface="Cambria Math" panose="02040503050406030204" pitchFamily="18" charset="0"/>
                  </a:rPr>
                  <a:t>) are smaller than the result of Run3</a:t>
                </a:r>
                <a:endParaRPr lang="zh-CN" alt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114E9A89-F0C5-9255-85F2-BCA50805B9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18" y="5832429"/>
                <a:ext cx="11229421" cy="830997"/>
              </a:xfrm>
              <a:prstGeom prst="rect">
                <a:avLst/>
              </a:prstGeom>
              <a:blipFill>
                <a:blip r:embed="rId3"/>
                <a:stretch>
                  <a:fillRect l="-760" t="-5882" r="-380" b="-16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DD1868CD-7389-D412-A8B9-F6990E8DBF00}"/>
                  </a:ext>
                </a:extLst>
              </p:cNvPr>
              <p:cNvSpPr txBox="1"/>
              <p:nvPr/>
            </p:nvSpPr>
            <p:spPr>
              <a:xfrm>
                <a:off x="2814083" y="2078879"/>
                <a:ext cx="99946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DD1868CD-7389-D412-A8B9-F6990E8DB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083" y="2078879"/>
                <a:ext cx="999460" cy="369332"/>
              </a:xfrm>
              <a:prstGeom prst="rect">
                <a:avLst/>
              </a:prstGeom>
              <a:blipFill>
                <a:blip r:embed="rId4"/>
                <a:stretch>
                  <a:fillRect l="-5488" t="-9836" b="-229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F178CC5-BE99-5248-ABF9-006FA4044DFD}"/>
                  </a:ext>
                </a:extLst>
              </p:cNvPr>
              <p:cNvSpPr txBox="1"/>
              <p:nvPr/>
            </p:nvSpPr>
            <p:spPr>
              <a:xfrm>
                <a:off x="4065180" y="2078879"/>
                <a:ext cx="99946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F178CC5-BE99-5248-ABF9-006FA4044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180" y="2078879"/>
                <a:ext cx="999460" cy="369332"/>
              </a:xfrm>
              <a:prstGeom prst="rect">
                <a:avLst/>
              </a:prstGeom>
              <a:blipFill>
                <a:blip r:embed="rId5"/>
                <a:stretch>
                  <a:fillRect l="-5488" t="-9836" r="-1220" b="-229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5F07F5F-1D9E-FC39-EEF0-D3635E820632}"/>
                  </a:ext>
                </a:extLst>
              </p:cNvPr>
              <p:cNvSpPr txBox="1"/>
              <p:nvPr/>
            </p:nvSpPr>
            <p:spPr>
              <a:xfrm>
                <a:off x="5408538" y="2078879"/>
                <a:ext cx="1017180" cy="3916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5F07F5F-1D9E-FC39-EEF0-D3635E820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538" y="2078879"/>
                <a:ext cx="1017180" cy="391646"/>
              </a:xfrm>
              <a:prstGeom prst="rect">
                <a:avLst/>
              </a:prstGeom>
              <a:blipFill>
                <a:blip r:embed="rId6"/>
                <a:stretch>
                  <a:fillRect l="-4790" t="-9375" b="-171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2484D17-6DF0-37B4-34AD-A7416D5B69A7}"/>
                  </a:ext>
                </a:extLst>
              </p:cNvPr>
              <p:cNvSpPr txBox="1"/>
              <p:nvPr/>
            </p:nvSpPr>
            <p:spPr>
              <a:xfrm>
                <a:off x="6618772" y="2056565"/>
                <a:ext cx="1017180" cy="3916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2484D17-6DF0-37B4-34AD-A7416D5B6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772" y="2056565"/>
                <a:ext cx="1017180" cy="391646"/>
              </a:xfrm>
              <a:prstGeom prst="rect">
                <a:avLst/>
              </a:prstGeom>
              <a:blipFill>
                <a:blip r:embed="rId7"/>
                <a:stretch>
                  <a:fillRect l="-5389" t="-9231" b="-1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A5A17374-B5C5-4AFA-D2A5-58D28DA6BBB9}"/>
                  </a:ext>
                </a:extLst>
              </p:cNvPr>
              <p:cNvSpPr txBox="1"/>
              <p:nvPr/>
            </p:nvSpPr>
            <p:spPr>
              <a:xfrm>
                <a:off x="8068453" y="2563907"/>
                <a:ext cx="141767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3channel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A5A17374-B5C5-4AFA-D2A5-58D28DA6B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453" y="2563907"/>
                <a:ext cx="1417674" cy="369332"/>
              </a:xfrm>
              <a:prstGeom prst="rect">
                <a:avLst/>
              </a:prstGeom>
              <a:blipFill>
                <a:blip r:embed="rId8"/>
                <a:stretch>
                  <a:fillRect t="-13333" r="-301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C5208CF8-8458-9735-1268-97C79FC372ED}"/>
              </a:ext>
            </a:extLst>
          </p:cNvPr>
          <p:cNvCxnSpPr/>
          <p:nvPr/>
        </p:nvCxnSpPr>
        <p:spPr>
          <a:xfrm>
            <a:off x="3962400" y="1669312"/>
            <a:ext cx="0" cy="359026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418753FE-8925-2401-3863-02348BEBB061}"/>
              </a:ext>
            </a:extLst>
          </p:cNvPr>
          <p:cNvCxnSpPr/>
          <p:nvPr/>
        </p:nvCxnSpPr>
        <p:spPr>
          <a:xfrm>
            <a:off x="5227673" y="1690688"/>
            <a:ext cx="0" cy="359026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5C9BAF0-02FA-1054-D3FE-FBDBD3081F3C}"/>
              </a:ext>
            </a:extLst>
          </p:cNvPr>
          <p:cNvCxnSpPr/>
          <p:nvPr/>
        </p:nvCxnSpPr>
        <p:spPr>
          <a:xfrm>
            <a:off x="6531935" y="1669312"/>
            <a:ext cx="0" cy="359026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AB4EF6DF-3F44-336A-AAE4-1952925A9AE1}"/>
              </a:ext>
            </a:extLst>
          </p:cNvPr>
          <p:cNvCxnSpPr/>
          <p:nvPr/>
        </p:nvCxnSpPr>
        <p:spPr>
          <a:xfrm>
            <a:off x="7914168" y="1669312"/>
            <a:ext cx="0" cy="359026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46E35FB4-F9F0-F7F7-704E-5A7476CC9CD6}"/>
              </a:ext>
            </a:extLst>
          </p:cNvPr>
          <p:cNvSpPr txBox="1"/>
          <p:nvPr/>
        </p:nvSpPr>
        <p:spPr>
          <a:xfrm>
            <a:off x="6772244" y="5207446"/>
            <a:ext cx="29388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</a:t>
            </a:r>
            <a:r>
              <a:rPr lang="zh-CN" altLang="en-US" sz="1600" dirty="0">
                <a:latin typeface="Cambria Math" panose="02040503050406030204" pitchFamily="18" charset="0"/>
              </a:rPr>
              <a:t>neutrino energy</a:t>
            </a:r>
          </a:p>
        </p:txBody>
      </p:sp>
    </p:spTree>
    <p:extLst>
      <p:ext uri="{BB962C8B-B14F-4D97-AF65-F5344CB8AC3E}">
        <p14:creationId xmlns:p14="http://schemas.microsoft.com/office/powerpoint/2010/main" val="215785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656</Words>
  <Application>Microsoft Office PowerPoint</Application>
  <PresentationFormat>宽屏</PresentationFormat>
  <Paragraphs>84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Office 主题​​</vt:lpstr>
      <vt:lpstr>Summary of MicroBooNE’s Analysis</vt:lpstr>
      <vt:lpstr>Background of sterile neutrino  </vt:lpstr>
      <vt:lpstr>Process of analysis</vt:lpstr>
      <vt:lpstr>Method of analysis</vt:lpstr>
      <vt:lpstr>Data set used in analysis</vt:lpstr>
      <vt:lpstr>PowerPoint 演示文稿</vt:lpstr>
      <vt:lpstr>Recalculation of systematic uncertainty</vt:lpstr>
      <vt:lpstr>Calculation of systematic uncertainty</vt:lpstr>
      <vt:lpstr>Comparison of detector uncertainty</vt:lpstr>
      <vt:lpstr>Method of calculating detector uncertainty</vt:lpstr>
      <vt:lpstr>Checking on detector sample’s distribution</vt:lpstr>
      <vt:lpstr>Further things of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江红 王</dc:creator>
  <cp:lastModifiedBy>江红 王</cp:lastModifiedBy>
  <cp:revision>12</cp:revision>
  <dcterms:created xsi:type="dcterms:W3CDTF">2025-04-01T04:22:56Z</dcterms:created>
  <dcterms:modified xsi:type="dcterms:W3CDTF">2025-04-01T10:54:51Z</dcterms:modified>
</cp:coreProperties>
</file>