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7" r:id="rId10"/>
    <p:sldId id="276" r:id="rId11"/>
    <p:sldId id="278" r:id="rId12"/>
    <p:sldId id="279" r:id="rId13"/>
    <p:sldId id="281" r:id="rId14"/>
    <p:sldId id="282" r:id="rId15"/>
    <p:sldId id="283" r:id="rId16"/>
    <p:sldId id="284" r:id="rId17"/>
    <p:sldId id="286" r:id="rId18"/>
    <p:sldId id="287" r:id="rId19"/>
    <p:sldId id="290" r:id="rId20"/>
    <p:sldId id="291" r:id="rId21"/>
    <p:sldId id="298" r:id="rId22"/>
    <p:sldId id="303" r:id="rId23"/>
    <p:sldId id="295" r:id="rId24"/>
    <p:sldId id="299" r:id="rId25"/>
    <p:sldId id="296" r:id="rId26"/>
    <p:sldId id="300" r:id="rId27"/>
    <p:sldId id="304" r:id="rId28"/>
    <p:sldId id="301" r:id="rId29"/>
    <p:sldId id="288" r:id="rId30"/>
    <p:sldId id="302" r:id="rId31"/>
    <p:sldId id="305" r:id="rId32"/>
    <p:sldId id="306" r:id="rId33"/>
    <p:sldId id="307" r:id="rId34"/>
    <p:sldId id="308" r:id="rId35"/>
    <p:sldId id="309" r:id="rId36"/>
    <p:sldId id="280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9F05B-E55B-65FE-C43A-CA4FDF388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6ACF63-46B1-B75B-9075-D63F692E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CB0347-E73A-319E-26EA-5A29BB846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34537B-86B7-9604-6203-5294790B8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738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435D-5255-801C-EDF6-D4DCFD6C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DC904B-844E-8018-E2DA-62C0C8332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6A90DC-C6A4-701C-DEBC-A8E4FB612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4043B0-C817-4EEF-DC41-2BE81FFBD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955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31A9-5F8B-C553-41DF-88F6643A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99954C-BEB4-55BB-FB36-974678C22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134758-223D-CE32-766C-21F5F8599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0AB832-DF3E-1868-CD79-3759709A6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5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F36C-9110-99EF-4C65-8B0971E6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161685-407B-631B-B96D-D782B7474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231A01-ABFD-D005-8252-550AB9DB8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D62B53-64D8-8A5D-7B93-88F11836B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DACF4-21C9-4BD1-9647-DB9508309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171E9E-DEB5-2BAD-2D7C-9606739F3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9BC68E-3089-BD69-1F3E-AAD8B3C28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90E8CF-D037-D3FB-A05A-C12B9E362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95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41D1-D97A-79FE-23A2-C8A932CC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2739B64-C829-55CB-F359-1A088B32A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87922D-C578-F42D-09CA-DD711D255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EF12B-3A58-95D1-E6C4-996B0F532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6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1A69-BCA5-4FE3-D3FF-48AFEE4A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A9CE22-0B58-B194-FFFA-F3A0AE458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97EAC6-C758-1777-FCF8-EE79D97AE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7AABE-0EC2-B372-8C43-CB8029C98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834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94FA-220C-D8EB-4ACE-BCE536EB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FA265F-5324-59F2-2026-1E4AF7505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4656CD-B66F-7304-0CF3-6B83EEFF9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F727B0-2A43-6EFF-FDB3-8E947718B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4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7CCA-2465-7370-76AD-6034AB72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746B00-59A2-C0C2-706B-D6A028FDC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064DEA-AF26-FB29-2B4C-2C2691403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1666DB-B197-7D9E-9A2C-915FCDF16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853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E746-EDDD-4392-667B-A1209929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8727B2-A5CC-54CC-7B8A-EE5EABC3B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94F03A-5D96-72ED-8801-AE9714908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1CAB2-6FD6-7528-F392-13FA6063E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920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5652-06EB-E778-AB7F-C81A74656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06656A-61DD-4375-89DB-B2194A0F7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0D3D34-6A8B-C57B-DCE3-226B75561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5B8321-0808-4B0D-6D51-88FFAD3E1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946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4AD02-9DF4-2FB6-03E4-F153716D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C8D6C5-4F07-2ECD-BBE3-0B79B74AF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A1C629-C553-D05D-F467-3CCECB8FE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4C0468-D157-2922-ECE4-4A25D3CF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3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D9BF-3BC0-8754-D18D-26D0584C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1F072C-FC2E-33DC-7B7C-453C35D7E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014820-9BAF-7709-5A7C-FBEC92874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C8A1CD-EA71-7233-6315-C7E3575C3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97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FC11C-D0A0-0A80-8DD7-919C0F707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33AACB-3E01-112A-646C-B0C566151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05191B-89D4-2790-AC98-437A8D4B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BBC34-E1E2-FB8F-3B60-C05B46114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21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7037-9CFB-C659-499F-DCF54187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517F08-EC47-878D-CFFC-CD83E1F9C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EDBAA3-B4C6-31BC-1216-2C83C8DF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AD023D-8CF8-7041-4AC0-D36251CAE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00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06AE-5EC6-BB73-8A82-19E93A5B1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D8E44F-91E7-EAAD-8D28-CF63A87C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B20AFC-7B2E-96DF-DE1A-EB556A8D9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F22F03-F42D-F487-1536-B8143A93A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952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B158-9762-CB44-2C17-F3B03F76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90C2917-3A4C-9DF4-431B-245EE04DE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0B859A-587A-F7CA-388C-312C1337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809D45-3211-6750-4E51-F49ED1AEE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11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3463-94CA-FD49-6825-A0E4CFB9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9E9104-0C98-A87D-BBF6-866DB856B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06C84C-6FEB-1A44-F1CB-9DAD2A20F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A5D11F-864B-AC53-F8D7-B46FC0C89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32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1173C-01E6-EA2A-62C2-B25F267A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01CEA3-8B27-8606-F7E7-C40BAAB09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7A5F687-F5BD-5155-2B15-AB4B80786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B3F7E4-58F8-59A1-C2DA-A9AFF6BC7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3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mp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0" Type="http://schemas.openxmlformats.org/officeDocument/2006/relationships/image" Target="../media/image25.tmp"/><Relationship Id="rId4" Type="http://schemas.openxmlformats.org/officeDocument/2006/relationships/image" Target="../media/image24.tm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tmp"/><Relationship Id="rId7" Type="http://schemas.openxmlformats.org/officeDocument/2006/relationships/image" Target="../media/image70.png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tmp"/><Relationship Id="rId10" Type="http://schemas.openxmlformats.org/officeDocument/2006/relationships/image" Target="../media/image73.png"/><Relationship Id="rId4" Type="http://schemas.openxmlformats.org/officeDocument/2006/relationships/image" Target="../media/image67.tmp"/><Relationship Id="rId9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mp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 fontScale="90000"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2025.03.11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56743-7E66-8867-45FD-E41503D0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51171F-14E8-D571-4227-E2961A2E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A40891-37BB-9FA4-CF24-85C42F60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9" y="1674112"/>
            <a:ext cx="3823591" cy="27446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8257AB-DD46-F68C-68FF-47654C84E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39" y="1674113"/>
            <a:ext cx="3905163" cy="28055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06A35D-F04A-6B2C-9583-DB134EC4E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41" y="1471016"/>
            <a:ext cx="3054559" cy="2947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/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peaking contribution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800" b="1" i="1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sideband can be neglected.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blipFill>
                <a:blip r:embed="rId6"/>
                <a:stretch>
                  <a:fillRect l="-130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85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B4B962-18BB-1E24-79E7-36FF2E5A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0" y="1093972"/>
            <a:ext cx="9011826" cy="539536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894D0F-3C6D-507E-305E-2BB39EFCCE2D}"/>
              </a:ext>
            </a:extLst>
          </p:cNvPr>
          <p:cNvSpPr/>
          <p:nvPr/>
        </p:nvSpPr>
        <p:spPr>
          <a:xfrm>
            <a:off x="1719799" y="2095248"/>
            <a:ext cx="8477880" cy="175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ACB8A9-078A-02E2-6924-81C59D385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7" y="1047624"/>
            <a:ext cx="3675102" cy="26886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D0DE16-ED7B-87E5-DE60-94EDDE3AB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5" y="3945242"/>
            <a:ext cx="3669720" cy="25887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3A5EAA-6B71-0158-84EC-320C1C208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29" y="1114267"/>
            <a:ext cx="3800446" cy="262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C8E960-BA21-B1D7-BA9C-89AC80B1F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1146925"/>
            <a:ext cx="3870688" cy="26766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02D259-209A-DAD0-7357-9D28BB8A3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3856213"/>
            <a:ext cx="3820101" cy="2676631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220A2BE5-C89F-8F56-935F-ACC1F1DE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2-body Combinations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10D0A5E-88DA-D8C8-8F32-FE99F7E9F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65" y="3935040"/>
            <a:ext cx="3789000" cy="2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6547-4FB5-80DC-77FD-AC6421F0E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9244E9D4-1BC5-AF2E-1AB7-66B320DF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7CF6C7-8745-4785-44A5-CA303E82D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9" y="1240784"/>
            <a:ext cx="3339803" cy="2494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D8D094-F7CE-6C08-A199-3FA8BBD70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28" y="1260175"/>
            <a:ext cx="3393793" cy="25401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783489-940A-69EC-E0CE-143CF9543472}"/>
              </a:ext>
            </a:extLst>
          </p:cNvPr>
          <p:cNvSpPr txBox="1"/>
          <p:nvPr/>
        </p:nvSpPr>
        <p:spPr>
          <a:xfrm>
            <a:off x="8368877" y="1798522"/>
            <a:ext cx="38231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background contribution from the CM energy at 3.65 GeV is neglected.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consideration will be given to the background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contribution from the data at CM energy of 3.773 GeV.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0B1D3A-E451-C1C9-A9EF-51668F781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b="1"/>
          <a:stretch/>
        </p:blipFill>
        <p:spPr>
          <a:xfrm>
            <a:off x="783869" y="3872957"/>
            <a:ext cx="3406453" cy="24517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E63159-B886-E2F6-7113-2F98FED9A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68" y="3800315"/>
            <a:ext cx="3499315" cy="25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95A89-0A4F-9A51-F7E3-19DD2239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3376D11-6BB9-A373-5E27-56504E95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1F5BBF-4279-CB99-DA32-3104A66F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" y="1814445"/>
            <a:ext cx="3963975" cy="28393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BB087B-5C3D-8B16-BB1A-084673FC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61" y="1814445"/>
            <a:ext cx="3984252" cy="2839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/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𝟏𝟓𝟐𝟎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window:(1.477, 1.564)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blipFill>
                <a:blip r:embed="rId6"/>
                <a:stretch>
                  <a:fillRect l="-1837" r="-3673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/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𝟏𝟔𝟕𝟎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window:(1.575, 1.764)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blipFill>
                <a:blip r:embed="rId7"/>
                <a:stretch>
                  <a:fillRect l="-1629" r="-5499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/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𝟏𝟔𝟗𝟎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window:(1.643, 1.731)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blipFill>
                <a:blip r:embed="rId8"/>
                <a:stretch>
                  <a:fillRect l="-1633" r="-5714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/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400" b="1" i="1" smtClean="0"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el-GR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blipFill>
                <a:blip r:embed="rId9"/>
                <a:stretch>
                  <a:fillRect t="-80000" r="-12745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4C7DE41-8694-E739-0841-71D35882E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97" y="1813661"/>
            <a:ext cx="3981042" cy="28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7746-090C-A30A-73AF-574B414C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6B7068C-9D6F-55A2-BBC6-3D9F97AC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157880-64FA-7F16-F03B-A459D1922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0" y="1121107"/>
            <a:ext cx="3610477" cy="3499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1E9747-B287-9BD8-2797-5388F44C6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65" y="1121107"/>
            <a:ext cx="3610286" cy="34993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E1898B-55CE-6324-DECF-0B82CC6C6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88" y="1121107"/>
            <a:ext cx="3656026" cy="34993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EE7CB3-52C7-BD60-F55A-B5F929378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45" y="4620446"/>
            <a:ext cx="2124090" cy="206217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EA14433-CE69-A224-1E6D-1BF0135FA6EB}"/>
              </a:ext>
            </a:extLst>
          </p:cNvPr>
          <p:cNvSpPr/>
          <p:nvPr/>
        </p:nvSpPr>
        <p:spPr>
          <a:xfrm>
            <a:off x="9707593" y="3255034"/>
            <a:ext cx="586596" cy="569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AC86CE1-2913-A851-446F-F0B9F29393CD}"/>
              </a:ext>
            </a:extLst>
          </p:cNvPr>
          <p:cNvCxnSpPr>
            <a:cxnSpLocks/>
          </p:cNvCxnSpPr>
          <p:nvPr/>
        </p:nvCxnSpPr>
        <p:spPr>
          <a:xfrm flipH="1">
            <a:off x="9270521" y="3824377"/>
            <a:ext cx="437072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AA44604-BE0B-6E4A-5EF3-4E0116AE2588}"/>
              </a:ext>
            </a:extLst>
          </p:cNvPr>
          <p:cNvCxnSpPr>
            <a:cxnSpLocks/>
          </p:cNvCxnSpPr>
          <p:nvPr/>
        </p:nvCxnSpPr>
        <p:spPr>
          <a:xfrm>
            <a:off x="10294189" y="3824377"/>
            <a:ext cx="517585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F2658068-BBF9-C2BB-BF82-66EB4FB6B0CD}"/>
              </a:ext>
            </a:extLst>
          </p:cNvPr>
          <p:cNvSpPr/>
          <p:nvPr/>
        </p:nvSpPr>
        <p:spPr>
          <a:xfrm>
            <a:off x="9782355" y="509533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4283A30-CCE7-48C7-D42E-4A6B2406B3EA}"/>
              </a:ext>
            </a:extLst>
          </p:cNvPr>
          <p:cNvSpPr/>
          <p:nvPr/>
        </p:nvSpPr>
        <p:spPr>
          <a:xfrm>
            <a:off x="9782355" y="571312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D863116-AECD-BC3F-D9B4-2783E275E468}"/>
              </a:ext>
            </a:extLst>
          </p:cNvPr>
          <p:cNvCxnSpPr>
            <a:stCxn id="17" idx="1"/>
          </p:cNvCxnSpPr>
          <p:nvPr/>
        </p:nvCxnSpPr>
        <p:spPr>
          <a:xfrm flipH="1">
            <a:off x="8465389" y="5974794"/>
            <a:ext cx="1316966" cy="1442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29B0402-73F6-BFFA-CE91-FDFB96BD588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8465389" y="5216106"/>
            <a:ext cx="1316966" cy="1408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DD6A956-6613-06C2-D3EA-D90EA0EA0C23}"/>
              </a:ext>
            </a:extLst>
          </p:cNvPr>
          <p:cNvSpPr txBox="1"/>
          <p:nvPr/>
        </p:nvSpPr>
        <p:spPr>
          <a:xfrm>
            <a:off x="8095688" y="5016051"/>
            <a:ext cx="33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/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(1670)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(1690)</m:t>
                      </m:r>
                    </m:oMath>
                  </m:oMathPara>
                </a14:m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blipFill>
                <a:blip r:embed="rId7"/>
                <a:stretch>
                  <a:fillRect r="-5119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22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D5629-A9CE-5098-9F3D-80DBC2F9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B9D1A874-BF36-7271-08E8-5922A629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674679-4050-029F-C5FB-08D5C1832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1491778"/>
            <a:ext cx="5709225" cy="40975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E7531A-C2ED-05EA-B5A0-406507D1D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95" y="1542570"/>
            <a:ext cx="5531415" cy="40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E46B-82E4-8D59-6BBE-A1979E19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52A861D-D727-DF65-1FCD-B8E8E6F8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47C85E-D4E4-84F0-4295-F32F776C8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1214727"/>
            <a:ext cx="9364450" cy="23782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1553CD-D50D-6069-9A65-8AD34DA87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3725374"/>
            <a:ext cx="9364450" cy="2386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/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blipFill>
                <a:blip r:embed="rId5"/>
                <a:stretch>
                  <a:fillRect l="-541" b="-7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/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blipFill>
                <a:blip r:embed="rId6"/>
                <a:stretch>
                  <a:fillRect r="-5842" b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7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44F7-03D8-57E3-98E8-CC393269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04C554F-D317-A062-591C-6198C993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  <m:sup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en-US" altLang="zh-CN" sz="20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53" t="-800" r="-201" b="-6488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7903" t="-68478" r="-3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37903" t="-68478" r="-2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36997" t="-68478" r="-100536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8172" t="-68478" r="-806" b="-3407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248000" r="-291977" b="-4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348000" r="-291977" b="-3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448000" r="-291977" b="-2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548000" r="-291977" b="-1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648000" r="-291977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3879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9114-FE23-8B67-7605-5D91E25A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8C008D2F-D9BC-5E96-AD49-9CD5449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FCFBC7-2D59-6A62-BE3E-68B632A16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" y="898792"/>
            <a:ext cx="12166963" cy="59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18A58-999D-9AB3-D133-00796517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D0E187E-8882-BCC3-133D-350B0490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98185F-7D4B-B2F4-C148-797C4939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829"/>
            <a:ext cx="12192001" cy="55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825C-C49E-BEBC-67AD-CD586C653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33424203-4251-8737-CA49-861360B2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A69E15-6474-E85C-5A58-DED5CC2D3B10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62A15F-BA6D-655C-B77F-F0B128C38257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E94C1E-D192-5C64-43E4-82EC64D0E688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D508E7-9EF3-7DE3-70DF-CC49D203E8F1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33BAEA-1EDE-9A71-49A9-3DBA7742D99B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l-GR" altLang="zh-CN" sz="2400" dirty="0">
                <a:solidFill>
                  <a:srgbClr val="0070C0"/>
                </a:solidFill>
              </a:rPr>
              <a:t> 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325974-7E3B-8297-22CA-63E6744700E0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74267B-8F4E-ECC9-026F-9AF34AEFEC37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321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0.9874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804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478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C82A1A-18A2-ED46-03FE-3960A7238DF6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1450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972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426A-5D92-99C8-72C9-F332CB2C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29DA55-32EC-BF95-8ECD-44772C1D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CC0319-8A8A-3388-010E-7E7EA7533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82FCEAB-627B-F889-2A88-40718D949C1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4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3233-DCF4-A9F3-06C9-0BD910187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B8A4637-6486-7B61-92B3-E15314DA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C4A73A-BC62-472F-27F4-FEBFE4D8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" y="1711299"/>
            <a:ext cx="3880627" cy="2912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FB985C-CF85-8D78-9D76-3A3B97BD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38" y="1711299"/>
            <a:ext cx="3880627" cy="28526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822A2DE-CDC8-9BF4-EFF4-C3204DFC0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/>
        </p:blipFill>
        <p:spPr>
          <a:xfrm>
            <a:off x="7790008" y="1711299"/>
            <a:ext cx="3880627" cy="285260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DED3C88-2021-E493-1135-E5FF92501F58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6F9E7D-0E2A-035E-3F4E-014F925112C0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8.61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22.34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3590BC5-9443-B190-3766-24BDCBB9AD9D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6.41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2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864AE-5215-24B5-B2DF-13D33FBDA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5FD4C4E-F02D-7801-2A54-1B616A26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43501AB-568D-EF92-B3DB-002411E3B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12"/>
            <a:ext cx="3886130" cy="291246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752482A-943F-67DA-1E01-083D0B6E0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41" y="1791812"/>
            <a:ext cx="3896113" cy="291246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E8DAC9-8EF6-706D-3A2C-981B01C79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54" y="1780842"/>
            <a:ext cx="3897910" cy="292343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D13C654-9AC7-EE55-A4C3-868DCB0ECF33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6721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07D6-194E-CBC3-69CF-6CD0FCD7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5CC0844-AEF9-B08A-8305-61297630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AB080E-8281-2A47-EC6A-60EDF64D1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3" y="920140"/>
            <a:ext cx="10219428" cy="59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7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A00B-B31F-B6EB-0954-22F5610F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1015F22-E4C9-BAB7-28B4-97B98E41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Toy MC from PWA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669692-5286-8E98-C08E-157A9AA05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0" y="1178256"/>
            <a:ext cx="4818140" cy="27668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D3F825-1877-2C6C-1FE4-C928CE34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3893228"/>
            <a:ext cx="5007965" cy="27433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343CAD-0645-7D09-6D5D-12983A750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2870"/>
            <a:ext cx="5257800" cy="28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28BC1-395A-2723-5EC0-08D3931A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5FF89-6B66-A198-4C9A-E06F4253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91B3A5-0509-DB9F-039F-4DDB2107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ED8C3C9-8728-DCF1-0369-3970D6BC873F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387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F48D-8154-1DE1-3CDE-0B0642040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2F009C6-BD02-A1D5-87AD-80806CF3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8E930A-0D9C-D29A-D046-9AF5B9A5BDE2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777C67-66A5-56E6-1720-E36BF1E00ADB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3CAAD2-F4BA-9C7D-EB57-6EDA2D109E5B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163761-B59C-07BA-531E-4ECDE69B53F9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→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N_1535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74AFBF-A56A-1108-43AE-E79307E3F9E8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i="0" u="none" strike="noStrike" dirty="0"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→</a:t>
            </a:r>
            <a:r>
              <a:rPr lang="zh-CN" altLang="en-US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5E3DA5-4931-CE1B-8D4F-23CFD0BB4183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B9880E-3C11-8346-715B-E48E7A52A923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624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228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8B6719-CEE9-2DA3-37E6-EAD532C98FD1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1062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1863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0F9B3DF-5C52-51E1-A278-F1CA705A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A3748B-837A-C8F6-DA4D-92458665A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462"/>
            <a:ext cx="3960000" cy="29682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3E5CE3-9532-01DB-44FC-7CC62D67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461462"/>
            <a:ext cx="3960000" cy="2951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BB6938-26F5-D93D-5A3B-C1F5F9A11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462358"/>
            <a:ext cx="3960000" cy="29673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5D86047-FDE5-7510-B80D-70F6F334ACFF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BBEE37-25ED-C4CC-BC3C-2C75C77D3893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6.87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19.72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ACD5AE-DEF2-4595-4698-D52A622E2263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535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5.15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3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study of charmonium decay plays a crucial role in our understanding of the low-energy regime of QCD. Among the charmonium decays, the processes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and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𝐽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decaying into baryon pairs have been understood in terms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annihilations into three gluons or into a virtual photon.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Currently, there is a significant amount of experimental and theoretical research on the decay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into a pair of octet-baryons. However, there is a lack of research on decay modes with excited state as the final state. The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has higher energy, which allows for the search of heavier excited-state hyperons.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  <a:blipFill>
                <a:blip r:embed="rId3"/>
                <a:stretch>
                  <a:fillRect l="-542" r="-1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D802-B66D-75A2-89EC-37B4D32DD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7A742DE-7772-94F8-06E8-F5D21B00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90E865-5874-AB16-00A8-5DC5B30E9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777"/>
            <a:ext cx="3960000" cy="29771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8121F8-8B84-8C9C-BBBA-2D0A4BB7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11777"/>
            <a:ext cx="3960000" cy="295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1D2B8D-87AA-DEEE-26F0-0A837CA72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10006"/>
            <a:ext cx="3960000" cy="296014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01DDDB4-5DBB-3D25-F9DC-E87CAE249998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0332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079C-E4DB-E869-054B-ED7F2C9D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0456879-3221-553D-996C-B86DC363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C80B28-E492-5BEF-4FA6-35FD59E1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" y="975177"/>
            <a:ext cx="4068000" cy="29233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C42AA9-FE1C-C98B-4157-645ADB51A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00" y="975177"/>
            <a:ext cx="4068000" cy="2923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2ED11C-EA21-8EC0-992C-90B006813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975177"/>
            <a:ext cx="4068000" cy="2923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/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0.243, 0.290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/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0.153, 0.193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/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0.114, 0.140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C4BD2441-86E0-8647-4CCF-11CBA9645A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" y="4020642"/>
            <a:ext cx="4068000" cy="22687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F5B92DF-A3CD-E793-8D83-1486D16EA6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00" y="4020642"/>
            <a:ext cx="4068000" cy="22687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F33CC8-1F69-217F-49B1-58FDE2E9D5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4020642"/>
            <a:ext cx="4068000" cy="22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53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C312-1F6B-AB2C-614E-0233C15C3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8512ECB-1E80-1A01-55E6-D9300548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A0D0A1-5B9C-31F0-6157-D7AC6617A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806"/>
            <a:ext cx="10800000" cy="2900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7D8DBB-8A39-441D-43A0-4738F4CBD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513"/>
            <a:ext cx="10800000" cy="25778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25588E0-707C-859E-176F-74C172B66EC9}"/>
              </a:ext>
            </a:extLst>
          </p:cNvPr>
          <p:cNvSpPr/>
          <p:nvPr/>
        </p:nvSpPr>
        <p:spPr>
          <a:xfrm>
            <a:off x="373811" y="1828800"/>
            <a:ext cx="10138914" cy="5750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6DB42BA-66DB-45AD-DDC6-08C7A3B4D451}"/>
              </a:ext>
            </a:extLst>
          </p:cNvPr>
          <p:cNvSpPr/>
          <p:nvPr/>
        </p:nvSpPr>
        <p:spPr>
          <a:xfrm>
            <a:off x="373811" y="4902679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EA4B80-F5B7-23CA-282F-26B4B228549F}"/>
              </a:ext>
            </a:extLst>
          </p:cNvPr>
          <p:cNvSpPr/>
          <p:nvPr/>
        </p:nvSpPr>
        <p:spPr>
          <a:xfrm>
            <a:off x="373811" y="5859670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3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 (iii)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2119221" y="1510006"/>
            <a:ext cx="79535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		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chemeClr val="accent1"/>
                </a:solidFill>
              </a:rPr>
              <a:t>439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110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ratio: </a:t>
            </a:r>
            <a:r>
              <a:rPr lang="en-US" altLang="zh-CN" sz="2400" b="1" dirty="0">
                <a:solidFill>
                  <a:schemeClr val="accent1"/>
                </a:solidFill>
              </a:rPr>
              <a:t>14.8%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</a:rPr>
              <a:t>	</a:t>
            </a:r>
            <a:r>
              <a:rPr lang="en-US" altLang="zh-CN" sz="2400" b="1" dirty="0"/>
              <a:t>QED3650: </a:t>
            </a:r>
            <a:r>
              <a:rPr lang="en-US" altLang="zh-CN" sz="2400" b="1" dirty="0">
                <a:solidFill>
                  <a:schemeClr val="accent1"/>
                </a:solidFill>
              </a:rPr>
              <a:t>10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8.377</a:t>
            </a:r>
            <a:r>
              <a:rPr lang="en-US" altLang="zh-CN" sz="2400" b="1" dirty="0"/>
              <a:t>,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84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  <a:p>
            <a:endParaRPr lang="zh-CN" altLang="en-US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5769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359EB-971F-2560-498B-952E94A6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117DDFD-FA79-010C-B500-072F9C7C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578C82-212F-3D59-60BD-1CE7FBAF4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6" y="1118561"/>
            <a:ext cx="8524911" cy="23621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D7401D-D94E-EA9C-9925-E1BA2E56D3FD}"/>
              </a:ext>
            </a:extLst>
          </p:cNvPr>
          <p:cNvSpPr txBox="1"/>
          <p:nvPr/>
        </p:nvSpPr>
        <p:spPr>
          <a:xfrm>
            <a:off x="9736350" y="2068827"/>
            <a:ext cx="1938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Weight: 0.1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FD0D80-4307-1897-5D1B-7CB273FA3FD6}"/>
              </a:ext>
            </a:extLst>
          </p:cNvPr>
          <p:cNvSpPr txBox="1"/>
          <p:nvPr/>
        </p:nvSpPr>
        <p:spPr>
          <a:xfrm>
            <a:off x="644106" y="3480759"/>
            <a:ext cx="10836216" cy="336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QED3773: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439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inclusive MC: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5868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 ×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587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&lt; inclusive MC ?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There may be a wrong with normalization, I will correct it, but it may not affect enough.</a:t>
            </a:r>
          </a:p>
        </p:txBody>
      </p:sp>
    </p:spTree>
    <p:extLst>
      <p:ext uri="{BB962C8B-B14F-4D97-AF65-F5344CB8AC3E}">
        <p14:creationId xmlns:p14="http://schemas.microsoft.com/office/powerpoint/2010/main" val="905872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1BDB-C8D3-2891-3320-6155478D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CFDE05D-73B5-5650-2F42-CE4802C3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68540D-FC9B-DF07-0FBC-FB0072226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0" y="1072522"/>
            <a:ext cx="3893799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075BF2-B3C4-4282-DD81-F3FCF6F26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7" y="3952522"/>
            <a:ext cx="3903057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EC2688-296E-C756-3B69-B11391F9A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67" y="1072522"/>
            <a:ext cx="3881613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5AA11F-0FEC-451B-C65A-951B82F54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27" y="3952522"/>
            <a:ext cx="3921723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/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/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/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𝒅𝒂𝒕𝒂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/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𝒊𝒏𝒄𝒍𝒖𝒔𝒊𝒗𝒆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𝑴𝑪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D132FA0-6ED0-A598-FFC2-590C16242383}"/>
              </a:ext>
            </a:extLst>
          </p:cNvPr>
          <p:cNvCxnSpPr/>
          <p:nvPr/>
        </p:nvCxnSpPr>
        <p:spPr>
          <a:xfrm>
            <a:off x="377559" y="3563210"/>
            <a:ext cx="975753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320F688-E23F-6E3C-C675-965BAE20CBFD}"/>
              </a:ext>
            </a:extLst>
          </p:cNvPr>
          <p:cNvCxnSpPr/>
          <p:nvPr/>
        </p:nvCxnSpPr>
        <p:spPr>
          <a:xfrm flipH="1">
            <a:off x="5203231" y="1072522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/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blipFill>
                <a:blip r:embed="rId10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228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0DA0-2A7E-67D1-C8D0-442F60E1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682E67-D44F-649B-322E-7E235114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Next  to do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0CAD6FD-EF5C-4992-8F56-77C68A7E6AA6}"/>
                  </a:ext>
                </a:extLst>
              </p:cNvPr>
              <p:cNvSpPr txBox="1"/>
              <p:nvPr/>
            </p:nvSpPr>
            <p:spPr>
              <a:xfrm>
                <a:off x="838199" y="1907524"/>
                <a:ext cx="9989265" cy="1493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lnSpc>
                    <a:spcPct val="150000"/>
                  </a:lnSpc>
                  <a:buFontTx/>
                  <a:buAutoNum type="arabicPeriod"/>
                </a:pPr>
                <a:r>
                  <a:rPr lang="en-US" altLang="zh-CN" sz="3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Fit mass spectrum of </a:t>
                </a:r>
                <a14:m>
                  <m:oMath xmlns:m="http://schemas.openxmlformats.org/officeDocument/2006/math">
                    <m:r>
                      <a:rPr lang="zh-CN" altLang="en-US" sz="3200" b="1" i="1" smtClean="0">
                        <a:latin typeface="Cambria Math" panose="02040503050406030204" pitchFamily="18" charset="0"/>
                      </a:rPr>
                      <m:t>𝜼</m:t>
                    </m:r>
                  </m:oMath>
                </a14:m>
                <a:endParaRPr lang="en-US" altLang="zh-CN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14350" indent="-514350">
                  <a:lnSpc>
                    <a:spcPct val="150000"/>
                  </a:lnSpc>
                  <a:buFontTx/>
                  <a:buAutoNum type="arabicPeriod"/>
                </a:pPr>
                <a:r>
                  <a:rPr lang="en-US" altLang="zh-CN" sz="3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Partial Wave Analysis</a:t>
                </a:r>
                <a:endParaRPr lang="zh-CN" altLang="en-US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0CAD6FD-EF5C-4992-8F56-77C68A7E6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907524"/>
                <a:ext cx="9989265" cy="1493358"/>
              </a:xfrm>
              <a:prstGeom prst="rect">
                <a:avLst/>
              </a:prstGeom>
              <a:blipFill>
                <a:blip r:embed="rId3"/>
                <a:stretch>
                  <a:fillRect l="-1586" b="-130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188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EE2B1DC-243B-F07C-C07E-963D1B338878}"/>
              </a:ext>
            </a:extLst>
          </p:cNvPr>
          <p:cNvGrpSpPr/>
          <p:nvPr/>
        </p:nvGrpSpPr>
        <p:grpSpPr>
          <a:xfrm>
            <a:off x="1062189" y="1445741"/>
            <a:ext cx="10067622" cy="4487225"/>
            <a:chOff x="1062189" y="1445741"/>
            <a:chExt cx="10067622" cy="448722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84630A3-B060-7A4E-02C6-6AB549F0A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89" y="1445741"/>
              <a:ext cx="10067622" cy="4487225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E22AA3D-3A50-8F48-CDCF-54F85DE2E4C2}"/>
                </a:ext>
              </a:extLst>
            </p:cNvPr>
            <p:cNvSpPr/>
            <p:nvPr/>
          </p:nvSpPr>
          <p:spPr>
            <a:xfrm>
              <a:off x="8948468" y="2047336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36E482-3BD5-CDE9-67C6-504DA072C8E8}"/>
                </a:ext>
              </a:extLst>
            </p:cNvPr>
            <p:cNvSpPr/>
            <p:nvPr/>
          </p:nvSpPr>
          <p:spPr>
            <a:xfrm>
              <a:off x="8563155" y="2648931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No vertex constraint (from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  <a:endParaRPr kumimoji="0" lang="en-US" altLang="zh-CN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</m:acc>
                    <m:r>
                      <a:rPr lang="en-US" altLang="zh-CN" sz="2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l-GR" altLang="zh-CN" sz="2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oppositely charged tracks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mass hypotheses satisfying a secondary vertex constraint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</a:t>
                </a:r>
                <a:r>
                  <a:rPr lang="en-US" altLang="zh-CN" sz="2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constrsint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(4C) kinematic fit under hypothesis of </a:t>
                </a:r>
                <a14:m>
                  <m:oMath xmlns:m="http://schemas.openxmlformats.org/officeDocument/2006/math"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09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D86E4F-2243-1C63-DFD6-A5631BE9C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" y="1632243"/>
            <a:ext cx="3950520" cy="2855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A3B9AC-4F8B-A6B1-2E7D-69AB9F56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47" y="1665537"/>
            <a:ext cx="4057676" cy="28912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57B8E-79C1-BF63-551A-363C2839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10" y="1629181"/>
            <a:ext cx="4045112" cy="2906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𝟓𝟐𝟑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𝟓𝟔𝟖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/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𝟏𝟎𝟔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</m:acc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blipFill>
                <a:blip r:embed="rId7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𝟏𝟏𝟒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blipFill>
                <a:blip r:embed="rId8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772E48F-470C-1257-370A-726D3C4D6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" y="2049840"/>
            <a:ext cx="5408551" cy="38240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F1E513-8369-3FE2-C76B-90371DFAD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01" y="1933781"/>
            <a:ext cx="5654773" cy="4056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814A5-9AE3-4210-8A9E-3D22F7A98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4D3CF-094A-A814-93A2-EE37B453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9A38BC-1BC6-89C3-1A49-F5E0BB15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2" y="1155785"/>
            <a:ext cx="5135480" cy="41137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4EF746-1A55-BEB6-D3BF-74C32DF7B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80" y="1325563"/>
            <a:ext cx="4520655" cy="3930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/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supress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background with unexpected numbers of photons, we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blipFill>
                <a:blip r:embed="rId5"/>
                <a:stretch>
                  <a:fillRect l="-1036" t="-5882" r="-259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08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1137</Words>
  <Application>Microsoft Office PowerPoint</Application>
  <PresentationFormat>宽屏</PresentationFormat>
  <Paragraphs>225</Paragraphs>
  <Slides>36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4" baseType="lpstr">
      <vt:lpstr>等线</vt:lpstr>
      <vt:lpstr>等线 Light</vt:lpstr>
      <vt:lpstr>微软雅黑</vt:lpstr>
      <vt:lpstr>Arial</vt:lpstr>
      <vt:lpstr>Calibri</vt:lpstr>
      <vt:lpstr>Cambria Math</vt:lpstr>
      <vt:lpstr>Times New Roman</vt:lpstr>
      <vt:lpstr>Office 主题​​</vt:lpstr>
      <vt:lpstr>Study of ψ(3686)→pK^- Λ ̅η+c.c.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Other Event Selection Criteria</vt:lpstr>
      <vt:lpstr>Topology Analysis</vt:lpstr>
      <vt:lpstr>2-body Combinations</vt:lpstr>
      <vt:lpstr>Continuum Background</vt:lpstr>
      <vt:lpstr>Potential excited states</vt:lpstr>
      <vt:lpstr>Potential excited states</vt:lpstr>
      <vt:lpstr>Potential excited states</vt:lpstr>
      <vt:lpstr>Signal yields extraction</vt:lpstr>
      <vt:lpstr>Signal yields extraction</vt:lpstr>
      <vt:lpstr>Partial Wave Analysis</vt:lpstr>
      <vt:lpstr>Partial Wave Analysis</vt:lpstr>
      <vt:lpstr>Partial Wave Analysis ( i )</vt:lpstr>
      <vt:lpstr>Background from inclusive MC ( i )</vt:lpstr>
      <vt:lpstr>Partial Wave Analysis ( i )</vt:lpstr>
      <vt:lpstr>Partial Wave Analysis ( i )</vt:lpstr>
      <vt:lpstr>Partial Wave Analysis ( i )</vt:lpstr>
      <vt:lpstr>Toy MC from PWA ( i )</vt:lpstr>
      <vt:lpstr>Background from inclusive MC ( ii )</vt:lpstr>
      <vt:lpstr>Partial Wave Analysis ( ii )</vt:lpstr>
      <vt:lpstr>Partial Wave Analysis ( ii )</vt:lpstr>
      <vt:lpstr>Partial Wave Analysis ( ii )</vt:lpstr>
      <vt:lpstr>Background from inclusive MC ( iii )</vt:lpstr>
      <vt:lpstr>Background from inclusive MC ( iii )</vt:lpstr>
      <vt:lpstr>Datasets (iii)</vt:lpstr>
      <vt:lpstr>QED3773 puzzle (i)</vt:lpstr>
      <vt:lpstr>QED3773 puzzle (i)</vt:lpstr>
      <vt:lpstr>Next  to 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47</cp:revision>
  <dcterms:created xsi:type="dcterms:W3CDTF">2024-11-06T22:18:16Z</dcterms:created>
  <dcterms:modified xsi:type="dcterms:W3CDTF">2025-04-01T12:15:20Z</dcterms:modified>
</cp:coreProperties>
</file>