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61" r:id="rId2"/>
    <p:sldId id="340" r:id="rId3"/>
    <p:sldId id="282" r:id="rId4"/>
    <p:sldId id="352" r:id="rId5"/>
    <p:sldId id="360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TAPAT TAGSINSIT" initials="NT" lastIdx="1" clrIdx="0">
    <p:extLst>
      <p:ext uri="{19B8F6BF-5375-455C-9EA6-DF929625EA0E}">
        <p15:presenceInfo xmlns:p15="http://schemas.microsoft.com/office/powerpoint/2012/main" userId="S::M6110109@office365.sut.ac.th::4bde472b-df89-41a1-9d08-2b9333270f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695043-D8A2-427E-8214-F96B2BAC9DE0}" v="153" dt="2023-07-04T10:09:40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372" autoAdjust="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722BE-640A-4171-91DA-B3F4A26B1699}" type="datetimeFigureOut">
              <a:rPr lang="th-TH" smtClean="0"/>
              <a:t>01/04/68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CF762-767C-459A-8D0C-7A03DE6ED03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778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th-TH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dirty="0" err="1"/>
                  <a:t>hamiltonian</a:t>
                </a:r>
                <a:r>
                  <a:rPr lang="en-US" dirty="0"/>
                  <a:t> we use is H-not plus spin dependent </a:t>
                </a:r>
                <a:r>
                  <a:rPr lang="en-US" dirty="0" err="1"/>
                  <a:t>hamiltonian</a:t>
                </a:r>
                <a:r>
                  <a:rPr lang="en-US" dirty="0"/>
                  <a:t> H_SD</a:t>
                </a:r>
              </a:p>
              <a:p>
                <a:r>
                  <a:rPr lang="en-US" dirty="0"/>
                  <a:t>When H-not include the Spin-average mass of meson plus Kinetic energy </a:t>
                </a:r>
              </a:p>
              <a:p>
                <a:r>
                  <a:rPr lang="en-US" dirty="0"/>
                  <a:t>With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  <a:t>𝑃i</a:t>
                </a:r>
                <a:r>
                  <a:rPr lang="en-US" dirty="0"/>
                  <a:t> is momentum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th-TH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</a:rPr>
                  <a:t>𝑚_</a:t>
                </a:r>
                <a:r>
                  <a: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</a:rPr>
                  <a:t>𝑖𝑗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is the reduced quark masses between quark </a:t>
                </a:r>
                <a:r>
                  <a:rPr lang="en-US" sz="1800" i="0" dirty="0">
                    <a:latin typeface="Cambria Math" panose="02040503050406030204" pitchFamily="18" charset="0"/>
                  </a:rPr>
                  <a:t>𝑖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and </a:t>
                </a:r>
                <a:r>
                  <a: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</a:rPr>
                  <a:t>𝑗</a:t>
                </a:r>
                <a:endParaRPr kumimoji="0" lang="en-US" sz="18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  <a:p>
                <a:endParaRPr lang="en-US" dirty="0"/>
              </a:p>
              <a:p>
                <a:r>
                  <a:rPr lang="en-US" dirty="0"/>
                  <a:t>Then plus the Cornell potential Multiply with the quark color operator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A and B are parameters of linear potential and Coulomb’s one, respectively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Cornell potential was first introduced to explain Charmonium system, After that it gave the precise mass for others meson also</a:t>
                </a:r>
              </a:p>
              <a:p>
                <a:r>
                  <a:rPr lang="en-US" dirty="0"/>
                  <a:t>then the researcher keep it in Hamiltonian  </a:t>
                </a:r>
              </a:p>
              <a:p>
                <a:endParaRPr lang="en-US" dirty="0"/>
              </a:p>
              <a:p>
                <a:r>
                  <a:rPr lang="en-US" dirty="0"/>
                  <a:t>And for spin dependent Hamiltonian, including H_SS to describe spin-spin interaction,</a:t>
                </a:r>
              </a:p>
              <a:p>
                <a:r>
                  <a:rPr lang="en-US" dirty="0"/>
                  <a:t>H_LS to describe the interaction between spin and orbital angular momentum,</a:t>
                </a:r>
              </a:p>
              <a:p>
                <a:r>
                  <a:rPr lang="en-US" dirty="0"/>
                  <a:t>H_T to consider the tensor interaction </a:t>
                </a:r>
              </a:p>
              <a:p>
                <a:endParaRPr lang="en-US" dirty="0"/>
              </a:p>
              <a:p>
                <a:r>
                  <a:rPr lang="en-US" dirty="0"/>
                  <a:t>next slide will move to our expected results and research plan </a:t>
                </a:r>
              </a:p>
              <a:p>
                <a:endParaRPr lang="en-US" dirty="0"/>
              </a:p>
              <a:p>
                <a:endParaRPr lang="th-TH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3101B-A899-414E-B651-71010D107F3F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23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E46A5C-BF80-4257-B520-F6AE694B9185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h-TH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7410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3101B-A899-414E-B651-71010D107F3F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45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33101B-A899-414E-B651-71010D107F3F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133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DE2CAB-5187-4176-9BF3-D4DAAFA41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C5019B4-0E16-4938-9FDE-6C577C1B3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0D325EA-1CDB-45F7-ABE5-6FAB6B25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C8E6-1258-4FBC-AC0A-B0D75D1B04CF}" type="datetime1">
              <a:rPr lang="th-TH" smtClean="0"/>
              <a:t>01/04/68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9DB39DF-052F-46B8-8F94-BB08AB33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9005414-E179-4166-B50E-EAB445AC9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33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50D678C-27D6-429A-9570-23EF7325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216C56F-E82A-459F-B410-057A1CA2E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EEFF8DF-073C-41C5-A357-3EAF18802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E68-47BC-41D3-84D1-5FD68B6F115F}" type="datetime1">
              <a:rPr lang="th-TH" smtClean="0"/>
              <a:t>01/04/68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CCF772B-65EB-43EE-94F5-32CEA3364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7393F43-589D-4132-B3D8-25E06C54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50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60759CAA-94D6-4E7D-92C7-E9919C45E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946D040-4459-4B3B-A491-3F00175EF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60C095-861D-4681-AB1C-2F538AFD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00A3-7370-41F5-A4B8-457B75FC1561}" type="datetime1">
              <a:rPr lang="th-TH" smtClean="0"/>
              <a:t>01/04/68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CF10C6-2268-448B-BDF7-791A00B4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755DCBB-21C5-4091-9BDB-E8085F4D5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0271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0F009-FA41-4B50-849F-3CC1A00DB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B6079-E83D-4B7D-B977-685F9256F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9335-12D2-404C-82FB-345DF13CF74A}" type="datetime1">
              <a:rPr lang="th-TH" smtClean="0"/>
              <a:t>01/04/68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7FF0B-1964-4790-8D41-2F5536C4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105D0-B3A5-4DD3-B701-5FEA6AF04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7FDA-FD17-4815-9158-AC47DAB8396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957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DEC00CA-9AB3-4478-A95C-C0256D50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89D48C6-8C8A-4A36-9A44-D195BA583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E5D2E1F-F5F2-4EF2-9B77-D0A1AFFD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55835-A300-4DC7-BFF8-46F83619828E}" type="datetime1">
              <a:rPr lang="th-TH" smtClean="0"/>
              <a:t>01/04/68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9112132-9B50-4431-9D63-40334201E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262CEAA-BF16-4729-ADF3-79787631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79636A-0524-4DF0-960B-1EF6C0BDF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92919" y="185738"/>
            <a:ext cx="1121761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B2D3711-D021-4187-9CD2-A0C9B41DE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FE067A7-FA5D-47BD-9235-CE67046C2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997D6E2-15EC-46FA-8D79-8F211EBF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75133-D7EF-4650-BD6A-4436F2A7A97D}" type="datetime1">
              <a:rPr lang="th-TH" smtClean="0"/>
              <a:t>01/04/68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D1F233F-7C40-4EA5-BAA9-FB6B9BD14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5032ED3-5081-4722-BA73-D5052777A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770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9C11642-E523-49EB-B1AE-B3728BB2A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AC6BFD2-AC95-4124-857D-696C86B04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5C1832A9-EBBF-4A15-8BB2-A687F69A1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63D06C1-0A14-4076-9E1A-B4F588089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2EB6-042F-4A83-8E0B-D8F98D722FDA}" type="datetime1">
              <a:rPr lang="th-TH" smtClean="0"/>
              <a:t>01/04/68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8CA7DCB-9557-4542-8217-39637EBAA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2B9F286-69BD-4594-BB4D-5FCA5F31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09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18CA5EF-1159-4123-8B88-B471696A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7F6D016-F74B-4BF6-9E8E-5B0F52D0F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34742CF-D32A-4B9C-8D34-762AAE23A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7B5CC7F1-F407-4EAB-9783-F85254A52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6F7DA33B-A422-49A9-A61F-DF3AE7763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93A99EB-A3A1-46A5-B29E-C3F47DA8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8B9-048C-4155-A442-C55FFB68A45B}" type="datetime1">
              <a:rPr lang="th-TH" smtClean="0"/>
              <a:t>01/04/68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D74ED8F-FD0F-4655-BF35-2E85D467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6F3309C3-2BC3-41FA-BCC6-8B7D8AEF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751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E4E8B80-295B-4B16-9AEB-A75FD96C8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B868069-63D4-4A4A-A7C3-FA7E2F6DA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4FB6-0A0F-4EDE-BC59-E837E2DD3DD5}" type="datetime1">
              <a:rPr lang="th-TH" smtClean="0"/>
              <a:t>01/04/68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34BFBEB-4EE1-466C-B42C-F25DC97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B512BBC0-B1F9-4A58-B9AE-91061D04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887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BFB2CE3-71F3-4501-9FF1-D155F857E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FE48-C482-41FE-A312-3FFCDB83B4F9}" type="datetime1">
              <a:rPr lang="th-TH" smtClean="0"/>
              <a:t>01/04/68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927D06F1-2B14-4056-826C-81DD68D81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BE5F6C4A-212E-45E4-AF9C-8D1F2EB9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31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4F44A0-5502-44A6-B718-FD7CA3A11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A053DB4-864D-4679-8B33-ADC4B5057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20AE3BE0-BDB2-4773-B0DD-66918ED14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CAE5AA6-B410-4AE7-BB4A-4BB048E6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D543D-063A-4159-B152-48C7E2E71AFA}" type="datetime1">
              <a:rPr lang="th-TH" smtClean="0"/>
              <a:t>01/04/68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DBE291E-2905-4057-9F44-2C5336D33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A4E4DF9-CCD6-41C9-9357-13A403D9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578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97C9D58-0225-4AE4-BE19-77CE8D850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5189D1D-5BE9-4FE0-900E-883AF8AE9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8723A0CA-AF7F-4392-AE59-B0E0DF0B6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4DDFDC-5007-4936-943E-22FFB76ED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C39F-2B14-47E9-97F8-F9126ED10D37}" type="datetime1">
              <a:rPr lang="th-TH" smtClean="0"/>
              <a:t>01/04/68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C1D3613-D33F-4957-B6E2-BD3D095B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3AD5D48-B841-4274-935C-C73DCC3C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282-A0D6-4930-AA9E-40AA98880B4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45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B218C519-775B-4810-B016-770F3D3FC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07D51F6-536D-41CA-B920-078B4EA91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/>
            <a:r>
              <a:rPr lang="th-TH" dirty="0"/>
              <a:t>ระดับที่สอง</a:t>
            </a:r>
          </a:p>
          <a:p>
            <a:pPr lvl="2"/>
            <a:r>
              <a:rPr lang="th-TH" dirty="0"/>
              <a:t>ระดับที่สาม</a:t>
            </a:r>
          </a:p>
          <a:p>
            <a:pPr lvl="3"/>
            <a:r>
              <a:rPr lang="th-TH" dirty="0"/>
              <a:t>ระดับที่สี่</a:t>
            </a:r>
          </a:p>
          <a:p>
            <a:pPr lvl="4"/>
            <a:r>
              <a:rPr lang="th-TH" dirty="0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FB2629D-EBF0-4227-B3EB-DBDE5064A1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3619BCFE-363A-4886-9B53-D5464E5FA8DD}" type="datetime1">
              <a:rPr lang="th-TH" smtClean="0"/>
              <a:t>01/04/68</a:t>
            </a:fld>
            <a:endParaRPr lang="th-TH" dirty="0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00CD35-5529-463E-A809-E51C8DDD6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th-TH" dirty="0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D41CDEB-63BA-495B-A0DA-F60CE2C2E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EFB24282-A0D6-4930-AA9E-40AA98880B46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6743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0.png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microsoft.com/office/2007/relationships/hdphoto" Target="../media/hdphoto4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1D5EC8-7DD8-4660-A03D-9F64C163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7FDA-FD17-4815-9158-AC47DAB83963}" type="slidenum">
              <a:rPr lang="th-TH" smtClean="0"/>
              <a:t>1</a:t>
            </a:fld>
            <a:endParaRPr lang="th-TH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24D677-3913-4F86-889F-16DBC3C92648}"/>
              </a:ext>
            </a:extLst>
          </p:cNvPr>
          <p:cNvCxnSpPr>
            <a:cxnSpLocks/>
          </p:cNvCxnSpPr>
          <p:nvPr/>
        </p:nvCxnSpPr>
        <p:spPr>
          <a:xfrm>
            <a:off x="6166339" y="835269"/>
            <a:ext cx="0" cy="58225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96AEEC2F-7B4F-4BB6-BECD-8E9D1FD0509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7251" y="2188183"/>
              <a:ext cx="5635686" cy="408571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939281">
                      <a:extLst>
                        <a:ext uri="{9D8B030D-6E8A-4147-A177-3AD203B41FA5}">
                          <a16:colId xmlns:a16="http://schemas.microsoft.com/office/drawing/2014/main" val="612375952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95397837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70859861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61778783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51912563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533048687"/>
                        </a:ext>
                      </a:extLst>
                    </a:gridCol>
                  </a:tblGrid>
                  <a:tr h="4986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J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h-TH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p>
                                    <m:r>
                                      <a:rPr lang="th-TH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4497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23504210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 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642798696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25433549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865570765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40122056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14072350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21109811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367648692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3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b="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758401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96AEEC2F-7B4F-4BB6-BECD-8E9D1FD05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8320108"/>
                  </p:ext>
                </p:extLst>
              </p:nvPr>
            </p:nvGraphicFramePr>
            <p:xfrm>
              <a:off x="337251" y="2188183"/>
              <a:ext cx="5635686" cy="40939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939281">
                      <a:extLst>
                        <a:ext uri="{9D8B030D-6E8A-4147-A177-3AD203B41FA5}">
                          <a16:colId xmlns:a16="http://schemas.microsoft.com/office/drawing/2014/main" val="612375952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95397837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70859861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61778783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51912563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533048687"/>
                        </a:ext>
                      </a:extLst>
                    </a:gridCol>
                  </a:tblGrid>
                  <a:tr h="52781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J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1299" t="-16092" r="-1299" b="-6885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449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155385" r="-1299" b="-8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2350421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255385" r="-1299" b="-7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279869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355385" r="-1299" b="-6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2543354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0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455385" r="-1299" b="-5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557076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555385" r="-1299" b="-4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012205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+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645455" r="-1299" b="-3151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407235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756923" r="-1299" b="-2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110981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856923" r="-1299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764869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1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2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3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dirty="0">
                              <a:latin typeface="+mj-lt"/>
                            </a:rPr>
                            <a:t>-</a:t>
                          </a:r>
                          <a:endParaRPr lang="th-TH" sz="2000" b="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01299" t="-956923" r="-1299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584018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572E5E-7FB1-43FF-BE20-B2624FC9E4F0}"/>
                  </a:ext>
                </a:extLst>
              </p:cNvPr>
              <p:cNvSpPr txBox="1"/>
              <p:nvPr/>
            </p:nvSpPr>
            <p:spPr>
              <a:xfrm>
                <a:off x="275103" y="244108"/>
                <a:ext cx="9502281" cy="370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kumimoji="0" lang="th-TH" sz="180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th-TH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kumimoji="0" lang="th-TH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kumimoji="0" lang="en-US" sz="18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𝐶</m:t>
                        </m:r>
                      </m:sup>
                    </m:sSup>
                  </m:oMath>
                </a14:m>
                <a:r>
                  <a:rPr lang="en-US" sz="1800" dirty="0">
                    <a:latin typeface="+mj-lt"/>
                  </a:rPr>
                  <a:t> quantum number </a:t>
                </a:r>
                <a:r>
                  <a:rPr lang="en-US" sz="1800" dirty="0">
                    <a:solidFill>
                      <a:srgbClr val="FF0000"/>
                    </a:solidFill>
                    <a:latin typeface="+mj-lt"/>
                  </a:rPr>
                  <a:t>for light </a:t>
                </a:r>
                <a:r>
                  <a:rPr lang="en-US" sz="1800" dirty="0">
                    <a:solidFill>
                      <a:srgbClr val="FF000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acc>
                      <m:accPr>
                        <m:chr m:val="̅"/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 sz="1800" dirty="0">
                    <a:solidFill>
                      <a:srgbClr val="FF0000"/>
                    </a:solidFill>
                  </a:rPr>
                  <a:t>) </a:t>
                </a:r>
                <a:r>
                  <a:rPr lang="en-US" sz="1800" dirty="0">
                    <a:latin typeface="+mj-lt"/>
                  </a:rPr>
                  <a:t>fully charmed 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acc>
                      <m:accPr>
                        <m:chr m:val="̅"/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1800" dirty="0"/>
                  <a:t>)</a:t>
                </a:r>
                <a:r>
                  <a:rPr lang="en-US" sz="1800" dirty="0">
                    <a:latin typeface="+mj-lt"/>
                  </a:rPr>
                  <a:t>, and, charmonium-like (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𝑞𝑐</m:t>
                    </m:r>
                    <m:acc>
                      <m:accPr>
                        <m:chr m:val="̅"/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acc>
                      <m:accPr>
                        <m:chr m:val="̅"/>
                        <m:ctrlP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1800" dirty="0">
                    <a:latin typeface="+mj-lt"/>
                  </a:rPr>
                  <a:t>) tetraquark</a:t>
                </a:r>
                <a:endParaRPr lang="th-TH" sz="1800" dirty="0">
                  <a:latin typeface="+mj-lt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572E5E-7FB1-43FF-BE20-B2624FC9E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03" y="244108"/>
                <a:ext cx="9502281" cy="370230"/>
              </a:xfrm>
              <a:prstGeom prst="rect">
                <a:avLst/>
              </a:prstGeom>
              <a:blipFill>
                <a:blip r:embed="rId3"/>
                <a:stretch>
                  <a:fillRect l="-128" t="-13115" b="-19672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0AF6D6-072E-42AD-A6C0-7F261A627D7C}"/>
                  </a:ext>
                </a:extLst>
              </p:cNvPr>
              <p:cNvSpPr txBox="1"/>
              <p:nvPr/>
            </p:nvSpPr>
            <p:spPr>
              <a:xfrm>
                <a:off x="910955" y="764520"/>
                <a:ext cx="4241331" cy="1668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𝐽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kumimoji="0" lang="th-TH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dPr>
                      <m:e>
                        <m:r>
                          <a:rPr kumimoji="0" lang="th-TH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𝐿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𝑆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0" lang="th-TH" sz="1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th-TH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dPr>
                      <m:e>
                        <m:r>
                          <a:rPr kumimoji="0" lang="th-TH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𝐿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𝑆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+1, …,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𝐿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𝑆</m:t>
                    </m:r>
                  </m:oMath>
                </a14:m>
                <a:endParaRPr lang="th-TH" sz="2000" i="1" dirty="0">
                  <a:solidFill>
                    <a:schemeClr val="tx1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h-TH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=(−1)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p>
                  </m:oMath>
                </a14:m>
                <a:r>
                  <a:rPr lang="en-US" sz="2000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h-TH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=(−1)</m:t>
                        </m:r>
                      </m:e>
                      <m:sup>
                        <m:r>
                          <a:rPr lang="en-US" sz="2000" b="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0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+mj-lt"/>
                  </a:rPr>
                  <a:t> </a:t>
                </a:r>
                <a:r>
                  <a:rPr lang="en-US" sz="1000" dirty="0">
                    <a:solidFill>
                      <a:prstClr val="black"/>
                    </a:solidFill>
                    <a:latin typeface="Calibri Light" panose="020F0302020204030204"/>
                  </a:rPr>
                  <a:t>(Deng et al., 2012)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L = 0,1,2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S = 0,1</a:t>
                </a:r>
                <a:endParaRPr kumimoji="0" lang="th-TH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Cordia New" panose="020B0304020202020204" pitchFamily="34" charset="-34"/>
                </a:endParaRPr>
              </a:p>
              <a:p>
                <a:endParaRPr lang="th-TH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0AF6D6-072E-42AD-A6C0-7F261A627D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55" y="764520"/>
                <a:ext cx="4241331" cy="1668983"/>
              </a:xfrm>
              <a:prstGeom prst="rect">
                <a:avLst/>
              </a:prstGeom>
              <a:blipFill>
                <a:blip r:embed="rId4"/>
                <a:stretch>
                  <a:fillRect l="-1149" t="-109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5">
                <a:extLst>
                  <a:ext uri="{FF2B5EF4-FFF2-40B4-BE49-F238E27FC236}">
                    <a16:creationId xmlns:a16="http://schemas.microsoft.com/office/drawing/2014/main" id="{18EA4FFC-32FE-4B12-8609-6AA14C08ED3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42127" y="2188183"/>
              <a:ext cx="5635686" cy="408571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939281">
                      <a:extLst>
                        <a:ext uri="{9D8B030D-6E8A-4147-A177-3AD203B41FA5}">
                          <a16:colId xmlns:a16="http://schemas.microsoft.com/office/drawing/2014/main" val="612375952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95397837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70859861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61778783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51912563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533048687"/>
                        </a:ext>
                      </a:extLst>
                    </a:gridCol>
                  </a:tblGrid>
                  <a:tr h="49864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J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h-TH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e>
                                  <m:sup>
                                    <m:r>
                                      <a:rPr lang="th-TH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b="0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4497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0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823504210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-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 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642798696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-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725433549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3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-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 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865570765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0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540122056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314072350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021109811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3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367648692"/>
                      </a:ext>
                    </a:extLst>
                  </a:tr>
                  <a:tr h="3743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4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h-TH" sz="200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en-US" sz="2000" b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 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h-TH" sz="2000" i="0" dirty="0">
                            <a:solidFill>
                              <a:schemeClr val="tx1"/>
                            </a:solidFill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11758401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5">
                <a:extLst>
                  <a:ext uri="{FF2B5EF4-FFF2-40B4-BE49-F238E27FC236}">
                    <a16:creationId xmlns:a16="http://schemas.microsoft.com/office/drawing/2014/main" id="{18EA4FFC-32FE-4B12-8609-6AA14C08ED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9695066"/>
                  </p:ext>
                </p:extLst>
              </p:nvPr>
            </p:nvGraphicFramePr>
            <p:xfrm>
              <a:off x="6342127" y="2188183"/>
              <a:ext cx="5635686" cy="40939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939281">
                      <a:extLst>
                        <a:ext uri="{9D8B030D-6E8A-4147-A177-3AD203B41FA5}">
                          <a16:colId xmlns:a16="http://schemas.microsoft.com/office/drawing/2014/main" val="612375952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95397837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70859861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617787837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2519125634"/>
                        </a:ext>
                      </a:extLst>
                    </a:gridCol>
                    <a:gridCol w="939281">
                      <a:extLst>
                        <a:ext uri="{9D8B030D-6E8A-4147-A177-3AD203B41FA5}">
                          <a16:colId xmlns:a16="http://schemas.microsoft.com/office/drawing/2014/main" val="3533048687"/>
                        </a:ext>
                      </a:extLst>
                    </a:gridCol>
                  </a:tblGrid>
                  <a:tr h="52781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J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P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th-TH" i="1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01299" t="-16092" r="-1299" b="-6885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019449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0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501299" t="-155385" r="-1299" b="-8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2350421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-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255385" r="-1299" b="-7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279869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-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355385" r="-1299" b="-6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2543354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3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-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455385" r="-1299" b="-5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557076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0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555385" r="-1299" b="-42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4012205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1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645455" r="-1299" b="-3151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407235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756923" r="-1299" b="-2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110981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3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856923" r="-1299" b="-1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6764869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2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4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+mj-lt"/>
                            </a:rPr>
                            <a:t>+</a:t>
                          </a:r>
                          <a:endParaRPr lang="th-TH" sz="2000" i="0" dirty="0">
                            <a:latin typeface="+mj-lt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th-TH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01299" t="-956923" r="-1299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7584018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FFA981C-7F13-49C5-BCC8-F8C6F611FBC7}"/>
              </a:ext>
            </a:extLst>
          </p:cNvPr>
          <p:cNvSpPr txBox="1"/>
          <p:nvPr/>
        </p:nvSpPr>
        <p:spPr>
          <a:xfrm>
            <a:off x="562707" y="4264269"/>
            <a:ext cx="5410229" cy="4220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8865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7">
            <a:extLst>
              <a:ext uri="{FF2B5EF4-FFF2-40B4-BE49-F238E27FC236}">
                <a16:creationId xmlns:a16="http://schemas.microsoft.com/office/drawing/2014/main" id="{1E78A80D-3B74-4B2D-AAA3-A4A2A3814A36}"/>
              </a:ext>
            </a:extLst>
          </p:cNvPr>
          <p:cNvSpPr txBox="1"/>
          <p:nvPr/>
        </p:nvSpPr>
        <p:spPr>
          <a:xfrm>
            <a:off x="1047161" y="804119"/>
            <a:ext cx="609600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Hamiltonian</a:t>
            </a:r>
          </a:p>
        </p:txBody>
      </p:sp>
      <p:grpSp>
        <p:nvGrpSpPr>
          <p:cNvPr id="5" name="กลุ่ม 6">
            <a:extLst>
              <a:ext uri="{FF2B5EF4-FFF2-40B4-BE49-F238E27FC236}">
                <a16:creationId xmlns:a16="http://schemas.microsoft.com/office/drawing/2014/main" id="{40F6D17F-957D-4E88-8DF1-4EE796AE2A84}"/>
              </a:ext>
            </a:extLst>
          </p:cNvPr>
          <p:cNvGrpSpPr/>
          <p:nvPr/>
        </p:nvGrpSpPr>
        <p:grpSpPr>
          <a:xfrm>
            <a:off x="367406" y="3622907"/>
            <a:ext cx="11509634" cy="2259733"/>
            <a:chOff x="8379372" y="2676979"/>
            <a:chExt cx="3205655" cy="3111062"/>
          </a:xfrm>
        </p:grpSpPr>
        <p:sp>
          <p:nvSpPr>
            <p:cNvPr id="6" name="สี่เหลี่ยมผืนผ้า 1">
              <a:extLst>
                <a:ext uri="{FF2B5EF4-FFF2-40B4-BE49-F238E27FC236}">
                  <a16:creationId xmlns:a16="http://schemas.microsoft.com/office/drawing/2014/main" id="{101610B5-E2A9-4022-9B05-3EACC496A973}"/>
                </a:ext>
              </a:extLst>
            </p:cNvPr>
            <p:cNvSpPr/>
            <p:nvPr/>
          </p:nvSpPr>
          <p:spPr>
            <a:xfrm>
              <a:off x="8379372" y="2676979"/>
              <a:ext cx="3205655" cy="3111062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  <p:sp>
          <p:nvSpPr>
            <p:cNvPr id="7" name="กล่องข้อความ 2">
              <a:extLst>
                <a:ext uri="{FF2B5EF4-FFF2-40B4-BE49-F238E27FC236}">
                  <a16:creationId xmlns:a16="http://schemas.microsoft.com/office/drawing/2014/main" id="{27E783C7-B5C7-406D-B9C5-B1FB09642315}"/>
                </a:ext>
              </a:extLst>
            </p:cNvPr>
            <p:cNvSpPr txBox="1"/>
            <p:nvPr/>
          </p:nvSpPr>
          <p:spPr>
            <a:xfrm>
              <a:off x="8610600" y="2919248"/>
              <a:ext cx="2743200" cy="263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กล่องข้อความ 10">
                <a:extLst>
                  <a:ext uri="{FF2B5EF4-FFF2-40B4-BE49-F238E27FC236}">
                    <a16:creationId xmlns:a16="http://schemas.microsoft.com/office/drawing/2014/main" id="{5BB4FA67-B04E-4F28-8318-B04758C2CBDC}"/>
                  </a:ext>
                </a:extLst>
              </p:cNvPr>
              <p:cNvSpPr txBox="1"/>
              <p:nvPr/>
            </p:nvSpPr>
            <p:spPr>
              <a:xfrm>
                <a:off x="385444" y="3781419"/>
                <a:ext cx="6786580" cy="23927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th-TH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th-TH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kumimoji="0" lang="th-TH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𝑎𝑣𝑒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	:the spin-averaged mass of meson</a:t>
                </a:r>
                <a:endParaRPr kumimoji="0" lang="th-TH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cs typeface="Cordia New" panose="020B0304020202020204" pitchFamily="34" charset="-34"/>
                </a:endParaRPr>
              </a:p>
              <a:p>
                <a:pPr lvl="0"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th-TH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th-TH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	:the reduced quark masses between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	:a parameter of linear potential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j-lt"/>
                  </a:rPr>
                  <a:t>	:a parameter of the Coulomb’s potential</a:t>
                </a:r>
              </a:p>
              <a:p>
                <a:pPr lvl="0">
                  <a:defRPr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+mj-lt"/>
                  </a:rPr>
                  <a:t>	:The quark color operator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h-TH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cs typeface="Cordia New" panose="020B0304020202020204" pitchFamily="34" charset="-34"/>
                </a:endParaRPr>
              </a:p>
            </p:txBody>
          </p:sp>
        </mc:Choice>
        <mc:Fallback xmlns="">
          <p:sp>
            <p:nvSpPr>
              <p:cNvPr id="8" name="กล่องข้อความ 10">
                <a:extLst>
                  <a:ext uri="{FF2B5EF4-FFF2-40B4-BE49-F238E27FC236}">
                    <a16:creationId xmlns:a16="http://schemas.microsoft.com/office/drawing/2014/main" id="{5BB4FA67-B04E-4F28-8318-B04758C2CB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44" y="3781419"/>
                <a:ext cx="6786580" cy="2392771"/>
              </a:xfrm>
              <a:prstGeom prst="rect">
                <a:avLst/>
              </a:prstGeom>
              <a:blipFill>
                <a:blip r:embed="rId3"/>
                <a:stretch>
                  <a:fillRect l="-180" t="-3308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กล่องข้อความ 22">
                <a:extLst>
                  <a:ext uri="{FF2B5EF4-FFF2-40B4-BE49-F238E27FC236}">
                    <a16:creationId xmlns:a16="http://schemas.microsoft.com/office/drawing/2014/main" id="{998C8BEC-0F55-4491-BDFB-205A3B96E28A}"/>
                  </a:ext>
                </a:extLst>
              </p:cNvPr>
              <p:cNvSpPr txBox="1"/>
              <p:nvPr/>
            </p:nvSpPr>
            <p:spPr>
              <a:xfrm>
                <a:off x="1215645" y="1214049"/>
                <a:ext cx="9760709" cy="27190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pt-BR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aln/>
                        </m:rPr>
                        <a:rPr lang="pt-BR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pt-B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pt-BR" i="1" dirty="0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pt-BR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 dirty="0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pt-BR" i="1" dirty="0">
                              <a:latin typeface="Cambria Math" panose="02040503050406030204" pitchFamily="18" charset="0"/>
                            </a:rPr>
                            <m:t>𝑆𝐷</m:t>
                          </m:r>
                        </m:sub>
                      </m:sSub>
                      <m:r>
                        <a:rPr lang="pt-BR" i="1" dirty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𝑎𝑣𝑒</m:t>
                            </m:r>
                          </m:sub>
                        </m:sSub>
                      </m:e>
                    </m:nary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4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en-US" sz="24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lang="en-US" sz="24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acc>
                              <m:accPr>
                                <m:chr m:val="⃗"/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sz="2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⋅</m:t>
                            </m:r>
                            <m:acc>
                              <m:accPr>
                                <m:chr m:val="⃗"/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 dirty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e>
                    </m:nary>
                    <m:d>
                      <m:d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</a:t>
                </a:r>
              </a:p>
              <a:p>
                <a:pPr algn="ctr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𝑆𝑆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𝐿𝑆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400" dirty="0"/>
                  <a:t>,</a:t>
                </a:r>
              </a:p>
              <a:p>
                <a:endParaRPr lang="th-TH" dirty="0"/>
              </a:p>
            </p:txBody>
          </p:sp>
        </mc:Choice>
        <mc:Fallback xmlns="">
          <p:sp>
            <p:nvSpPr>
              <p:cNvPr id="9" name="กล่องข้อความ 22">
                <a:extLst>
                  <a:ext uri="{FF2B5EF4-FFF2-40B4-BE49-F238E27FC236}">
                    <a16:creationId xmlns:a16="http://schemas.microsoft.com/office/drawing/2014/main" id="{998C8BEC-0F55-4491-BDFB-205A3B96E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645" y="1214049"/>
                <a:ext cx="9760709" cy="27190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2F3EF51-CCE0-41CA-B13F-CC88ACB09DE1}"/>
                  </a:ext>
                </a:extLst>
              </p:cNvPr>
              <p:cNvSpPr txBox="1"/>
              <p:nvPr/>
            </p:nvSpPr>
            <p:spPr>
              <a:xfrm>
                <a:off x="6834185" y="3944575"/>
                <a:ext cx="493024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𝑆𝑆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+mj-lt"/>
                  </a:rPr>
                  <a:t>	:the spin-spin interaction</a:t>
                </a:r>
                <a:endParaRPr lang="en-US" sz="2400" i="1" dirty="0">
                  <a:solidFill>
                    <a:srgbClr val="836967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𝐿𝑆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	:the spin-orbital interaction </a:t>
                </a:r>
                <a:br>
                  <a:rPr lang="en-US" sz="2400" dirty="0">
                    <a:latin typeface="+mj-lt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	:the tensor interaction </a:t>
                </a:r>
                <a:endParaRPr lang="th-TH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2F3EF51-CCE0-41CA-B13F-CC88ACB09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4185" y="3944575"/>
                <a:ext cx="4930242" cy="1200329"/>
              </a:xfrm>
              <a:prstGeom prst="rect">
                <a:avLst/>
              </a:prstGeom>
              <a:blipFill>
                <a:blip r:embed="rId5"/>
                <a:stretch>
                  <a:fillRect l="-247" t="-4061" b="-8122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2BE8F5A-62BC-418C-BF35-9D1671CE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D7FDA-FD17-4815-9158-AC47DAB83963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321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หมายเลขสไลด์ 2">
            <a:extLst>
              <a:ext uri="{FF2B5EF4-FFF2-40B4-BE49-F238E27FC236}">
                <a16:creationId xmlns:a16="http://schemas.microsoft.com/office/drawing/2014/main" id="{A9EC14F3-5374-423F-B54D-1068DE573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B24282-A0D6-4930-AA9E-40AA98880B46}" type="slidenum">
              <a:rPr kumimoji="0" lang="th-TH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h-TH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691124C-96C4-408F-AF24-82AB8C3D56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657" y="698250"/>
                <a:ext cx="10407001" cy="3025032"/>
              </a:xfrm>
            </p:spPr>
            <p:txBody>
              <a:bodyPr>
                <a:normAutofit lnSpcReduction="10000"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pt-BR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kumimoji="0" lang="pt-BR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aln/>
                        </m:rPr>
                        <a:rPr kumimoji="0" lang="pt-BR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pt-BR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0" lang="pt-BR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pt-BR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pt-BR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kumimoji="0" lang="pt-BR" sz="18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𝑆𝑆</m:t>
                          </m:r>
                        </m:sub>
                      </m:sSub>
                      <m:r>
                        <a:rPr kumimoji="0" lang="en-US" sz="18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+</m:t>
                      </m:r>
                      <m:sSub>
                        <m:sSubPr>
                          <m:ctrlP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𝐿𝑆</m:t>
                          </m:r>
                        </m:sub>
                      </m:sSub>
                      <m:r>
                        <a:rPr kumimoji="0" lang="en-US" sz="18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836967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kumimoji="0" lang="en-US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𝑎𝑣𝑒</m:t>
                            </m:r>
                          </m:sub>
                        </m:sSub>
                      </m:e>
                    </m:nary>
                    <m:r>
                      <a:rPr kumimoji="0" lang="en-US" sz="18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kumimoji="0" lang="en-US" sz="1800" b="0" i="0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kumimoji="0" lang="en-US" sz="1800" b="0" i="0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</m:e>
                    </m:nary>
                    <m:r>
                      <a: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1800" b="0" i="0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US" sz="1800" b="0" i="0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kumimoji="0" lang="en-US" sz="1800" b="0" i="0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den>
                            </m:f>
                            <m:acc>
                              <m:accPr>
                                <m:chr m:val="⃗"/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kumimoji="0" lang="en-US" sz="1800" b="0" i="1" u="none" strike="noStrike" kern="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1800" b="0" i="1" u="none" strike="noStrike" kern="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kumimoji="0" lang="en-US" sz="1800" b="0" i="1" u="none" strike="noStrike" kern="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⋅</m:t>
                            </m:r>
                            <m:acc>
                              <m:accPr>
                                <m:chr m:val="⃗"/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kumimoji="0" lang="en-US" sz="1800" b="0" i="1" u="none" strike="noStrike" kern="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1800" b="0" i="1" u="none" strike="noStrike" kern="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kumimoji="0" lang="en-US" sz="1800" b="0" i="1" u="none" strike="noStrike" kern="0" cap="none" spc="0" normalizeH="0" baseline="0" noProof="0" dirty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acc>
                          </m:e>
                        </m:d>
                      </m:e>
                    </m:nary>
                    <m:d>
                      <m:dPr>
                        <m:ctrlP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kumimoji="0" lang="en-US" sz="1800" b="0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1800" b="0" i="1" u="none" strike="noStrike" kern="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836967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kumimoji="0" lang="en-US" sz="1800" b="0" i="1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𝑆𝑆</m:t>
                        </m:r>
                      </m:sub>
                    </m:sSub>
                    <m:r>
                      <a:rPr kumimoji="0" lang="en-US" sz="18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ordia New" panose="020B0304020202020204" pitchFamily="34" charset="-34"/>
                          </a:rPr>
                          <m:t>8 </m:t>
                        </m:r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𝐵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𝑖𝑗</m:t>
                            </m:r>
                          </m:sub>
                        </m:sSub>
                        <m:sSubSup>
                          <m:sSubSup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𝜎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𝑖𝑗</m:t>
                            </m:r>
                          </m:sub>
                          <m:sup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3</m:t>
                            </m:r>
                          </m:sup>
                        </m:sSubSup>
                      </m:num>
                      <m:den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ordia New" panose="020B0304020202020204" pitchFamily="34" charset="-34"/>
                          </a:rPr>
                          <m:t>3 </m:t>
                        </m:r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𝑚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𝑚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𝑗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𝜋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ordia New" panose="020B0304020202020204" pitchFamily="34" charset="-34"/>
                          </a:rPr>
                          <m:t>𝑒</m:t>
                        </m:r>
                      </m:e>
                      <m:sup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ordia New" panose="020B0304020202020204" pitchFamily="34" charset="-34"/>
                          </a:rPr>
                          <m:t>−</m:t>
                        </m:r>
                        <m:sSubSup>
                          <m:sSubSup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𝜎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𝑖𝑗</m:t>
                            </m:r>
                          </m:sub>
                          <m:sup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2</m:t>
                            </m:r>
                          </m:sup>
                        </m:sSubSup>
                        <m:sSubSup>
                          <m:sSubSup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𝑟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𝑖𝑗</m:t>
                            </m:r>
                          </m:sub>
                          <m:sup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2</m:t>
                            </m:r>
                          </m:sup>
                        </m:sSubSup>
                      </m:sup>
                    </m:sSup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rPr>
                      <m:t>⋅</m:t>
                    </m:r>
                    <m:acc>
                      <m:accPr>
                        <m:chr m:val="⃗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𝑗</m:t>
                            </m:r>
                          </m:sub>
                        </m:sSub>
                      </m:e>
                    </m:acc>
                    <m:r>
                      <a:rPr kumimoji="0" lang="en-US" sz="1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Cordia New" panose="020B0304020202020204" pitchFamily="34" charset="-34"/>
                      </a:rPr>
                      <m:t>,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Historic" panose="020B0502040204020203" pitchFamily="34" charset="0"/>
                    <a:ea typeface="Calibri" panose="020F0502020204030204" pitchFamily="34" charset="0"/>
                    <a:cs typeface="Cordia New" panose="020B0304020202020204" pitchFamily="34" charset="-34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836967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DengXian" panose="02010600030101010101" pitchFamily="2" charset="-122"/>
                        <a:cs typeface="Cordia New" panose="020B0304020202020204" pitchFamily="34" charset="-34"/>
                      </a:rPr>
                      <m:t>−</m:t>
                    </m:r>
                    <m:d>
                      <m:d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</m:ctrlPr>
                              </m:sSupPr>
                              <m:e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ordia New" panose="020B0304020202020204" pitchFamily="34" charset="-34"/>
                              </a:rPr>
                              <m:t>𝜕</m:t>
                            </m:r>
                            <m:sSubSup>
                              <m:sSubSupPr>
                                <m:ctrlP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</m:ctrlPr>
                              </m:sSubSupPr>
                              <m:e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𝑖𝑗</m:t>
                                </m:r>
                              </m:sub>
                              <m:sup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Cordia New" panose="020B0304020202020204" pitchFamily="34" charset="-34"/>
                          </a:rPr>
                          <m:t>−</m:t>
                        </m:r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kumimoji="0" lang="en-US" sz="18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ordia New" panose="020B0304020202020204" pitchFamily="34" charset="-34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</a:rPr>
                            </m:ctrlPr>
                          </m:fPr>
                          <m:num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ordia New" panose="020B0304020202020204" pitchFamily="34" charset="-34"/>
                              </a:rPr>
                              <m:t>𝜕</m:t>
                            </m:r>
                          </m:num>
                          <m:den>
                            <m:sSub>
                              <m:sSubPr>
                                <m:ctrlP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𝜕</m:t>
                                </m:r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DengXian" panose="02010600030101010101" pitchFamily="2" charset="-122"/>
                                    <a:cs typeface="Cordia New" panose="020B0304020202020204" pitchFamily="34" charset="-34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</m:e>
                    </m:d>
                    <m:f>
                      <m:f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ordia New" panose="020B0304020202020204" pitchFamily="34" charset="-34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ordia New" panose="020B0304020202020204" pitchFamily="34" charset="-34"/>
                              </a:rPr>
                              <m:t>𝑉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ordia New" panose="020B0304020202020204" pitchFamily="34" charset="-34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3</m:t>
                            </m:r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𝑚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𝑚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ordia New" panose="020B0304020202020204" pitchFamily="34" charset="-34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DengXia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Cordia New" panose="020B0304020202020204" pitchFamily="34" charset="-34"/>
                          </a:rPr>
                          <m:t>𝑆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Cordia New" panose="020B0304020202020204" pitchFamily="34" charset="-34"/>
                          </a:rPr>
                          <m:t>12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Historic" panose="020B0502040204020203" pitchFamily="34" charset="0"/>
                  <a:ea typeface="Calibri" panose="020F0502020204030204" pitchFamily="34" charset="0"/>
                  <a:cs typeface="Cordia New" panose="020B0304020202020204" pitchFamily="34" charset="-34"/>
                </a:endParaRPr>
              </a:p>
              <a:p>
                <a:pPr marL="0" marR="0" lvl="0" indent="0" algn="ctr" defTabSz="4572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>
                    <a:tab pos="342328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𝐿𝑆</m:t>
                          </m:r>
                        </m:sub>
                      </m:sSub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𝑖𝑗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𝑑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𝑉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𝑣</m:t>
                              </m:r>
                            </m:sub>
                          </m:sSub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𝑑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𝑖𝑗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1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Cordia New" panose="020B0304020202020204" pitchFamily="34" charset="-34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ordia New" panose="020B0304020202020204" pitchFamily="34" charset="-34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ordia New" panose="020B0304020202020204" pitchFamily="34" charset="-34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ordia New" panose="020B0304020202020204" pitchFamily="34" charset="-34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ordia New" panose="020B0304020202020204" pitchFamily="34" charset="-34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4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𝑚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𝑗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acc>
                            <m:accPr>
                              <m:chr m:val="⃗"/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acc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⋅</m:t>
                          </m:r>
                          <m:acc>
                            <m:accPr>
                              <m:chr m:val="⃗"/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ordia New" panose="020B0304020202020204" pitchFamily="34" charset="-34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acc>
                          <m:r>
                            <a:rPr kumimoji="0" 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rdia New" panose="020B0304020202020204" pitchFamily="34" charset="-34"/>
                            </a:rPr>
                            <m:t>+</m:t>
                          </m:r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Calibri Light" panose="020F030202020403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Calibri Light" panose="020F03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 Light" panose="020F03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Calibri Light" panose="020F0302020204030204" pitchFamily="34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cs typeface="Calibri Light" panose="020F030202020403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alibri Light" panose="020F0302020204030204" pitchFamily="34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alibri Light" panose="020F0302020204030204" pitchFamily="34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 Light" panose="020F03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 Light" panose="020F030202020403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Calibri Light" panose="020F03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 Light" panose="020F030202020403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Calibri Light" panose="020F0302020204030204" pitchFamily="34" charset="0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cs typeface="Calibri Light" panose="020F030202020403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alibri Light" panose="020F0302020204030204" pitchFamily="34" charset="0"/>
                                            </a:rPr>
                                            <m:t>𝑚</m:t>
                                          </m:r>
                                        </m:e>
                                        <m:sub>
                                          <m:r>
                                            <a:rPr kumimoji="0" lang="en-US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Calibri Light" panose="020F0302020204030204" pitchFamily="34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libri Light" panose="020F03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acc>
                            <m:accPr>
                              <m:chr m:val="⃗"/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Calibri Light" panose="020F030202020403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Calibri Light" panose="020F03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 Light" panose="020F0302020204030204" pitchFamily="34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libri Light" panose="020F0302020204030204" pitchFamily="34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acc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 Light" panose="020F0302020204030204" pitchFamily="34" charset="0"/>
                            </a:rPr>
                            <m:t>⋅</m:t>
                          </m:r>
                          <m:d>
                            <m:d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 Light" panose="020F030202020403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ordia New" panose="020B0304020202020204" pitchFamily="34" charset="-34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ordia New" panose="020B0304020202020204" pitchFamily="34" charset="-34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ordia New" panose="020B0304020202020204" pitchFamily="34" charset="-34"/>
                        </a:rPr>
                        <m:t>−</m:t>
                      </m:r>
                      <m:f>
                        <m:f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𝑖𝑗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  <m:t>𝑑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𝑉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  <m:t>𝑑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𝑟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𝑖𝑗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kumimoji="0" 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⋅</m:t>
                              </m:r>
                              <m:acc>
                                <m:accPr>
                                  <m:chr m:val="⃗"/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</m:ctrlPr>
                                </m:sSubSup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Cordia New" panose="020B0304020202020204" pitchFamily="34" charset="-34"/>
                            </a:rPr>
                            <m:t>+</m:t>
                          </m:r>
                          <m:f>
                            <m:fPr>
                              <m:ctrlP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𝑖𝑗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kumimoji="0" lang="en-US" sz="1800" b="0" i="0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⋅</m:t>
                              </m:r>
                              <m:acc>
                                <m:accPr>
                                  <m:chr m:val="⃗"/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kumimoji="0" 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DengXian" panose="02010600030101010101" pitchFamily="2" charset="-122"/>
                                          <a:cs typeface="Cordia New" panose="020B0304020202020204" pitchFamily="34" charset="-34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</m:num>
                            <m:den>
                              <m:r>
                                <a:rPr kumimoji="0" 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ordia New" panose="020B0304020202020204" pitchFamily="34" charset="-34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</m:ctrlPr>
                                </m:sSubSupPr>
                                <m:e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kumimoji="0" lang="en-US" sz="18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DengXian" panose="02010600030101010101" pitchFamily="2" charset="-122"/>
                                      <a:cs typeface="Cordia New" panose="020B0304020202020204" pitchFamily="34" charset="-34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th-TH" sz="1800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691124C-96C4-408F-AF24-82AB8C3D56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657" y="698250"/>
                <a:ext cx="10407001" cy="302503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กล่องข้อความ 57">
                <a:extLst>
                  <a:ext uri="{FF2B5EF4-FFF2-40B4-BE49-F238E27FC236}">
                    <a16:creationId xmlns:a16="http://schemas.microsoft.com/office/drawing/2014/main" id="{0452FE8E-F1C4-486E-90AB-B46BEE6295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00887" y="4087566"/>
                <a:ext cx="10128740" cy="1677703"/>
              </a:xfrm>
              <a:prstGeom prst="rect">
                <a:avLst/>
              </a:prstGeom>
              <a:noFill/>
            </p:spPr>
            <p:txBody>
              <a:bodyPr vert="horz" wrap="square" lIns="91440" tIns="45720" rIns="91440" bIns="45720" rtlCol="0">
                <a:sp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457200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  <a:defRPr/>
                </a:pP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th-TH" sz="16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6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th-TH" sz="16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th-TH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16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th-TH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th-TH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th-TH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th-TH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𝑖𝑗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US" sz="16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th-TH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160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h-TH" sz="1600" dirty="0">
                    <a:solidFill>
                      <a:prstClr val="black"/>
                    </a:solidFill>
                    <a:latin typeface="Calibri Light" panose="020F0302020204030204"/>
                    <a:cs typeface="Cordia New" panose="020B0304020202020204" pitchFamily="34" charset="-34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th-TH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h-TH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sz="1600" dirty="0">
                  <a:solidFill>
                    <a:prstClr val="black"/>
                  </a:solidFill>
                  <a:latin typeface="Calibri Light" panose="020F0302020204030204"/>
                </a:endParaRPr>
              </a:p>
              <a:p>
                <a:r>
                  <a:rPr lang="en-US" sz="1600" dirty="0">
                    <a:solidFill>
                      <a:prstClr val="black"/>
                    </a:solidFill>
                    <a:latin typeface="Calibri Light" panose="020F0302020204030204"/>
                  </a:rPr>
                  <a:t>Fitted parameters</a:t>
                </a:r>
                <a:endParaRPr lang="th-TH" sz="1600" dirty="0">
                  <a:solidFill>
                    <a:prstClr val="black"/>
                  </a:solidFill>
                  <a:latin typeface="Calibri Light" panose="020F0302020204030204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+mj-lt"/>
                  </a:rPr>
                  <a:t>(</a:t>
                </a:r>
                <a:r>
                  <a:rPr lang="en-US" sz="1600" i="1" dirty="0">
                    <a:latin typeface="+mj-lt"/>
                  </a:rPr>
                  <a:t>a, b</a:t>
                </a:r>
                <a:r>
                  <a:rPr lang="en-US" sz="1600" dirty="0">
                    <a:latin typeface="+mj-lt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>
                    <a:latin typeface="+mj-lt"/>
                  </a:rPr>
                  <a:t>,</a:t>
                </a:r>
                <a:r>
                  <a:rPr lang="th-TH" sz="16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h-TH" sz="1600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>
                    <a:latin typeface="+mj-lt"/>
                  </a:rPr>
                  <a:t>) = (67413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600" smtClean="0">
                            <a:latin typeface="Cambria Math" panose="02040503050406030204" pitchFamily="18" charset="0"/>
                          </a:rPr>
                          <m:t>MeV</m:t>
                        </m:r>
                      </m:e>
                      <m:sup>
                        <m:r>
                          <a:rPr lang="en-US" sz="160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+mj-lt"/>
                  </a:rPr>
                  <a:t>, 35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MeV</m:t>
                    </m:r>
                  </m:oMath>
                </a14:m>
                <a:r>
                  <a:rPr lang="en-US" sz="1600" dirty="0">
                    <a:latin typeface="+mj-lt"/>
                  </a:rPr>
                  <a:t>, 31.7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MeV</m:t>
                        </m:r>
                      </m:e>
                      <m:sup>
                        <m:r>
                          <a:rPr lang="en-US" sz="1600" smtClean="0">
                            <a:latin typeface="Cambria Math" panose="02040503050406030204" pitchFamily="18" charset="0"/>
                          </a:rPr>
                          <m:t>1/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smtClean="0">
                        <a:latin typeface="Cambria Math" panose="02040503050406030204" pitchFamily="18" charset="0"/>
                      </a:rPr>
                      <m:t>, 0.72</m:t>
                    </m:r>
                  </m:oMath>
                </a14:m>
                <a:r>
                  <a:rPr lang="en-US" sz="1600" dirty="0">
                    <a:latin typeface="+mj-lt"/>
                  </a:rPr>
                  <a:t>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h-TH" sz="16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h-TH" sz="16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ave</m:t>
                        </m:r>
                      </m:sub>
                    </m:sSub>
                    <m:d>
                      <m:dPr>
                        <m:ctrlP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acc>
                          <m:accPr>
                            <m:chr m:val="̅"/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600" dirty="0">
                    <a:latin typeface="+mj-lt"/>
                  </a:rPr>
                  <a:t> = 3068 MeV,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h-TH" sz="16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h-TH" sz="16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ave</m:t>
                        </m:r>
                      </m:sub>
                    </m:sSub>
                    <m:d>
                      <m:dPr>
                        <m:ctrlP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acc>
                          <m:accPr>
                            <m:chr m:val="̅"/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600" dirty="0">
                    <a:latin typeface="+mj-lt"/>
                  </a:rPr>
                  <a:t> = 9445 MeV,</a:t>
                </a:r>
                <a:endParaRPr lang="th-TH" sz="1600" dirty="0">
                  <a:latin typeface="+mj-lt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th-TH" sz="16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smtClean="0">
                            <a:latin typeface="Cambria Math" panose="02040503050406030204" pitchFamily="18" charset="0"/>
                          </a:rPr>
                          <m:t>u</m:t>
                        </m:r>
                      </m:sub>
                    </m:sSub>
                    <m:r>
                      <a:rPr lang="en-US" sz="160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h-TH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smtClean="0"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</m:sSub>
                    <m:r>
                      <a:rPr lang="en-US" sz="160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dirty="0">
                    <a:latin typeface="+mj-lt"/>
                  </a:rPr>
                  <a:t>420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MeV</m:t>
                    </m:r>
                  </m:oMath>
                </a14:m>
                <a:r>
                  <a:rPr lang="en-US" sz="1600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1270 </m:t>
                    </m:r>
                    <m:r>
                      <m:rPr>
                        <m:sty m:val="p"/>
                      </m:rPr>
                      <a:rPr lang="en-US" sz="1600" smtClean="0">
                        <a:latin typeface="Cambria Math" panose="02040503050406030204" pitchFamily="18" charset="0"/>
                      </a:rPr>
                      <m:t>MeV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th-TH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smtClean="0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4180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MeV</m:t>
                    </m:r>
                  </m:oMath>
                </a14:m>
                <a:endParaRPr lang="th-TH" sz="1600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กล่องข้อความ 57">
                <a:extLst>
                  <a:ext uri="{FF2B5EF4-FFF2-40B4-BE49-F238E27FC236}">
                    <a16:creationId xmlns:a16="http://schemas.microsoft.com/office/drawing/2014/main" id="{0452FE8E-F1C4-486E-90AB-B46BEE629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887" y="4087566"/>
                <a:ext cx="10128740" cy="1677703"/>
              </a:xfrm>
              <a:prstGeom prst="rect">
                <a:avLst/>
              </a:prstGeom>
              <a:blipFill>
                <a:blip r:embed="rId4"/>
                <a:stretch>
                  <a:fillRect l="-301" b="-4364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44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C4EF-3BBE-4EA6-9A82-C61AF2B78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3C65-B0EC-4F59-A4B9-2CA1EE04C007}" type="slidenum">
              <a:rPr lang="th-TH" smtClean="0"/>
              <a:t>4</a:t>
            </a:fld>
            <a:endParaRPr lang="th-TH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3CA374-E6DC-4944-B993-E856D8A9E8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6230" r="305"/>
          <a:stretch/>
        </p:blipFill>
        <p:spPr>
          <a:xfrm>
            <a:off x="799358" y="2415808"/>
            <a:ext cx="5246329" cy="2342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D1D76A-0591-4DC6-AEE4-D01E804414D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5903" r="-73"/>
          <a:stretch/>
        </p:blipFill>
        <p:spPr>
          <a:xfrm>
            <a:off x="6222755" y="2340951"/>
            <a:ext cx="5410070" cy="24156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630ABB-2711-4874-847B-B9BAAAFC924D}"/>
              </a:ext>
            </a:extLst>
          </p:cNvPr>
          <p:cNvSpPr txBox="1"/>
          <p:nvPr/>
        </p:nvSpPr>
        <p:spPr>
          <a:xfrm>
            <a:off x="697523" y="1907930"/>
            <a:ext cx="5478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Color matrix elements of light tetraquark states.</a:t>
            </a:r>
            <a:endParaRPr lang="th-TH" sz="20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95CBD0-3895-4159-801A-02CE45C8F032}"/>
              </a:ext>
            </a:extLst>
          </p:cNvPr>
          <p:cNvSpPr txBox="1"/>
          <p:nvPr/>
        </p:nvSpPr>
        <p:spPr>
          <a:xfrm>
            <a:off x="6222755" y="1883051"/>
            <a:ext cx="65498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j-lt"/>
              </a:rPr>
              <a:t>Spin matrix elements of light tetraquark states.</a:t>
            </a:r>
            <a:endParaRPr lang="th-TH" sz="200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162145-353B-45BD-8607-5D6B506FD4F4}"/>
              </a:ext>
            </a:extLst>
          </p:cNvPr>
          <p:cNvSpPr txBox="1"/>
          <p:nvPr/>
        </p:nvSpPr>
        <p:spPr>
          <a:xfrm>
            <a:off x="799358" y="4866151"/>
            <a:ext cx="16787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+mj-lt"/>
              </a:rPr>
              <a:t>(Zhao et. al., 2022)</a:t>
            </a:r>
            <a:endParaRPr lang="th-TH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781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FF2814-02BB-401B-BD7D-42837AF09E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31631" y="374894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+mj-lt"/>
                  </a:rPr>
                  <a:t>Meson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th-TH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p>
                              <m: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p>
                          </m:sSup>
                          <m:d>
                            <m:dPr>
                              <m:begChr m:val="|"/>
                              <m:endChr m:val="|"/>
                              <m:ctrlP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h-TH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th-TH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th-TH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th-TH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th-TH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th-TH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⋅</m:t>
                                  </m:r>
                                </m:fName>
                                <m:e>
                                  <m:sSubSup>
                                    <m:sSubSupPr>
                                      <m:ctrlPr>
                                        <a:rPr lang="th-TH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th-TH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th-TH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th-TH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th-TH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func>
                            </m:e>
                          </m:d>
                          <m:sSup>
                            <m:sSupPr>
                              <m:ctrlP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p>
                              <m:r>
                                <a:rPr lang="th-TH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th-TH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th-TH" sz="20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+mj-lt"/>
                  </a:rPr>
                  <a:t>Baryon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th-TH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p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  <m:d>
                          <m:dPr>
                            <m:begChr m:val="|"/>
                            <m:endChr m:val="|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h-TH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th-TH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th-TH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th-TH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h-TH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⋅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th-TH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th-TH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j</m:t>
                                </m:r>
                              </m:sub>
                            </m:sSub>
                          </m:e>
                        </m:d>
                        <m:sSup>
                          <m:sSupPr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p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</m:e>
                    </m:d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th-TH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latin typeface="+mj-lt"/>
                  </a:rPr>
                  <a:t>, </a:t>
                </a:r>
                <a:r>
                  <a:rPr lang="en-US" sz="2000" dirty="0" err="1">
                    <a:latin typeface="+mj-lt"/>
                  </a:rPr>
                  <a:t>i</a:t>
                </a:r>
                <a:r>
                  <a:rPr lang="en-US" sz="2000" dirty="0">
                    <a:latin typeface="+mj-lt"/>
                  </a:rPr>
                  <a:t>=1,2,3, </a:t>
                </a:r>
                <a:r>
                  <a:rPr lang="en-US" sz="2000" dirty="0" err="1">
                    <a:latin typeface="+mj-lt"/>
                  </a:rPr>
                  <a:t>i</a:t>
                </a:r>
                <a:r>
                  <a:rPr lang="en-US" sz="2000" dirty="0">
                    <a:latin typeface="+mj-lt"/>
                  </a:rPr>
                  <a:t>&lt;j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grow m:val="on"/>
                        <m:supHide m:val="on"/>
                        <m:ctrlPr>
                          <a:rPr lang="th-TH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th-TH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ⅈ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th-TH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th-TH" sz="20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th-TH" sz="20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acc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sSub>
                          <m:sSubPr>
                            <m:ctrlPr>
                              <a:rPr lang="th-TH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h-TH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⋅</m:t>
                            </m:r>
                            <m:acc>
                              <m:accPr>
                                <m:chr m:val="⃗"/>
                                <m:ctrlPr>
                                  <a:rPr lang="th-TH" sz="20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th-TH" sz="20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acc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=</a:t>
                </a:r>
                <a:r>
                  <a:rPr lang="th-TH" sz="20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⃗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⃗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)+</a:t>
                </a:r>
                <a:r>
                  <a:rPr lang="th-TH" sz="20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⃗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⃗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+</a:t>
                </a:r>
                <a:r>
                  <a:rPr lang="th-TH" sz="20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⃗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h-TH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acc>
                          <m:accPr>
                            <m:chr m:val="⃗"/>
                            <m:ctrlP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th-TH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</m:acc>
                      </m:e>
                      <m:sub>
                        <m: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h-TH" sz="20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FF2814-02BB-401B-BD7D-42837AF09E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1631" y="374894"/>
                <a:ext cx="10515600" cy="4351338"/>
              </a:xfrm>
              <a:blipFill>
                <a:blip r:embed="rId3"/>
                <a:stretch>
                  <a:fillRect l="-580" t="-1401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28AA3-52FA-48DE-B9A4-05A3112BC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3C65-B0EC-4F59-A4B9-2CA1EE04C007}" type="slidenum">
              <a:rPr lang="th-TH" smtClean="0"/>
              <a:t>5</a:t>
            </a:fld>
            <a:endParaRPr lang="th-TH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DB489E-6864-4BC5-9DEB-FE28D142C58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-2116" b="47136"/>
          <a:stretch/>
        </p:blipFill>
        <p:spPr>
          <a:xfrm>
            <a:off x="1304192" y="3226935"/>
            <a:ext cx="4208585" cy="26820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1FCCED-82A8-4598-92E6-2FE1C1CA8E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89431" y="3401832"/>
            <a:ext cx="3987312" cy="25071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9A6429-99C3-4971-B1FE-F0B297669FCA}"/>
              </a:ext>
            </a:extLst>
          </p:cNvPr>
          <p:cNvSpPr txBox="1"/>
          <p:nvPr/>
        </p:nvSpPr>
        <p:spPr>
          <a:xfrm>
            <a:off x="525339" y="6413698"/>
            <a:ext cx="88120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+mj-lt"/>
              </a:rPr>
              <a:t>Y. Yan, Applied Group Theory in Physics (Suranaree University of Technology, Nakhon Ratchasima, Thailand, 2020)</a:t>
            </a:r>
            <a:endParaRPr lang="th-TH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6576123"/>
      </p:ext>
    </p:extLst>
  </p:cSld>
  <p:clrMapOvr>
    <a:masterClrMapping/>
  </p:clrMapOvr>
</p:sld>
</file>

<file path=ppt/theme/theme1.xml><?xml version="1.0" encoding="utf-8"?>
<a:theme xmlns:a="http://schemas.openxmlformats.org/drawingml/2006/main" name="1_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454</Words>
  <Application>Microsoft Office PowerPoint</Application>
  <PresentationFormat>Widescreen</PresentationFormat>
  <Paragraphs>164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Segoe UI Historic</vt:lpstr>
      <vt:lpstr>1_ธีมของ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NATTAPAT TAGSINSIT</dc:creator>
  <cp:lastModifiedBy>NATTAPAT TAGSINSIT</cp:lastModifiedBy>
  <cp:revision>62</cp:revision>
  <dcterms:created xsi:type="dcterms:W3CDTF">2021-11-14T14:33:03Z</dcterms:created>
  <dcterms:modified xsi:type="dcterms:W3CDTF">2025-04-01T11:37:13Z</dcterms:modified>
</cp:coreProperties>
</file>