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64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决策 2"/>
          <p:cNvSpPr/>
          <p:nvPr/>
        </p:nvSpPr>
        <p:spPr>
          <a:xfrm>
            <a:off x="522514" y="538844"/>
            <a:ext cx="239484" cy="277586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82900" y="925830"/>
            <a:ext cx="5839460" cy="53168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09650" y="539115"/>
            <a:ext cx="2260600" cy="6921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cutflow</a:t>
            </a:r>
            <a:endParaRPr lang="en-US" altLang="zh-C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 spd="slow" advTm="3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决策 2"/>
          <p:cNvSpPr/>
          <p:nvPr/>
        </p:nvSpPr>
        <p:spPr>
          <a:xfrm>
            <a:off x="522514" y="538844"/>
            <a:ext cx="239484" cy="277586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95045" y="354965"/>
            <a:ext cx="61899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Systematic uncertainty</a:t>
            </a:r>
            <a:endParaRPr lang="en-US" altLang="zh-CN" sz="36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8" name="textbox 578"/>
              <p:cNvSpPr/>
              <p:nvPr/>
            </p:nvSpPr>
            <p:spPr>
              <a:xfrm>
                <a:off x="522605" y="1076960"/>
                <a:ext cx="11160125" cy="4465320"/>
              </a:xfrm>
              <a:prstGeom prst="rect">
                <a:avLst/>
              </a:prstGeom>
              <a:noFill/>
              <a:ln w="0" cap="flat">
                <a:noFill/>
                <a:prstDash val="solid"/>
                <a:miter lim="0"/>
              </a:ln>
            </p:spPr>
            <p:txBody>
              <a:bodyPr vert="horz" wrap="square" lIns="0" tIns="0" rIns="0" bIns="0"/>
              <a:p>
                <a:pPr algn="l" rtl="0" eaLnBrk="0">
                  <a:lnSpc>
                    <a:spcPct val="77000"/>
                  </a:lnSpc>
                </a:pPr>
                <a:endParaRPr sz="100" dirty="0">
                  <a:latin typeface="Arial" panose="020B0604020202020204"/>
                  <a:ea typeface="Arial" panose="020B0604020202020204"/>
                  <a:cs typeface="Arial" panose="020B0604020202020204"/>
                </a:endParaRPr>
              </a:p>
              <a:p>
                <a:pPr marL="12700" algn="l" rtl="0" eaLnBrk="0">
                  <a:lnSpc>
                    <a:spcPct val="84000"/>
                  </a:lnSpc>
                </a:pP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Wingdings" panose="05000000000000000000"/>
                    <a:ea typeface="Wingdings" panose="05000000000000000000"/>
                    <a:cs typeface="Wingdings" panose="05000000000000000000"/>
                  </a:rPr>
                  <a:t>n </a:t>
                </a:r>
                <a:r>
                  <a:rPr b="1"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Tracking and</a:t>
                </a:r>
                <a:r>
                  <a:rPr b="1"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b="1"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PID efficiencies for</a:t>
                </a:r>
                <a:r>
                  <a:rPr b="1"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b="1"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proton</a:t>
                </a:r>
                <a:endParaRPr dirty="0">
                  <a:latin typeface="Calibri" panose="020F0502020204030204"/>
                  <a:ea typeface="Calibri" panose="020F0502020204030204"/>
                  <a:cs typeface="Calibri" panose="020F0502020204030204"/>
                </a:endParaRPr>
              </a:p>
              <a:p>
                <a:pPr marL="285115" indent="-272415" algn="l" rtl="0" eaLnBrk="0">
                  <a:lnSpc>
                    <a:spcPct val="99000"/>
                  </a:lnSpc>
                  <a:spcBef>
                    <a:spcPts val="45"/>
                  </a:spcBef>
                  <a:tabLst>
                    <a:tab pos="138430" algn="l"/>
                  </a:tabLst>
                </a:pP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	</a:t>
                </a:r>
                <a:r>
                  <a:rPr kern="0" spc="9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 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uncertainties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on the tracking efficiency are estimated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using</a:t>
                </a:r>
                <a:r>
                  <a:rPr kern="0" spc="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control</a:t>
                </a:r>
                <a:r>
                  <a:rPr kern="0" spc="5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sample</a:t>
                </a:r>
                <a:r>
                  <a:rPr lang="en-US"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ea typeface="Cambria Math" panose="02040503050406030204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en-US" altLang="zh-CN" i="1">
                        <a:latin typeface="Cambria Math" panose="02040503050406030204" charset="0"/>
                        <a:ea typeface="Cambria Math" panose="02040503050406030204" charset="0"/>
                        <a:cs typeface="Arial" panose="020B0604020202020204" pitchFamily="34" charset="0"/>
                      </a:rPr>
                      <m:t>/</m:t>
                    </m:r>
                    <m:r>
                      <a:rPr lang="zh-CN" altLang="en-US">
                        <a:latin typeface="Cambria Math" panose="02040503050406030204" charset="0"/>
                        <a:cs typeface="Arial" panose="020B0604020202020204" pitchFamily="34" charset="0"/>
                      </a:rPr>
                      <m:t>𝜓</m:t>
                    </m:r>
                    <m:r>
                      <a:rPr lang="en-US" altLang="zh-CN">
                        <a:latin typeface="Cambria Math" panose="02040503050406030204" charset="0"/>
                        <a:cs typeface="Arial" panose="020B0604020202020204" pitchFamily="34" charset="0"/>
                      </a:rPr>
                      <m:t>→</m:t>
                    </m:r>
                    <m:r>
                      <a:rPr lang="en-US" altLang="zh-CN" i="1" dirty="0">
                        <a:solidFill>
                          <a:schemeClr val="tx1"/>
                        </a:solidFill>
                        <a:latin typeface="Cambria Math" panose="02040503050406030204" charset="0"/>
                        <a:ea typeface="+mj-ea"/>
                        <a:cs typeface="Cambria Math" panose="02040503050406030204" charset="0"/>
                        <a:sym typeface="+mn-lt"/>
                      </a:rPr>
                      <m:t>𝑝</m:t>
                    </m:r>
                    <m:acc>
                      <m:accPr>
                        <m:chr m:val="̅"/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acc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𝑝</m:t>
                        </m:r>
                      </m:e>
                    </m:acc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𝜋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𝜋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−</m:t>
                        </m:r>
                      </m:sup>
                    </m:sSup>
                  </m:oMath>
                </a14:m>
                <a:r>
                  <a:rPr sz="1200" kern="0" spc="-1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  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and</a:t>
                </a:r>
                <a:r>
                  <a:rPr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determined to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C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1.0%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for</a:t>
                </a:r>
                <a:r>
                  <a:rPr kern="0" spc="4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each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charged</a:t>
                </a:r>
                <a:r>
                  <a:rPr kern="0" spc="1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proton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4472C4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[1]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.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 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uncertainties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due to</a:t>
                </a:r>
                <a:r>
                  <a:rPr kern="0" spc="1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PID are studied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using the</a:t>
                </a:r>
                <a:r>
                  <a:rPr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control sample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lt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lt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−</m:t>
                        </m:r>
                      </m:sup>
                    </m:sSup>
                    <m:r>
                      <a:rPr lang="en-US" altLang="zh-CN">
                        <a:latin typeface="Cambria Math" panose="02040503050406030204" charset="0"/>
                        <a:cs typeface="Arial" panose="020B0604020202020204" pitchFamily="34" charset="0"/>
                      </a:rPr>
                      <m:t>→</m:t>
                    </m:r>
                    <m:r>
                      <a:rPr lang="en-US" altLang="zh-CN" i="1" dirty="0">
                        <a:solidFill>
                          <a:schemeClr val="tx1"/>
                        </a:solidFill>
                        <a:latin typeface="Cambria Math" panose="02040503050406030204" charset="0"/>
                        <a:ea typeface="+mj-ea"/>
                        <a:cs typeface="Cambria Math" panose="02040503050406030204" charset="0"/>
                        <a:sym typeface="+mn-lt"/>
                      </a:rPr>
                      <m:t>𝑝</m:t>
                    </m:r>
                    <m:acc>
                      <m:accPr>
                        <m:chr m:val="̅"/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acc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𝑝</m:t>
                        </m:r>
                      </m:e>
                    </m:acc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𝜋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0</m:t>
                        </m:r>
                      </m:sup>
                    </m:sSup>
                  </m:oMath>
                </a14:m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and are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estimated</a:t>
                </a:r>
                <a:r>
                  <a:rPr kern="0" spc="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to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</a:t>
                </a:r>
                <a:r>
                  <a:rPr kern="0" spc="1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C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1.0%</a:t>
                </a:r>
                <a:r>
                  <a:rPr kern="0" spc="20" dirty="0">
                    <a:solidFill>
                      <a:srgbClr val="C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for</a:t>
                </a:r>
                <a:r>
                  <a:rPr kern="0" spc="4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each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proto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n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4472C4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[2]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.</a:t>
                </a:r>
                <a:endParaRPr sz="1400" dirty="0">
                  <a:latin typeface="Arial" panose="020B0604020202020204"/>
                  <a:ea typeface="Arial" panose="020B0604020202020204"/>
                  <a:cs typeface="Arial" panose="020B0604020202020204"/>
                </a:endParaRPr>
              </a:p>
              <a:p>
                <a:pPr marL="12700" algn="l" rtl="0" eaLnBrk="0">
                  <a:lnSpc>
                    <a:spcPct val="84000"/>
                  </a:lnSpc>
                  <a:spcBef>
                    <a:spcPts val="425"/>
                  </a:spcBef>
                </a:pP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Wingdings" panose="05000000000000000000"/>
                    <a:ea typeface="Wingdings" panose="05000000000000000000"/>
                    <a:cs typeface="Wingdings" panose="05000000000000000000"/>
                  </a:rPr>
                  <a:t>n </a:t>
                </a:r>
                <a:r>
                  <a:rPr b="1"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Photon re</a:t>
                </a:r>
                <a:r>
                  <a:rPr b="1"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construction</a:t>
                </a:r>
                <a:endParaRPr dirty="0">
                  <a:latin typeface="Calibri" panose="020F0502020204030204"/>
                  <a:ea typeface="Calibri" panose="020F0502020204030204"/>
                  <a:cs typeface="Calibri" panose="020F0502020204030204"/>
                </a:endParaRPr>
              </a:p>
              <a:p>
                <a:pPr marL="12700" algn="l" rtl="0" eaLnBrk="0">
                  <a:lnSpc>
                    <a:spcPct val="99000"/>
                  </a:lnSpc>
                  <a:spcBef>
                    <a:spcPts val="30"/>
                  </a:spcBef>
                  <a:tabLst>
                    <a:tab pos="138430" algn="l"/>
                  </a:tabLst>
                </a:pP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	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 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uncertainty</a:t>
                </a:r>
                <a:r>
                  <a:rPr kern="0" spc="9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on the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photon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is studied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using the co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ntrol sample</a:t>
                </a:r>
                <a:r>
                  <a:rPr lang="en-US"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lt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lt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−</m:t>
                        </m:r>
                      </m:sup>
                    </m:sSup>
                    <m:r>
                      <a:rPr lang="en-US" altLang="zh-CN">
                        <a:latin typeface="Cambria Math" panose="02040503050406030204" charset="0"/>
                        <a:cs typeface="Arial" panose="020B0604020202020204" pitchFamily="34" charset="0"/>
                      </a:rPr>
                      <m:t>→</m:t>
                    </m:r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lt"/>
                          </a:rPr>
                          <m:t>𝑌</m:t>
                        </m:r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lt"/>
                          </a:rPr>
                          <m:t>𝜇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𝜇</m:t>
                        </m:r>
                      </m:e>
                      <m:sup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+mj-ea"/>
                            <a:cs typeface="Cambria Math" panose="02040503050406030204" charset="0"/>
                            <a:sym typeface="+mn-lt"/>
                          </a:rPr>
                          <m:t>−</m:t>
                        </m:r>
                      </m:sup>
                    </m:sSup>
                  </m:oMath>
                </a14:m>
                <a:r>
                  <a:rPr sz="1200" kern="0" spc="-1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  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and determined to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 </a:t>
                </a:r>
                <a:r>
                  <a:rPr kern="0" spc="-10" dirty="0">
                    <a:solidFill>
                      <a:srgbClr val="C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0.5%</a:t>
                </a:r>
                <a:r>
                  <a:rPr kern="0" spc="100" dirty="0">
                    <a:solidFill>
                      <a:srgbClr val="C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per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photon</a:t>
                </a:r>
                <a:r>
                  <a:rPr kern="0" spc="14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4472C4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[3]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.</a:t>
                </a:r>
                <a:endParaRPr sz="1400" dirty="0">
                  <a:latin typeface="Arial" panose="020B0604020202020204"/>
                  <a:ea typeface="Arial" panose="020B0604020202020204"/>
                  <a:cs typeface="Arial" panose="020B0604020202020204"/>
                </a:endParaRPr>
              </a:p>
              <a:p>
                <a:pPr marL="12700" algn="l" rtl="0" eaLnBrk="0">
                  <a:lnSpc>
                    <a:spcPct val="84000"/>
                  </a:lnSpc>
                  <a:spcBef>
                    <a:spcPts val="425"/>
                  </a:spcBef>
                </a:pP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Wingdings" panose="05000000000000000000"/>
                    <a:ea typeface="Wingdings" panose="05000000000000000000"/>
                    <a:cs typeface="Wingdings" panose="05000000000000000000"/>
                  </a:rPr>
                  <a:t>n </a:t>
                </a:r>
                <a:r>
                  <a:rPr b="1"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Kinemati</a:t>
                </a:r>
                <a:r>
                  <a:rPr b="1" kern="0" spc="-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 fit</a:t>
                </a:r>
                <a:endParaRPr dirty="0">
                  <a:latin typeface="Calibri" panose="020F0502020204030204"/>
                  <a:ea typeface="Calibri" panose="020F0502020204030204"/>
                  <a:cs typeface="Calibri" panose="020F0502020204030204"/>
                </a:endParaRPr>
              </a:p>
              <a:p>
                <a:pPr marL="12700" algn="l" rtl="0" eaLnBrk="0">
                  <a:lnSpc>
                    <a:spcPct val="84000"/>
                  </a:lnSpc>
                  <a:spcBef>
                    <a:spcPts val="270"/>
                  </a:spcBef>
                  <a:tabLst>
                    <a:tab pos="138430" algn="l"/>
                  </a:tabLst>
                </a:pP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	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 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 systematic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uncertainty</a:t>
                </a:r>
                <a:r>
                  <a:rPr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due to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kinematic fit</a:t>
                </a:r>
                <a:r>
                  <a:rPr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is estimated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by</a:t>
                </a:r>
                <a:r>
                  <a:rPr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comparing the</a:t>
                </a:r>
                <a:r>
                  <a:rPr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efficiency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before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and</a:t>
                </a:r>
                <a:r>
                  <a:rPr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after</a:t>
                </a:r>
                <a:r>
                  <a:rPr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applying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helix correction to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sz="1800"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+mn-ea"/>
                  </a:rPr>
                  <a:t>4.1%.</a:t>
                </a:r>
                <a:endParaRPr sz="1400" dirty="0">
                  <a:latin typeface="Arial" panose="020B0604020202020204"/>
                  <a:ea typeface="Arial" panose="020B0604020202020204"/>
                  <a:cs typeface="Arial" panose="020B0604020202020204"/>
                </a:endParaRPr>
              </a:p>
              <a:p>
                <a:pPr marL="12700" algn="l" rtl="0" eaLnBrk="0">
                  <a:lnSpc>
                    <a:spcPct val="86000"/>
                  </a:lnSpc>
                  <a:spcBef>
                    <a:spcPts val="425"/>
                  </a:spcBef>
                </a:pP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Wingdings" panose="05000000000000000000"/>
                    <a:ea typeface="Wingdings" panose="05000000000000000000"/>
                    <a:cs typeface="Wingdings" panose="05000000000000000000"/>
                  </a:rPr>
                  <a:t>n</a:t>
                </a:r>
                <a:r>
                  <a:rPr kern="0" spc="-120" dirty="0">
                    <a:solidFill>
                      <a:srgbClr val="000000">
                        <a:alpha val="100000"/>
                      </a:srgbClr>
                    </a:solidFill>
                    <a:latin typeface="Wingdings" panose="05000000000000000000"/>
                    <a:ea typeface="Wingdings" panose="05000000000000000000"/>
                    <a:cs typeface="Wingdings" panose="05000000000000000000"/>
                  </a:rPr>
                  <a:t> 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cos</a:t>
                </a:r>
                <a:r>
                  <a:rPr kern="0" spc="2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 θ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 </a:t>
                </a:r>
                <a:r>
                  <a:rPr b="1"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distribution</a:t>
                </a:r>
                <a:endParaRPr dirty="0">
                  <a:latin typeface="Calibri" panose="020F0502020204030204"/>
                  <a:ea typeface="Calibri" panose="020F0502020204030204"/>
                  <a:cs typeface="Calibri" panose="020F0502020204030204"/>
                </a:endParaRPr>
              </a:p>
              <a:p>
                <a:pPr marL="12700" algn="l" rtl="0" eaLnBrk="0">
                  <a:lnSpc>
                    <a:spcPct val="100000"/>
                  </a:lnSpc>
                  <a:spcBef>
                    <a:spcPts val="245"/>
                  </a:spcBef>
                  <a:tabLst>
                    <a:tab pos="138430" algn="l"/>
                  </a:tabLst>
                </a:pP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	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 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There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is a</a:t>
                </a:r>
                <a:r>
                  <a:rPr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discrepancy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between the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cos θ</a:t>
                </a:r>
                <a:r>
                  <a:rPr kern="0" spc="-10" baseline="-1700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p</a:t>
                </a:r>
                <a:r>
                  <a:rPr sz="1200" kern="0" spc="2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 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distribution from data</a:t>
                </a:r>
                <a:r>
                  <a:rPr kern="0" spc="8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and</a:t>
                </a:r>
                <a:r>
                  <a:rPr kern="0" spc="1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MC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simulation,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indica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ting that</a:t>
                </a:r>
                <a:r>
                  <a:rPr kern="0" spc="4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1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MC</a:t>
                </a:r>
                <a:r>
                  <a:rPr kern="0" spc="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generator</a:t>
                </a:r>
                <a:r>
                  <a:rPr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should</a:t>
                </a:r>
                <a:r>
                  <a:rPr kern="0" spc="9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more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complicated</a:t>
                </a:r>
                <a:r>
                  <a:rPr kern="0" spc="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than</a:t>
                </a:r>
                <a:r>
                  <a:rPr lang="en-US"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PHSP.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However, what we are concerned ab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out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is</a:t>
                </a:r>
                <a:r>
                  <a:rPr kern="0" spc="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corrected</a:t>
                </a:r>
                <a:r>
                  <a:rPr kern="0" spc="1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MC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efficiency.</a:t>
                </a:r>
                <a:r>
                  <a:rPr kern="0" spc="4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We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corrected</a:t>
                </a:r>
                <a:r>
                  <a:rPr kern="0" spc="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1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MC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based</a:t>
                </a:r>
                <a:r>
                  <a:rPr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on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data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cos θ</a:t>
                </a:r>
                <a:r>
                  <a:rPr kern="0" spc="-20" baseline="-1700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p</a:t>
                </a:r>
                <a:r>
                  <a:rPr sz="1200" kern="0" spc="20" dirty="0">
                    <a:solidFill>
                      <a:srgbClr val="000000">
                        <a:alpha val="100000"/>
                      </a:srgbClr>
                    </a:solidFill>
                    <a:latin typeface="Cambria Math" panose="02040503050406030204"/>
                    <a:ea typeface="Cambria Math" panose="02040503050406030204"/>
                    <a:cs typeface="Cambria Math" panose="02040503050406030204"/>
                  </a:rPr>
                  <a:t> 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distribution,</a:t>
                </a:r>
                <a:r>
                  <a:rPr kern="0" spc="3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and</a:t>
                </a:r>
                <a:r>
                  <a:rPr kern="0" spc="5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got</a:t>
                </a:r>
                <a:r>
                  <a:rPr kern="0" spc="4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the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efficiency</a:t>
                </a:r>
                <a:r>
                  <a:rPr kern="0" spc="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difference</a:t>
                </a:r>
                <a:r>
                  <a:rPr kern="0" spc="1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between</a:t>
                </a:r>
                <a:r>
                  <a:rPr kern="0" spc="1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before and after ”re-weight”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is</a:t>
                </a:r>
                <a:r>
                  <a:rPr lang="en-US"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  </a:t>
                </a:r>
                <a:r>
                  <a:rPr kern="0" spc="1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lang="en-US" kern="0" spc="1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1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, wh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ich</a:t>
                </a:r>
                <a:r>
                  <a:rPr kern="0" spc="9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is taken</a:t>
                </a:r>
                <a:r>
                  <a:rPr kern="0" spc="7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as the</a:t>
                </a:r>
                <a:r>
                  <a:rPr kern="0" spc="6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systematic</a:t>
                </a:r>
                <a:r>
                  <a:rPr kern="0" spc="10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 </a:t>
                </a:r>
                <a:r>
                  <a:rPr kern="0" spc="-20" dirty="0">
                    <a:solidFill>
                      <a:srgbClr val="000000">
                        <a:alpha val="100000"/>
                      </a:srgbClr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</a:rPr>
                  <a:t>uncertainty.</a:t>
                </a:r>
                <a:endParaRPr kern="0" spc="-20" dirty="0">
                  <a:solidFill>
                    <a:srgbClr val="000000">
                      <a:alpha val="100000"/>
                    </a:srgbClr>
                  </a:solidFill>
                  <a:latin typeface="Calibri" panose="020F0502020204030204"/>
                  <a:ea typeface="Calibri" panose="020F0502020204030204"/>
                  <a:cs typeface="Calibri" panose="020F0502020204030204"/>
                </a:endParaRPr>
              </a:p>
            </p:txBody>
          </p:sp>
        </mc:Choice>
        <mc:Fallback>
          <p:sp>
            <p:nvSpPr>
              <p:cNvPr id="578" name="textbox 5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05" y="1076960"/>
                <a:ext cx="11160125" cy="4465320"/>
              </a:xfrm>
              <a:prstGeom prst="rect">
                <a:avLst/>
              </a:prstGeom>
              <a:blipFill rotWithShape="1">
                <a:blip r:embed="rId1"/>
                <a:stretch>
                  <a:fillRect t="-611"/>
                </a:stretch>
              </a:blipFill>
              <a:ln w="0" cap="flat">
                <a:noFill/>
                <a:prstDash val="solid"/>
                <a:miter lim="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2" name="textbox 592"/>
          <p:cNvSpPr/>
          <p:nvPr/>
        </p:nvSpPr>
        <p:spPr>
          <a:xfrm>
            <a:off x="389890" y="5692775"/>
            <a:ext cx="11433810" cy="6572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ts val="1180"/>
              </a:lnSpc>
            </a:pP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[1] W.</a:t>
            </a:r>
            <a:r>
              <a:rPr sz="900" kern="0" spc="1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L.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Yuan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X.-C.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Ai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 X.-B.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Ji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S.-J.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Chen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Y.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Zhang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1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L.-H.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Wu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1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L.-L.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Wang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and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Y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Yuan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Study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of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tracking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efficiency</a:t>
            </a:r>
            <a:r>
              <a:rPr sz="900" kern="0" spc="13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and</a:t>
            </a:r>
            <a:r>
              <a:rPr sz="900" kern="0" spc="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its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systematic</a:t>
            </a:r>
            <a:r>
              <a:rPr sz="900" kern="0" spc="1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uncertainty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from</a:t>
            </a:r>
            <a:r>
              <a:rPr sz="900" kern="0" spc="-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J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/ψ</a:t>
            </a:r>
            <a:r>
              <a:rPr sz="900" kern="0" spc="15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→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pp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π</a:t>
            </a:r>
            <a:r>
              <a:rPr sz="900" kern="0" spc="-8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000" kern="0" spc="60" baseline="39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+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π</a:t>
            </a:r>
            <a:r>
              <a:rPr sz="900" kern="0" spc="-8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000" kern="0" spc="60" baseline="39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-</a:t>
            </a:r>
            <a:r>
              <a:rPr sz="700" kern="0" spc="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at</a:t>
            </a:r>
            <a:r>
              <a:rPr sz="900" kern="0" spc="1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BESIII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Chin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sz="900" kern="0" spc="1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Phys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 40,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026201</a:t>
            </a:r>
            <a:r>
              <a:rPr sz="900" kern="0" spc="14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(2016).</a:t>
            </a:r>
            <a:endParaRPr sz="9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12700" algn="l" rtl="0" eaLnBrk="0">
              <a:lnSpc>
                <a:spcPct val="99000"/>
              </a:lnSpc>
              <a:spcBef>
                <a:spcPts val="35"/>
              </a:spcBef>
            </a:pP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[2]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M.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Ablikim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i="1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et</a:t>
            </a:r>
            <a:r>
              <a:rPr sz="900" i="1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i="1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al</a:t>
            </a:r>
            <a:r>
              <a:rPr sz="900" i="1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sz="900" i="1" kern="0" spc="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BESIII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Collaboration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),</a:t>
            </a:r>
            <a:r>
              <a:rPr sz="900" kern="0" spc="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Study</a:t>
            </a:r>
            <a:r>
              <a:rPr sz="900" kern="0" spc="7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of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ψ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(3686)</a:t>
            </a:r>
            <a:r>
              <a:rPr sz="900" kern="0" spc="14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→ </a:t>
            </a:r>
            <a:r>
              <a:rPr sz="1400" kern="0" spc="50" baseline="3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π</a:t>
            </a:r>
            <a:r>
              <a:rPr sz="1000" kern="0" spc="50" baseline="5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0</a:t>
            </a:r>
            <a:r>
              <a:rPr sz="700" kern="0" spc="-7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400" kern="0" spc="0" baseline="3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h</a:t>
            </a:r>
            <a:r>
              <a:rPr sz="1000" kern="0" spc="0" baseline="-14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c</a:t>
            </a:r>
            <a:r>
              <a:rPr sz="1400" kern="0" spc="50" baseline="-100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h</a:t>
            </a:r>
            <a:r>
              <a:rPr sz="1000" kern="0" spc="0" baseline="-19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c</a:t>
            </a:r>
            <a:r>
              <a:rPr sz="700" kern="0" spc="5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→ </a:t>
            </a:r>
            <a:r>
              <a:rPr sz="1400" kern="0" spc="50" baseline="-3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Yη</a:t>
            </a:r>
            <a:r>
              <a:rPr sz="900" kern="0" spc="-15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000" kern="0" spc="0" baseline="-5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c</a:t>
            </a:r>
            <a:r>
              <a:rPr sz="700" kern="0" spc="5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via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1400" kern="0" spc="50" baseline="-3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η</a:t>
            </a:r>
            <a:r>
              <a:rPr sz="900" kern="0" spc="-14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000" kern="0" spc="0" baseline="-5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c</a:t>
            </a:r>
            <a:r>
              <a:rPr sz="700" kern="0" spc="5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exclusive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decays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1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Phys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sz="900" kern="0" spc="13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Rev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.</a:t>
            </a:r>
            <a:r>
              <a:rPr sz="900" kern="0" spc="13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D 86,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092009</a:t>
            </a:r>
            <a:r>
              <a:rPr sz="900" kern="0" spc="14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(2012).</a:t>
            </a:r>
            <a:endParaRPr sz="9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12700" algn="l" rtl="0" eaLnBrk="0">
              <a:lnSpc>
                <a:spcPct val="96000"/>
              </a:lnSpc>
              <a:spcBef>
                <a:spcPts val="5"/>
              </a:spcBef>
            </a:pP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[3] V.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Prasad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-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M.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Ablikim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</a:t>
            </a:r>
            <a:r>
              <a:rPr sz="900" kern="0" spc="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Study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of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photon</a:t>
            </a:r>
            <a:r>
              <a:rPr sz="900" kern="0" spc="1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detection</a:t>
            </a:r>
            <a:r>
              <a:rPr sz="900" kern="0" spc="1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efficiency</a:t>
            </a:r>
            <a:r>
              <a:rPr sz="900" kern="0" spc="15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in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e</a:t>
            </a:r>
            <a:r>
              <a:rPr sz="900" kern="0" spc="-8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000" kern="0" spc="100" baseline="28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+</a:t>
            </a:r>
            <a:r>
              <a:rPr sz="700" kern="0" spc="-6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e</a:t>
            </a:r>
            <a:r>
              <a:rPr sz="1000" kern="0" spc="100" baseline="28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-</a:t>
            </a:r>
            <a:r>
              <a:rPr sz="700" kern="0" spc="1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 </a:t>
            </a:r>
            <a:r>
              <a:rPr sz="900" kern="0" spc="1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→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400" kern="0" spc="100" baseline="3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Yμ</a:t>
            </a:r>
            <a:r>
              <a:rPr sz="1000" kern="0" spc="100" baseline="5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+</a:t>
            </a:r>
            <a:r>
              <a:rPr sz="1400" kern="0" spc="100" baseline="3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μ</a:t>
            </a:r>
            <a:r>
              <a:rPr sz="900" kern="0" spc="-11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 </a:t>
            </a:r>
            <a:r>
              <a:rPr sz="1000" kern="0" spc="100" baseline="28000" dirty="0">
                <a:solidFill>
                  <a:srgbClr val="000000">
                    <a:alpha val="100000"/>
                  </a:srgbClr>
                </a:solidFill>
                <a:latin typeface="Cambria Math" panose="02040503050406030204"/>
                <a:ea typeface="Cambria Math" panose="02040503050406030204"/>
                <a:cs typeface="Cambria Math" panose="02040503050406030204"/>
              </a:rPr>
              <a:t>-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process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,[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Online</a:t>
            </a: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]</a:t>
            </a:r>
            <a:r>
              <a:rPr sz="900" kern="0" spc="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         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sz="1600" baseline="130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63470" y="4972050"/>
            <a:ext cx="191770" cy="1466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 spd="slow" advTm="3000">
    <p:fade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ISLIDE.ICON" val="#107308;"/>
  <p:tag name="KSO_WM_SLIDE_ID" val="custom2020442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21"/>
  <p:tag name="KSO_WM_SLIDE_LAYOUT" val="a_e"/>
  <p:tag name="KSO_WM_SLIDE_LAYOUT_CNT" val="1_1"/>
</p:tagLst>
</file>

<file path=ppt/tags/tag64.xml><?xml version="1.0" encoding="utf-8"?>
<p:tagLst xmlns:p="http://schemas.openxmlformats.org/presentationml/2006/main">
  <p:tag name="ISLIDE.ICON" val="#107308;"/>
  <p:tag name="KSO_WM_SLIDE_ID" val="custom20204421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421"/>
  <p:tag name="KSO_WM_SLIDE_LAYOUT" val="a_e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1847</Words>
  <Application>WPS 演示</Application>
  <PresentationFormat>宽屏</PresentationFormat>
  <Paragraphs>21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Arial</vt:lpstr>
      <vt:lpstr>Times New Roman</vt:lpstr>
      <vt:lpstr>Wingdings</vt:lpstr>
      <vt:lpstr>Calibri</vt:lpstr>
      <vt:lpstr>Cambria Math</vt:lpstr>
      <vt:lpstr>Cambria Math</vt:lpstr>
      <vt:lpstr>MS Mincho</vt:lpstr>
      <vt:lpstr>Segoe Print</vt:lpstr>
      <vt:lpstr>WPS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常甜甜</cp:lastModifiedBy>
  <cp:revision>156</cp:revision>
  <dcterms:created xsi:type="dcterms:W3CDTF">2019-06-19T02:08:00Z</dcterms:created>
  <dcterms:modified xsi:type="dcterms:W3CDTF">2025-04-01T09:55:35Z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E4A9BD49DBF2419484E30A63E4CB6BBA_11</vt:lpwstr>
  </property>
</Properties>
</file>