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6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Group meeting</a:t>
            </a:r>
            <a:endParaRPr lang="en-US" altLang="zh-CN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张旺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/>
              <a:t>2025.4.3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325" y="186125"/>
            <a:ext cx="10969200" cy="705600"/>
          </a:xfrm>
        </p:spPr>
        <p:txBody>
          <a:bodyPr/>
          <a:p>
            <a:pPr marL="571500" indent="-571500">
              <a:buFont typeface="Wingdings" panose="05000000000000000000" charset="0"/>
              <a:buChar char="ü"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Ks_lammva&gt;0.2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85" y="923925"/>
            <a:ext cx="3752850" cy="2818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/>
              <p:nvPr>
                <p:custDataLst>
                  <p:tags r:id="rId2"/>
                </p:custDataLst>
              </p:nvPr>
            </p:nvGraphicFramePr>
            <p:xfrm>
              <a:off x="5353050" y="1440815"/>
              <a:ext cx="5490210" cy="50425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165"/>
                    <a:gridCol w="2081530"/>
                    <a:gridCol w="1241425"/>
                    <a:gridCol w="1101090"/>
                  </a:tblGrid>
                  <a:tr h="6858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Target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Selection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signal efficiency</a:t>
                          </a:r>
                          <a:endParaRPr lang="en-US" altLang="zh-CN" sz="1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SCF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8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Baseline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33.06%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24.57%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800">
                    <a:tc rowSpan="2"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gamma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coshelicity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32.49%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24.51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165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gamma_E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19.53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7.80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50850">
                    <a:tc rowSpan="3"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charset="0"/>
                              <a:cs typeface="Times New Roman" panose="02020603050405020304" charset="0"/>
                              <a:sym typeface="+mn-ea"/>
                            </a:rPr>
                            <a:t> mass window</a:t>
                          </a:r>
                          <a:endParaRPr lang="en-US" altLang="zh-CN" sz="1400" dirty="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19.32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7.44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daughterAngle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19.29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7.40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165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chiSqrd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18.39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6.94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53390">
                    <a:tc rowSpan="4"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altLang="zh-CN" sz="14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sz="1400" dirty="0">
                              <a:latin typeface="Times New Roman" panose="02020603050405020304" charset="0"/>
                              <a:cs typeface="Times New Roman" panose="02020603050405020304" charset="0"/>
                              <a:sym typeface="+mn-ea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charset="0"/>
                              <a:cs typeface="Times New Roman" panose="02020603050405020304" charset="0"/>
                              <a:sym typeface="+mn-ea"/>
                            </a:rPr>
                            <a:t>mass window</a:t>
                          </a:r>
                          <a:endParaRPr lang="en-US" altLang="zh-CN" sz="1400" dirty="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17.15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V0mva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15.84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165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lammva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15.77%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6.53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goodBelleKshort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14.93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6.51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/>
              <p:nvPr>
                <p:custDataLst>
                  <p:tags r:id="rId3"/>
                </p:custDataLst>
              </p:nvPr>
            </p:nvGraphicFramePr>
            <p:xfrm>
              <a:off x="5353050" y="1440815"/>
              <a:ext cx="5490210" cy="50425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165"/>
                    <a:gridCol w="2081530"/>
                    <a:gridCol w="1241425"/>
                    <a:gridCol w="1101090"/>
                  </a:tblGrid>
                  <a:tr h="6858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Target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Selection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signal efficiency</a:t>
                          </a:r>
                          <a:endParaRPr lang="en-US" altLang="zh-CN" sz="1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SCF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8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Baseline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33.06%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24.57%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800">
                    <a:tc rowSpan="2"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gamma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coshelicity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32.49%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24.51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165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gamma_E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19.53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7.80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50850"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19.32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7.44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daughterAngle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19.29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7.40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165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chiSqrd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18.39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6.94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53390">
                    <a:tc row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17.15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V0mva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15.84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165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lammva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15.77%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6.53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431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goodBelleKshort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14.93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6.51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85" y="3816985"/>
            <a:ext cx="3733165" cy="28282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125" y="789305"/>
            <a:ext cx="2933700" cy="6515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3825" y="0"/>
            <a:ext cx="4448175" cy="1095375"/>
          </a:xfrm>
          <a:prstGeom prst="rect">
            <a:avLst/>
          </a:prstGeom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8045" y="161360"/>
            <a:ext cx="10969200" cy="705600"/>
          </a:xfrm>
        </p:spPr>
        <p:txBody>
          <a:bodyPr/>
          <a:p>
            <a:pPr marL="571500" indent="-571500">
              <a:buFont typeface="Wingdings" panose="05000000000000000000" charset="0"/>
              <a:buChar char="ü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Continuum Suppression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4465" y="2076450"/>
            <a:ext cx="5803900" cy="668020"/>
          </a:xfrm>
        </p:spPr>
        <p:txBody>
          <a:bodyPr/>
          <a:p>
            <a:pPr marL="457200" lvl="1" indent="0">
              <a:buNone/>
            </a:pPr>
            <a:r>
              <a:rPr lang="en-US" altLang="zh-CN" sz="900"/>
              <a:t>Train:400000 evevts each for signal and qqbar</a:t>
            </a:r>
            <a:endParaRPr lang="en-US" altLang="zh-CN" sz="900"/>
          </a:p>
          <a:p>
            <a:pPr marL="457200" lvl="1" indent="0">
              <a:buNone/>
            </a:pPr>
            <a:r>
              <a:rPr lang="en-US" altLang="zh-CN" sz="900"/>
              <a:t>Test:</a:t>
            </a:r>
            <a:r>
              <a:rPr lang="en-US" altLang="zh-CN" sz="900">
                <a:sym typeface="+mn-ea"/>
              </a:rPr>
              <a:t>100000 evevts each for signal and qqbar</a:t>
            </a:r>
            <a:endParaRPr lang="en-US" altLang="zh-CN" sz="90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80" y="2870835"/>
            <a:ext cx="5996305" cy="3357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45" y="0"/>
            <a:ext cx="5654040" cy="300863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64465" y="1153160"/>
            <a:ext cx="4768850" cy="92329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Total 15 variables used in FBDT training</a:t>
            </a:r>
            <a:endParaRPr lang="en-US" altLang="zh-CN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Event shape variables</a:t>
            </a:r>
            <a:endParaRPr lang="en-US" altLang="zh-CN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Vertex fit variables</a:t>
            </a: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75" y="2744470"/>
            <a:ext cx="5978525" cy="34334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13220" y="3106420"/>
            <a:ext cx="2011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Train:0.998740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Test:0.998413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文本框 22"/>
          <p:cNvSpPr txBox="1"/>
          <p:nvPr/>
        </p:nvSpPr>
        <p:spPr>
          <a:xfrm>
            <a:off x="4385310" y="740410"/>
            <a:ext cx="1444625" cy="37274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CSMVA &gt; 0.9</a:t>
            </a:r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85" y="836930"/>
            <a:ext cx="3809024" cy="2844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3700145"/>
            <a:ext cx="3947795" cy="29057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970" y="1630680"/>
            <a:ext cx="5509895" cy="333057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charset="0"/>
              <a:buChar char="ü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Continuum Suppression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charset="0"/>
              <a:buChar char="ü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Cut flow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5340" y="555625"/>
            <a:ext cx="405544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/>
              <p:nvPr>
                <p:custDataLst>
                  <p:tags r:id="rId2"/>
                </p:custDataLst>
              </p:nvPr>
            </p:nvGraphicFramePr>
            <p:xfrm>
              <a:off x="260350" y="1148715"/>
              <a:ext cx="6381115" cy="386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9520"/>
                    <a:gridCol w="2418715"/>
                    <a:gridCol w="1443355"/>
                    <a:gridCol w="1279525"/>
                  </a:tblGrid>
                  <a:tr h="48450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Target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Selection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signal efficiency</a:t>
                          </a:r>
                          <a:endParaRPr lang="en-US" altLang="zh-CN" sz="1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SCF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Baseline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33.06%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24.57%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rowSpan="2"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gamma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coshelicity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32.49%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24.51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gamma_E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19.53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7.80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18135">
                    <a:tc rowSpan="3"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charset="0"/>
                              <a:cs typeface="Times New Roman" panose="02020603050405020304" charset="0"/>
                              <a:sym typeface="+mn-ea"/>
                            </a:rPr>
                            <a:t> mass window</a:t>
                          </a:r>
                          <a:endParaRPr lang="en-US" altLang="zh-CN" sz="1400" dirty="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19.32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7.44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daughterAngle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19.29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7.40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chiSqrd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18.39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6.94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rowSpan="4"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altLang="zh-CN" sz="14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sz="1400" dirty="0">
                              <a:latin typeface="Times New Roman" panose="02020603050405020304" charset="0"/>
                              <a:cs typeface="Times New Roman" panose="02020603050405020304" charset="0"/>
                              <a:sym typeface="+mn-ea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charset="0"/>
                              <a:cs typeface="Times New Roman" panose="02020603050405020304" charset="0"/>
                              <a:sym typeface="+mn-ea"/>
                            </a:rPr>
                            <a:t>mass window</a:t>
                          </a:r>
                          <a:endParaRPr lang="en-US" altLang="zh-CN" sz="1400" dirty="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17.15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V0mva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15.84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lammva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15.77%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6.53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goodBelleKshort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14.93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6.51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 b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CS</a:t>
                          </a:r>
                          <a:endParaRPr lang="en-US" altLang="zh-CN" sz="1400" b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CSMVA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14.36%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6.24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/>
              <p:nvPr>
                <p:custDataLst>
                  <p:tags r:id="rId3"/>
                </p:custDataLst>
              </p:nvPr>
            </p:nvGraphicFramePr>
            <p:xfrm>
              <a:off x="260350" y="1148715"/>
              <a:ext cx="6381115" cy="386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9520"/>
                    <a:gridCol w="2418715"/>
                    <a:gridCol w="1443355"/>
                    <a:gridCol w="1279525"/>
                  </a:tblGrid>
                  <a:tr h="48450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Target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Selection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signal efficiency</a:t>
                          </a:r>
                          <a:endParaRPr lang="en-US" altLang="zh-CN" sz="1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SCF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Baseline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33.06%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24.57%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rowSpan="2"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gamma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coshelicity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32.49%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24.51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gamma_E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19.53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7.80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18135"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19.32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7.44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daughterAngle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19.29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zh-CN" altLang="en-US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7.40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chiSqrd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18.39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6.94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20040">
                    <a:tc row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17.15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V0mva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15.84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lammva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15.77%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6.53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 vMerge="1"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goodBelleKshort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14.93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6.51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  <a:tr h="3048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 b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CS</a:t>
                          </a:r>
                          <a:endParaRPr lang="en-US" altLang="zh-CN" sz="1400" b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CSMVA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/>
                            <a:t>14.36%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400">
                              <a:sym typeface="+mn-ea"/>
                            </a:rPr>
                            <a:t>6.24</a:t>
                          </a:r>
                          <a:r>
                            <a:rPr lang="en-US" altLang="zh-CN" sz="1400">
                              <a:sym typeface="+mn-ea"/>
                            </a:rPr>
                            <a:t>%</a:t>
                          </a:r>
                          <a:endParaRPr lang="en-US" altLang="zh-CN" sz="1400"/>
                        </a:p>
                      </a:txBody>
                      <a:tcPr anchor="ctr" anchorCtr="0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340" y="3440430"/>
            <a:ext cx="3997700" cy="28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20470" y="556196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99.99% bkg off</a:t>
            </a:r>
            <a:endParaRPr lang="en-US" altLang="zh-CN"/>
          </a:p>
          <a:p>
            <a:r>
              <a:rPr lang="en-US" altLang="zh-CN"/>
              <a:t>65.09% signal remain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7021195" y="6363335"/>
            <a:ext cx="45034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*scale to 365 fb</a:t>
            </a:r>
            <a:r>
              <a:rPr lang="en-US" altLang="zh-CN" sz="1600" baseline="30000"/>
              <a:t>-1</a:t>
            </a:r>
            <a:r>
              <a:rPr lang="en-US" altLang="zh-CN" sz="1600"/>
              <a:t> , siganl is scaled to half of bkg</a:t>
            </a:r>
            <a:endParaRPr lang="en-US" altLang="zh-CN" sz="160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519430" y="413385"/>
            <a:ext cx="3108325" cy="137287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charset="0"/>
              <a:buChar char="p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Ongoing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1028700" lvl="1" indent="-571500">
              <a:buFont typeface="Wingdings" panose="05000000000000000000" charset="0"/>
              <a:buChar char="p"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BBbar background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marL="1028700" lvl="1" indent="-571500">
              <a:buFont typeface="Wingdings" panose="05000000000000000000" charset="0"/>
              <a:buChar char="p"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MC Fit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marL="1028700" lvl="1" indent="-571500">
              <a:buFont typeface="Wingdings" panose="05000000000000000000" charset="0"/>
              <a:buChar char="p"/>
            </a:pP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028700" lvl="1" indent="-571500">
              <a:buFont typeface="Wingdings" panose="05000000000000000000" charset="0"/>
              <a:buChar char="p"/>
            </a:pP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2302510"/>
            <a:ext cx="4476750" cy="15335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3570" y="18205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peaking bkg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" y="4123055"/>
            <a:ext cx="4581525" cy="1171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40" y="2383790"/>
            <a:ext cx="4524375" cy="2628900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TABLE_ENDDRAG_ORIGIN_RECT" val="432*397"/>
  <p:tag name="TABLE_ENDDRAG_RECT" val="414*100*432*397"/>
</p:tagLst>
</file>

<file path=ppt/tags/tag65.xml><?xml version="1.0" encoding="utf-8"?>
<p:tagLst xmlns:p="http://schemas.openxmlformats.org/presentationml/2006/main">
  <p:tag name="TABLE_ENDDRAG_ORIGIN_RECT" val="432*397"/>
  <p:tag name="TABLE_ENDDRAG_RECT" val="414*100*432*397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TABLE_ENDDRAG_ORIGIN_RECT" val="502*318"/>
  <p:tag name="TABLE_ENDDRAG_RECT" val="25*178*502*31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TABLE_ENDDRAG_ORIGIN_RECT" val="502*318"/>
  <p:tag name="TABLE_ENDDRAG_RECT" val="25*178*502*31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WPS 演示</Application>
  <PresentationFormat>宽屏</PresentationFormat>
  <Paragraphs>230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Times New Roman</vt:lpstr>
      <vt:lpstr>Cambria Math</vt:lpstr>
      <vt:lpstr>MS Mincho</vt:lpstr>
      <vt:lpstr>SWAstro</vt:lpstr>
      <vt:lpstr>微软雅黑</vt:lpstr>
      <vt:lpstr>Arial Unicode MS</vt:lpstr>
      <vt:lpstr>Calibri</vt:lpstr>
      <vt:lpstr>WPS</vt:lpstr>
      <vt:lpstr>Group meeting</vt:lpstr>
      <vt:lpstr>Ks_lammva&gt;0.2</vt:lpstr>
      <vt:lpstr>Continuum Suppression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张旺</cp:lastModifiedBy>
  <cp:revision>173</cp:revision>
  <dcterms:created xsi:type="dcterms:W3CDTF">2019-06-19T02:08:00Z</dcterms:created>
  <dcterms:modified xsi:type="dcterms:W3CDTF">2025-04-03T05:14:44Z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4D06AA5DB71449858F2DC0D7F965991E_11</vt:lpwstr>
  </property>
</Properties>
</file>